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8"/>
  </p:notesMasterIdLst>
  <p:sldIdLst>
    <p:sldId id="2147481615" r:id="rId5"/>
    <p:sldId id="2147481662" r:id="rId6"/>
    <p:sldId id="2147481634" r:id="rId7"/>
    <p:sldId id="2147481618" r:id="rId8"/>
    <p:sldId id="2147481708" r:id="rId9"/>
    <p:sldId id="2147481657" r:id="rId10"/>
    <p:sldId id="2147481672" r:id="rId11"/>
    <p:sldId id="2147481658" r:id="rId12"/>
    <p:sldId id="2147481675" r:id="rId13"/>
    <p:sldId id="2147481691" r:id="rId14"/>
    <p:sldId id="2147481676" r:id="rId15"/>
    <p:sldId id="2147481713" r:id="rId16"/>
    <p:sldId id="2147481712" r:id="rId17"/>
    <p:sldId id="2147481693" r:id="rId18"/>
    <p:sldId id="2147481681" r:id="rId19"/>
    <p:sldId id="2147481683" r:id="rId20"/>
    <p:sldId id="2147481714" r:id="rId21"/>
    <p:sldId id="2147481715" r:id="rId22"/>
    <p:sldId id="2147481682" r:id="rId23"/>
    <p:sldId id="2147481716" r:id="rId24"/>
    <p:sldId id="2147481694" r:id="rId25"/>
    <p:sldId id="2147481695" r:id="rId26"/>
    <p:sldId id="2147481686" r:id="rId27"/>
    <p:sldId id="2147481717" r:id="rId28"/>
    <p:sldId id="2147481685" r:id="rId29"/>
    <p:sldId id="2147481718" r:id="rId30"/>
    <p:sldId id="2147481659" r:id="rId31"/>
    <p:sldId id="2147481643" r:id="rId32"/>
    <p:sldId id="2147481711" r:id="rId33"/>
    <p:sldId id="2147481688" r:id="rId34"/>
    <p:sldId id="2147481700" r:id="rId35"/>
    <p:sldId id="2147481710" r:id="rId36"/>
    <p:sldId id="2147481663"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9992B2D-177B-4392-EDB9-9A64BDD5B161}" name="Julia Stoller" initials="JS" userId="E3lNEwRuygld1ed1Vig/ySWs84Spbuuuq6t6kFDy3HQ=" providerId="None"/>
  <p188:author id="{99616540-E981-DD9B-AD93-CFE1BE50EDFE}" name="Cindy Aegerter" initials="" userId="S::cindy.aegerter@thrivent.com::042ea147-e809-4c9f-82c7-30cf285234a1" providerId="AD"/>
  <p188:author id="{1C2AC270-0E77-8B70-AF5B-6DCD08B2A7E2}" name="Julia Stoller" initials="JS" userId="S::Julia.Stoller@thrivent.com::c33a2234-42ad-4868-ad4e-2260f626c98c" providerId="AD"/>
  <p188:author id="{3A62457A-EFF9-B4E9-B0BC-74C3A3EBF661}" name="Cassie Meyer" initials="CM" userId="S::cassie.meyer@thrivent.com::08a5aa7a-ae5a-421d-a3c7-7305870f4a49" providerId="AD"/>
  <p188:author id="{A5ABD5E4-0A0C-296D-F4D2-328DBCF816FE}" name="Ann Johnson" initials="AJ" userId="37708fc4f29ea69e"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F8F9"/>
    <a:srgbClr val="F6E2C1"/>
    <a:srgbClr val="CEE2E3"/>
    <a:srgbClr val="E30045"/>
    <a:srgbClr val="FAEDD8"/>
    <a:srgbClr val="F9EED9"/>
    <a:srgbClr val="D6E4E7"/>
    <a:srgbClr val="BDD4D8"/>
    <a:srgbClr val="99BEC4"/>
    <a:srgbClr val="6C95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0A4310-67DB-4A68-8242-8ECB6D319951}" v="32" dt="2026-08-13T14:07:14.75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195" autoAdjust="0"/>
  </p:normalViewPr>
  <p:slideViewPr>
    <p:cSldViewPr snapToGrid="0">
      <p:cViewPr varScale="1">
        <p:scale>
          <a:sx n="57" d="100"/>
          <a:sy n="57" d="100"/>
        </p:scale>
        <p:origin x="896"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45"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sa McMillan" userId="d2adc6ec-acff-43b3-9b2f-159dc3aa8ef9" providerId="ADAL" clId="{617E4189-42EC-43A6-908C-861A152A4A58}"/>
    <pc:docChg chg="undo custSel modSld">
      <pc:chgData name="Marisa McMillan" userId="d2adc6ec-acff-43b3-9b2f-159dc3aa8ef9" providerId="ADAL" clId="{617E4189-42EC-43A6-908C-861A152A4A58}" dt="2026-08-13T14:07:36.081" v="175" actId="20577"/>
      <pc:docMkLst>
        <pc:docMk/>
      </pc:docMkLst>
      <pc:sldChg chg="modSp mod">
        <pc:chgData name="Marisa McMillan" userId="d2adc6ec-acff-43b3-9b2f-159dc3aa8ef9" providerId="ADAL" clId="{617E4189-42EC-43A6-908C-861A152A4A58}" dt="2026-08-12T13:28:27.684" v="33" actId="20577"/>
        <pc:sldMkLst>
          <pc:docMk/>
          <pc:sldMk cId="3549559383" sldId="2147481615"/>
        </pc:sldMkLst>
        <pc:spChg chg="mod">
          <ac:chgData name="Marisa McMillan" userId="d2adc6ec-acff-43b3-9b2f-159dc3aa8ef9" providerId="ADAL" clId="{617E4189-42EC-43A6-908C-861A152A4A58}" dt="2026-08-12T13:28:27.684" v="33" actId="20577"/>
          <ac:spMkLst>
            <pc:docMk/>
            <pc:sldMk cId="3549559383" sldId="2147481615"/>
            <ac:spMk id="6" creationId="{92D16FB6-9919-8E5E-9B7D-3C89FDD43B93}"/>
          </ac:spMkLst>
        </pc:spChg>
      </pc:sldChg>
      <pc:sldChg chg="modSp mod">
        <pc:chgData name="Marisa McMillan" userId="d2adc6ec-acff-43b3-9b2f-159dc3aa8ef9" providerId="ADAL" clId="{617E4189-42EC-43A6-908C-861A152A4A58}" dt="2026-08-12T15:14:41.014" v="101"/>
        <pc:sldMkLst>
          <pc:docMk/>
          <pc:sldMk cId="1528781448" sldId="2147481618"/>
        </pc:sldMkLst>
        <pc:spChg chg="mod">
          <ac:chgData name="Marisa McMillan" userId="d2adc6ec-acff-43b3-9b2f-159dc3aa8ef9" providerId="ADAL" clId="{617E4189-42EC-43A6-908C-861A152A4A58}" dt="2026-08-12T15:14:41.014" v="101"/>
          <ac:spMkLst>
            <pc:docMk/>
            <pc:sldMk cId="1528781448" sldId="2147481618"/>
            <ac:spMk id="17" creationId="{F48CB389-5872-9D24-4620-30762C1E9130}"/>
          </ac:spMkLst>
        </pc:spChg>
      </pc:sldChg>
      <pc:sldChg chg="modSp mod">
        <pc:chgData name="Marisa McMillan" userId="d2adc6ec-acff-43b3-9b2f-159dc3aa8ef9" providerId="ADAL" clId="{617E4189-42EC-43A6-908C-861A152A4A58}" dt="2026-08-12T15:14:36.853" v="99"/>
        <pc:sldMkLst>
          <pc:docMk/>
          <pc:sldMk cId="1393875860" sldId="2147481634"/>
        </pc:sldMkLst>
        <pc:spChg chg="mod">
          <ac:chgData name="Marisa McMillan" userId="d2adc6ec-acff-43b3-9b2f-159dc3aa8ef9" providerId="ADAL" clId="{617E4189-42EC-43A6-908C-861A152A4A58}" dt="2026-08-12T15:14:36.853" v="99"/>
          <ac:spMkLst>
            <pc:docMk/>
            <pc:sldMk cId="1393875860" sldId="2147481634"/>
            <ac:spMk id="11" creationId="{C8C54F2D-3D16-7056-AD22-F0240DBC6468}"/>
          </ac:spMkLst>
        </pc:spChg>
      </pc:sldChg>
      <pc:sldChg chg="modSp mod">
        <pc:chgData name="Marisa McMillan" userId="d2adc6ec-acff-43b3-9b2f-159dc3aa8ef9" providerId="ADAL" clId="{617E4189-42EC-43A6-908C-861A152A4A58}" dt="2026-08-12T18:54:27.487" v="160" actId="20577"/>
        <pc:sldMkLst>
          <pc:docMk/>
          <pc:sldMk cId="2800547913" sldId="2147481643"/>
        </pc:sldMkLst>
        <pc:spChg chg="mod">
          <ac:chgData name="Marisa McMillan" userId="d2adc6ec-acff-43b3-9b2f-159dc3aa8ef9" providerId="ADAL" clId="{617E4189-42EC-43A6-908C-861A152A4A58}" dt="2026-08-12T18:54:27.487" v="160" actId="20577"/>
          <ac:spMkLst>
            <pc:docMk/>
            <pc:sldMk cId="2800547913" sldId="2147481643"/>
            <ac:spMk id="12" creationId="{9EE5009F-1739-F160-3AEA-182BD57A6EA0}"/>
          </ac:spMkLst>
        </pc:spChg>
      </pc:sldChg>
      <pc:sldChg chg="modSp mod">
        <pc:chgData name="Marisa McMillan" userId="d2adc6ec-acff-43b3-9b2f-159dc3aa8ef9" providerId="ADAL" clId="{617E4189-42EC-43A6-908C-861A152A4A58}" dt="2026-08-12T15:14:52.354" v="105"/>
        <pc:sldMkLst>
          <pc:docMk/>
          <pc:sldMk cId="1085482286" sldId="2147481657"/>
        </pc:sldMkLst>
        <pc:spChg chg="mod">
          <ac:chgData name="Marisa McMillan" userId="d2adc6ec-acff-43b3-9b2f-159dc3aa8ef9" providerId="ADAL" clId="{617E4189-42EC-43A6-908C-861A152A4A58}" dt="2026-08-12T15:14:52.354" v="105"/>
          <ac:spMkLst>
            <pc:docMk/>
            <pc:sldMk cId="1085482286" sldId="2147481657"/>
            <ac:spMk id="5" creationId="{5A27BA78-81A3-BA51-BEBB-7A1C59548D20}"/>
          </ac:spMkLst>
        </pc:spChg>
      </pc:sldChg>
      <pc:sldChg chg="modSp mod">
        <pc:chgData name="Marisa McMillan" userId="d2adc6ec-acff-43b3-9b2f-159dc3aa8ef9" providerId="ADAL" clId="{617E4189-42EC-43A6-908C-861A152A4A58}" dt="2026-08-12T15:15:55.882" v="109"/>
        <pc:sldMkLst>
          <pc:docMk/>
          <pc:sldMk cId="2797731165" sldId="2147481658"/>
        </pc:sldMkLst>
        <pc:spChg chg="mod">
          <ac:chgData name="Marisa McMillan" userId="d2adc6ec-acff-43b3-9b2f-159dc3aa8ef9" providerId="ADAL" clId="{617E4189-42EC-43A6-908C-861A152A4A58}" dt="2026-08-12T15:15:55.882" v="109"/>
          <ac:spMkLst>
            <pc:docMk/>
            <pc:sldMk cId="2797731165" sldId="2147481658"/>
            <ac:spMk id="5" creationId="{E0A3697B-7123-703E-AE2D-D54A3D080072}"/>
          </ac:spMkLst>
        </pc:spChg>
      </pc:sldChg>
      <pc:sldChg chg="modSp mod">
        <pc:chgData name="Marisa McMillan" userId="d2adc6ec-acff-43b3-9b2f-159dc3aa8ef9" providerId="ADAL" clId="{617E4189-42EC-43A6-908C-861A152A4A58}" dt="2026-08-12T18:54:17.903" v="157" actId="20577"/>
        <pc:sldMkLst>
          <pc:docMk/>
          <pc:sldMk cId="706604463" sldId="2147481659"/>
        </pc:sldMkLst>
        <pc:spChg chg="mod">
          <ac:chgData name="Marisa McMillan" userId="d2adc6ec-acff-43b3-9b2f-159dc3aa8ef9" providerId="ADAL" clId="{617E4189-42EC-43A6-908C-861A152A4A58}" dt="2026-08-12T18:54:17.903" v="157" actId="20577"/>
          <ac:spMkLst>
            <pc:docMk/>
            <pc:sldMk cId="706604463" sldId="2147481659"/>
            <ac:spMk id="5" creationId="{ECD2974A-E5B3-0DF8-3710-D6FA05EB9948}"/>
          </ac:spMkLst>
        </pc:spChg>
      </pc:sldChg>
      <pc:sldChg chg="modSp mod">
        <pc:chgData name="Marisa McMillan" userId="d2adc6ec-acff-43b3-9b2f-159dc3aa8ef9" providerId="ADAL" clId="{617E4189-42EC-43A6-908C-861A152A4A58}" dt="2026-08-12T15:14:26.787" v="97"/>
        <pc:sldMkLst>
          <pc:docMk/>
          <pc:sldMk cId="3917478733" sldId="2147481662"/>
        </pc:sldMkLst>
        <pc:spChg chg="mod">
          <ac:chgData name="Marisa McMillan" userId="d2adc6ec-acff-43b3-9b2f-159dc3aa8ef9" providerId="ADAL" clId="{617E4189-42EC-43A6-908C-861A152A4A58}" dt="2026-08-12T15:14:26.787" v="97"/>
          <ac:spMkLst>
            <pc:docMk/>
            <pc:sldMk cId="3917478733" sldId="2147481662"/>
            <ac:spMk id="21" creationId="{59828171-4B35-883A-A1D6-742CD80B05C9}"/>
          </ac:spMkLst>
        </pc:spChg>
      </pc:sldChg>
      <pc:sldChg chg="modSp mod">
        <pc:chgData name="Marisa McMillan" userId="d2adc6ec-acff-43b3-9b2f-159dc3aa8ef9" providerId="ADAL" clId="{617E4189-42EC-43A6-908C-861A152A4A58}" dt="2026-08-13T14:07:36.081" v="175" actId="20577"/>
        <pc:sldMkLst>
          <pc:docMk/>
          <pc:sldMk cId="2465597720" sldId="2147481663"/>
        </pc:sldMkLst>
        <pc:spChg chg="mod">
          <ac:chgData name="Marisa McMillan" userId="d2adc6ec-acff-43b3-9b2f-159dc3aa8ef9" providerId="ADAL" clId="{617E4189-42EC-43A6-908C-861A152A4A58}" dt="2026-08-12T18:55:00.980" v="172" actId="20577"/>
          <ac:spMkLst>
            <pc:docMk/>
            <pc:sldMk cId="2465597720" sldId="2147481663"/>
            <ac:spMk id="3" creationId="{A08B1D27-C26B-0318-2EDB-94331F9A5284}"/>
          </ac:spMkLst>
        </pc:spChg>
        <pc:spChg chg="mod">
          <ac:chgData name="Marisa McMillan" userId="d2adc6ec-acff-43b3-9b2f-159dc3aa8ef9" providerId="ADAL" clId="{617E4189-42EC-43A6-908C-861A152A4A58}" dt="2026-08-13T14:07:36.081" v="175" actId="20577"/>
          <ac:spMkLst>
            <pc:docMk/>
            <pc:sldMk cId="2465597720" sldId="2147481663"/>
            <ac:spMk id="5" creationId="{E45F6253-69C4-6759-A9BB-F87B3815F951}"/>
          </ac:spMkLst>
        </pc:spChg>
      </pc:sldChg>
      <pc:sldChg chg="modSp mod">
        <pc:chgData name="Marisa McMillan" userId="d2adc6ec-acff-43b3-9b2f-159dc3aa8ef9" providerId="ADAL" clId="{617E4189-42EC-43A6-908C-861A152A4A58}" dt="2026-08-12T15:14:56.413" v="107"/>
        <pc:sldMkLst>
          <pc:docMk/>
          <pc:sldMk cId="2710560919" sldId="2147481672"/>
        </pc:sldMkLst>
        <pc:spChg chg="mod">
          <ac:chgData name="Marisa McMillan" userId="d2adc6ec-acff-43b3-9b2f-159dc3aa8ef9" providerId="ADAL" clId="{617E4189-42EC-43A6-908C-861A152A4A58}" dt="2026-08-12T15:14:56.413" v="107"/>
          <ac:spMkLst>
            <pc:docMk/>
            <pc:sldMk cId="2710560919" sldId="2147481672"/>
            <ac:spMk id="5" creationId="{1A13A835-8B1B-007C-E4EF-816C2383AAD7}"/>
          </ac:spMkLst>
        </pc:spChg>
      </pc:sldChg>
      <pc:sldChg chg="modSp mod">
        <pc:chgData name="Marisa McMillan" userId="d2adc6ec-acff-43b3-9b2f-159dc3aa8ef9" providerId="ADAL" clId="{617E4189-42EC-43A6-908C-861A152A4A58}" dt="2026-08-12T15:16:00.368" v="111"/>
        <pc:sldMkLst>
          <pc:docMk/>
          <pc:sldMk cId="1877319237" sldId="2147481675"/>
        </pc:sldMkLst>
        <pc:spChg chg="mod">
          <ac:chgData name="Marisa McMillan" userId="d2adc6ec-acff-43b3-9b2f-159dc3aa8ef9" providerId="ADAL" clId="{617E4189-42EC-43A6-908C-861A152A4A58}" dt="2026-08-12T15:16:00.368" v="111"/>
          <ac:spMkLst>
            <pc:docMk/>
            <pc:sldMk cId="1877319237" sldId="2147481675"/>
            <ac:spMk id="5" creationId="{1A13A835-8B1B-007C-E4EF-816C2383AAD7}"/>
          </ac:spMkLst>
        </pc:spChg>
      </pc:sldChg>
      <pc:sldChg chg="modSp mod">
        <pc:chgData name="Marisa McMillan" userId="d2adc6ec-acff-43b3-9b2f-159dc3aa8ef9" providerId="ADAL" clId="{617E4189-42EC-43A6-908C-861A152A4A58}" dt="2026-08-12T15:16:13.749" v="115"/>
        <pc:sldMkLst>
          <pc:docMk/>
          <pc:sldMk cId="4005244259" sldId="2147481676"/>
        </pc:sldMkLst>
        <pc:spChg chg="mod">
          <ac:chgData name="Marisa McMillan" userId="d2adc6ec-acff-43b3-9b2f-159dc3aa8ef9" providerId="ADAL" clId="{617E4189-42EC-43A6-908C-861A152A4A58}" dt="2026-08-12T15:16:13.749" v="115"/>
          <ac:spMkLst>
            <pc:docMk/>
            <pc:sldMk cId="4005244259" sldId="2147481676"/>
            <ac:spMk id="5" creationId="{2ECFFBC0-7E86-B291-5BFE-C30F6F07B5B6}"/>
          </ac:spMkLst>
        </pc:spChg>
      </pc:sldChg>
      <pc:sldChg chg="modSp mod">
        <pc:chgData name="Marisa McMillan" userId="d2adc6ec-acff-43b3-9b2f-159dc3aa8ef9" providerId="ADAL" clId="{617E4189-42EC-43A6-908C-861A152A4A58}" dt="2026-08-12T15:16:42.431" v="123"/>
        <pc:sldMkLst>
          <pc:docMk/>
          <pc:sldMk cId="7458827" sldId="2147481681"/>
        </pc:sldMkLst>
        <pc:spChg chg="mod">
          <ac:chgData name="Marisa McMillan" userId="d2adc6ec-acff-43b3-9b2f-159dc3aa8ef9" providerId="ADAL" clId="{617E4189-42EC-43A6-908C-861A152A4A58}" dt="2026-08-12T15:16:42.431" v="123"/>
          <ac:spMkLst>
            <pc:docMk/>
            <pc:sldMk cId="7458827" sldId="2147481681"/>
            <ac:spMk id="5" creationId="{2ECFFBC0-7E86-B291-5BFE-C30F6F07B5B6}"/>
          </ac:spMkLst>
        </pc:spChg>
      </pc:sldChg>
      <pc:sldChg chg="modSp mod">
        <pc:chgData name="Marisa McMillan" userId="d2adc6ec-acff-43b3-9b2f-159dc3aa8ef9" providerId="ADAL" clId="{617E4189-42EC-43A6-908C-861A152A4A58}" dt="2026-08-12T18:53:35.983" v="133" actId="20577"/>
        <pc:sldMkLst>
          <pc:docMk/>
          <pc:sldMk cId="3354541354" sldId="2147481682"/>
        </pc:sldMkLst>
        <pc:spChg chg="mod">
          <ac:chgData name="Marisa McMillan" userId="d2adc6ec-acff-43b3-9b2f-159dc3aa8ef9" providerId="ADAL" clId="{617E4189-42EC-43A6-908C-861A152A4A58}" dt="2026-08-12T18:53:35.983" v="133" actId="20577"/>
          <ac:spMkLst>
            <pc:docMk/>
            <pc:sldMk cId="3354541354" sldId="2147481682"/>
            <ac:spMk id="5" creationId="{F4593080-6C7E-CB32-AD75-8670393E9E1D}"/>
          </ac:spMkLst>
        </pc:spChg>
      </pc:sldChg>
      <pc:sldChg chg="modSp mod">
        <pc:chgData name="Marisa McMillan" userId="d2adc6ec-acff-43b3-9b2f-159dc3aa8ef9" providerId="ADAL" clId="{617E4189-42EC-43A6-908C-861A152A4A58}" dt="2026-08-12T15:16:52.193" v="125"/>
        <pc:sldMkLst>
          <pc:docMk/>
          <pc:sldMk cId="2281763539" sldId="2147481683"/>
        </pc:sldMkLst>
        <pc:spChg chg="mod">
          <ac:chgData name="Marisa McMillan" userId="d2adc6ec-acff-43b3-9b2f-159dc3aa8ef9" providerId="ADAL" clId="{617E4189-42EC-43A6-908C-861A152A4A58}" dt="2026-08-12T15:16:52.193" v="125"/>
          <ac:spMkLst>
            <pc:docMk/>
            <pc:sldMk cId="2281763539" sldId="2147481683"/>
            <ac:spMk id="5" creationId="{F4593080-6C7E-CB32-AD75-8670393E9E1D}"/>
          </ac:spMkLst>
        </pc:spChg>
      </pc:sldChg>
      <pc:sldChg chg="modSp mod">
        <pc:chgData name="Marisa McMillan" userId="d2adc6ec-acff-43b3-9b2f-159dc3aa8ef9" providerId="ADAL" clId="{617E4189-42EC-43A6-908C-861A152A4A58}" dt="2026-08-12T18:54:07.498" v="151" actId="20577"/>
        <pc:sldMkLst>
          <pc:docMk/>
          <pc:sldMk cId="2216852637" sldId="2147481685"/>
        </pc:sldMkLst>
        <pc:spChg chg="mod">
          <ac:chgData name="Marisa McMillan" userId="d2adc6ec-acff-43b3-9b2f-159dc3aa8ef9" providerId="ADAL" clId="{617E4189-42EC-43A6-908C-861A152A4A58}" dt="2026-08-12T18:54:07.498" v="151" actId="20577"/>
          <ac:spMkLst>
            <pc:docMk/>
            <pc:sldMk cId="2216852637" sldId="2147481685"/>
            <ac:spMk id="5" creationId="{F4593080-6C7E-CB32-AD75-8670393E9E1D}"/>
          </ac:spMkLst>
        </pc:spChg>
      </pc:sldChg>
      <pc:sldChg chg="modSp mod">
        <pc:chgData name="Marisa McMillan" userId="d2adc6ec-acff-43b3-9b2f-159dc3aa8ef9" providerId="ADAL" clId="{617E4189-42EC-43A6-908C-861A152A4A58}" dt="2026-08-12T18:53:58.348" v="145" actId="20577"/>
        <pc:sldMkLst>
          <pc:docMk/>
          <pc:sldMk cId="2600804428" sldId="2147481686"/>
        </pc:sldMkLst>
        <pc:spChg chg="mod">
          <ac:chgData name="Marisa McMillan" userId="d2adc6ec-acff-43b3-9b2f-159dc3aa8ef9" providerId="ADAL" clId="{617E4189-42EC-43A6-908C-861A152A4A58}" dt="2026-08-12T18:53:58.348" v="145" actId="20577"/>
          <ac:spMkLst>
            <pc:docMk/>
            <pc:sldMk cId="2600804428" sldId="2147481686"/>
            <ac:spMk id="5" creationId="{F4593080-6C7E-CB32-AD75-8670393E9E1D}"/>
          </ac:spMkLst>
        </pc:spChg>
      </pc:sldChg>
      <pc:sldChg chg="modSp mod">
        <pc:chgData name="Marisa McMillan" userId="d2adc6ec-acff-43b3-9b2f-159dc3aa8ef9" providerId="ADAL" clId="{617E4189-42EC-43A6-908C-861A152A4A58}" dt="2026-08-12T15:16:06.641" v="113"/>
        <pc:sldMkLst>
          <pc:docMk/>
          <pc:sldMk cId="4110081303" sldId="2147481691"/>
        </pc:sldMkLst>
        <pc:spChg chg="mod">
          <ac:chgData name="Marisa McMillan" userId="d2adc6ec-acff-43b3-9b2f-159dc3aa8ef9" providerId="ADAL" clId="{617E4189-42EC-43A6-908C-861A152A4A58}" dt="2026-08-12T15:16:06.641" v="113"/>
          <ac:spMkLst>
            <pc:docMk/>
            <pc:sldMk cId="4110081303" sldId="2147481691"/>
            <ac:spMk id="3" creationId="{2C1B4061-8230-D075-EE59-09C3830FAD5A}"/>
          </ac:spMkLst>
        </pc:spChg>
      </pc:sldChg>
      <pc:sldChg chg="modSp mod">
        <pc:chgData name="Marisa McMillan" userId="d2adc6ec-acff-43b3-9b2f-159dc3aa8ef9" providerId="ADAL" clId="{617E4189-42EC-43A6-908C-861A152A4A58}" dt="2026-08-12T15:16:35.380" v="121"/>
        <pc:sldMkLst>
          <pc:docMk/>
          <pc:sldMk cId="118811148" sldId="2147481693"/>
        </pc:sldMkLst>
        <pc:spChg chg="mod">
          <ac:chgData name="Marisa McMillan" userId="d2adc6ec-acff-43b3-9b2f-159dc3aa8ef9" providerId="ADAL" clId="{617E4189-42EC-43A6-908C-861A152A4A58}" dt="2026-08-12T15:16:35.380" v="121"/>
          <ac:spMkLst>
            <pc:docMk/>
            <pc:sldMk cId="118811148" sldId="2147481693"/>
            <ac:spMk id="3" creationId="{2C1B4061-8230-D075-EE59-09C3830FAD5A}"/>
          </ac:spMkLst>
        </pc:spChg>
      </pc:sldChg>
      <pc:sldChg chg="modSp mod">
        <pc:chgData name="Marisa McMillan" userId="d2adc6ec-acff-43b3-9b2f-159dc3aa8ef9" providerId="ADAL" clId="{617E4189-42EC-43A6-908C-861A152A4A58}" dt="2026-08-12T18:53:46.311" v="139" actId="20577"/>
        <pc:sldMkLst>
          <pc:docMk/>
          <pc:sldMk cId="3869192242" sldId="2147481694"/>
        </pc:sldMkLst>
        <pc:spChg chg="mod">
          <ac:chgData name="Marisa McMillan" userId="d2adc6ec-acff-43b3-9b2f-159dc3aa8ef9" providerId="ADAL" clId="{617E4189-42EC-43A6-908C-861A152A4A58}" dt="2026-08-12T18:53:46.311" v="139" actId="20577"/>
          <ac:spMkLst>
            <pc:docMk/>
            <pc:sldMk cId="3869192242" sldId="2147481694"/>
            <ac:spMk id="3" creationId="{2C1B4061-8230-D075-EE59-09C3830FAD5A}"/>
          </ac:spMkLst>
        </pc:spChg>
      </pc:sldChg>
      <pc:sldChg chg="modSp mod">
        <pc:chgData name="Marisa McMillan" userId="d2adc6ec-acff-43b3-9b2f-159dc3aa8ef9" providerId="ADAL" clId="{617E4189-42EC-43A6-908C-861A152A4A58}" dt="2026-08-12T18:53:52.147" v="142" actId="20577"/>
        <pc:sldMkLst>
          <pc:docMk/>
          <pc:sldMk cId="672150657" sldId="2147481695"/>
        </pc:sldMkLst>
        <pc:spChg chg="mod">
          <ac:chgData name="Marisa McMillan" userId="d2adc6ec-acff-43b3-9b2f-159dc3aa8ef9" providerId="ADAL" clId="{617E4189-42EC-43A6-908C-861A152A4A58}" dt="2026-08-12T18:53:52.147" v="142" actId="20577"/>
          <ac:spMkLst>
            <pc:docMk/>
            <pc:sldMk cId="672150657" sldId="2147481695"/>
            <ac:spMk id="5" creationId="{2ECFFBC0-7E86-B291-5BFE-C30F6F07B5B6}"/>
          </ac:spMkLst>
        </pc:spChg>
      </pc:sldChg>
      <pc:sldChg chg="modSp mod">
        <pc:chgData name="Marisa McMillan" userId="d2adc6ec-acff-43b3-9b2f-159dc3aa8ef9" providerId="ADAL" clId="{617E4189-42EC-43A6-908C-861A152A4A58}" dt="2026-08-12T18:54:49.503" v="166" actId="20577"/>
        <pc:sldMkLst>
          <pc:docMk/>
          <pc:sldMk cId="1466355494" sldId="2147481700"/>
        </pc:sldMkLst>
        <pc:spChg chg="mod">
          <ac:chgData name="Marisa McMillan" userId="d2adc6ec-acff-43b3-9b2f-159dc3aa8ef9" providerId="ADAL" clId="{617E4189-42EC-43A6-908C-861A152A4A58}" dt="2026-08-12T18:54:49.503" v="166" actId="20577"/>
          <ac:spMkLst>
            <pc:docMk/>
            <pc:sldMk cId="1466355494" sldId="2147481700"/>
            <ac:spMk id="5" creationId="{CACC46F2-83EC-538C-64E2-23DFA33C1CEB}"/>
          </ac:spMkLst>
        </pc:spChg>
      </pc:sldChg>
      <pc:sldChg chg="modSp mod">
        <pc:chgData name="Marisa McMillan" userId="d2adc6ec-acff-43b3-9b2f-159dc3aa8ef9" providerId="ADAL" clId="{617E4189-42EC-43A6-908C-861A152A4A58}" dt="2026-08-12T15:14:47.252" v="103"/>
        <pc:sldMkLst>
          <pc:docMk/>
          <pc:sldMk cId="2325419112" sldId="2147481708"/>
        </pc:sldMkLst>
        <pc:spChg chg="mod">
          <ac:chgData name="Marisa McMillan" userId="d2adc6ec-acff-43b3-9b2f-159dc3aa8ef9" providerId="ADAL" clId="{617E4189-42EC-43A6-908C-861A152A4A58}" dt="2026-08-12T15:14:47.252" v="103"/>
          <ac:spMkLst>
            <pc:docMk/>
            <pc:sldMk cId="2325419112" sldId="2147481708"/>
            <ac:spMk id="12" creationId="{41B651E8-34CA-EFEA-81F1-141715A6C206}"/>
          </ac:spMkLst>
        </pc:spChg>
      </pc:sldChg>
      <pc:sldChg chg="modSp mod">
        <pc:chgData name="Marisa McMillan" userId="d2adc6ec-acff-43b3-9b2f-159dc3aa8ef9" providerId="ADAL" clId="{617E4189-42EC-43A6-908C-861A152A4A58}" dt="2026-08-12T18:54:55.915" v="169" actId="20577"/>
        <pc:sldMkLst>
          <pc:docMk/>
          <pc:sldMk cId="2969118770" sldId="2147481710"/>
        </pc:sldMkLst>
        <pc:spChg chg="mod">
          <ac:chgData name="Marisa McMillan" userId="d2adc6ec-acff-43b3-9b2f-159dc3aa8ef9" providerId="ADAL" clId="{617E4189-42EC-43A6-908C-861A152A4A58}" dt="2026-08-12T18:54:55.915" v="169" actId="20577"/>
          <ac:spMkLst>
            <pc:docMk/>
            <pc:sldMk cId="2969118770" sldId="2147481710"/>
            <ac:spMk id="5" creationId="{DD2FCBF4-4FB9-F8F1-537E-48AB873654AF}"/>
          </ac:spMkLst>
        </pc:spChg>
      </pc:sldChg>
      <pc:sldChg chg="modSp mod">
        <pc:chgData name="Marisa McMillan" userId="d2adc6ec-acff-43b3-9b2f-159dc3aa8ef9" providerId="ADAL" clId="{617E4189-42EC-43A6-908C-861A152A4A58}" dt="2026-08-12T18:54:32.882" v="163" actId="20577"/>
        <pc:sldMkLst>
          <pc:docMk/>
          <pc:sldMk cId="839029784" sldId="2147481711"/>
        </pc:sldMkLst>
        <pc:spChg chg="mod">
          <ac:chgData name="Marisa McMillan" userId="d2adc6ec-acff-43b3-9b2f-159dc3aa8ef9" providerId="ADAL" clId="{617E4189-42EC-43A6-908C-861A152A4A58}" dt="2026-08-12T18:54:32.882" v="163" actId="20577"/>
          <ac:spMkLst>
            <pc:docMk/>
            <pc:sldMk cId="839029784" sldId="2147481711"/>
            <ac:spMk id="6" creationId="{843A7DA1-5417-83E4-DAC5-AD0438D07942}"/>
          </ac:spMkLst>
        </pc:spChg>
      </pc:sldChg>
      <pc:sldChg chg="modSp mod">
        <pc:chgData name="Marisa McMillan" userId="d2adc6ec-acff-43b3-9b2f-159dc3aa8ef9" providerId="ADAL" clId="{617E4189-42EC-43A6-908C-861A152A4A58}" dt="2026-08-12T15:16:29.671" v="119"/>
        <pc:sldMkLst>
          <pc:docMk/>
          <pc:sldMk cId="18418840" sldId="2147481712"/>
        </pc:sldMkLst>
        <pc:spChg chg="mod">
          <ac:chgData name="Marisa McMillan" userId="d2adc6ec-acff-43b3-9b2f-159dc3aa8ef9" providerId="ADAL" clId="{617E4189-42EC-43A6-908C-861A152A4A58}" dt="2026-08-12T15:16:29.671" v="119"/>
          <ac:spMkLst>
            <pc:docMk/>
            <pc:sldMk cId="18418840" sldId="2147481712"/>
            <ac:spMk id="17" creationId="{F48CB389-5872-9D24-4620-30762C1E9130}"/>
          </ac:spMkLst>
        </pc:spChg>
      </pc:sldChg>
      <pc:sldChg chg="modSp mod">
        <pc:chgData name="Marisa McMillan" userId="d2adc6ec-acff-43b3-9b2f-159dc3aa8ef9" providerId="ADAL" clId="{617E4189-42EC-43A6-908C-861A152A4A58}" dt="2026-08-12T15:16:21.182" v="117"/>
        <pc:sldMkLst>
          <pc:docMk/>
          <pc:sldMk cId="1263325027" sldId="2147481713"/>
        </pc:sldMkLst>
        <pc:spChg chg="mod">
          <ac:chgData name="Marisa McMillan" userId="d2adc6ec-acff-43b3-9b2f-159dc3aa8ef9" providerId="ADAL" clId="{617E4189-42EC-43A6-908C-861A152A4A58}" dt="2026-08-12T15:16:21.182" v="117"/>
          <ac:spMkLst>
            <pc:docMk/>
            <pc:sldMk cId="1263325027" sldId="2147481713"/>
            <ac:spMk id="17" creationId="{F4C09FBC-3BE1-AA8C-CD6C-E779D93F0E05}"/>
          </ac:spMkLst>
        </pc:spChg>
      </pc:sldChg>
      <pc:sldChg chg="modSp mod">
        <pc:chgData name="Marisa McMillan" userId="d2adc6ec-acff-43b3-9b2f-159dc3aa8ef9" providerId="ADAL" clId="{617E4189-42EC-43A6-908C-861A152A4A58}" dt="2026-08-12T15:17:18.830" v="127"/>
        <pc:sldMkLst>
          <pc:docMk/>
          <pc:sldMk cId="17080612" sldId="2147481714"/>
        </pc:sldMkLst>
        <pc:spChg chg="mod">
          <ac:chgData name="Marisa McMillan" userId="d2adc6ec-acff-43b3-9b2f-159dc3aa8ef9" providerId="ADAL" clId="{617E4189-42EC-43A6-908C-861A152A4A58}" dt="2026-08-12T15:17:18.830" v="127"/>
          <ac:spMkLst>
            <pc:docMk/>
            <pc:sldMk cId="17080612" sldId="2147481714"/>
            <ac:spMk id="17" creationId="{E9A7F037-AFEA-2FC4-62D2-BDE4143C6A31}"/>
          </ac:spMkLst>
        </pc:spChg>
      </pc:sldChg>
      <pc:sldChg chg="modSp mod">
        <pc:chgData name="Marisa McMillan" userId="d2adc6ec-acff-43b3-9b2f-159dc3aa8ef9" providerId="ADAL" clId="{617E4189-42EC-43A6-908C-861A152A4A58}" dt="2026-08-12T18:53:22.399" v="130" actId="20577"/>
        <pc:sldMkLst>
          <pc:docMk/>
          <pc:sldMk cId="3786008601" sldId="2147481715"/>
        </pc:sldMkLst>
        <pc:spChg chg="mod">
          <ac:chgData name="Marisa McMillan" userId="d2adc6ec-acff-43b3-9b2f-159dc3aa8ef9" providerId="ADAL" clId="{617E4189-42EC-43A6-908C-861A152A4A58}" dt="2026-08-12T18:53:22.399" v="130" actId="20577"/>
          <ac:spMkLst>
            <pc:docMk/>
            <pc:sldMk cId="3786008601" sldId="2147481715"/>
            <ac:spMk id="17" creationId="{5CE0768F-4DB7-7A34-43BE-1208DF1E3D8F}"/>
          </ac:spMkLst>
        </pc:spChg>
      </pc:sldChg>
      <pc:sldChg chg="modSp mod">
        <pc:chgData name="Marisa McMillan" userId="d2adc6ec-acff-43b3-9b2f-159dc3aa8ef9" providerId="ADAL" clId="{617E4189-42EC-43A6-908C-861A152A4A58}" dt="2026-08-12T18:53:40.607" v="136" actId="20577"/>
        <pc:sldMkLst>
          <pc:docMk/>
          <pc:sldMk cId="2173412264" sldId="2147481716"/>
        </pc:sldMkLst>
        <pc:spChg chg="mod">
          <ac:chgData name="Marisa McMillan" userId="d2adc6ec-acff-43b3-9b2f-159dc3aa8ef9" providerId="ADAL" clId="{617E4189-42EC-43A6-908C-861A152A4A58}" dt="2026-08-12T18:53:40.607" v="136" actId="20577"/>
          <ac:spMkLst>
            <pc:docMk/>
            <pc:sldMk cId="2173412264" sldId="2147481716"/>
            <ac:spMk id="17" creationId="{EE4B44C1-324D-8338-0DE2-BA865D2AEF62}"/>
          </ac:spMkLst>
        </pc:spChg>
      </pc:sldChg>
      <pc:sldChg chg="modSp mod">
        <pc:chgData name="Marisa McMillan" userId="d2adc6ec-acff-43b3-9b2f-159dc3aa8ef9" providerId="ADAL" clId="{617E4189-42EC-43A6-908C-861A152A4A58}" dt="2026-08-12T18:54:03.251" v="148" actId="20577"/>
        <pc:sldMkLst>
          <pc:docMk/>
          <pc:sldMk cId="3759355419" sldId="2147481717"/>
        </pc:sldMkLst>
        <pc:spChg chg="mod">
          <ac:chgData name="Marisa McMillan" userId="d2adc6ec-acff-43b3-9b2f-159dc3aa8ef9" providerId="ADAL" clId="{617E4189-42EC-43A6-908C-861A152A4A58}" dt="2026-08-12T18:54:03.251" v="148" actId="20577"/>
          <ac:spMkLst>
            <pc:docMk/>
            <pc:sldMk cId="3759355419" sldId="2147481717"/>
            <ac:spMk id="17" creationId="{45422CB9-1A18-5576-DA4E-11823F94D990}"/>
          </ac:spMkLst>
        </pc:spChg>
      </pc:sldChg>
      <pc:sldChg chg="modSp mod">
        <pc:chgData name="Marisa McMillan" userId="d2adc6ec-acff-43b3-9b2f-159dc3aa8ef9" providerId="ADAL" clId="{617E4189-42EC-43A6-908C-861A152A4A58}" dt="2026-08-12T18:54:12.846" v="154" actId="20577"/>
        <pc:sldMkLst>
          <pc:docMk/>
          <pc:sldMk cId="3588942656" sldId="2147481718"/>
        </pc:sldMkLst>
        <pc:spChg chg="mod">
          <ac:chgData name="Marisa McMillan" userId="d2adc6ec-acff-43b3-9b2f-159dc3aa8ef9" providerId="ADAL" clId="{617E4189-42EC-43A6-908C-861A152A4A58}" dt="2026-08-12T18:54:12.846" v="154" actId="20577"/>
          <ac:spMkLst>
            <pc:docMk/>
            <pc:sldMk cId="3588942656" sldId="2147481718"/>
            <ac:spMk id="17" creationId="{3D9B4007-C52E-6EAF-8752-2042F078307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B5B2D4-892E-024D-B649-F050C00678C9}" type="datetimeFigureOut">
              <a:rPr lang="en-US" smtClean="0"/>
              <a:t>8/13/2026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858DE8-36F6-0242-AE7B-D78BF93195DE}" type="slidenum">
              <a:rPr lang="en-US" smtClean="0"/>
              <a:t>‹#›</a:t>
            </a:fld>
            <a:endParaRPr lang="en-US"/>
          </a:p>
        </p:txBody>
      </p:sp>
    </p:spTree>
    <p:extLst>
      <p:ext uri="{BB962C8B-B14F-4D97-AF65-F5344CB8AC3E}">
        <p14:creationId xmlns:p14="http://schemas.microsoft.com/office/powerpoint/2010/main" val="3803686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E858DE8-36F6-0242-AE7B-D78BF93195DE}" type="slidenum">
              <a:rPr lang="en-US" smtClean="0"/>
              <a:t>1</a:t>
            </a:fld>
            <a:endParaRPr lang="en-US"/>
          </a:p>
        </p:txBody>
      </p:sp>
    </p:spTree>
    <p:extLst>
      <p:ext uri="{BB962C8B-B14F-4D97-AF65-F5344CB8AC3E}">
        <p14:creationId xmlns:p14="http://schemas.microsoft.com/office/powerpoint/2010/main" val="25359126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First, we’ll discuss gifts in the category of “Give Now.”</a:t>
            </a:r>
            <a:endParaRPr lang="en-US"/>
          </a:p>
          <a:p>
            <a:endParaRPr lang="en-US"/>
          </a:p>
        </p:txBody>
      </p:sp>
      <p:sp>
        <p:nvSpPr>
          <p:cNvPr id="4" name="Slide Number Placeholder 3"/>
          <p:cNvSpPr>
            <a:spLocks noGrp="1"/>
          </p:cNvSpPr>
          <p:nvPr>
            <p:ph type="sldNum" sz="quarter" idx="5"/>
          </p:nvPr>
        </p:nvSpPr>
        <p:spPr/>
        <p:txBody>
          <a:bodyPr/>
          <a:lstStyle/>
          <a:p>
            <a:fld id="{2E858DE8-36F6-0242-AE7B-D78BF93195DE}" type="slidenum">
              <a:rPr lang="en-US" smtClean="0"/>
              <a:t>10</a:t>
            </a:fld>
            <a:endParaRPr lang="en-US"/>
          </a:p>
        </p:txBody>
      </p:sp>
    </p:spTree>
    <p:extLst>
      <p:ext uri="{BB962C8B-B14F-4D97-AF65-F5344CB8AC3E}">
        <p14:creationId xmlns:p14="http://schemas.microsoft.com/office/powerpoint/2010/main" val="39505709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i="0" u="none" strike="noStrike" kern="1200" baseline="0" dirty="0">
                <a:solidFill>
                  <a:schemeClr val="tx1"/>
                </a:solidFill>
                <a:latin typeface="+mn-lt"/>
                <a:ea typeface="+mn-ea"/>
                <a:cs typeface="+mn-cs"/>
              </a:rPr>
              <a:t>We’re all familiar with the concept of taking out our wallet and donating in response to an appeal, but we can also be more strategic and give in bigger, wiser ways. Tools to assist you to “Give Now” include cash, securities and various noncash assets. Let’s look at some common options.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11</a:t>
            </a:fld>
            <a:endParaRPr lang="en-US"/>
          </a:p>
        </p:txBody>
      </p:sp>
    </p:spTree>
    <p:extLst>
      <p:ext uri="{BB962C8B-B14F-4D97-AF65-F5344CB8AC3E}">
        <p14:creationId xmlns:p14="http://schemas.microsoft.com/office/powerpoint/2010/main" val="29851412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2E63E8-329D-1FA6-E588-45AFDE4B37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2A20C4-F004-B1E7-9C9F-A27082E513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E2DDED-6377-9DF2-3E94-A77DF5F1A110}"/>
              </a:ext>
            </a:extLst>
          </p:cNvPr>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This is a very common example of how a family can honor a loved one through generosity while also deepening relationships by building family traditions and values.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[Read from the slide] </a:t>
            </a:r>
            <a:endParaRPr lang="en-US" dirty="0"/>
          </a:p>
        </p:txBody>
      </p:sp>
      <p:sp>
        <p:nvSpPr>
          <p:cNvPr id="4" name="Slide Number Placeholder 3">
            <a:extLst>
              <a:ext uri="{FF2B5EF4-FFF2-40B4-BE49-F238E27FC236}">
                <a16:creationId xmlns:a16="http://schemas.microsoft.com/office/drawing/2014/main" id="{1F6D2750-B5A0-405D-0C91-D0CA4EB705B5}"/>
              </a:ext>
            </a:extLst>
          </p:cNvPr>
          <p:cNvSpPr>
            <a:spLocks noGrp="1"/>
          </p:cNvSpPr>
          <p:nvPr>
            <p:ph type="sldNum" sz="quarter" idx="5"/>
          </p:nvPr>
        </p:nvSpPr>
        <p:spPr/>
        <p:txBody>
          <a:bodyPr/>
          <a:lstStyle/>
          <a:p>
            <a:fld id="{2E858DE8-36F6-0242-AE7B-D78BF93195DE}" type="slidenum">
              <a:rPr lang="en-US" smtClean="0"/>
              <a:t>12</a:t>
            </a:fld>
            <a:endParaRPr lang="en-US"/>
          </a:p>
        </p:txBody>
      </p:sp>
    </p:spTree>
    <p:extLst>
      <p:ext uri="{BB962C8B-B14F-4D97-AF65-F5344CB8AC3E}">
        <p14:creationId xmlns:p14="http://schemas.microsoft.com/office/powerpoint/2010/main" val="15185267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Sometimes, donors are very busy and looking for every possible way to simplify their lives. As mentioned, they may find it appealing to centralize their giving in one account so they no longer need to track their gifts and gift receipts for tax purposes (substantiations).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[Read from slide]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In this case, the donor not only found the simplicity appealing but liked the fact that he may be eligible to receive a deduction and delay making grant decisions to another time.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 donor-advised fund can benefit any IRS qualified charity. It’s up to donors and what change in the world matters most to them. A qualified professional, like the team at Thrivent Charitable, can help you research and identify specific charities to match your interests, if desired </a:t>
            </a:r>
            <a:endParaRPr lang="en-US" b="1" dirty="0">
              <a:latin typeface="Arial"/>
              <a:cs typeface="Arial"/>
            </a:endParaRPr>
          </a:p>
        </p:txBody>
      </p:sp>
      <p:sp>
        <p:nvSpPr>
          <p:cNvPr id="4" name="Slide Number Placeholder 3"/>
          <p:cNvSpPr>
            <a:spLocks noGrp="1"/>
          </p:cNvSpPr>
          <p:nvPr>
            <p:ph type="sldNum" sz="quarter" idx="5"/>
          </p:nvPr>
        </p:nvSpPr>
        <p:spPr/>
        <p:txBody>
          <a:bodyPr/>
          <a:lstStyle/>
          <a:p>
            <a:fld id="{2E858DE8-36F6-0242-AE7B-D78BF93195DE}" type="slidenum">
              <a:rPr lang="en-US" smtClean="0"/>
              <a:t>13</a:t>
            </a:fld>
            <a:endParaRPr lang="en-US"/>
          </a:p>
        </p:txBody>
      </p:sp>
    </p:spTree>
    <p:extLst>
      <p:ext uri="{BB962C8B-B14F-4D97-AF65-F5344CB8AC3E}">
        <p14:creationId xmlns:p14="http://schemas.microsoft.com/office/powerpoint/2010/main" val="11882984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atin typeface="Arial" panose="020B0604020202020204" pitchFamily="34" charset="0"/>
                <a:cs typeface="Arial" panose="020B0604020202020204" pitchFamily="34" charset="0"/>
              </a:rPr>
              <a:t>Now</a:t>
            </a:r>
            <a:r>
              <a:rPr lang="en-US" baseline="0">
                <a:latin typeface="Arial" panose="020B0604020202020204" pitchFamily="34" charset="0"/>
                <a:cs typeface="Arial" panose="020B0604020202020204" pitchFamily="34" charset="0"/>
              </a:rPr>
              <a:t> we’ll discuss gifts in the category of “Give Later.”</a:t>
            </a:r>
          </a:p>
        </p:txBody>
      </p:sp>
      <p:sp>
        <p:nvSpPr>
          <p:cNvPr id="4" name="Slide Number Placeholder 3"/>
          <p:cNvSpPr>
            <a:spLocks noGrp="1"/>
          </p:cNvSpPr>
          <p:nvPr>
            <p:ph type="sldNum" sz="quarter" idx="5"/>
          </p:nvPr>
        </p:nvSpPr>
        <p:spPr/>
        <p:txBody>
          <a:bodyPr/>
          <a:lstStyle/>
          <a:p>
            <a:fld id="{2E858DE8-36F6-0242-AE7B-D78BF93195DE}" type="slidenum">
              <a:rPr lang="en-US" smtClean="0"/>
              <a:t>14</a:t>
            </a:fld>
            <a:endParaRPr lang="en-US"/>
          </a:p>
        </p:txBody>
      </p:sp>
    </p:spTree>
    <p:extLst>
      <p:ext uri="{BB962C8B-B14F-4D97-AF65-F5344CB8AC3E}">
        <p14:creationId xmlns:p14="http://schemas.microsoft.com/office/powerpoint/2010/main" val="10268784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“Give Later” gifts are popular giving options because many people may need or want the flexibility to use their assets while living but also want to continue to support the charities and causes they cherish after their passing. “Give Later” options provide those opportunities.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Tools for “Give Later” gifts are gifts through wills, beneficiary proceeds, life insurance and life estate reserved.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15</a:t>
            </a:fld>
            <a:endParaRPr lang="en-US"/>
          </a:p>
        </p:txBody>
      </p:sp>
    </p:spTree>
    <p:extLst>
      <p:ext uri="{BB962C8B-B14F-4D97-AF65-F5344CB8AC3E}">
        <p14:creationId xmlns:p14="http://schemas.microsoft.com/office/powerpoint/2010/main" val="42365200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Giving through your will or living trust or naming a charity as a beneficiary on retirement or other accounts, is a simple, flexible way to act on your values and charitable interests.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Whether your assets are IRAs or other qualified retirement assets, life insurance, annuities, investments or real estate, they provide an opportunity to support your organization’s endowment fund. Thrivent Charitable is here to help. </a:t>
            </a:r>
          </a:p>
          <a:p>
            <a:r>
              <a:rPr lang="en-US" sz="1200" b="0" i="0" u="none" strike="noStrike" kern="1200" baseline="0" dirty="0">
                <a:solidFill>
                  <a:schemeClr val="tx1"/>
                </a:solidFill>
                <a:latin typeface="+mn-lt"/>
                <a:ea typeface="+mn-ea"/>
                <a:cs typeface="+mn-cs"/>
              </a:rPr>
              <a:t>Sharing all or a portion of these assets, you benefit in these ways: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You make a significant gift, oftentimes larger than what you could have made while living.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You retain control of your assets while living and have the flexibility to make changes as needed.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tax treatment of inherited assets can vary depending on the type of asset and the recipient. Thrivent Charitable gift planners can team with your planning professionals to help you identify which assets are best to leave to charity and which are best to leave to loved ones.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Let’s walk through some examples. </a:t>
            </a:r>
            <a:endParaRPr lang="en-US" altLang="en-US" b="1" baseline="0" dirty="0">
              <a:cs typeface="Arial" panose="020B0604020202020204" pitchFamily="34" charset="0"/>
            </a:endParaRPr>
          </a:p>
        </p:txBody>
      </p:sp>
      <p:sp>
        <p:nvSpPr>
          <p:cNvPr id="4" name="Slide Number Placeholder 3"/>
          <p:cNvSpPr>
            <a:spLocks noGrp="1"/>
          </p:cNvSpPr>
          <p:nvPr>
            <p:ph type="sldNum" sz="quarter" idx="5"/>
          </p:nvPr>
        </p:nvSpPr>
        <p:spPr/>
        <p:txBody>
          <a:bodyPr/>
          <a:lstStyle/>
          <a:p>
            <a:fld id="{2E858DE8-36F6-0242-AE7B-D78BF93195DE}" type="slidenum">
              <a:rPr lang="en-US" smtClean="0"/>
              <a:t>16</a:t>
            </a:fld>
            <a:endParaRPr lang="en-US"/>
          </a:p>
        </p:txBody>
      </p:sp>
    </p:spTree>
    <p:extLst>
      <p:ext uri="{BB962C8B-B14F-4D97-AF65-F5344CB8AC3E}">
        <p14:creationId xmlns:p14="http://schemas.microsoft.com/office/powerpoint/2010/main" val="17123399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3E69C0-271F-D8F5-ACC9-F9561AB9B3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86ED8C-0D78-654B-04E7-88E59D7C96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CCFC40-8890-D18E-BE2B-7A76BBC694BE}"/>
              </a:ext>
            </a:extLst>
          </p:cNvPr>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Example donor: Beneficiary proceeds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 couple in their 70s wanted control of their assets while living in case they needed them in retirement, but they were aware that IRAs inherited by family may be subject to income tax and, possibly, estate tax. By naming Thrivent Charitable as beneficiary of their IRAs, the donors retain access to these assets while living. Upon their deaths, IRA proceeds go to their donor-advised fund, which will support pre-selected charities and causes that meant the most to them.</a:t>
            </a:r>
            <a:endParaRPr lang="en-US" sz="1200" dirty="0">
              <a:cs typeface="Arial" panose="020B0604020202020204" pitchFamily="34" charset="0"/>
            </a:endParaRPr>
          </a:p>
        </p:txBody>
      </p:sp>
      <p:sp>
        <p:nvSpPr>
          <p:cNvPr id="4" name="Slide Number Placeholder 3">
            <a:extLst>
              <a:ext uri="{FF2B5EF4-FFF2-40B4-BE49-F238E27FC236}">
                <a16:creationId xmlns:a16="http://schemas.microsoft.com/office/drawing/2014/main" id="{52AE6B4F-153D-5FB1-43FD-953C33D46606}"/>
              </a:ext>
            </a:extLst>
          </p:cNvPr>
          <p:cNvSpPr>
            <a:spLocks noGrp="1"/>
          </p:cNvSpPr>
          <p:nvPr>
            <p:ph type="sldNum" sz="quarter" idx="5"/>
          </p:nvPr>
        </p:nvSpPr>
        <p:spPr/>
        <p:txBody>
          <a:bodyPr/>
          <a:lstStyle/>
          <a:p>
            <a:fld id="{2E858DE8-36F6-0242-AE7B-D78BF93195DE}" type="slidenum">
              <a:rPr lang="en-US" smtClean="0"/>
              <a:t>17</a:t>
            </a:fld>
            <a:endParaRPr lang="en-US"/>
          </a:p>
        </p:txBody>
      </p:sp>
    </p:spTree>
    <p:extLst>
      <p:ext uri="{BB962C8B-B14F-4D97-AF65-F5344CB8AC3E}">
        <p14:creationId xmlns:p14="http://schemas.microsoft.com/office/powerpoint/2010/main" val="27208237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7DD42-95D0-C236-69ED-2F1C761A2E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8C6DD0-6A3A-9B7F-A5A2-8C471BE29C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6F6729-FD37-EF8D-E7B0-BDB99D1A6A52}"/>
              </a:ext>
            </a:extLst>
          </p:cNvPr>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Donor story: Bequests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 couple, 66 and 72, was very active in their church and wanted to ensure its mission continued in the long-term. They didn’t have children of their own, but wanted to honor nieces and nephews by remembering them with gifts of some specific assets through their wills. For the remainder of their estate, they included language in their wills that directed the residual amount (after the gifts to family) to go to the church’s endowment fund, and a special named fund will be set up in their honor as part of their legacy. </a:t>
            </a:r>
            <a:endParaRPr lang="en-US" dirty="0">
              <a:cs typeface="Arial" panose="020B0604020202020204" pitchFamily="34" charset="0"/>
            </a:endParaRPr>
          </a:p>
        </p:txBody>
      </p:sp>
      <p:sp>
        <p:nvSpPr>
          <p:cNvPr id="4" name="Slide Number Placeholder 3">
            <a:extLst>
              <a:ext uri="{FF2B5EF4-FFF2-40B4-BE49-F238E27FC236}">
                <a16:creationId xmlns:a16="http://schemas.microsoft.com/office/drawing/2014/main" id="{9D8FB6D3-976C-CD29-7DE1-6DAC736C489E}"/>
              </a:ext>
            </a:extLst>
          </p:cNvPr>
          <p:cNvSpPr>
            <a:spLocks noGrp="1"/>
          </p:cNvSpPr>
          <p:nvPr>
            <p:ph type="sldNum" sz="quarter" idx="5"/>
          </p:nvPr>
        </p:nvSpPr>
        <p:spPr/>
        <p:txBody>
          <a:bodyPr/>
          <a:lstStyle/>
          <a:p>
            <a:fld id="{2E858DE8-36F6-0242-AE7B-D78BF93195DE}" type="slidenum">
              <a:rPr lang="en-US" smtClean="0"/>
              <a:t>18</a:t>
            </a:fld>
            <a:endParaRPr lang="en-US"/>
          </a:p>
        </p:txBody>
      </p:sp>
    </p:spTree>
    <p:extLst>
      <p:ext uri="{BB962C8B-B14F-4D97-AF65-F5344CB8AC3E}">
        <p14:creationId xmlns:p14="http://schemas.microsoft.com/office/powerpoint/2010/main" val="17007132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In addition to using beneficiary gifts, donors may also gift life insurance contracts. Many people are familiar with the idea of naming a charity as a beneficiary of a retirement account or life insurance contract, but did you know there is a way to use life insurance strategically to leverage smaller gifts during a lifetime into a much larger gift at death? By absolutely assigning the ownership of a new or existing life insurance contract, the donor may receive tax benefits while living. The value of the contract when assigned and any ongoing premiums may be tax deductible.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Let’s look at an example.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19</a:t>
            </a:fld>
            <a:endParaRPr lang="en-US"/>
          </a:p>
        </p:txBody>
      </p:sp>
    </p:spTree>
    <p:extLst>
      <p:ext uri="{BB962C8B-B14F-4D97-AF65-F5344CB8AC3E}">
        <p14:creationId xmlns:p14="http://schemas.microsoft.com/office/powerpoint/2010/main" val="25789759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Today, you’ll hear how giving expresses our values and priorities. We’ll also share examples of how to make your giving last well into the future. </a:t>
            </a:r>
            <a:endParaRPr lang="en-US" alt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2</a:t>
            </a:fld>
            <a:endParaRPr lang="en-US"/>
          </a:p>
        </p:txBody>
      </p:sp>
    </p:spTree>
    <p:extLst>
      <p:ext uri="{BB962C8B-B14F-4D97-AF65-F5344CB8AC3E}">
        <p14:creationId xmlns:p14="http://schemas.microsoft.com/office/powerpoint/2010/main" val="37098348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A0769A-F7CC-4C54-7EDF-C4A453B2C2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DD2748-3DA9-4C55-CEFA-60CEC13EA3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0F86AD-58CE-5554-C511-6091D6C362AF}"/>
              </a:ext>
            </a:extLst>
          </p:cNvPr>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Donor example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 couple in their 50s wanted to create a permanent scholarship for students attending their alma mater with a life insurance contract of $250,000. They established a donor-advised fund with the contract and the value of the contract, plus their future premiums, may be tax deductible. Upon their death, the life insurance proceeds go to their donor-advised fund to provide annual college scholarships.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You can give an existing life insurance contract or take out a new one, and you may be eligible for a tax deduction for ongoing premium payments.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One of the benefits of giving through a donor-advised fund is that you can add or remove named charities from your fund at any time. If you give life insurance, you have the option and flexibility to name multiple charities should your charitable interests change.</a:t>
            </a:r>
            <a:endParaRPr lang="en-US" sz="1200" kern="1200" dirty="0">
              <a:solidFill>
                <a:schemeClr val="tx1"/>
              </a:solidFill>
              <a:effectLst/>
              <a:latin typeface="Arial" panose="020B0604020202020204" pitchFamily="34" charset="0"/>
              <a:ea typeface="+mn-ea"/>
              <a:cs typeface="+mn-cs"/>
            </a:endParaRPr>
          </a:p>
        </p:txBody>
      </p:sp>
      <p:sp>
        <p:nvSpPr>
          <p:cNvPr id="4" name="Slide Number Placeholder 3">
            <a:extLst>
              <a:ext uri="{FF2B5EF4-FFF2-40B4-BE49-F238E27FC236}">
                <a16:creationId xmlns:a16="http://schemas.microsoft.com/office/drawing/2014/main" id="{398074DE-0A65-9E48-5A3F-16B470A8D99A}"/>
              </a:ext>
            </a:extLst>
          </p:cNvPr>
          <p:cNvSpPr>
            <a:spLocks noGrp="1"/>
          </p:cNvSpPr>
          <p:nvPr>
            <p:ph type="sldNum" sz="quarter" idx="5"/>
          </p:nvPr>
        </p:nvSpPr>
        <p:spPr/>
        <p:txBody>
          <a:bodyPr/>
          <a:lstStyle/>
          <a:p>
            <a:fld id="{2E858DE8-36F6-0242-AE7B-D78BF93195DE}" type="slidenum">
              <a:rPr lang="en-US" smtClean="0"/>
              <a:t>20</a:t>
            </a:fld>
            <a:endParaRPr lang="en-US"/>
          </a:p>
        </p:txBody>
      </p:sp>
    </p:spTree>
    <p:extLst>
      <p:ext uri="{BB962C8B-B14F-4D97-AF65-F5344CB8AC3E}">
        <p14:creationId xmlns:p14="http://schemas.microsoft.com/office/powerpoint/2010/main" val="29618942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last way to contribute to a charitable fund includes Give &amp; Receive. </a:t>
            </a:r>
          </a:p>
        </p:txBody>
      </p:sp>
      <p:sp>
        <p:nvSpPr>
          <p:cNvPr id="4" name="Slide Number Placeholder 3"/>
          <p:cNvSpPr>
            <a:spLocks noGrp="1"/>
          </p:cNvSpPr>
          <p:nvPr>
            <p:ph type="sldNum" sz="quarter" idx="5"/>
          </p:nvPr>
        </p:nvSpPr>
        <p:spPr/>
        <p:txBody>
          <a:bodyPr/>
          <a:lstStyle/>
          <a:p>
            <a:fld id="{2E858DE8-36F6-0242-AE7B-D78BF93195DE}" type="slidenum">
              <a:rPr lang="en-US" smtClean="0"/>
              <a:t>21</a:t>
            </a:fld>
            <a:endParaRPr lang="en-US"/>
          </a:p>
        </p:txBody>
      </p:sp>
    </p:spTree>
    <p:extLst>
      <p:ext uri="{BB962C8B-B14F-4D97-AF65-F5344CB8AC3E}">
        <p14:creationId xmlns:p14="http://schemas.microsoft.com/office/powerpoint/2010/main" val="38662746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These are gifts that generate an income for the donor and support charities after the donor’s lifetime. We call these “Give &amp; Receive” gifts. Donors can make a charitable gift and receive ongoing income payments for life or a term of years. The remainder provides charitable support.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This giving option can lead to additional financial and tax planning because “Give &amp; Receive” gifts provide ongoing income payments, which may provide an income tax deduction to you. Common planning opportunities include using this income stream to address other financial planning needs such as long-term-care insurance, life insurance or supporting a grandchild’s college education. Charitable deductions have been used for Roth IRA conversions or to offset additional income on a donor’s tax return. </a:t>
            </a:r>
            <a:endParaRPr lang="en-US" altLang="en-US" baseline="0" dirty="0"/>
          </a:p>
        </p:txBody>
      </p:sp>
      <p:sp>
        <p:nvSpPr>
          <p:cNvPr id="4" name="Slide Number Placeholder 3"/>
          <p:cNvSpPr>
            <a:spLocks noGrp="1"/>
          </p:cNvSpPr>
          <p:nvPr>
            <p:ph type="sldNum" sz="quarter" idx="5"/>
          </p:nvPr>
        </p:nvSpPr>
        <p:spPr/>
        <p:txBody>
          <a:bodyPr/>
          <a:lstStyle/>
          <a:p>
            <a:fld id="{2E858DE8-36F6-0242-AE7B-D78BF93195DE}" type="slidenum">
              <a:rPr lang="en-US" smtClean="0"/>
              <a:t>22</a:t>
            </a:fld>
            <a:endParaRPr lang="en-US"/>
          </a:p>
        </p:txBody>
      </p:sp>
    </p:spTree>
    <p:extLst>
      <p:ext uri="{BB962C8B-B14F-4D97-AF65-F5344CB8AC3E}">
        <p14:creationId xmlns:p14="http://schemas.microsoft.com/office/powerpoint/2010/main" val="19600170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charitable gift annuity is one of our most popular giving tools. It provides income payments to your client while living and future support to favorite charities. Income rates are based on age and other factors.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Many of Thrivent Charitable donors find gift annuities to be a simple, effective way to convert money market fund assets or a CD into an ongoing income stream. Donors may receive potential income and tax advantages from their gift while also providing lasting change to their chosen charities.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Let’s look at an example.</a:t>
            </a:r>
            <a:endParaRPr lang="en-US" alt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23</a:t>
            </a:fld>
            <a:endParaRPr lang="en-US"/>
          </a:p>
        </p:txBody>
      </p:sp>
    </p:spTree>
    <p:extLst>
      <p:ext uri="{BB962C8B-B14F-4D97-AF65-F5344CB8AC3E}">
        <p14:creationId xmlns:p14="http://schemas.microsoft.com/office/powerpoint/2010/main" val="21221741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47D17-BAF3-FF4A-6A2D-9C083A8164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E726FD-A049-A0BF-C744-14FC9E65B6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3F3FF2-F23E-B4A8-0676-8B4639D40005}"/>
              </a:ext>
            </a:extLst>
          </p:cNvPr>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Donor example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 couple, ages 65 and 67, wants to give to charities and supplement retirement income. They establish a charitable gift annuity with $50,000 and may receive a charitable income tax deduction of $16,324 and receive $2,550 a year in income payments for life. Upon the second death, their donor-advised fund receives the remaining value of the charitable gift annuity and support is distributed to the charities and causes closest to their hearts. </a:t>
            </a:r>
            <a:endParaRPr lang="en-US" altLang="en-US" baseline="0" dirty="0"/>
          </a:p>
        </p:txBody>
      </p:sp>
      <p:sp>
        <p:nvSpPr>
          <p:cNvPr id="4" name="Slide Number Placeholder 3">
            <a:extLst>
              <a:ext uri="{FF2B5EF4-FFF2-40B4-BE49-F238E27FC236}">
                <a16:creationId xmlns:a16="http://schemas.microsoft.com/office/drawing/2014/main" id="{6098BE00-8706-7A05-8373-AA12BB0078AA}"/>
              </a:ext>
            </a:extLst>
          </p:cNvPr>
          <p:cNvSpPr>
            <a:spLocks noGrp="1"/>
          </p:cNvSpPr>
          <p:nvPr>
            <p:ph type="sldNum" sz="quarter" idx="5"/>
          </p:nvPr>
        </p:nvSpPr>
        <p:spPr/>
        <p:txBody>
          <a:bodyPr/>
          <a:lstStyle/>
          <a:p>
            <a:fld id="{2E858DE8-36F6-0242-AE7B-D78BF93195DE}" type="slidenum">
              <a:rPr lang="en-US" smtClean="0"/>
              <a:t>24</a:t>
            </a:fld>
            <a:endParaRPr lang="en-US"/>
          </a:p>
        </p:txBody>
      </p:sp>
    </p:spTree>
    <p:extLst>
      <p:ext uri="{BB962C8B-B14F-4D97-AF65-F5344CB8AC3E}">
        <p14:creationId xmlns:p14="http://schemas.microsoft.com/office/powerpoint/2010/main" val="42294751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Another giving tool is a charitable remainder trust. Through a charitable remainder annuity trust or unitrust, a donor’s gift is converted to ongoing income payments for a lifetime or a term of up to 20 years. At the end of the trust, the remainder benefits their donor-advised fund with Thrivent Charitable. With an annuity trust, your client can make a one-time gift and receive a set income. Their gift can be cash or publicly traded securities, and the minimum is $50,000.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With a unitrust, clients can make multiple gifts of cash, publicly traded securities and real estate or other illiquid assets. Their income payments are calculated annually using a set percentage rate and the value of their trust’s assets. The gift minimum is $100,000–$200,000 when giving real estate or closely held stock. With either type of trust, donors may receive an immediate charitable deduction. We will draft the trust agreement for you at no cost. Other common assets used for charitable remainder trusts include stock, mutual funds, rental properties, farmland, equipment and crops. </a:t>
            </a:r>
            <a:endParaRPr lang="en-US" altLang="en-US" b="0" baseline="0" dirty="0"/>
          </a:p>
        </p:txBody>
      </p:sp>
      <p:sp>
        <p:nvSpPr>
          <p:cNvPr id="4" name="Slide Number Placeholder 3"/>
          <p:cNvSpPr>
            <a:spLocks noGrp="1"/>
          </p:cNvSpPr>
          <p:nvPr>
            <p:ph type="sldNum" sz="quarter" idx="5"/>
          </p:nvPr>
        </p:nvSpPr>
        <p:spPr/>
        <p:txBody>
          <a:bodyPr/>
          <a:lstStyle/>
          <a:p>
            <a:fld id="{2E858DE8-36F6-0242-AE7B-D78BF93195DE}" type="slidenum">
              <a:rPr lang="en-US" smtClean="0"/>
              <a:t>25</a:t>
            </a:fld>
            <a:endParaRPr lang="en-US"/>
          </a:p>
        </p:txBody>
      </p:sp>
    </p:spTree>
    <p:extLst>
      <p:ext uri="{BB962C8B-B14F-4D97-AF65-F5344CB8AC3E}">
        <p14:creationId xmlns:p14="http://schemas.microsoft.com/office/powerpoint/2010/main" val="38043703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F2A091-FCD7-0083-1CF3-86189A7AEE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EF1177-CF1D-B105-3A13-7D9EDD74BC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F14724-711D-A8E1-880A-01AB2058EED7}"/>
              </a:ext>
            </a:extLst>
          </p:cNvPr>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Donor example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 couple in their 60s wants to secure their retirement, give to their children, and support their favorite charity. They gave farmland, valued at $646,000, to the trust, received a charitable tax deduction of $215,712, and first-year income is estimated to be $30,143 (variable). The remainder of the trust, upon the second death, is directed to their donor-advised fund. Their children decide which charities receive support, how much and when. At the time that their children are no longer willing or able to advise the donor-advised fund, the next generation within the family may take on that role and continue the family legacy.</a:t>
            </a:r>
            <a:endParaRPr lang="en-US" altLang="en-US" baseline="0" dirty="0"/>
          </a:p>
        </p:txBody>
      </p:sp>
      <p:sp>
        <p:nvSpPr>
          <p:cNvPr id="4" name="Slide Number Placeholder 3">
            <a:extLst>
              <a:ext uri="{FF2B5EF4-FFF2-40B4-BE49-F238E27FC236}">
                <a16:creationId xmlns:a16="http://schemas.microsoft.com/office/drawing/2014/main" id="{7F5B3E24-A781-25B4-17C1-4C5EFFAD125E}"/>
              </a:ext>
            </a:extLst>
          </p:cNvPr>
          <p:cNvSpPr>
            <a:spLocks noGrp="1"/>
          </p:cNvSpPr>
          <p:nvPr>
            <p:ph type="sldNum" sz="quarter" idx="5"/>
          </p:nvPr>
        </p:nvSpPr>
        <p:spPr/>
        <p:txBody>
          <a:bodyPr/>
          <a:lstStyle/>
          <a:p>
            <a:fld id="{2E858DE8-36F6-0242-AE7B-D78BF93195DE}" type="slidenum">
              <a:rPr lang="en-US" smtClean="0"/>
              <a:t>26</a:t>
            </a:fld>
            <a:endParaRPr lang="en-US"/>
          </a:p>
        </p:txBody>
      </p:sp>
    </p:spTree>
    <p:extLst>
      <p:ext uri="{BB962C8B-B14F-4D97-AF65-F5344CB8AC3E}">
        <p14:creationId xmlns:p14="http://schemas.microsoft.com/office/powerpoint/2010/main" val="6920267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let’s put it all together.</a:t>
            </a:r>
          </a:p>
        </p:txBody>
      </p:sp>
      <p:sp>
        <p:nvSpPr>
          <p:cNvPr id="4" name="Slide Number Placeholder 3"/>
          <p:cNvSpPr>
            <a:spLocks noGrp="1"/>
          </p:cNvSpPr>
          <p:nvPr>
            <p:ph type="sldNum" sz="quarter" idx="5"/>
          </p:nvPr>
        </p:nvSpPr>
        <p:spPr/>
        <p:txBody>
          <a:bodyPr/>
          <a:lstStyle/>
          <a:p>
            <a:fld id="{2E858DE8-36F6-0242-AE7B-D78BF93195DE}" type="slidenum">
              <a:rPr lang="en-US" smtClean="0"/>
              <a:t>27</a:t>
            </a:fld>
            <a:endParaRPr lang="en-US"/>
          </a:p>
        </p:txBody>
      </p:sp>
    </p:spTree>
    <p:extLst>
      <p:ext uri="{BB962C8B-B14F-4D97-AF65-F5344CB8AC3E}">
        <p14:creationId xmlns:p14="http://schemas.microsoft.com/office/powerpoint/2010/main" val="34074444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We’ll close with another poll. </a:t>
            </a:r>
            <a:r>
              <a:rPr lang="en-US" sz="1200"/>
              <a:t>What areas are you interested in supporting through your giving?</a:t>
            </a:r>
          </a:p>
          <a:p>
            <a:endParaRPr lang="en-US"/>
          </a:p>
        </p:txBody>
      </p:sp>
      <p:sp>
        <p:nvSpPr>
          <p:cNvPr id="4" name="Slide Number Placeholder 3"/>
          <p:cNvSpPr>
            <a:spLocks noGrp="1"/>
          </p:cNvSpPr>
          <p:nvPr>
            <p:ph type="sldNum" sz="quarter" idx="5"/>
          </p:nvPr>
        </p:nvSpPr>
        <p:spPr/>
        <p:txBody>
          <a:bodyPr/>
          <a:lstStyle/>
          <a:p>
            <a:fld id="{2E858DE8-36F6-0242-AE7B-D78BF93195DE}" type="slidenum">
              <a:rPr lang="en-US" smtClean="0"/>
              <a:t>28</a:t>
            </a:fld>
            <a:endParaRPr lang="en-US"/>
          </a:p>
        </p:txBody>
      </p:sp>
    </p:spTree>
    <p:extLst>
      <p:ext uri="{BB962C8B-B14F-4D97-AF65-F5344CB8AC3E}">
        <p14:creationId xmlns:p14="http://schemas.microsoft.com/office/powerpoint/2010/main" val="29789443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Giving provides each of us a way to express our generosity, faith and values. A qualified professional can help you create a custom donor-advised fund with the right asset and timing for your situation.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Potential tax savings may make giving more affordable than you originally thought, and some giving techniques may allow you to give more than you ever thought possible.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29</a:t>
            </a:fld>
            <a:endParaRPr lang="en-US"/>
          </a:p>
        </p:txBody>
      </p:sp>
    </p:spTree>
    <p:extLst>
      <p:ext uri="{BB962C8B-B14F-4D97-AF65-F5344CB8AC3E}">
        <p14:creationId xmlns:p14="http://schemas.microsoft.com/office/powerpoint/2010/main" val="1819453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First let’s look at how people generally express their generosity.</a:t>
            </a:r>
          </a:p>
        </p:txBody>
      </p:sp>
      <p:sp>
        <p:nvSpPr>
          <p:cNvPr id="4" name="Slide Number Placeholder 3"/>
          <p:cNvSpPr>
            <a:spLocks noGrp="1"/>
          </p:cNvSpPr>
          <p:nvPr>
            <p:ph type="sldNum" sz="quarter" idx="5"/>
          </p:nvPr>
        </p:nvSpPr>
        <p:spPr/>
        <p:txBody>
          <a:bodyPr/>
          <a:lstStyle/>
          <a:p>
            <a:fld id="{2E858DE8-36F6-0242-AE7B-D78BF93195DE}" type="slidenum">
              <a:rPr lang="en-US" smtClean="0"/>
              <a:t>3</a:t>
            </a:fld>
            <a:endParaRPr lang="en-US"/>
          </a:p>
        </p:txBody>
      </p:sp>
    </p:spTree>
    <p:extLst>
      <p:ext uri="{BB962C8B-B14F-4D97-AF65-F5344CB8AC3E}">
        <p14:creationId xmlns:p14="http://schemas.microsoft.com/office/powerpoint/2010/main" val="1375204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Thank you! Any questions?</a:t>
            </a:r>
          </a:p>
        </p:txBody>
      </p:sp>
      <p:sp>
        <p:nvSpPr>
          <p:cNvPr id="4" name="Slide Number Placeholder 3"/>
          <p:cNvSpPr>
            <a:spLocks noGrp="1"/>
          </p:cNvSpPr>
          <p:nvPr>
            <p:ph type="sldNum" sz="quarter" idx="5"/>
          </p:nvPr>
        </p:nvSpPr>
        <p:spPr/>
        <p:txBody>
          <a:bodyPr/>
          <a:lstStyle/>
          <a:p>
            <a:fld id="{2E858DE8-36F6-0242-AE7B-D78BF93195DE}" type="slidenum">
              <a:rPr lang="en-US" smtClean="0"/>
              <a:t>30</a:t>
            </a:fld>
            <a:endParaRPr lang="en-US"/>
          </a:p>
        </p:txBody>
      </p:sp>
    </p:spTree>
    <p:extLst>
      <p:ext uri="{BB962C8B-B14F-4D97-AF65-F5344CB8AC3E}">
        <p14:creationId xmlns:p14="http://schemas.microsoft.com/office/powerpoint/2010/main" val="59866248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Add Contact Info</a:t>
            </a:r>
          </a:p>
          <a:p>
            <a:endParaRPr lang="en-US"/>
          </a:p>
        </p:txBody>
      </p:sp>
      <p:sp>
        <p:nvSpPr>
          <p:cNvPr id="4" name="Slide Number Placeholder 3"/>
          <p:cNvSpPr>
            <a:spLocks noGrp="1"/>
          </p:cNvSpPr>
          <p:nvPr>
            <p:ph type="sldNum" sz="quarter" idx="5"/>
          </p:nvPr>
        </p:nvSpPr>
        <p:spPr/>
        <p:txBody>
          <a:bodyPr/>
          <a:lstStyle/>
          <a:p>
            <a:fld id="{2E858DE8-36F6-0242-AE7B-D78BF93195DE}" type="slidenum">
              <a:rPr lang="en-US" smtClean="0"/>
              <a:t>32</a:t>
            </a:fld>
            <a:endParaRPr lang="en-US"/>
          </a:p>
        </p:txBody>
      </p:sp>
    </p:spTree>
    <p:extLst>
      <p:ext uri="{BB962C8B-B14F-4D97-AF65-F5344CB8AC3E}">
        <p14:creationId xmlns:p14="http://schemas.microsoft.com/office/powerpoint/2010/main" val="30102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Spontaneous giving is spur of the moment and donations are generally smaller. Examples include disaster relief efforts and neighbors in need.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Intentional giving includes donations made on a regular basis. Examples include giving to your church or other favorite charities monthly or yearly.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Planned giving is part of an overall financial strategy. This is where a qualified professional can help you develop a giving plan designed to match your charitable interests and financial circumstances. This kind of generosity can be implemented while living or after death. </a:t>
            </a:r>
            <a:endParaRPr lang="en-US" baseline="0" dirty="0"/>
          </a:p>
        </p:txBody>
      </p:sp>
      <p:sp>
        <p:nvSpPr>
          <p:cNvPr id="4" name="Slide Number Placeholder 3"/>
          <p:cNvSpPr>
            <a:spLocks noGrp="1"/>
          </p:cNvSpPr>
          <p:nvPr>
            <p:ph type="sldNum" sz="quarter" idx="5"/>
          </p:nvPr>
        </p:nvSpPr>
        <p:spPr/>
        <p:txBody>
          <a:bodyPr/>
          <a:lstStyle/>
          <a:p>
            <a:fld id="{2E858DE8-36F6-0242-AE7B-D78BF93195DE}" type="slidenum">
              <a:rPr lang="en-US" smtClean="0"/>
              <a:t>4</a:t>
            </a:fld>
            <a:endParaRPr lang="en-US"/>
          </a:p>
        </p:txBody>
      </p:sp>
    </p:spTree>
    <p:extLst>
      <p:ext uri="{BB962C8B-B14F-4D97-AF65-F5344CB8AC3E}">
        <p14:creationId xmlns:p14="http://schemas.microsoft.com/office/powerpoint/2010/main" val="11882984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8CBF21-25F3-12FF-33AF-2AA2B3F288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96AA42-7D9F-340D-3846-9EC528BF1A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F2CC23-C050-1B3C-0024-3C3D1F52B432}"/>
              </a:ext>
            </a:extLst>
          </p:cNvPr>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Let’s start with a poll. </a:t>
            </a:r>
            <a:r>
              <a:rPr lang="en-US" sz="1200" b="0" i="0" u="none" strike="noStrike" kern="1200" baseline="0" dirty="0">
                <a:solidFill>
                  <a:schemeClr val="tx1"/>
                </a:solidFill>
                <a:latin typeface="+mn-lt"/>
                <a:ea typeface="+mn-ea"/>
                <a:cs typeface="+mn-cs"/>
              </a:rPr>
              <a:t>Do you have a formalized written, charitable giving plan in place?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[Share poll results.]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You are not alone if you don’t have a formal plan in place. Many don’t know what one is or how to get started. Today, we’ll talk about the elements of a charitable plan and how you can be even more intentional and strategic with your giving. </a:t>
            </a:r>
            <a:endParaRPr lang="en-US" dirty="0"/>
          </a:p>
        </p:txBody>
      </p:sp>
      <p:sp>
        <p:nvSpPr>
          <p:cNvPr id="4" name="Slide Number Placeholder 3">
            <a:extLst>
              <a:ext uri="{FF2B5EF4-FFF2-40B4-BE49-F238E27FC236}">
                <a16:creationId xmlns:a16="http://schemas.microsoft.com/office/drawing/2014/main" id="{292C7E2A-CE19-E2E1-4642-9CE0B6D50365}"/>
              </a:ext>
            </a:extLst>
          </p:cNvPr>
          <p:cNvSpPr>
            <a:spLocks noGrp="1"/>
          </p:cNvSpPr>
          <p:nvPr>
            <p:ph type="sldNum" sz="quarter" idx="5"/>
          </p:nvPr>
        </p:nvSpPr>
        <p:spPr/>
        <p:txBody>
          <a:bodyPr/>
          <a:lstStyle/>
          <a:p>
            <a:fld id="{2E858DE8-36F6-0242-AE7B-D78BF93195DE}" type="slidenum">
              <a:rPr lang="en-US" smtClean="0"/>
              <a:t>5</a:t>
            </a:fld>
            <a:endParaRPr lang="en-US"/>
          </a:p>
        </p:txBody>
      </p:sp>
    </p:spTree>
    <p:extLst>
      <p:ext uri="{BB962C8B-B14F-4D97-AF65-F5344CB8AC3E}">
        <p14:creationId xmlns:p14="http://schemas.microsoft.com/office/powerpoint/2010/main" val="4194995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Let’s start with a charitable fund—what is it and how does it work? </a:t>
            </a:r>
          </a:p>
          <a:p>
            <a:r>
              <a:rPr lang="en-US" sz="1200" b="0" i="0" u="none" strike="noStrike" kern="1200" baseline="0" dirty="0">
                <a:solidFill>
                  <a:schemeClr val="tx1"/>
                </a:solidFill>
                <a:latin typeface="+mn-lt"/>
                <a:ea typeface="+mn-ea"/>
                <a:cs typeface="+mn-cs"/>
              </a:rPr>
              <a:t>A charitable fund is a financial tool and one of the ways to support different thinking around formalizing your charitable giving plans to express your values through generosity.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6</a:t>
            </a:fld>
            <a:endParaRPr lang="en-US"/>
          </a:p>
        </p:txBody>
      </p:sp>
    </p:spTree>
    <p:extLst>
      <p:ext uri="{BB962C8B-B14F-4D97-AF65-F5344CB8AC3E}">
        <p14:creationId xmlns:p14="http://schemas.microsoft.com/office/powerpoint/2010/main" val="25230362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 charitable fund works by first making a gift into the fund, next the contributions are invested and may grow until you are ready to make grants to the organizations or causes you cherish.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Beyond the basics of how the fund works, there are more reasons to start a charitable fund. From a practical point of view, you can centralize your giving—meaning come tax time, you will receive one receipt and not need to gather from several sources. Another reason is you can give to your fund and potentially receive tax credit in the year it was given without needing to immediately give out to a charity. This can help with budgeting and being more planful in how you want to support the organizations you love. </a:t>
            </a:r>
            <a:endParaRPr lang="en-US" sz="1200" dirty="0"/>
          </a:p>
        </p:txBody>
      </p:sp>
      <p:sp>
        <p:nvSpPr>
          <p:cNvPr id="4" name="Slide Number Placeholder 3"/>
          <p:cNvSpPr>
            <a:spLocks noGrp="1"/>
          </p:cNvSpPr>
          <p:nvPr>
            <p:ph type="sldNum" sz="quarter" idx="5"/>
          </p:nvPr>
        </p:nvSpPr>
        <p:spPr/>
        <p:txBody>
          <a:bodyPr/>
          <a:lstStyle/>
          <a:p>
            <a:fld id="{2E858DE8-36F6-0242-AE7B-D78BF93195DE}" type="slidenum">
              <a:rPr lang="en-US" smtClean="0"/>
              <a:t>7</a:t>
            </a:fld>
            <a:endParaRPr lang="en-US"/>
          </a:p>
        </p:txBody>
      </p:sp>
    </p:spTree>
    <p:extLst>
      <p:ext uri="{BB962C8B-B14F-4D97-AF65-F5344CB8AC3E}">
        <p14:creationId xmlns:p14="http://schemas.microsoft.com/office/powerpoint/2010/main" val="40988315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So, how do you give to a charitable fund? Thrivent Charitable has a full range of giving options for individuals and organizations which can be tailored to specific financial circumstances.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8</a:t>
            </a:fld>
            <a:endParaRPr lang="en-US"/>
          </a:p>
        </p:txBody>
      </p:sp>
    </p:spTree>
    <p:extLst>
      <p:ext uri="{BB962C8B-B14F-4D97-AF65-F5344CB8AC3E}">
        <p14:creationId xmlns:p14="http://schemas.microsoft.com/office/powerpoint/2010/main" val="42079248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sz="1200" b="0" i="0" u="none" strike="noStrike" kern="1200" baseline="0" dirty="0">
                <a:solidFill>
                  <a:schemeClr val="tx1"/>
                </a:solidFill>
                <a:latin typeface="+mn-lt"/>
                <a:ea typeface="+mn-ea"/>
                <a:cs typeface="+mn-cs"/>
              </a:rPr>
              <a:t>To help you understand all the charitable giving opportunities, let’s break it down into three categories: Give Now, Give Later and Give &amp; Receive. Each of these giving methods may benefit your charitable fund and you may receive tax benefits based on when and how your gifts are made. </a:t>
            </a:r>
            <a:endParaRPr lang="en-US" alt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9</a:t>
            </a:fld>
            <a:endParaRPr lang="en-US"/>
          </a:p>
        </p:txBody>
      </p:sp>
    </p:spTree>
    <p:extLst>
      <p:ext uri="{BB962C8B-B14F-4D97-AF65-F5344CB8AC3E}">
        <p14:creationId xmlns:p14="http://schemas.microsoft.com/office/powerpoint/2010/main" val="31343234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Picture 2" descr="A blue and white circle&#10;&#10;Description automatically generated">
            <a:extLst>
              <a:ext uri="{FF2B5EF4-FFF2-40B4-BE49-F238E27FC236}">
                <a16:creationId xmlns:a16="http://schemas.microsoft.com/office/drawing/2014/main" id="{84D1F0A7-E738-C507-C477-3DEB900B2F9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2" name="Picture 1" descr="A black background with a black square&#10;&#10;AI-generated content may be incorrect.">
            <a:extLst>
              <a:ext uri="{FF2B5EF4-FFF2-40B4-BE49-F238E27FC236}">
                <a16:creationId xmlns:a16="http://schemas.microsoft.com/office/drawing/2014/main" id="{5AAA52D0-4934-A685-65E3-D74C7717B323}"/>
              </a:ext>
            </a:extLst>
          </p:cNvPr>
          <p:cNvPicPr>
            <a:picLocks noChangeAspect="1"/>
          </p:cNvPicPr>
          <p:nvPr userDrawn="1"/>
        </p:nvPicPr>
        <p:blipFill>
          <a:blip r:embed="rId3"/>
          <a:stretch>
            <a:fillRect/>
          </a:stretch>
        </p:blipFill>
        <p:spPr>
          <a:xfrm>
            <a:off x="9844057" y="17855"/>
            <a:ext cx="2266213" cy="1337618"/>
          </a:xfrm>
          <a:prstGeom prst="rect">
            <a:avLst/>
          </a:prstGeom>
        </p:spPr>
      </p:pic>
      <p:sp>
        <p:nvSpPr>
          <p:cNvPr id="17" name="Title 1">
            <a:extLst>
              <a:ext uri="{FF2B5EF4-FFF2-40B4-BE49-F238E27FC236}">
                <a16:creationId xmlns:a16="http://schemas.microsoft.com/office/drawing/2014/main" id="{400F82E4-D269-2B00-CC35-ACA75FB33CD0}"/>
              </a:ext>
            </a:extLst>
          </p:cNvPr>
          <p:cNvSpPr>
            <a:spLocks noGrp="1"/>
          </p:cNvSpPr>
          <p:nvPr>
            <p:ph type="ctrTitle" hasCustomPrompt="1"/>
          </p:nvPr>
        </p:nvSpPr>
        <p:spPr>
          <a:xfrm>
            <a:off x="635000" y="3956538"/>
            <a:ext cx="7557025" cy="1600200"/>
          </a:xfrm>
        </p:spPr>
        <p:txBody>
          <a:bodyPr anchor="b" anchorCtr="0">
            <a:noAutofit/>
          </a:bodyPr>
          <a:lstStyle>
            <a:lvl1pPr algn="l">
              <a:defRPr sz="6400" spc="-230" baseline="0"/>
            </a:lvl1pPr>
          </a:lstStyle>
          <a:p>
            <a:r>
              <a:rPr lang="en-US"/>
              <a:t>Click to edit presentation title</a:t>
            </a:r>
          </a:p>
        </p:txBody>
      </p:sp>
      <p:sp>
        <p:nvSpPr>
          <p:cNvPr id="19" name="Subtitle 2">
            <a:extLst>
              <a:ext uri="{FF2B5EF4-FFF2-40B4-BE49-F238E27FC236}">
                <a16:creationId xmlns:a16="http://schemas.microsoft.com/office/drawing/2014/main" id="{0ADE65C4-786F-3512-AEA4-BA46D389F3B7}"/>
              </a:ext>
            </a:extLst>
          </p:cNvPr>
          <p:cNvSpPr>
            <a:spLocks noGrp="1"/>
          </p:cNvSpPr>
          <p:nvPr>
            <p:ph type="subTitle" idx="1" hasCustomPrompt="1"/>
          </p:nvPr>
        </p:nvSpPr>
        <p:spPr>
          <a:xfrm>
            <a:off x="635000" y="6082506"/>
            <a:ext cx="4965700" cy="312737"/>
          </a:xfrm>
          <a:prstGeom prst="rect">
            <a:avLst/>
          </a:prstGeom>
        </p:spPr>
        <p:txBody>
          <a:bodyPr lIns="0" tIns="0" rIns="0" bIns="0">
            <a:noAutofit/>
          </a:bodyPr>
          <a:lstStyle>
            <a:lvl1pPr marL="0" indent="0" algn="l">
              <a:buNone/>
              <a:defRPr sz="1600" b="0" i="0">
                <a:latin typeface="Basis Grt for Thrivent" panose="020B0503030604040103" pitchFamily="34" charset="0"/>
                <a:ea typeface="Burgess for Thrivent" panose="02020503070402040403" pitchFamily="18" charset="0"/>
                <a:cs typeface="Basis Grt for Thrivent" panose="020B05030306040401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date</a:t>
            </a:r>
          </a:p>
        </p:txBody>
      </p:sp>
    </p:spTree>
    <p:extLst>
      <p:ext uri="{BB962C8B-B14F-4D97-AF65-F5344CB8AC3E}">
        <p14:creationId xmlns:p14="http://schemas.microsoft.com/office/powerpoint/2010/main" val="734841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Section Divider Number">
    <p:bg>
      <p:bgPr>
        <a:solidFill>
          <a:srgbClr val="FAEDD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b="0" i="0">
                <a:latin typeface="Basis Grt for Thrivent OffWhite" panose="020B0503030604040103" pitchFamily="34" charset="0"/>
                <a:cs typeface="Basis Grt for Thrivent OffWhite" panose="020B0503030604040103" pitchFamily="34" charset="0"/>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5" name="Text Placeholder 6">
            <a:extLst>
              <a:ext uri="{FF2B5EF4-FFF2-40B4-BE49-F238E27FC236}">
                <a16:creationId xmlns:a16="http://schemas.microsoft.com/office/drawing/2014/main" id="{736F29CA-8490-16AE-9369-E4AB6E700430}"/>
              </a:ext>
            </a:extLst>
          </p:cNvPr>
          <p:cNvSpPr>
            <a:spLocks noGrp="1"/>
          </p:cNvSpPr>
          <p:nvPr>
            <p:ph type="body" sz="quarter" idx="13" hasCustomPrompt="1"/>
          </p:nvPr>
        </p:nvSpPr>
        <p:spPr>
          <a:xfrm>
            <a:off x="7280131" y="4405451"/>
            <a:ext cx="4891088" cy="2251075"/>
          </a:xfrm>
          <a:prstGeom prst="rect">
            <a:avLst/>
          </a:prstGeom>
        </p:spPr>
        <p:txBody>
          <a:bodyPr/>
          <a:lstStyle>
            <a:lvl1pPr algn="r">
              <a:defRPr sz="20000" b="0" i="0">
                <a:latin typeface="Basis Grt for Thrivent OffWhite" panose="020B0503030604040103" pitchFamily="34" charset="0"/>
                <a:cs typeface="Basis Grt for Thrivent OffWhite" panose="020B0503030604040103" pitchFamily="34" charset="0"/>
              </a:defRPr>
            </a:lvl1pPr>
          </a:lstStyle>
          <a:p>
            <a:pPr lvl="0"/>
            <a:r>
              <a:rPr lang="en-US"/>
              <a:t>04</a:t>
            </a:r>
          </a:p>
        </p:txBody>
      </p:sp>
      <p:sp>
        <p:nvSpPr>
          <p:cNvPr id="3" name="Footer Placeholder 2">
            <a:extLst>
              <a:ext uri="{FF2B5EF4-FFF2-40B4-BE49-F238E27FC236}">
                <a16:creationId xmlns:a16="http://schemas.microsoft.com/office/drawing/2014/main" id="{0FE1B679-1EB4-6040-8EF0-9424E7646AD1}"/>
              </a:ext>
            </a:extLst>
          </p:cNvPr>
          <p:cNvSpPr>
            <a:spLocks noGrp="1"/>
          </p:cNvSpPr>
          <p:nvPr>
            <p:ph type="ftr" sz="quarter" idx="14"/>
          </p:nvPr>
        </p:nvSpPr>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10112116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Section Divider Number">
    <p:bg>
      <p:bgPr>
        <a:solidFill>
          <a:srgbClr val="CEE2E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5" name="Text Placeholder 6">
            <a:extLst>
              <a:ext uri="{FF2B5EF4-FFF2-40B4-BE49-F238E27FC236}">
                <a16:creationId xmlns:a16="http://schemas.microsoft.com/office/drawing/2014/main" id="{63C1F7C9-9D30-69EC-5367-077A71AD6354}"/>
              </a:ext>
            </a:extLst>
          </p:cNvPr>
          <p:cNvSpPr>
            <a:spLocks noGrp="1"/>
          </p:cNvSpPr>
          <p:nvPr>
            <p:ph type="body" sz="quarter" idx="13" hasCustomPrompt="1"/>
          </p:nvPr>
        </p:nvSpPr>
        <p:spPr>
          <a:xfrm>
            <a:off x="7280131" y="4405451"/>
            <a:ext cx="4891088" cy="2251075"/>
          </a:xfrm>
          <a:prstGeom prst="rect">
            <a:avLst/>
          </a:prstGeom>
        </p:spPr>
        <p:txBody>
          <a:bodyPr/>
          <a:lstStyle>
            <a:lvl1pPr algn="r">
              <a:defRPr sz="20000" b="0" i="0">
                <a:latin typeface="Basis Grt for Thrivent OffWhite" panose="020B0503030604040103" pitchFamily="34" charset="0"/>
                <a:cs typeface="Basis Grt for Thrivent OffWhite" panose="020B0503030604040103" pitchFamily="34" charset="0"/>
              </a:defRPr>
            </a:lvl1pPr>
          </a:lstStyle>
          <a:p>
            <a:pPr lvl="0"/>
            <a:r>
              <a:rPr lang="en-US"/>
              <a:t>05</a:t>
            </a:r>
          </a:p>
        </p:txBody>
      </p:sp>
      <p:sp>
        <p:nvSpPr>
          <p:cNvPr id="3" name="Footer Placeholder 2">
            <a:extLst>
              <a:ext uri="{FF2B5EF4-FFF2-40B4-BE49-F238E27FC236}">
                <a16:creationId xmlns:a16="http://schemas.microsoft.com/office/drawing/2014/main" id="{732BD1CB-6982-06F0-12B5-640BBF9B2F15}"/>
              </a:ext>
            </a:extLst>
          </p:cNvPr>
          <p:cNvSpPr>
            <a:spLocks noGrp="1"/>
          </p:cNvSpPr>
          <p:nvPr>
            <p:ph type="ftr" sz="quarter" idx="14"/>
          </p:nvPr>
        </p:nvSpPr>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42210652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Section Divider Photo">
    <p:bg>
      <p:bgPr>
        <a:solidFill>
          <a:srgbClr val="F4D096"/>
        </a:solidFill>
        <a:effectLst/>
      </p:bgPr>
    </p:bg>
    <p:spTree>
      <p:nvGrpSpPr>
        <p:cNvPr id="1" name=""/>
        <p:cNvGrpSpPr/>
        <p:nvPr/>
      </p:nvGrpSpPr>
      <p:grpSpPr>
        <a:xfrm>
          <a:off x="0" y="0"/>
          <a:ext cx="0" cy="0"/>
          <a:chOff x="0" y="0"/>
          <a:chExt cx="0" cy="0"/>
        </a:xfrm>
      </p:grpSpPr>
      <p:pic>
        <p:nvPicPr>
          <p:cNvPr id="9" name="Picture 8" descr="A person and person looking at a computer&#10;&#10;Description automatically generated">
            <a:extLst>
              <a:ext uri="{FF2B5EF4-FFF2-40B4-BE49-F238E27FC236}">
                <a16:creationId xmlns:a16="http://schemas.microsoft.com/office/drawing/2014/main" id="{53DD868D-FA45-8DB1-DBD3-C0F885002CFB}"/>
              </a:ext>
            </a:extLst>
          </p:cNvPr>
          <p:cNvPicPr>
            <a:picLocks noChangeAspect="1"/>
          </p:cNvPicPr>
          <p:nvPr userDrawn="1"/>
        </p:nvPicPr>
        <p:blipFill>
          <a:blip r:embed="rId2" cstate="screen">
            <a:extLst>
              <a:ext uri="{28A0092B-C50C-407E-A947-70E740481C1C}">
                <a14:useLocalDpi xmlns:a14="http://schemas.microsoft.com/office/drawing/2010/main"/>
              </a:ext>
            </a:extLst>
          </a:blip>
          <a:srcRect l="6180" t="1365" r="26368" b="10842"/>
          <a:stretch/>
        </p:blipFill>
        <p:spPr>
          <a:xfrm>
            <a:off x="5160441" y="5974"/>
            <a:ext cx="7031559" cy="6863178"/>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3890108"/>
            <a:ext cx="4311649" cy="2348767"/>
          </a:xfrm>
        </p:spPr>
        <p:txBody>
          <a:bodyPr anchor="t" anchorCtr="0">
            <a:noAutofit/>
          </a:bodyPr>
          <a:lstStyle>
            <a:lvl1pPr>
              <a:defRPr sz="5600">
                <a:solidFill>
                  <a:schemeClr val="tx1"/>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1"/>
                </a:solidFill>
              </a:defRPr>
            </a:lvl1pPr>
          </a:lstStyle>
          <a:p>
            <a:fld id="{D7756E16-444E-B644-B3D8-50D596555EAF}" type="slidenum">
              <a:rPr lang="en-US" smtClean="0"/>
              <a:pPr/>
              <a:t>‹#›</a:t>
            </a:fld>
            <a:endParaRPr lang="en-US"/>
          </a:p>
        </p:txBody>
      </p:sp>
      <p:sp>
        <p:nvSpPr>
          <p:cNvPr id="10" name="Round Same Side Corner Rectangle 9">
            <a:extLst>
              <a:ext uri="{FF2B5EF4-FFF2-40B4-BE49-F238E27FC236}">
                <a16:creationId xmlns:a16="http://schemas.microsoft.com/office/drawing/2014/main" id="{6B21055B-0128-F4C1-CE09-6C14EF188976}"/>
              </a:ext>
            </a:extLst>
          </p:cNvPr>
          <p:cNvSpPr/>
          <p:nvPr userDrawn="1"/>
        </p:nvSpPr>
        <p:spPr>
          <a:xfrm>
            <a:off x="5908431" y="631826"/>
            <a:ext cx="5574323" cy="5607050"/>
          </a:xfrm>
          <a:prstGeom prst="round2SameRect">
            <a:avLst>
              <a:gd name="adj1" fmla="val 50000"/>
              <a:gd name="adj2" fmla="val 0"/>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a:extLst>
              <a:ext uri="{FF2B5EF4-FFF2-40B4-BE49-F238E27FC236}">
                <a16:creationId xmlns:a16="http://schemas.microsoft.com/office/drawing/2014/main" id="{A693FC5A-2F55-E91B-397A-140E0E52E76B}"/>
              </a:ext>
            </a:extLst>
          </p:cNvPr>
          <p:cNvSpPr>
            <a:spLocks noGrp="1"/>
          </p:cNvSpPr>
          <p:nvPr>
            <p:ph type="ftr" sz="quarter" idx="31"/>
          </p:nvPr>
        </p:nvSpPr>
        <p:spPr>
          <a:xfrm>
            <a:off x="826477" y="6427901"/>
            <a:ext cx="4114800" cy="184151"/>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36623420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Section Divider Photo">
    <p:bg>
      <p:bgPr>
        <a:solidFill>
          <a:schemeClr val="tx1"/>
        </a:solidFill>
        <a:effectLst/>
      </p:bgPr>
    </p:bg>
    <p:spTree>
      <p:nvGrpSpPr>
        <p:cNvPr id="1" name=""/>
        <p:cNvGrpSpPr/>
        <p:nvPr/>
      </p:nvGrpSpPr>
      <p:grpSpPr>
        <a:xfrm>
          <a:off x="0" y="0"/>
          <a:ext cx="0" cy="0"/>
          <a:chOff x="0" y="0"/>
          <a:chExt cx="0" cy="0"/>
        </a:xfrm>
      </p:grpSpPr>
      <p:pic>
        <p:nvPicPr>
          <p:cNvPr id="9" name="Picture 8" descr="A group of people sitting at a table&#10;&#10;Description automatically generated">
            <a:extLst>
              <a:ext uri="{FF2B5EF4-FFF2-40B4-BE49-F238E27FC236}">
                <a16:creationId xmlns:a16="http://schemas.microsoft.com/office/drawing/2014/main" id="{E672E9E7-6E32-2E74-3794-858676A4240F}"/>
              </a:ext>
            </a:extLst>
          </p:cNvPr>
          <p:cNvPicPr>
            <a:picLocks noChangeAspect="1"/>
          </p:cNvPicPr>
          <p:nvPr userDrawn="1"/>
        </p:nvPicPr>
        <p:blipFill>
          <a:blip r:embed="rId2" cstate="screen">
            <a:extLst>
              <a:ext uri="{28A0092B-C50C-407E-A947-70E740481C1C}">
                <a14:useLocalDpi xmlns:a14="http://schemas.microsoft.com/office/drawing/2010/main"/>
              </a:ext>
            </a:extLst>
          </a:blip>
          <a:srcRect l="5822" t="990" r="22309" b="4944"/>
          <a:stretch/>
        </p:blipFill>
        <p:spPr>
          <a:xfrm>
            <a:off x="5205046" y="0"/>
            <a:ext cx="6986954"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3890108"/>
            <a:ext cx="4311649" cy="2348767"/>
          </a:xfrm>
        </p:spPr>
        <p:txBody>
          <a:bodyPr anchor="t" anchorCtr="0">
            <a:noAutofit/>
          </a:bodyPr>
          <a:lstStyle>
            <a:lvl1pPr>
              <a:defRPr sz="5600">
                <a:solidFill>
                  <a:schemeClr val="tx2"/>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2"/>
                </a:solidFill>
              </a:defRPr>
            </a:lvl1pPr>
          </a:lstStyle>
          <a:p>
            <a:fld id="{D7756E16-444E-B644-B3D8-50D596555EAF}" type="slidenum">
              <a:rPr lang="en-US" smtClean="0"/>
              <a:pPr/>
              <a:t>‹#›</a:t>
            </a:fld>
            <a:endParaRPr lang="en-US"/>
          </a:p>
        </p:txBody>
      </p:sp>
      <p:sp>
        <p:nvSpPr>
          <p:cNvPr id="10" name="Round Same Side Corner Rectangle 9">
            <a:extLst>
              <a:ext uri="{FF2B5EF4-FFF2-40B4-BE49-F238E27FC236}">
                <a16:creationId xmlns:a16="http://schemas.microsoft.com/office/drawing/2014/main" id="{6B21055B-0128-F4C1-CE09-6C14EF188976}"/>
              </a:ext>
            </a:extLst>
          </p:cNvPr>
          <p:cNvSpPr/>
          <p:nvPr userDrawn="1"/>
        </p:nvSpPr>
        <p:spPr>
          <a:xfrm>
            <a:off x="5908431" y="631826"/>
            <a:ext cx="5574323" cy="5607050"/>
          </a:xfrm>
          <a:prstGeom prst="round2SameRect">
            <a:avLst>
              <a:gd name="adj1" fmla="val 50000"/>
              <a:gd name="adj2" fmla="val 0"/>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B3AA27DE-C060-8CF0-C53B-0D9DC86A23D2}"/>
              </a:ext>
            </a:extLst>
          </p:cNvPr>
          <p:cNvSpPr>
            <a:spLocks noGrp="1"/>
          </p:cNvSpPr>
          <p:nvPr>
            <p:ph type="ftr" sz="quarter" idx="31"/>
          </p:nvPr>
        </p:nvSpPr>
        <p:spPr>
          <a:xfrm>
            <a:off x="826477" y="6452319"/>
            <a:ext cx="4114800" cy="184151"/>
          </a:xfrm>
        </p:spPr>
        <p:txBody>
          <a:bodyPr/>
          <a:lstStyle>
            <a:lvl1pPr>
              <a:defRPr>
                <a:solidFill>
                  <a:schemeClr val="tx2"/>
                </a:solidFill>
              </a:defRPr>
            </a:lvl1pPr>
          </a:lstStyle>
          <a:p>
            <a:r>
              <a:rPr lang="en-US"/>
              <a:t>©2025 Thrivent Charitable™ | All rights reserved. Do not distribute without authorization.</a:t>
            </a:r>
          </a:p>
        </p:txBody>
      </p:sp>
    </p:spTree>
    <p:extLst>
      <p:ext uri="{BB962C8B-B14F-4D97-AF65-F5344CB8AC3E}">
        <p14:creationId xmlns:p14="http://schemas.microsoft.com/office/powerpoint/2010/main" val="18508089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Section Divider Photo">
    <p:bg>
      <p:bgPr>
        <a:solidFill>
          <a:schemeClr val="tx2"/>
        </a:solidFill>
        <a:effectLst/>
      </p:bgPr>
    </p:bg>
    <p:spTree>
      <p:nvGrpSpPr>
        <p:cNvPr id="1" name=""/>
        <p:cNvGrpSpPr/>
        <p:nvPr/>
      </p:nvGrpSpPr>
      <p:grpSpPr>
        <a:xfrm>
          <a:off x="0" y="0"/>
          <a:ext cx="0" cy="0"/>
          <a:chOff x="0" y="0"/>
          <a:chExt cx="0" cy="0"/>
        </a:xfrm>
      </p:grpSpPr>
      <p:pic>
        <p:nvPicPr>
          <p:cNvPr id="7" name="Picture 6" descr="A person putting a plant in a vase&#10;&#10;Description automatically generated">
            <a:extLst>
              <a:ext uri="{FF2B5EF4-FFF2-40B4-BE49-F238E27FC236}">
                <a16:creationId xmlns:a16="http://schemas.microsoft.com/office/drawing/2014/main" id="{20CB138D-8794-B98C-8E29-CD90F88D74B0}"/>
              </a:ext>
            </a:extLst>
          </p:cNvPr>
          <p:cNvPicPr>
            <a:picLocks noChangeAspect="1"/>
          </p:cNvPicPr>
          <p:nvPr userDrawn="1"/>
        </p:nvPicPr>
        <p:blipFill>
          <a:blip r:embed="rId2" cstate="screen">
            <a:extLst>
              <a:ext uri="{28A0092B-C50C-407E-A947-70E740481C1C}">
                <a14:useLocalDpi xmlns:a14="http://schemas.microsoft.com/office/drawing/2010/main"/>
              </a:ext>
            </a:extLst>
          </a:blip>
          <a:srcRect l="14606" r="14547" b="7281"/>
          <a:stretch/>
        </p:blipFill>
        <p:spPr>
          <a:xfrm>
            <a:off x="5205046" y="0"/>
            <a:ext cx="6986954"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3890108"/>
            <a:ext cx="4311649" cy="2348767"/>
          </a:xfrm>
        </p:spPr>
        <p:txBody>
          <a:bodyPr anchor="t" anchorCtr="0">
            <a:noAutofit/>
          </a:bodyPr>
          <a:lstStyle>
            <a:lvl1pPr>
              <a:defRPr sz="5600">
                <a:solidFill>
                  <a:schemeClr val="tx1"/>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1"/>
                </a:solidFill>
              </a:defRPr>
            </a:lvl1pPr>
          </a:lstStyle>
          <a:p>
            <a:fld id="{D7756E16-444E-B644-B3D8-50D596555EAF}" type="slidenum">
              <a:rPr lang="en-US" smtClean="0"/>
              <a:pPr/>
              <a:t>‹#›</a:t>
            </a:fld>
            <a:endParaRPr lang="en-US"/>
          </a:p>
        </p:txBody>
      </p:sp>
      <p:sp>
        <p:nvSpPr>
          <p:cNvPr id="8" name="Picture Placeholder 11">
            <a:extLst>
              <a:ext uri="{FF2B5EF4-FFF2-40B4-BE49-F238E27FC236}">
                <a16:creationId xmlns:a16="http://schemas.microsoft.com/office/drawing/2014/main" id="{8A9B7878-5AFE-25BA-38D9-09D7235BA155}"/>
              </a:ext>
            </a:extLst>
          </p:cNvPr>
          <p:cNvSpPr>
            <a:spLocks noGrp="1"/>
          </p:cNvSpPr>
          <p:nvPr>
            <p:ph type="pic" sz="quarter" idx="30" hasCustomPrompt="1"/>
          </p:nvPr>
        </p:nvSpPr>
        <p:spPr>
          <a:xfrm>
            <a:off x="5205046" y="0"/>
            <a:ext cx="6986954" cy="6858000"/>
          </a:xfrm>
          <a:prstGeom prst="rect">
            <a:avLst/>
          </a:prstGeom>
        </p:spPr>
        <p:txBody>
          <a:bodyPr anchor="ctr" anchorCtr="0"/>
          <a:lstStyle>
            <a:lvl1pPr marL="0" indent="0" algn="ctr">
              <a:buNone/>
              <a:defRPr>
                <a:solidFill>
                  <a:schemeClr val="bg1"/>
                </a:solidFill>
              </a:defRPr>
            </a:lvl1pPr>
          </a:lstStyle>
          <a:p>
            <a:r>
              <a:rPr lang="en-US"/>
              <a:t>Click to insert photo</a:t>
            </a:r>
          </a:p>
        </p:txBody>
      </p:sp>
      <p:sp>
        <p:nvSpPr>
          <p:cNvPr id="3" name="Footer Placeholder 2">
            <a:extLst>
              <a:ext uri="{FF2B5EF4-FFF2-40B4-BE49-F238E27FC236}">
                <a16:creationId xmlns:a16="http://schemas.microsoft.com/office/drawing/2014/main" id="{22E5A5F4-2C87-78D9-8369-D77D49FAE810}"/>
              </a:ext>
            </a:extLst>
          </p:cNvPr>
          <p:cNvSpPr>
            <a:spLocks noGrp="1"/>
          </p:cNvSpPr>
          <p:nvPr>
            <p:ph type="ftr" sz="quarter" idx="31"/>
          </p:nvPr>
        </p:nvSpPr>
        <p:spPr>
          <a:xfrm>
            <a:off x="826477" y="6427901"/>
            <a:ext cx="4114800" cy="184151"/>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582103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Section Divider Photo">
    <p:bg>
      <p:bgPr>
        <a:solidFill>
          <a:srgbClr val="CEE2E3"/>
        </a:solidFill>
        <a:effectLst/>
      </p:bgPr>
    </p:bg>
    <p:spTree>
      <p:nvGrpSpPr>
        <p:cNvPr id="1" name=""/>
        <p:cNvGrpSpPr/>
        <p:nvPr/>
      </p:nvGrpSpPr>
      <p:grpSpPr>
        <a:xfrm>
          <a:off x="0" y="0"/>
          <a:ext cx="0" cy="0"/>
          <a:chOff x="0" y="0"/>
          <a:chExt cx="0" cy="0"/>
        </a:xfrm>
      </p:grpSpPr>
      <p:pic>
        <p:nvPicPr>
          <p:cNvPr id="5" name="Picture 4" descr="A person sitting at a table&#10;&#10;Description automatically generated">
            <a:extLst>
              <a:ext uri="{FF2B5EF4-FFF2-40B4-BE49-F238E27FC236}">
                <a16:creationId xmlns:a16="http://schemas.microsoft.com/office/drawing/2014/main" id="{BF68C21E-F84C-5106-5957-00CC641F77FD}"/>
              </a:ext>
            </a:extLst>
          </p:cNvPr>
          <p:cNvPicPr>
            <a:picLocks noChangeAspect="1"/>
          </p:cNvPicPr>
          <p:nvPr userDrawn="1"/>
        </p:nvPicPr>
        <p:blipFill>
          <a:blip r:embed="rId2" cstate="screen">
            <a:extLst>
              <a:ext uri="{28A0092B-C50C-407E-A947-70E740481C1C}">
                <a14:useLocalDpi xmlns:a14="http://schemas.microsoft.com/office/drawing/2010/main"/>
              </a:ext>
            </a:extLst>
          </a:blip>
          <a:srcRect l="21465" t="3793" r="11040" b="7863"/>
          <a:stretch/>
        </p:blipFill>
        <p:spPr>
          <a:xfrm>
            <a:off x="5205047" y="0"/>
            <a:ext cx="6986954"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3890108"/>
            <a:ext cx="4311649" cy="2348767"/>
          </a:xfrm>
        </p:spPr>
        <p:txBody>
          <a:bodyPr anchor="t" anchorCtr="0">
            <a:noAutofit/>
          </a:bodyPr>
          <a:lstStyle>
            <a:lvl1pPr>
              <a:defRPr sz="5600">
                <a:solidFill>
                  <a:schemeClr val="tx1"/>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1"/>
                </a:solidFill>
              </a:defRPr>
            </a:lvl1pPr>
          </a:lstStyle>
          <a:p>
            <a:fld id="{D7756E16-444E-B644-B3D8-50D596555EAF}" type="slidenum">
              <a:rPr lang="en-US" smtClean="0"/>
              <a:pPr/>
              <a:t>‹#›</a:t>
            </a:fld>
            <a:endParaRPr lang="en-US"/>
          </a:p>
        </p:txBody>
      </p:sp>
      <p:sp>
        <p:nvSpPr>
          <p:cNvPr id="8" name="Picture Placeholder 11">
            <a:extLst>
              <a:ext uri="{FF2B5EF4-FFF2-40B4-BE49-F238E27FC236}">
                <a16:creationId xmlns:a16="http://schemas.microsoft.com/office/drawing/2014/main" id="{D99FF7BD-2DB4-EEB6-54FC-8A3ADD545601}"/>
              </a:ext>
            </a:extLst>
          </p:cNvPr>
          <p:cNvSpPr>
            <a:spLocks noGrp="1"/>
          </p:cNvSpPr>
          <p:nvPr>
            <p:ph type="pic" sz="quarter" idx="30" hasCustomPrompt="1"/>
          </p:nvPr>
        </p:nvSpPr>
        <p:spPr>
          <a:xfrm>
            <a:off x="5205047" y="0"/>
            <a:ext cx="6986954" cy="6858000"/>
          </a:xfrm>
          <a:prstGeom prst="rect">
            <a:avLst/>
          </a:prstGeom>
        </p:spPr>
        <p:txBody>
          <a:bodyPr anchor="ctr" anchorCtr="0"/>
          <a:lstStyle>
            <a:lvl1pPr marL="0" indent="0" algn="ctr">
              <a:buNone/>
              <a:defRPr>
                <a:solidFill>
                  <a:schemeClr val="bg1"/>
                </a:solidFill>
              </a:defRPr>
            </a:lvl1pPr>
          </a:lstStyle>
          <a:p>
            <a:r>
              <a:rPr lang="en-US"/>
              <a:t>Click to insert photo</a:t>
            </a:r>
          </a:p>
        </p:txBody>
      </p:sp>
      <p:sp>
        <p:nvSpPr>
          <p:cNvPr id="3" name="Footer Placeholder 2">
            <a:extLst>
              <a:ext uri="{FF2B5EF4-FFF2-40B4-BE49-F238E27FC236}">
                <a16:creationId xmlns:a16="http://schemas.microsoft.com/office/drawing/2014/main" id="{E665927F-4B06-AB53-5F08-EA442DB24116}"/>
              </a:ext>
            </a:extLst>
          </p:cNvPr>
          <p:cNvSpPr>
            <a:spLocks noGrp="1"/>
          </p:cNvSpPr>
          <p:nvPr>
            <p:ph type="ftr" sz="quarter" idx="31"/>
          </p:nvPr>
        </p:nvSpPr>
        <p:spPr>
          <a:xfrm>
            <a:off x="826477" y="6427901"/>
            <a:ext cx="4114800" cy="184151"/>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2524551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Section Divider Pattern">
    <p:spTree>
      <p:nvGrpSpPr>
        <p:cNvPr id="1" name=""/>
        <p:cNvGrpSpPr/>
        <p:nvPr/>
      </p:nvGrpSpPr>
      <p:grpSpPr>
        <a:xfrm>
          <a:off x="0" y="0"/>
          <a:ext cx="0" cy="0"/>
          <a:chOff x="0" y="0"/>
          <a:chExt cx="0" cy="0"/>
        </a:xfrm>
      </p:grpSpPr>
      <p:pic>
        <p:nvPicPr>
          <p:cNvPr id="7" name="Picture 6" descr="A blue background with white lines&#10;&#10;Description automatically generated">
            <a:extLst>
              <a:ext uri="{FF2B5EF4-FFF2-40B4-BE49-F238E27FC236}">
                <a16:creationId xmlns:a16="http://schemas.microsoft.com/office/drawing/2014/main" id="{1C91F820-E2BF-CA29-BF3E-385823A30AD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3" name="Footer Placeholder 2">
            <a:extLst>
              <a:ext uri="{FF2B5EF4-FFF2-40B4-BE49-F238E27FC236}">
                <a16:creationId xmlns:a16="http://schemas.microsoft.com/office/drawing/2014/main" id="{E6C6FEF7-F8FD-0C3F-DDB9-E508837B5A99}"/>
              </a:ext>
            </a:extLst>
          </p:cNvPr>
          <p:cNvSpPr>
            <a:spLocks noGrp="1"/>
          </p:cNvSpPr>
          <p:nvPr>
            <p:ph type="ftr" sz="quarter" idx="13"/>
          </p:nvPr>
        </p:nvSpPr>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30254823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Section Divider Pattern">
    <p:spTree>
      <p:nvGrpSpPr>
        <p:cNvPr id="1" name=""/>
        <p:cNvGrpSpPr/>
        <p:nvPr/>
      </p:nvGrpSpPr>
      <p:grpSpPr>
        <a:xfrm>
          <a:off x="0" y="0"/>
          <a:ext cx="0" cy="0"/>
          <a:chOff x="0" y="0"/>
          <a:chExt cx="0" cy="0"/>
        </a:xfrm>
      </p:grpSpPr>
      <p:pic>
        <p:nvPicPr>
          <p:cNvPr id="5" name="Picture 4" descr="A white and tan background&#10;&#10;Description automatically generated with medium confidence">
            <a:extLst>
              <a:ext uri="{FF2B5EF4-FFF2-40B4-BE49-F238E27FC236}">
                <a16:creationId xmlns:a16="http://schemas.microsoft.com/office/drawing/2014/main" id="{E03DF2EA-5E8B-E9D4-BC81-4F76C4753DF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3" name="Footer Placeholder 2">
            <a:extLst>
              <a:ext uri="{FF2B5EF4-FFF2-40B4-BE49-F238E27FC236}">
                <a16:creationId xmlns:a16="http://schemas.microsoft.com/office/drawing/2014/main" id="{2E9AC361-C3E1-03CA-3A4F-8D2D60155B3C}"/>
              </a:ext>
            </a:extLst>
          </p:cNvPr>
          <p:cNvSpPr>
            <a:spLocks noGrp="1"/>
          </p:cNvSpPr>
          <p:nvPr>
            <p:ph type="ftr" sz="quarter" idx="13"/>
          </p:nvPr>
        </p:nvSpPr>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29780027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Section Divider Pattern">
    <p:spTree>
      <p:nvGrpSpPr>
        <p:cNvPr id="1" name=""/>
        <p:cNvGrpSpPr/>
        <p:nvPr/>
      </p:nvGrpSpPr>
      <p:grpSpPr>
        <a:xfrm>
          <a:off x="0" y="0"/>
          <a:ext cx="0" cy="0"/>
          <a:chOff x="0" y="0"/>
          <a:chExt cx="0" cy="0"/>
        </a:xfrm>
      </p:grpSpPr>
      <p:pic>
        <p:nvPicPr>
          <p:cNvPr id="5" name="Picture 4" descr="A blue background with white lines&#10;&#10;Description automatically generated">
            <a:extLst>
              <a:ext uri="{FF2B5EF4-FFF2-40B4-BE49-F238E27FC236}">
                <a16:creationId xmlns:a16="http://schemas.microsoft.com/office/drawing/2014/main" id="{81F0D742-1036-45A9-152E-7A0FC7BD878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solidFill>
                  <a:schemeClr val="tx2"/>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2"/>
                </a:solidFill>
              </a:defRPr>
            </a:lvl1pPr>
          </a:lstStyle>
          <a:p>
            <a:fld id="{D7756E16-444E-B644-B3D8-50D596555EAF}" type="slidenum">
              <a:rPr lang="en-US" smtClean="0"/>
              <a:pPr/>
              <a:t>‹#›</a:t>
            </a:fld>
            <a:endParaRPr lang="en-US"/>
          </a:p>
        </p:txBody>
      </p:sp>
      <p:sp>
        <p:nvSpPr>
          <p:cNvPr id="3" name="Footer Placeholder 2">
            <a:extLst>
              <a:ext uri="{FF2B5EF4-FFF2-40B4-BE49-F238E27FC236}">
                <a16:creationId xmlns:a16="http://schemas.microsoft.com/office/drawing/2014/main" id="{BF52BEAC-32CA-73D1-F427-9B70DE1088F7}"/>
              </a:ext>
            </a:extLst>
          </p:cNvPr>
          <p:cNvSpPr>
            <a:spLocks noGrp="1"/>
          </p:cNvSpPr>
          <p:nvPr>
            <p:ph type="ftr" sz="quarter" idx="13"/>
          </p:nvPr>
        </p:nvSpPr>
        <p:spPr/>
        <p:txBody>
          <a:bodyPr/>
          <a:lstStyle>
            <a:lvl1pPr>
              <a:defRPr>
                <a:solidFill>
                  <a:schemeClr val="tx2"/>
                </a:solidFill>
              </a:defRPr>
            </a:lvl1pPr>
          </a:lstStyle>
          <a:p>
            <a:r>
              <a:rPr lang="en-US"/>
              <a:t>©2025 Thrivent Charitable™ | All rights reserved. Do not distribute without authorization.</a:t>
            </a:r>
          </a:p>
        </p:txBody>
      </p:sp>
    </p:spTree>
    <p:extLst>
      <p:ext uri="{BB962C8B-B14F-4D97-AF65-F5344CB8AC3E}">
        <p14:creationId xmlns:p14="http://schemas.microsoft.com/office/powerpoint/2010/main" val="40743958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DB1521-3A12-5B98-7E7E-503423266619}"/>
              </a:ext>
            </a:extLst>
          </p:cNvPr>
          <p:cNvSpPr>
            <a:spLocks noGrp="1"/>
          </p:cNvSpPr>
          <p:nvPr>
            <p:ph idx="1" hasCustomPrompt="1"/>
          </p:nvPr>
        </p:nvSpPr>
        <p:spPr>
          <a:xfrm>
            <a:off x="635000" y="1490590"/>
            <a:ext cx="10909300" cy="4748285"/>
          </a:xfrm>
          <a:prstGeom prst="rect">
            <a:avLst/>
          </a:prstGeom>
        </p:spPr>
        <p:txBody>
          <a:bodyPr/>
          <a:lstStyle>
            <a:lvl1pPr marL="342900" indent="-342900">
              <a:buFont typeface="Arial" panose="020B0604020202020204" pitchFamily="34" charset="0"/>
              <a:buChar char="•"/>
              <a:defRPr sz="1800" b="0" i="0">
                <a:latin typeface="Basis Grt for Thrivent" panose="020B0503030604040103" pitchFamily="34" charset="0"/>
                <a:cs typeface="Basis Grt for Thrivent" panose="020B0503030604040103" pitchFamily="34" charset="0"/>
              </a:defRPr>
            </a:lvl1pPr>
            <a:lvl2pPr marL="7429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2pPr>
            <a:lvl3pPr marL="12001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3pPr>
            <a:lvl4pPr marL="16573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4pPr>
            <a:lvl5pPr marL="2000250" indent="-1714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5pPr>
          </a:lstStyle>
          <a:p>
            <a:pPr lvl="0"/>
            <a:r>
              <a:rPr lang="en-US"/>
              <a:t>Click to edit bullet list</a:t>
            </a:r>
          </a:p>
          <a:p>
            <a:pPr lvl="1"/>
            <a:r>
              <a:rPr lang="en-US"/>
              <a:t>Second level</a:t>
            </a:r>
          </a:p>
          <a:p>
            <a:pPr lvl="2"/>
            <a:r>
              <a:rPr lang="en-US"/>
              <a:t>Third level</a:t>
            </a:r>
          </a:p>
          <a:p>
            <a:pPr lvl="3"/>
            <a:r>
              <a:rPr lang="en-US"/>
              <a:t>Fourth level</a:t>
            </a:r>
          </a:p>
          <a:p>
            <a:pPr lvl="4"/>
            <a:r>
              <a:rPr lang="en-US"/>
              <a:t>Fifth level</a:t>
            </a:r>
          </a:p>
        </p:txBody>
      </p:sp>
      <p:sp>
        <p:nvSpPr>
          <p:cNvPr id="4" name="Title 3">
            <a:extLst>
              <a:ext uri="{FF2B5EF4-FFF2-40B4-BE49-F238E27FC236}">
                <a16:creationId xmlns:a16="http://schemas.microsoft.com/office/drawing/2014/main" id="{A1F19344-3B7E-E0D8-2604-06C58D1265DC}"/>
              </a:ext>
            </a:extLst>
          </p:cNvPr>
          <p:cNvSpPr>
            <a:spLocks noGrp="1"/>
          </p:cNvSpPr>
          <p:nvPr>
            <p:ph type="title" hasCustomPrompt="1"/>
          </p:nvPr>
        </p:nvSpPr>
        <p:spPr/>
        <p:txBody>
          <a:bodyPr/>
          <a:lstStyle/>
          <a:p>
            <a:r>
              <a:rPr lang="en-US"/>
              <a:t>Click to edit title copy</a:t>
            </a:r>
          </a:p>
        </p:txBody>
      </p:sp>
      <p:sp>
        <p:nvSpPr>
          <p:cNvPr id="9" name="Footer Placeholder 8">
            <a:extLst>
              <a:ext uri="{FF2B5EF4-FFF2-40B4-BE49-F238E27FC236}">
                <a16:creationId xmlns:a16="http://schemas.microsoft.com/office/drawing/2014/main" id="{043E303C-1B5F-0073-FD40-44367B52C447}"/>
              </a:ext>
            </a:extLst>
          </p:cNvPr>
          <p:cNvSpPr>
            <a:spLocks noGrp="1"/>
          </p:cNvSpPr>
          <p:nvPr>
            <p:ph type="ftr" sz="quarter" idx="10"/>
          </p:nvPr>
        </p:nvSpPr>
        <p:spPr/>
        <p:txBody>
          <a:bodyPr/>
          <a:lstStyle/>
          <a:p>
            <a:r>
              <a:rPr lang="en-US"/>
              <a:t>©2025 Thrivent Charitable™ | All rights reserved. Do not distribute without authorization.</a:t>
            </a:r>
          </a:p>
        </p:txBody>
      </p:sp>
      <p:sp>
        <p:nvSpPr>
          <p:cNvPr id="10" name="Slide Number Placeholder 9">
            <a:extLst>
              <a:ext uri="{FF2B5EF4-FFF2-40B4-BE49-F238E27FC236}">
                <a16:creationId xmlns:a16="http://schemas.microsoft.com/office/drawing/2014/main" id="{858F24B1-8FC0-C5E1-44AE-58E785BE7CEF}"/>
              </a:ext>
            </a:extLst>
          </p:cNvPr>
          <p:cNvSpPr>
            <a:spLocks noGrp="1"/>
          </p:cNvSpPr>
          <p:nvPr>
            <p:ph type="sldNum" sz="quarter" idx="11"/>
          </p:nvPr>
        </p:nvSpPr>
        <p:spPr/>
        <p:txBody>
          <a:bodyPr/>
          <a:lstStyle/>
          <a:p>
            <a:fld id="{D7756E16-444E-B644-B3D8-50D596555EAF}" type="slidenum">
              <a:rPr lang="en-US" smtClean="0"/>
              <a:pPr/>
              <a:t>‹#›</a:t>
            </a:fld>
            <a:endParaRPr lang="en-US"/>
          </a:p>
        </p:txBody>
      </p:sp>
      <p:pic>
        <p:nvPicPr>
          <p:cNvPr id="2" name="Picture 1" descr="A pixelated heart on a black background&#10;&#10;AI-generated content may be incorrect.">
            <a:extLst>
              <a:ext uri="{FF2B5EF4-FFF2-40B4-BE49-F238E27FC236}">
                <a16:creationId xmlns:a16="http://schemas.microsoft.com/office/drawing/2014/main" id="{C9336315-0BD2-F5EF-8F65-2A8A23E7E6C8}"/>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4191858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tx2"/>
        </a:solidFill>
        <a:effectLst/>
      </p:bgPr>
    </p:bg>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400F82E4-D269-2B00-CC35-ACA75FB33CD0}"/>
              </a:ext>
            </a:extLst>
          </p:cNvPr>
          <p:cNvSpPr>
            <a:spLocks noGrp="1"/>
          </p:cNvSpPr>
          <p:nvPr>
            <p:ph type="ctrTitle" hasCustomPrompt="1"/>
          </p:nvPr>
        </p:nvSpPr>
        <p:spPr>
          <a:xfrm>
            <a:off x="635000" y="3956538"/>
            <a:ext cx="7557025" cy="1600200"/>
          </a:xfrm>
        </p:spPr>
        <p:txBody>
          <a:bodyPr anchor="b" anchorCtr="0">
            <a:noAutofit/>
          </a:bodyPr>
          <a:lstStyle>
            <a:lvl1pPr algn="l">
              <a:defRPr sz="6400" spc="-230" baseline="0"/>
            </a:lvl1pPr>
          </a:lstStyle>
          <a:p>
            <a:r>
              <a:rPr lang="en-US"/>
              <a:t>Click to edit presentation title</a:t>
            </a:r>
          </a:p>
        </p:txBody>
      </p:sp>
      <p:sp>
        <p:nvSpPr>
          <p:cNvPr id="3" name="Subtitle 2">
            <a:extLst>
              <a:ext uri="{FF2B5EF4-FFF2-40B4-BE49-F238E27FC236}">
                <a16:creationId xmlns:a16="http://schemas.microsoft.com/office/drawing/2014/main" id="{DA93B329-8F79-1253-E062-6835FCDE39F8}"/>
              </a:ext>
            </a:extLst>
          </p:cNvPr>
          <p:cNvSpPr>
            <a:spLocks noGrp="1"/>
          </p:cNvSpPr>
          <p:nvPr>
            <p:ph type="subTitle" idx="1" hasCustomPrompt="1"/>
          </p:nvPr>
        </p:nvSpPr>
        <p:spPr>
          <a:xfrm>
            <a:off x="635000" y="6082506"/>
            <a:ext cx="4965700" cy="312737"/>
          </a:xfrm>
          <a:prstGeom prst="rect">
            <a:avLst/>
          </a:prstGeom>
        </p:spPr>
        <p:txBody>
          <a:bodyPr lIns="0" tIns="0" rIns="0" bIns="0">
            <a:noAutofit/>
          </a:bodyPr>
          <a:lstStyle>
            <a:lvl1pPr marL="0" indent="0" algn="l">
              <a:buNone/>
              <a:defRPr sz="1600" b="0" i="0">
                <a:latin typeface="Basis Grt for Thrivent" panose="020B0503030604040103" pitchFamily="34" charset="0"/>
                <a:ea typeface="Burgess for Thrivent" panose="02020503070402040403" pitchFamily="18" charset="0"/>
                <a:cs typeface="Basis Grt for Thrivent" panose="020B05030306040401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date</a:t>
            </a:r>
          </a:p>
        </p:txBody>
      </p:sp>
      <p:pic>
        <p:nvPicPr>
          <p:cNvPr id="4" name="Picture 3" descr="A black background with a black square&#10;&#10;AI-generated content may be incorrect.">
            <a:extLst>
              <a:ext uri="{FF2B5EF4-FFF2-40B4-BE49-F238E27FC236}">
                <a16:creationId xmlns:a16="http://schemas.microsoft.com/office/drawing/2014/main" id="{392D6321-D038-3214-5CAA-DD8DA7FCB8C1}"/>
              </a:ext>
            </a:extLst>
          </p:cNvPr>
          <p:cNvPicPr>
            <a:picLocks noChangeAspect="1"/>
          </p:cNvPicPr>
          <p:nvPr userDrawn="1"/>
        </p:nvPicPr>
        <p:blipFill>
          <a:blip r:embed="rId2"/>
          <a:stretch>
            <a:fillRect/>
          </a:stretch>
        </p:blipFill>
        <p:spPr>
          <a:xfrm>
            <a:off x="377595" y="313672"/>
            <a:ext cx="2266213" cy="1337618"/>
          </a:xfrm>
          <a:prstGeom prst="rect">
            <a:avLst/>
          </a:prstGeom>
        </p:spPr>
      </p:pic>
    </p:spTree>
    <p:extLst>
      <p:ext uri="{BB962C8B-B14F-4D97-AF65-F5344CB8AC3E}">
        <p14:creationId xmlns:p14="http://schemas.microsoft.com/office/powerpoint/2010/main" val="13742466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with Subheadline +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ECDA9-4145-BBF7-19CC-596A5D55CF8C}"/>
              </a:ext>
            </a:extLst>
          </p:cNvPr>
          <p:cNvSpPr>
            <a:spLocks noGrp="1"/>
          </p:cNvSpPr>
          <p:nvPr>
            <p:ph type="title" hasCustomPrompt="1"/>
          </p:nvPr>
        </p:nvSpPr>
        <p:spPr>
          <a:xfrm>
            <a:off x="635000" y="635000"/>
            <a:ext cx="10922000" cy="376115"/>
          </a:xfrm>
        </p:spPr>
        <p:txBody>
          <a:bodyPr anchor="t" anchorCtr="0"/>
          <a:lstStyle/>
          <a:p>
            <a:r>
              <a:rPr lang="en-US"/>
              <a:t>Click to edit title copy</a:t>
            </a:r>
          </a:p>
        </p:txBody>
      </p:sp>
      <p:sp>
        <p:nvSpPr>
          <p:cNvPr id="3" name="Content Placeholder 2">
            <a:extLst>
              <a:ext uri="{FF2B5EF4-FFF2-40B4-BE49-F238E27FC236}">
                <a16:creationId xmlns:a16="http://schemas.microsoft.com/office/drawing/2014/main" id="{95DB1521-3A12-5B98-7E7E-503423266619}"/>
              </a:ext>
            </a:extLst>
          </p:cNvPr>
          <p:cNvSpPr>
            <a:spLocks noGrp="1"/>
          </p:cNvSpPr>
          <p:nvPr>
            <p:ph idx="1" hasCustomPrompt="1"/>
          </p:nvPr>
        </p:nvSpPr>
        <p:spPr>
          <a:xfrm>
            <a:off x="635000" y="1677600"/>
            <a:ext cx="10909300" cy="4561275"/>
          </a:xfrm>
          <a:prstGeom prst="rect">
            <a:avLst/>
          </a:prstGeom>
        </p:spPr>
        <p:txBody>
          <a:bodyPr/>
          <a:lstStyle>
            <a:lvl1pPr marL="342900" indent="-342900">
              <a:buFont typeface="Arial" panose="020B0604020202020204" pitchFamily="34" charset="0"/>
              <a:buChar char="•"/>
              <a:defRPr sz="1800" b="0" i="0">
                <a:latin typeface="Basis Grt for Thrivent" panose="020B0503030604040103" pitchFamily="34" charset="0"/>
                <a:cs typeface="Basis Grt for Thrivent" panose="020B0503030604040103" pitchFamily="34" charset="0"/>
              </a:defRPr>
            </a:lvl1pPr>
            <a:lvl2pPr marL="7429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2pPr>
            <a:lvl3pPr marL="12001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3pPr>
            <a:lvl4pPr marL="16573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4pPr>
            <a:lvl5pPr marL="2000250" indent="-1714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5pPr>
          </a:lstStyle>
          <a:p>
            <a:pPr lvl="0"/>
            <a:r>
              <a:rPr lang="en-US"/>
              <a:t>Click to edit bullet list</a:t>
            </a:r>
          </a:p>
          <a:p>
            <a:pPr lvl="1"/>
            <a:r>
              <a:rPr lang="en-US"/>
              <a:t>Second level</a:t>
            </a:r>
          </a:p>
          <a:p>
            <a:pPr lvl="2"/>
            <a:r>
              <a:rPr lang="en-US"/>
              <a:t>Third level</a:t>
            </a:r>
          </a:p>
          <a:p>
            <a:pPr lvl="3"/>
            <a:r>
              <a:rPr lang="en-US"/>
              <a:t>Fourth level</a:t>
            </a:r>
          </a:p>
          <a:p>
            <a:pPr lvl="4"/>
            <a:r>
              <a:rPr lang="en-US"/>
              <a:t>Fifth level</a:t>
            </a:r>
          </a:p>
        </p:txBody>
      </p:sp>
      <p:sp>
        <p:nvSpPr>
          <p:cNvPr id="8" name="Text Placeholder 7">
            <a:extLst>
              <a:ext uri="{FF2B5EF4-FFF2-40B4-BE49-F238E27FC236}">
                <a16:creationId xmlns:a16="http://schemas.microsoft.com/office/drawing/2014/main" id="{85DFE461-DFE6-AD31-65F9-2654119FC480}"/>
              </a:ext>
            </a:extLst>
          </p:cNvPr>
          <p:cNvSpPr>
            <a:spLocks noGrp="1"/>
          </p:cNvSpPr>
          <p:nvPr>
            <p:ph type="body" sz="quarter" idx="13" hasCustomPrompt="1"/>
          </p:nvPr>
        </p:nvSpPr>
        <p:spPr>
          <a:xfrm>
            <a:off x="635000" y="1177925"/>
            <a:ext cx="10944552" cy="246429"/>
          </a:xfrm>
          <a:prstGeom prst="rect">
            <a:avLst/>
          </a:prstGeom>
        </p:spPr>
        <p:txBody>
          <a:bodyPr lIns="0" tIns="0" rIns="0" bIns="0">
            <a:noAutofit/>
          </a:bodyPr>
          <a:lstStyle>
            <a:lvl1pPr marL="0" indent="0">
              <a:buNone/>
              <a:defRPr sz="2000" b="0" i="0">
                <a:latin typeface="Basis Grt for Thrivent" panose="020B0503030604040103" pitchFamily="34" charset="0"/>
                <a:ea typeface="Burgess for Thrivent" panose="02020503070402040403" pitchFamily="18" charset="0"/>
                <a:cs typeface="Basis Grt for Thrivent" panose="020B0503030604040103" pitchFamily="34" charset="0"/>
              </a:defRPr>
            </a:lvl1pPr>
          </a:lstStyle>
          <a:p>
            <a:pPr lvl="0"/>
            <a:r>
              <a:rPr lang="en-US"/>
              <a:t>Click to edit subhead</a:t>
            </a:r>
          </a:p>
        </p:txBody>
      </p:sp>
      <p:sp>
        <p:nvSpPr>
          <p:cNvPr id="9" name="Footer Placeholder 8">
            <a:extLst>
              <a:ext uri="{FF2B5EF4-FFF2-40B4-BE49-F238E27FC236}">
                <a16:creationId xmlns:a16="http://schemas.microsoft.com/office/drawing/2014/main" id="{1D07501E-B05B-28E6-B6EB-B3E66C963434}"/>
              </a:ext>
            </a:extLst>
          </p:cNvPr>
          <p:cNvSpPr>
            <a:spLocks noGrp="1"/>
          </p:cNvSpPr>
          <p:nvPr>
            <p:ph type="ftr" sz="quarter" idx="14"/>
          </p:nvPr>
        </p:nvSpPr>
        <p:spPr/>
        <p:txBody>
          <a:bodyPr/>
          <a:lstStyle/>
          <a:p>
            <a:r>
              <a:rPr lang="en-US"/>
              <a:t>©2025 Thrivent Charitable™ | All rights reserved. Do not distribute without authorization.</a:t>
            </a:r>
          </a:p>
        </p:txBody>
      </p:sp>
      <p:sp>
        <p:nvSpPr>
          <p:cNvPr id="10" name="Slide Number Placeholder 9">
            <a:extLst>
              <a:ext uri="{FF2B5EF4-FFF2-40B4-BE49-F238E27FC236}">
                <a16:creationId xmlns:a16="http://schemas.microsoft.com/office/drawing/2014/main" id="{095271B3-FD5B-1419-F5E5-857F06E130DA}"/>
              </a:ext>
            </a:extLst>
          </p:cNvPr>
          <p:cNvSpPr>
            <a:spLocks noGrp="1"/>
          </p:cNvSpPr>
          <p:nvPr>
            <p:ph type="sldNum" sz="quarter" idx="15"/>
          </p:nvPr>
        </p:nvSpPr>
        <p:spPr/>
        <p:txBody>
          <a:bodyPr/>
          <a:lstStyle/>
          <a:p>
            <a:fld id="{D7756E16-444E-B644-B3D8-50D596555EAF}" type="slidenum">
              <a:rPr lang="en-US" smtClean="0"/>
              <a:pPr/>
              <a:t>‹#›</a:t>
            </a:fld>
            <a:endParaRPr lang="en-US"/>
          </a:p>
        </p:txBody>
      </p:sp>
      <p:pic>
        <p:nvPicPr>
          <p:cNvPr id="4" name="Picture 3" descr="A pixelated heart on a black background&#10;&#10;AI-generated content may be incorrect.">
            <a:extLst>
              <a:ext uri="{FF2B5EF4-FFF2-40B4-BE49-F238E27FC236}">
                <a16:creationId xmlns:a16="http://schemas.microsoft.com/office/drawing/2014/main" id="{C566DF36-AC22-B905-F3AF-E2AC7D2587E6}"/>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25907712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Subheadline with Body Cop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5001"/>
            <a:ext cx="10922000" cy="384908"/>
          </a:xfrm>
        </p:spPr>
        <p:txBody>
          <a:bodyPr anchor="t" anchorCtr="0">
            <a:noAutofit/>
          </a:bodyPr>
          <a:lstStyle/>
          <a:p>
            <a:r>
              <a:rPr lang="en-US"/>
              <a:t>Click to edit title copy</a:t>
            </a:r>
          </a:p>
        </p:txBody>
      </p:sp>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35000" y="1177925"/>
            <a:ext cx="10922000" cy="246429"/>
          </a:xfrm>
          <a:prstGeom prst="rect">
            <a:avLst/>
          </a:prstGeom>
        </p:spPr>
        <p:txBody>
          <a:bodyPr lIns="0" tIns="0" rIns="0" bIns="0">
            <a:noAutofit/>
          </a:bodyPr>
          <a:lstStyle>
            <a:lvl1pPr marL="0" indent="0">
              <a:buNone/>
              <a:defRPr sz="2000" b="0" i="0">
                <a:latin typeface="Basis Grt for Thrivent" panose="020B0503030604040103" pitchFamily="34" charset="0"/>
                <a:ea typeface="Burgess for Thrivent" panose="02020503070402040403" pitchFamily="18" charset="0"/>
                <a:cs typeface="Basis Grt for Thrivent" panose="020B0503030604040103" pitchFamily="34" charset="0"/>
              </a:defRPr>
            </a:lvl1pPr>
          </a:lstStyle>
          <a:p>
            <a:pPr lvl="0"/>
            <a:r>
              <a:rPr lang="en-US"/>
              <a:t>Click to edit subhead</a:t>
            </a:r>
          </a:p>
        </p:txBody>
      </p:sp>
      <p:sp>
        <p:nvSpPr>
          <p:cNvPr id="10" name="Footer Placeholder 9">
            <a:extLst>
              <a:ext uri="{FF2B5EF4-FFF2-40B4-BE49-F238E27FC236}">
                <a16:creationId xmlns:a16="http://schemas.microsoft.com/office/drawing/2014/main" id="{013F8FAE-B456-DBA0-97A4-FB272953DECC}"/>
              </a:ext>
            </a:extLst>
          </p:cNvPr>
          <p:cNvSpPr>
            <a:spLocks noGrp="1"/>
          </p:cNvSpPr>
          <p:nvPr>
            <p:ph type="ftr" sz="quarter" idx="15"/>
          </p:nvPr>
        </p:nvSpPr>
        <p:spPr/>
        <p:txBody>
          <a:bodyPr/>
          <a:lstStyle/>
          <a:p>
            <a:r>
              <a:rPr lang="en-US"/>
              <a:t>©2025 Thrivent Charitable™ | All rights reserved. Do not distribute without authorization.</a:t>
            </a:r>
          </a:p>
        </p:txBody>
      </p:sp>
      <p:sp>
        <p:nvSpPr>
          <p:cNvPr id="11" name="Slide Number Placeholder 10">
            <a:extLst>
              <a:ext uri="{FF2B5EF4-FFF2-40B4-BE49-F238E27FC236}">
                <a16:creationId xmlns:a16="http://schemas.microsoft.com/office/drawing/2014/main" id="{9469F3C3-2C8E-50E1-B0AF-77C8B89A10AD}"/>
              </a:ext>
            </a:extLst>
          </p:cNvPr>
          <p:cNvSpPr>
            <a:spLocks noGrp="1"/>
          </p:cNvSpPr>
          <p:nvPr>
            <p:ph type="sldNum" sz="quarter" idx="16"/>
          </p:nvPr>
        </p:nvSpPr>
        <p:spPr/>
        <p:txBody>
          <a:bodyPr/>
          <a:lstStyle/>
          <a:p>
            <a:fld id="{D7756E16-444E-B644-B3D8-50D596555EAF}" type="slidenum">
              <a:rPr lang="en-US" smtClean="0"/>
              <a:pPr/>
              <a:t>‹#›</a:t>
            </a:fld>
            <a:endParaRPr lang="en-US"/>
          </a:p>
        </p:txBody>
      </p:sp>
      <p:sp>
        <p:nvSpPr>
          <p:cNvPr id="6" name="Text Placeholder 5">
            <a:extLst>
              <a:ext uri="{FF2B5EF4-FFF2-40B4-BE49-F238E27FC236}">
                <a16:creationId xmlns:a16="http://schemas.microsoft.com/office/drawing/2014/main" id="{A8924F49-9B95-158C-549D-49BA3918209A}"/>
              </a:ext>
            </a:extLst>
          </p:cNvPr>
          <p:cNvSpPr>
            <a:spLocks noGrp="1"/>
          </p:cNvSpPr>
          <p:nvPr>
            <p:ph type="body" sz="quarter" idx="17" hasCustomPrompt="1"/>
          </p:nvPr>
        </p:nvSpPr>
        <p:spPr>
          <a:xfrm>
            <a:off x="635000" y="1684338"/>
            <a:ext cx="10922000" cy="4529137"/>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4" name="Picture 3" descr="A pixelated heart on a black background&#10;&#10;AI-generated content may be incorrect.">
            <a:extLst>
              <a:ext uri="{FF2B5EF4-FFF2-40B4-BE49-F238E27FC236}">
                <a16:creationId xmlns:a16="http://schemas.microsoft.com/office/drawing/2014/main" id="{DAE4388D-6565-B46B-8BEF-F337C37A5C43}"/>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11643726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50/50 with Photo">
    <p:spTree>
      <p:nvGrpSpPr>
        <p:cNvPr id="1" name=""/>
        <p:cNvGrpSpPr/>
        <p:nvPr/>
      </p:nvGrpSpPr>
      <p:grpSpPr>
        <a:xfrm>
          <a:off x="0" y="0"/>
          <a:ext cx="0" cy="0"/>
          <a:chOff x="0" y="0"/>
          <a:chExt cx="0" cy="0"/>
        </a:xfrm>
      </p:grpSpPr>
      <p:sp>
        <p:nvSpPr>
          <p:cNvPr id="7" name="Picture Placeholder 11">
            <a:extLst>
              <a:ext uri="{FF2B5EF4-FFF2-40B4-BE49-F238E27FC236}">
                <a16:creationId xmlns:a16="http://schemas.microsoft.com/office/drawing/2014/main" id="{05F3868B-82D8-690E-AC2D-4C953D945756}"/>
              </a:ext>
            </a:extLst>
          </p:cNvPr>
          <p:cNvSpPr>
            <a:spLocks noGrp="1"/>
          </p:cNvSpPr>
          <p:nvPr>
            <p:ph type="pic" sz="quarter" idx="30" hasCustomPrompt="1"/>
          </p:nvPr>
        </p:nvSpPr>
        <p:spPr>
          <a:xfrm>
            <a:off x="6096000" y="0"/>
            <a:ext cx="6096000" cy="6858000"/>
          </a:xfrm>
          <a:prstGeom prst="rect">
            <a:avLst/>
          </a:prstGeom>
        </p:spPr>
        <p:txBody>
          <a:bodyPr anchor="ctr" anchorCtr="0"/>
          <a:lstStyle>
            <a:lvl1pPr marL="0" indent="0" algn="ctr">
              <a:buNone/>
              <a:defRPr b="0" i="0">
                <a:solidFill>
                  <a:schemeClr val="bg1"/>
                </a:solidFill>
                <a:latin typeface="Basis Grt for Thrivent OffWhite" panose="020B0503030604040103" pitchFamily="34" charset="0"/>
                <a:cs typeface="Basis Grt for Thrivent OffWhite" panose="020B0503030604040103" pitchFamily="34" charset="0"/>
              </a:defRPr>
            </a:lvl1pPr>
          </a:lstStyle>
          <a:p>
            <a:r>
              <a:rPr lang="en-US"/>
              <a:t>Click to insert photo</a:t>
            </a:r>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5001"/>
            <a:ext cx="5318991" cy="384908"/>
          </a:xfrm>
        </p:spPr>
        <p:txBody>
          <a:bodyPr anchor="t" anchorCtr="0">
            <a:noAutofit/>
          </a:bodyPr>
          <a:lstStyle/>
          <a:p>
            <a:r>
              <a:rPr lang="en-US"/>
              <a:t>Click to edit title copy</a:t>
            </a:r>
          </a:p>
        </p:txBody>
      </p:sp>
      <p:pic>
        <p:nvPicPr>
          <p:cNvPr id="9" name="Picture 8">
            <a:extLst>
              <a:ext uri="{FF2B5EF4-FFF2-40B4-BE49-F238E27FC236}">
                <a16:creationId xmlns:a16="http://schemas.microsoft.com/office/drawing/2014/main" id="{64FDA665-13D7-40D1-3254-6FB625319B6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35000" y="1177925"/>
            <a:ext cx="5318991" cy="184151"/>
          </a:xfrm>
          <a:prstGeom prst="rect">
            <a:avLst/>
          </a:prstGeom>
        </p:spPr>
        <p:txBody>
          <a:bodyPr lIns="0" tIns="0" rIns="0" bIns="0">
            <a:noAutofit/>
          </a:bodyPr>
          <a:lstStyle>
            <a:lvl1pPr marL="0" indent="0">
              <a:buNone/>
              <a:defRPr sz="2000" b="0" i="0">
                <a:latin typeface="Basis Grt for Thrivent" panose="020B0503030604040103" pitchFamily="34" charset="0"/>
                <a:ea typeface="Burgess for Thrivent" panose="02020503070402040403" pitchFamily="18" charset="0"/>
                <a:cs typeface="Basis Grt for Thrivent" panose="020B0503030604040103" pitchFamily="34" charset="0"/>
              </a:defRPr>
            </a:lvl1pPr>
          </a:lstStyle>
          <a:p>
            <a:pPr lvl="0"/>
            <a:r>
              <a:rPr lang="en-US"/>
              <a:t>Click to edit subhead</a:t>
            </a:r>
          </a:p>
        </p:txBody>
      </p:sp>
      <p:sp>
        <p:nvSpPr>
          <p:cNvPr id="13" name="Footer Placeholder 12">
            <a:extLst>
              <a:ext uri="{FF2B5EF4-FFF2-40B4-BE49-F238E27FC236}">
                <a16:creationId xmlns:a16="http://schemas.microsoft.com/office/drawing/2014/main" id="{C088F616-18E8-30DA-C148-6C40CB306F67}"/>
              </a:ext>
            </a:extLst>
          </p:cNvPr>
          <p:cNvSpPr>
            <a:spLocks noGrp="1"/>
          </p:cNvSpPr>
          <p:nvPr>
            <p:ph type="ftr" sz="quarter" idx="32"/>
          </p:nvPr>
        </p:nvSpPr>
        <p:spPr/>
        <p:txBody>
          <a:bodyPr/>
          <a:lstStyle/>
          <a:p>
            <a:r>
              <a:rPr lang="en-US"/>
              <a:t>©2025 Thrivent Charitable™ | All rights reserved. Do not distribute without authorization.</a:t>
            </a:r>
          </a:p>
        </p:txBody>
      </p:sp>
      <p:sp>
        <p:nvSpPr>
          <p:cNvPr id="14" name="Slide Number Placeholder 13">
            <a:extLst>
              <a:ext uri="{FF2B5EF4-FFF2-40B4-BE49-F238E27FC236}">
                <a16:creationId xmlns:a16="http://schemas.microsoft.com/office/drawing/2014/main" id="{B32F9609-33E2-60B9-B6A1-C41D7C240B1C}"/>
              </a:ext>
            </a:extLst>
          </p:cNvPr>
          <p:cNvSpPr>
            <a:spLocks noGrp="1"/>
          </p:cNvSpPr>
          <p:nvPr>
            <p:ph type="sldNum" sz="quarter" idx="33"/>
          </p:nvPr>
        </p:nvSpPr>
        <p:spPr/>
        <p:txBody>
          <a:bodyPr/>
          <a:lstStyle/>
          <a:p>
            <a:fld id="{D7756E16-444E-B644-B3D8-50D596555EAF}" type="slidenum">
              <a:rPr lang="en-US" smtClean="0"/>
              <a:pPr/>
              <a:t>‹#›</a:t>
            </a:fld>
            <a:endParaRPr lang="en-US"/>
          </a:p>
        </p:txBody>
      </p:sp>
      <p:sp>
        <p:nvSpPr>
          <p:cNvPr id="11" name="Text Placeholder 5">
            <a:extLst>
              <a:ext uri="{FF2B5EF4-FFF2-40B4-BE49-F238E27FC236}">
                <a16:creationId xmlns:a16="http://schemas.microsoft.com/office/drawing/2014/main" id="{9AC53EEF-7C1A-EA23-5AB3-B8890CFAC1ED}"/>
              </a:ext>
            </a:extLst>
          </p:cNvPr>
          <p:cNvSpPr>
            <a:spLocks noGrp="1"/>
          </p:cNvSpPr>
          <p:nvPr>
            <p:ph type="body" sz="quarter" idx="34" hasCustomPrompt="1"/>
          </p:nvPr>
        </p:nvSpPr>
        <p:spPr>
          <a:xfrm>
            <a:off x="635000" y="1684338"/>
            <a:ext cx="5318990" cy="4529137"/>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Tree>
    <p:extLst>
      <p:ext uri="{BB962C8B-B14F-4D97-AF65-F5344CB8AC3E}">
        <p14:creationId xmlns:p14="http://schemas.microsoft.com/office/powerpoint/2010/main" val="3623214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50/50 with Photo">
    <p:spTree>
      <p:nvGrpSpPr>
        <p:cNvPr id="1" name=""/>
        <p:cNvGrpSpPr/>
        <p:nvPr/>
      </p:nvGrpSpPr>
      <p:grpSpPr>
        <a:xfrm>
          <a:off x="0" y="0"/>
          <a:ext cx="0" cy="0"/>
          <a:chOff x="0" y="0"/>
          <a:chExt cx="0" cy="0"/>
        </a:xfrm>
      </p:grpSpPr>
      <p:sp>
        <p:nvSpPr>
          <p:cNvPr id="11" name="Picture Placeholder 11">
            <a:extLst>
              <a:ext uri="{FF2B5EF4-FFF2-40B4-BE49-F238E27FC236}">
                <a16:creationId xmlns:a16="http://schemas.microsoft.com/office/drawing/2014/main" id="{7C817C49-8E28-54F4-E5C4-9BA6868FF6F5}"/>
              </a:ext>
            </a:extLst>
          </p:cNvPr>
          <p:cNvSpPr>
            <a:spLocks noGrp="1"/>
          </p:cNvSpPr>
          <p:nvPr>
            <p:ph type="pic" sz="quarter" idx="30" hasCustomPrompt="1"/>
          </p:nvPr>
        </p:nvSpPr>
        <p:spPr>
          <a:xfrm>
            <a:off x="6096000" y="0"/>
            <a:ext cx="6096000" cy="6858000"/>
          </a:xfrm>
          <a:prstGeom prst="rect">
            <a:avLst/>
          </a:prstGeom>
        </p:spPr>
        <p:txBody>
          <a:bodyPr anchor="ctr" anchorCtr="0"/>
          <a:lstStyle>
            <a:lvl1pPr marL="0" indent="0" algn="ctr">
              <a:buNone/>
              <a:defRPr b="0" i="0">
                <a:solidFill>
                  <a:schemeClr val="bg1"/>
                </a:solidFill>
                <a:latin typeface="Basis Grt for Thrivent OffWhite" panose="020B0503030604040103" pitchFamily="34" charset="0"/>
                <a:cs typeface="Basis Grt for Thrivent OffWhite" panose="020B0503030604040103" pitchFamily="34" charset="0"/>
              </a:defRPr>
            </a:lvl1pPr>
          </a:lstStyle>
          <a:p>
            <a:r>
              <a:rPr lang="en-US"/>
              <a:t>Click to insert photo</a:t>
            </a:r>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5001"/>
            <a:ext cx="5318991" cy="384908"/>
          </a:xfrm>
        </p:spPr>
        <p:txBody>
          <a:bodyPr anchor="t" anchorCtr="0">
            <a:noAutofit/>
          </a:bodyPr>
          <a:lstStyle/>
          <a:p>
            <a:r>
              <a:rPr lang="en-US"/>
              <a:t>Click to edit title copy</a:t>
            </a:r>
          </a:p>
        </p:txBody>
      </p:sp>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35000" y="1177925"/>
            <a:ext cx="5318991" cy="184151"/>
          </a:xfrm>
          <a:prstGeom prst="rect">
            <a:avLst/>
          </a:prstGeom>
        </p:spPr>
        <p:txBody>
          <a:bodyPr lIns="0" tIns="0" rIns="0" bIns="0">
            <a:noAutofit/>
          </a:bodyPr>
          <a:lstStyle>
            <a:lvl1pPr marL="0" indent="0">
              <a:buNone/>
              <a:defRPr sz="2000" b="0" i="0">
                <a:latin typeface="Basis Grt for Thrivent" panose="020B0503030604040103" pitchFamily="34" charset="0"/>
                <a:ea typeface="Burgess for Thrivent" panose="02020503070402040403" pitchFamily="18" charset="0"/>
                <a:cs typeface="Basis Grt for Thrivent" panose="020B0503030604040103" pitchFamily="34" charset="0"/>
              </a:defRPr>
            </a:lvl1pPr>
          </a:lstStyle>
          <a:p>
            <a:pPr lvl="0"/>
            <a:r>
              <a:rPr lang="en-US"/>
              <a:t>Click to edit subhead</a:t>
            </a:r>
          </a:p>
        </p:txBody>
      </p:sp>
      <p:sp>
        <p:nvSpPr>
          <p:cNvPr id="13" name="Footer Placeholder 12">
            <a:extLst>
              <a:ext uri="{FF2B5EF4-FFF2-40B4-BE49-F238E27FC236}">
                <a16:creationId xmlns:a16="http://schemas.microsoft.com/office/drawing/2014/main" id="{38A06AFF-459B-F88E-04F5-71FD135F926E}"/>
              </a:ext>
            </a:extLst>
          </p:cNvPr>
          <p:cNvSpPr>
            <a:spLocks noGrp="1"/>
          </p:cNvSpPr>
          <p:nvPr>
            <p:ph type="ftr" sz="quarter" idx="32"/>
          </p:nvPr>
        </p:nvSpPr>
        <p:spPr/>
        <p:txBody>
          <a:bodyPr/>
          <a:lstStyle/>
          <a:p>
            <a:r>
              <a:rPr lang="en-US"/>
              <a:t>©2025 Thrivent Charitable™ | All rights reserved. Do not distribute without authorization.</a:t>
            </a:r>
          </a:p>
        </p:txBody>
      </p:sp>
      <p:sp>
        <p:nvSpPr>
          <p:cNvPr id="14" name="Slide Number Placeholder 13">
            <a:extLst>
              <a:ext uri="{FF2B5EF4-FFF2-40B4-BE49-F238E27FC236}">
                <a16:creationId xmlns:a16="http://schemas.microsoft.com/office/drawing/2014/main" id="{22349669-A5B3-3566-5077-21890B192EE6}"/>
              </a:ext>
            </a:extLst>
          </p:cNvPr>
          <p:cNvSpPr>
            <a:spLocks noGrp="1"/>
          </p:cNvSpPr>
          <p:nvPr>
            <p:ph type="sldNum" sz="quarter" idx="33"/>
          </p:nvPr>
        </p:nvSpPr>
        <p:spPr/>
        <p:txBody>
          <a:bodyPr/>
          <a:lstStyle/>
          <a:p>
            <a:fld id="{D7756E16-444E-B644-B3D8-50D596555EAF}" type="slidenum">
              <a:rPr lang="en-US" smtClean="0"/>
              <a:pPr/>
              <a:t>‹#›</a:t>
            </a:fld>
            <a:endParaRPr lang="en-US"/>
          </a:p>
        </p:txBody>
      </p:sp>
      <p:sp>
        <p:nvSpPr>
          <p:cNvPr id="5" name="Text Placeholder 5">
            <a:extLst>
              <a:ext uri="{FF2B5EF4-FFF2-40B4-BE49-F238E27FC236}">
                <a16:creationId xmlns:a16="http://schemas.microsoft.com/office/drawing/2014/main" id="{C6D04A8A-5845-0AE8-1903-48F78FA25D8C}"/>
              </a:ext>
            </a:extLst>
          </p:cNvPr>
          <p:cNvSpPr>
            <a:spLocks noGrp="1"/>
          </p:cNvSpPr>
          <p:nvPr>
            <p:ph type="body" sz="quarter" idx="34" hasCustomPrompt="1"/>
          </p:nvPr>
        </p:nvSpPr>
        <p:spPr>
          <a:xfrm>
            <a:off x="635000" y="1684338"/>
            <a:ext cx="5318990" cy="4529137"/>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Tree>
    <p:extLst>
      <p:ext uri="{BB962C8B-B14F-4D97-AF65-F5344CB8AC3E}">
        <p14:creationId xmlns:p14="http://schemas.microsoft.com/office/powerpoint/2010/main" val="34854014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1/3 Layout with Photo">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09B19CD7-2FC9-18FE-EE92-3883E5972B9E}"/>
              </a:ext>
            </a:extLst>
          </p:cNvPr>
          <p:cNvSpPr>
            <a:spLocks noGrp="1"/>
          </p:cNvSpPr>
          <p:nvPr>
            <p:ph type="pic" sz="quarter" idx="30" hasCustomPrompt="1"/>
          </p:nvPr>
        </p:nvSpPr>
        <p:spPr>
          <a:xfrm>
            <a:off x="7877908" y="0"/>
            <a:ext cx="4308230" cy="6858000"/>
          </a:xfrm>
          <a:prstGeom prst="rect">
            <a:avLst/>
          </a:prstGeom>
        </p:spPr>
        <p:txBody>
          <a:bodyPr anchor="ctr" anchorCtr="0"/>
          <a:lstStyle>
            <a:lvl1pPr marL="0" indent="0" algn="ctr">
              <a:buNone/>
              <a:defRPr b="0" i="0">
                <a:solidFill>
                  <a:schemeClr val="bg1"/>
                </a:solidFill>
                <a:latin typeface="Basis Grt for Thrivent OffWhite" panose="020B0503030604040103" pitchFamily="34" charset="0"/>
                <a:cs typeface="Basis Grt for Thrivent OffWhite" panose="020B0503030604040103" pitchFamily="34" charset="0"/>
              </a:defRPr>
            </a:lvl1pPr>
          </a:lstStyle>
          <a:p>
            <a:r>
              <a:rPr lang="en-US"/>
              <a:t>Click to insert photo</a:t>
            </a:r>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5001"/>
            <a:ext cx="5461000" cy="478692"/>
          </a:xfrm>
        </p:spPr>
        <p:txBody>
          <a:bodyPr anchor="t" anchorCtr="0">
            <a:noAutofit/>
          </a:bodyPr>
          <a:lstStyle/>
          <a:p>
            <a:r>
              <a:rPr lang="en-US"/>
              <a:t>Click to edit title copy</a:t>
            </a:r>
          </a:p>
        </p:txBody>
      </p:sp>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35000" y="1168731"/>
            <a:ext cx="5461000" cy="246429"/>
          </a:xfrm>
          <a:prstGeom prst="rect">
            <a:avLst/>
          </a:prstGeom>
        </p:spPr>
        <p:txBody>
          <a:bodyPr lIns="0" tIns="0" rIns="0" bIns="0">
            <a:noAutofit/>
          </a:bodyPr>
          <a:lstStyle>
            <a:lvl1pPr marL="0" indent="0">
              <a:buNone/>
              <a:defRPr sz="2000" b="0" i="0">
                <a:latin typeface="Basis Grt for Thrivent" panose="020B0503030604040103" pitchFamily="34" charset="0"/>
                <a:ea typeface="Burgess for Thrivent" panose="02020503070402040403" pitchFamily="18" charset="0"/>
                <a:cs typeface="Basis Grt for Thrivent" panose="020B0503030604040103" pitchFamily="34" charset="0"/>
              </a:defRPr>
            </a:lvl1pPr>
          </a:lstStyle>
          <a:p>
            <a:pPr lvl="0"/>
            <a:r>
              <a:rPr lang="en-US"/>
              <a:t>Click to edit subhead</a:t>
            </a:r>
          </a:p>
        </p:txBody>
      </p:sp>
      <p:sp>
        <p:nvSpPr>
          <p:cNvPr id="4" name="Content Placeholder 2">
            <a:extLst>
              <a:ext uri="{FF2B5EF4-FFF2-40B4-BE49-F238E27FC236}">
                <a16:creationId xmlns:a16="http://schemas.microsoft.com/office/drawing/2014/main" id="{F1399346-50A0-1133-5F79-7DA0AF2E56EA}"/>
              </a:ext>
            </a:extLst>
          </p:cNvPr>
          <p:cNvSpPr>
            <a:spLocks noGrp="1"/>
          </p:cNvSpPr>
          <p:nvPr>
            <p:ph idx="1" hasCustomPrompt="1"/>
          </p:nvPr>
        </p:nvSpPr>
        <p:spPr>
          <a:xfrm>
            <a:off x="634999" y="3683926"/>
            <a:ext cx="5461001"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9" name="Footer Placeholder 8">
            <a:extLst>
              <a:ext uri="{FF2B5EF4-FFF2-40B4-BE49-F238E27FC236}">
                <a16:creationId xmlns:a16="http://schemas.microsoft.com/office/drawing/2014/main" id="{C3844B4B-1964-FA9F-F5E9-216979ABE905}"/>
              </a:ext>
            </a:extLst>
          </p:cNvPr>
          <p:cNvSpPr>
            <a:spLocks noGrp="1"/>
          </p:cNvSpPr>
          <p:nvPr>
            <p:ph type="ftr" sz="quarter" idx="37"/>
          </p:nvPr>
        </p:nvSpPr>
        <p:spPr/>
        <p:txBody>
          <a:bodyPr/>
          <a:lstStyle/>
          <a:p>
            <a:r>
              <a:rPr lang="en-US"/>
              <a:t>©2025 Thrivent Charitable™ | All rights reserved. Do not distribute without authorization.</a:t>
            </a:r>
          </a:p>
        </p:txBody>
      </p:sp>
      <p:sp>
        <p:nvSpPr>
          <p:cNvPr id="10" name="Slide Number Placeholder 9">
            <a:extLst>
              <a:ext uri="{FF2B5EF4-FFF2-40B4-BE49-F238E27FC236}">
                <a16:creationId xmlns:a16="http://schemas.microsoft.com/office/drawing/2014/main" id="{7B791A7D-EBD1-481C-F3B1-D4B150FE7000}"/>
              </a:ext>
            </a:extLst>
          </p:cNvPr>
          <p:cNvSpPr>
            <a:spLocks noGrp="1"/>
          </p:cNvSpPr>
          <p:nvPr>
            <p:ph type="sldNum" sz="quarter" idx="38"/>
          </p:nvPr>
        </p:nvSpPr>
        <p:spPr/>
        <p:txBody>
          <a:bodyPr/>
          <a:lstStyle/>
          <a:p>
            <a:fld id="{D7756E16-444E-B644-B3D8-50D596555EAF}" type="slidenum">
              <a:rPr lang="en-US" smtClean="0"/>
              <a:pPr/>
              <a:t>‹#›</a:t>
            </a:fld>
            <a:endParaRPr lang="en-US"/>
          </a:p>
        </p:txBody>
      </p:sp>
      <p:sp>
        <p:nvSpPr>
          <p:cNvPr id="7" name="Text Placeholder 5">
            <a:extLst>
              <a:ext uri="{FF2B5EF4-FFF2-40B4-BE49-F238E27FC236}">
                <a16:creationId xmlns:a16="http://schemas.microsoft.com/office/drawing/2014/main" id="{61583B4B-C54F-A5FD-6504-0347C011CE23}"/>
              </a:ext>
            </a:extLst>
          </p:cNvPr>
          <p:cNvSpPr>
            <a:spLocks noGrp="1"/>
          </p:cNvSpPr>
          <p:nvPr>
            <p:ph type="body" sz="quarter" idx="34" hasCustomPrompt="1"/>
          </p:nvPr>
        </p:nvSpPr>
        <p:spPr>
          <a:xfrm>
            <a:off x="635000" y="2123641"/>
            <a:ext cx="546100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Tree>
    <p:extLst>
      <p:ext uri="{BB962C8B-B14F-4D97-AF65-F5344CB8AC3E}">
        <p14:creationId xmlns:p14="http://schemas.microsoft.com/office/powerpoint/2010/main" val="210723850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1/3 Layout with Dark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2AB1814-E501-8C40-63DA-A99091E2B4CA}"/>
              </a:ext>
            </a:extLst>
          </p:cNvPr>
          <p:cNvSpPr/>
          <p:nvPr userDrawn="1"/>
        </p:nvSpPr>
        <p:spPr>
          <a:xfrm>
            <a:off x="7851227" y="-126124"/>
            <a:ext cx="4424855" cy="710499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4999"/>
            <a:ext cx="5461000" cy="486047"/>
          </a:xfrm>
        </p:spPr>
        <p:txBody>
          <a:bodyPr anchor="t" anchorCtr="0">
            <a:noAutofit/>
          </a:bodyPr>
          <a:lstStyle/>
          <a:p>
            <a:r>
              <a:rPr lang="en-US"/>
              <a:t>Click to edit title copy</a:t>
            </a:r>
          </a:p>
        </p:txBody>
      </p:sp>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43856" y="1168975"/>
            <a:ext cx="5461000" cy="246429"/>
          </a:xfrm>
          <a:prstGeom prst="rect">
            <a:avLst/>
          </a:prstGeom>
        </p:spPr>
        <p:txBody>
          <a:bodyPr lIns="0" tIns="0" rIns="0" bIns="0">
            <a:noAutofit/>
          </a:bodyPr>
          <a:lstStyle>
            <a:lvl1pPr marL="0" indent="0">
              <a:buNone/>
              <a:defRPr sz="2000" b="0" i="0">
                <a:latin typeface="Basis Grt for Thrivent" panose="020B0503030604040103" pitchFamily="34" charset="0"/>
                <a:ea typeface="Burgess for Thrivent" panose="02020503070402040403" pitchFamily="18" charset="0"/>
                <a:cs typeface="Basis Grt for Thrivent" panose="020B0503030604040103" pitchFamily="34" charset="0"/>
              </a:defRPr>
            </a:lvl1pPr>
          </a:lstStyle>
          <a:p>
            <a:pPr lvl="0"/>
            <a:r>
              <a:rPr lang="en-US"/>
              <a:t>Click to edit subhead</a:t>
            </a:r>
          </a:p>
        </p:txBody>
      </p:sp>
      <p:sp>
        <p:nvSpPr>
          <p:cNvPr id="14" name="Text Placeholder 13">
            <a:extLst>
              <a:ext uri="{FF2B5EF4-FFF2-40B4-BE49-F238E27FC236}">
                <a16:creationId xmlns:a16="http://schemas.microsoft.com/office/drawing/2014/main" id="{07A3E9DB-2821-A961-D217-0E94583A4CB5}"/>
              </a:ext>
            </a:extLst>
          </p:cNvPr>
          <p:cNvSpPr>
            <a:spLocks noGrp="1"/>
          </p:cNvSpPr>
          <p:nvPr>
            <p:ph type="body" sz="quarter" idx="37" hasCustomPrompt="1"/>
          </p:nvPr>
        </p:nvSpPr>
        <p:spPr>
          <a:xfrm>
            <a:off x="8724056" y="2502608"/>
            <a:ext cx="2855496" cy="915048"/>
          </a:xfrm>
          <a:prstGeom prst="rect">
            <a:avLst/>
          </a:prstGeom>
        </p:spPr>
        <p:txBody>
          <a:bodyPr/>
          <a:lstStyle>
            <a:lvl1pPr>
              <a:defRPr sz="3200" b="0" i="0">
                <a:solidFill>
                  <a:schemeClr val="tx2"/>
                </a:solidFill>
                <a:latin typeface="Basis Grt for Thrivent" panose="020B0503030604040103" pitchFamily="34" charset="0"/>
                <a:ea typeface="Burgess for Thrivent" panose="02020503070402040403" pitchFamily="18" charset="0"/>
                <a:cs typeface="Basis Grt for Thrivent" panose="020B0503030604040103" pitchFamily="34" charset="0"/>
              </a:defRPr>
            </a:lvl1pPr>
          </a:lstStyle>
          <a:p>
            <a:pPr lvl="0"/>
            <a:r>
              <a:rPr lang="en-US"/>
              <a:t>“Click to edit this pull quote.”</a:t>
            </a:r>
          </a:p>
        </p:txBody>
      </p:sp>
      <p:sp>
        <p:nvSpPr>
          <p:cNvPr id="10" name="Footer Placeholder 9">
            <a:extLst>
              <a:ext uri="{FF2B5EF4-FFF2-40B4-BE49-F238E27FC236}">
                <a16:creationId xmlns:a16="http://schemas.microsoft.com/office/drawing/2014/main" id="{136B956F-F82B-6BDE-B05C-490D6D70F0B9}"/>
              </a:ext>
            </a:extLst>
          </p:cNvPr>
          <p:cNvSpPr>
            <a:spLocks noGrp="1"/>
          </p:cNvSpPr>
          <p:nvPr>
            <p:ph type="ftr" sz="quarter" idx="38"/>
          </p:nvPr>
        </p:nvSpPr>
        <p:spPr/>
        <p:txBody>
          <a:bodyPr/>
          <a:lstStyle/>
          <a:p>
            <a:r>
              <a:rPr lang="en-US"/>
              <a:t>©2025 Thrivent Charitable™ | All rights reserved. Do not distribute without authorization.</a:t>
            </a:r>
          </a:p>
        </p:txBody>
      </p:sp>
      <p:sp>
        <p:nvSpPr>
          <p:cNvPr id="11" name="Slide Number Placeholder 10">
            <a:extLst>
              <a:ext uri="{FF2B5EF4-FFF2-40B4-BE49-F238E27FC236}">
                <a16:creationId xmlns:a16="http://schemas.microsoft.com/office/drawing/2014/main" id="{6552EF1F-D983-A5A6-3C4B-A07A71665D6A}"/>
              </a:ext>
            </a:extLst>
          </p:cNvPr>
          <p:cNvSpPr>
            <a:spLocks noGrp="1"/>
          </p:cNvSpPr>
          <p:nvPr>
            <p:ph type="sldNum" sz="quarter" idx="39"/>
          </p:nvPr>
        </p:nvSpPr>
        <p:spPr/>
        <p:txBody>
          <a:bodyPr/>
          <a:lstStyle/>
          <a:p>
            <a:fld id="{D7756E16-444E-B644-B3D8-50D596555EAF}" type="slidenum">
              <a:rPr lang="en-US" smtClean="0"/>
              <a:pPr/>
              <a:t>‹#›</a:t>
            </a:fld>
            <a:endParaRPr lang="en-US"/>
          </a:p>
        </p:txBody>
      </p:sp>
      <p:sp>
        <p:nvSpPr>
          <p:cNvPr id="17" name="Text Placeholder 12">
            <a:extLst>
              <a:ext uri="{FF2B5EF4-FFF2-40B4-BE49-F238E27FC236}">
                <a16:creationId xmlns:a16="http://schemas.microsoft.com/office/drawing/2014/main" id="{33FA298A-6856-9284-BB9D-FB54EEC46B5E}"/>
              </a:ext>
            </a:extLst>
          </p:cNvPr>
          <p:cNvSpPr>
            <a:spLocks noGrp="1"/>
          </p:cNvSpPr>
          <p:nvPr>
            <p:ph type="body" sz="quarter" idx="40" hasCustomPrompt="1"/>
          </p:nvPr>
        </p:nvSpPr>
        <p:spPr>
          <a:xfrm>
            <a:off x="9483969" y="3637960"/>
            <a:ext cx="2093569" cy="519292"/>
          </a:xfrm>
          <a:prstGeom prst="rect">
            <a:avLst/>
          </a:prstGeom>
        </p:spPr>
        <p:txBody>
          <a:bodyPr/>
          <a:lstStyle>
            <a:lvl1pPr algn="r">
              <a:defRPr sz="1200" b="1" i="0" spc="80" baseline="0">
                <a:solidFill>
                  <a:schemeClr val="tx2"/>
                </a:solidFill>
                <a:latin typeface="Basis Grt for Thrivent" panose="020B0503030604040103" pitchFamily="34" charset="0"/>
                <a:cs typeface="Basis Grt for Thrivent" panose="020B0503030604040103" pitchFamily="34" charset="0"/>
              </a:defRPr>
            </a:lvl1pPr>
          </a:lstStyle>
          <a:p>
            <a:pPr lvl="0"/>
            <a:r>
              <a:rPr lang="en-US"/>
              <a:t>CLICK TO EDIT FIRST AND LAST NAME</a:t>
            </a:r>
          </a:p>
        </p:txBody>
      </p:sp>
      <p:pic>
        <p:nvPicPr>
          <p:cNvPr id="6" name="Picture 5" descr="A white text on a black background&#10;&#10;AI-generated content may be incorrect.">
            <a:extLst>
              <a:ext uri="{FF2B5EF4-FFF2-40B4-BE49-F238E27FC236}">
                <a16:creationId xmlns:a16="http://schemas.microsoft.com/office/drawing/2014/main" id="{51CF3A7B-5D40-117B-0667-397C651E5AC8}"/>
              </a:ext>
            </a:extLst>
          </p:cNvPr>
          <p:cNvPicPr>
            <a:picLocks noChangeAspect="1"/>
          </p:cNvPicPr>
          <p:nvPr userDrawn="1"/>
        </p:nvPicPr>
        <p:blipFill>
          <a:blip r:embed="rId2"/>
          <a:stretch>
            <a:fillRect/>
          </a:stretch>
        </p:blipFill>
        <p:spPr>
          <a:xfrm>
            <a:off x="10740622" y="6358736"/>
            <a:ext cx="1295667" cy="369960"/>
          </a:xfrm>
          <a:prstGeom prst="rect">
            <a:avLst/>
          </a:prstGeom>
        </p:spPr>
      </p:pic>
      <p:sp>
        <p:nvSpPr>
          <p:cNvPr id="9" name="Content Placeholder 2">
            <a:extLst>
              <a:ext uri="{FF2B5EF4-FFF2-40B4-BE49-F238E27FC236}">
                <a16:creationId xmlns:a16="http://schemas.microsoft.com/office/drawing/2014/main" id="{E0E44635-51D3-941F-412D-0548D8D0E299}"/>
              </a:ext>
            </a:extLst>
          </p:cNvPr>
          <p:cNvSpPr>
            <a:spLocks noGrp="1"/>
          </p:cNvSpPr>
          <p:nvPr>
            <p:ph idx="1" hasCustomPrompt="1"/>
          </p:nvPr>
        </p:nvSpPr>
        <p:spPr>
          <a:xfrm>
            <a:off x="634999" y="3683926"/>
            <a:ext cx="5461001"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12" name="Text Placeholder 5">
            <a:extLst>
              <a:ext uri="{FF2B5EF4-FFF2-40B4-BE49-F238E27FC236}">
                <a16:creationId xmlns:a16="http://schemas.microsoft.com/office/drawing/2014/main" id="{9B527FCB-8E5A-4829-BEF8-2449FD480A19}"/>
              </a:ext>
            </a:extLst>
          </p:cNvPr>
          <p:cNvSpPr>
            <a:spLocks noGrp="1"/>
          </p:cNvSpPr>
          <p:nvPr>
            <p:ph type="body" sz="quarter" idx="34" hasCustomPrompt="1"/>
          </p:nvPr>
        </p:nvSpPr>
        <p:spPr>
          <a:xfrm>
            <a:off x="635000" y="2123641"/>
            <a:ext cx="546100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Tree>
    <p:extLst>
      <p:ext uri="{BB962C8B-B14F-4D97-AF65-F5344CB8AC3E}">
        <p14:creationId xmlns:p14="http://schemas.microsoft.com/office/powerpoint/2010/main" val="26332203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1/3 Layout with Light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86673BF-F262-A171-5B03-2E400EAADC22}"/>
              </a:ext>
            </a:extLst>
          </p:cNvPr>
          <p:cNvSpPr/>
          <p:nvPr userDrawn="1"/>
        </p:nvSpPr>
        <p:spPr>
          <a:xfrm>
            <a:off x="7851227" y="-126124"/>
            <a:ext cx="4424855" cy="710499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4999"/>
            <a:ext cx="5461000" cy="502139"/>
          </a:xfrm>
        </p:spPr>
        <p:txBody>
          <a:bodyPr anchor="t" anchorCtr="0">
            <a:noAutofit/>
          </a:bodyPr>
          <a:lstStyle/>
          <a:p>
            <a:r>
              <a:rPr lang="en-US"/>
              <a:t>Click to edit title copy</a:t>
            </a:r>
          </a:p>
        </p:txBody>
      </p:sp>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35000" y="1169473"/>
            <a:ext cx="5461000" cy="246429"/>
          </a:xfrm>
          <a:prstGeom prst="rect">
            <a:avLst/>
          </a:prstGeom>
        </p:spPr>
        <p:txBody>
          <a:bodyPr lIns="0" tIns="0" rIns="0" bIns="0">
            <a:noAutofit/>
          </a:bodyPr>
          <a:lstStyle>
            <a:lvl1pPr marL="0" indent="0">
              <a:buNone/>
              <a:defRPr sz="2000" b="0" i="0">
                <a:latin typeface="Basis Grt for Thrivent" panose="020B0503030604040103" pitchFamily="34" charset="0"/>
                <a:ea typeface="Burgess for Thrivent" panose="02020503070402040403" pitchFamily="18" charset="0"/>
                <a:cs typeface="Basis Grt for Thrivent" panose="020B0503030604040103" pitchFamily="34" charset="0"/>
              </a:defRPr>
            </a:lvl1pPr>
          </a:lstStyle>
          <a:p>
            <a:pPr lvl="0"/>
            <a:r>
              <a:rPr lang="en-US"/>
              <a:t>Click to edit subhead</a:t>
            </a:r>
          </a:p>
        </p:txBody>
      </p:sp>
      <p:sp>
        <p:nvSpPr>
          <p:cNvPr id="10" name="Text Placeholder 9">
            <a:extLst>
              <a:ext uri="{FF2B5EF4-FFF2-40B4-BE49-F238E27FC236}">
                <a16:creationId xmlns:a16="http://schemas.microsoft.com/office/drawing/2014/main" id="{62A28DD4-584C-4CBF-8D1D-F68FEAB9B6E2}"/>
              </a:ext>
            </a:extLst>
          </p:cNvPr>
          <p:cNvSpPr>
            <a:spLocks noGrp="1"/>
          </p:cNvSpPr>
          <p:nvPr>
            <p:ph type="body" sz="quarter" idx="37" hasCustomPrompt="1"/>
          </p:nvPr>
        </p:nvSpPr>
        <p:spPr>
          <a:xfrm>
            <a:off x="8590800" y="1536636"/>
            <a:ext cx="3031706" cy="899276"/>
          </a:xfrm>
          <a:prstGeom prst="rect">
            <a:avLst/>
          </a:prstGeom>
        </p:spPr>
        <p:txBody>
          <a:bodyPr/>
          <a:lstStyle>
            <a:lvl1pPr algn="ctr">
              <a:defRPr sz="3600" b="0" i="0">
                <a:latin typeface="Basis Grt for Thrivent OffWhite" panose="020B0503030604040103" pitchFamily="34" charset="0"/>
                <a:cs typeface="Basis Grt for Thrivent OffWhite" panose="020B0503030604040103" pitchFamily="34" charset="0"/>
              </a:defRPr>
            </a:lvl1pPr>
          </a:lstStyle>
          <a:p>
            <a:pPr lvl="0"/>
            <a:r>
              <a:rPr lang="en-US"/>
              <a:t>CLICK TO EDIT STAT</a:t>
            </a:r>
          </a:p>
        </p:txBody>
      </p:sp>
      <p:sp>
        <p:nvSpPr>
          <p:cNvPr id="17" name="Text Placeholder 9">
            <a:extLst>
              <a:ext uri="{FF2B5EF4-FFF2-40B4-BE49-F238E27FC236}">
                <a16:creationId xmlns:a16="http://schemas.microsoft.com/office/drawing/2014/main" id="{54B862F0-0504-9E0E-187E-5C97C4C8BCAF}"/>
              </a:ext>
            </a:extLst>
          </p:cNvPr>
          <p:cNvSpPr>
            <a:spLocks noGrp="1"/>
          </p:cNvSpPr>
          <p:nvPr>
            <p:ph type="body" sz="quarter" idx="38" hasCustomPrompt="1"/>
          </p:nvPr>
        </p:nvSpPr>
        <p:spPr>
          <a:xfrm>
            <a:off x="8590800" y="2556817"/>
            <a:ext cx="3031706" cy="221898"/>
          </a:xfrm>
          <a:prstGeom prst="rect">
            <a:avLst/>
          </a:prstGeom>
        </p:spPr>
        <p:txBody>
          <a:bodyPr/>
          <a:lstStyle>
            <a:lvl1pPr algn="ctr">
              <a:defRPr sz="1200" b="1" i="0" spc="80" baseline="0">
                <a:latin typeface="Basis Grt for Thrivent" panose="020B0503030604040103" pitchFamily="34" charset="0"/>
                <a:cs typeface="Basis Grt for Thrivent" panose="020B0503030604040103" pitchFamily="34" charset="0"/>
              </a:defRPr>
            </a:lvl1pPr>
          </a:lstStyle>
          <a:p>
            <a:pPr lvl="0"/>
            <a:r>
              <a:rPr lang="en-US"/>
              <a:t>CLICK TO EDIT CALL OUT</a:t>
            </a:r>
          </a:p>
        </p:txBody>
      </p:sp>
      <p:sp>
        <p:nvSpPr>
          <p:cNvPr id="18" name="Text Placeholder 9">
            <a:extLst>
              <a:ext uri="{FF2B5EF4-FFF2-40B4-BE49-F238E27FC236}">
                <a16:creationId xmlns:a16="http://schemas.microsoft.com/office/drawing/2014/main" id="{58619385-CF1C-AB0E-7AAA-0A1CD6B0D63E}"/>
              </a:ext>
            </a:extLst>
          </p:cNvPr>
          <p:cNvSpPr>
            <a:spLocks noGrp="1"/>
          </p:cNvSpPr>
          <p:nvPr>
            <p:ph type="body" sz="quarter" idx="39" hasCustomPrompt="1"/>
          </p:nvPr>
        </p:nvSpPr>
        <p:spPr>
          <a:xfrm>
            <a:off x="8590800" y="3757576"/>
            <a:ext cx="3031706" cy="899276"/>
          </a:xfrm>
          <a:prstGeom prst="rect">
            <a:avLst/>
          </a:prstGeom>
        </p:spPr>
        <p:txBody>
          <a:bodyPr/>
          <a:lstStyle>
            <a:lvl1pPr algn="ctr">
              <a:defRPr sz="3600" b="0" i="0">
                <a:latin typeface="Basis Grt for Thrivent OffWhite" panose="020B0503030604040103" pitchFamily="34" charset="0"/>
                <a:cs typeface="Basis Grt for Thrivent OffWhite" panose="020B0503030604040103" pitchFamily="34" charset="0"/>
              </a:defRPr>
            </a:lvl1pPr>
          </a:lstStyle>
          <a:p>
            <a:pPr lvl="0"/>
            <a:r>
              <a:rPr lang="en-US"/>
              <a:t>CLICK TO EDIT STAT</a:t>
            </a:r>
          </a:p>
        </p:txBody>
      </p:sp>
      <p:sp>
        <p:nvSpPr>
          <p:cNvPr id="19" name="Text Placeholder 9">
            <a:extLst>
              <a:ext uri="{FF2B5EF4-FFF2-40B4-BE49-F238E27FC236}">
                <a16:creationId xmlns:a16="http://schemas.microsoft.com/office/drawing/2014/main" id="{DE8F1801-24B0-F930-2C5E-07133946E86A}"/>
              </a:ext>
            </a:extLst>
          </p:cNvPr>
          <p:cNvSpPr>
            <a:spLocks noGrp="1"/>
          </p:cNvSpPr>
          <p:nvPr>
            <p:ph type="body" sz="quarter" idx="40" hasCustomPrompt="1"/>
          </p:nvPr>
        </p:nvSpPr>
        <p:spPr>
          <a:xfrm>
            <a:off x="8590800" y="4767843"/>
            <a:ext cx="3031706" cy="221898"/>
          </a:xfrm>
          <a:prstGeom prst="rect">
            <a:avLst/>
          </a:prstGeom>
        </p:spPr>
        <p:txBody>
          <a:bodyPr/>
          <a:lstStyle>
            <a:lvl1pPr algn="ctr">
              <a:defRPr sz="1200" b="1" i="0" spc="80" baseline="0">
                <a:latin typeface="Basis Grt for Thrivent" panose="020B0503030604040103" pitchFamily="34" charset="0"/>
                <a:cs typeface="Basis Grt for Thrivent" panose="020B0503030604040103" pitchFamily="34" charset="0"/>
              </a:defRPr>
            </a:lvl1pPr>
          </a:lstStyle>
          <a:p>
            <a:pPr lvl="0"/>
            <a:r>
              <a:rPr lang="en-US"/>
              <a:t>CLICK TO EDIT CALL OUT</a:t>
            </a:r>
          </a:p>
        </p:txBody>
      </p:sp>
      <p:sp>
        <p:nvSpPr>
          <p:cNvPr id="11" name="Footer Placeholder 10">
            <a:extLst>
              <a:ext uri="{FF2B5EF4-FFF2-40B4-BE49-F238E27FC236}">
                <a16:creationId xmlns:a16="http://schemas.microsoft.com/office/drawing/2014/main" id="{4E843BCB-C0FF-A3C3-0822-52B5DD60406E}"/>
              </a:ext>
            </a:extLst>
          </p:cNvPr>
          <p:cNvSpPr>
            <a:spLocks noGrp="1"/>
          </p:cNvSpPr>
          <p:nvPr>
            <p:ph type="ftr" sz="quarter" idx="41"/>
          </p:nvPr>
        </p:nvSpPr>
        <p:spPr/>
        <p:txBody>
          <a:bodyPr/>
          <a:lstStyle/>
          <a:p>
            <a:r>
              <a:rPr lang="en-US"/>
              <a:t>©2025 Thrivent Charitable™ | All rights reserved. Do not distribute without authorization.</a:t>
            </a:r>
          </a:p>
        </p:txBody>
      </p:sp>
      <p:sp>
        <p:nvSpPr>
          <p:cNvPr id="12" name="Slide Number Placeholder 11">
            <a:extLst>
              <a:ext uri="{FF2B5EF4-FFF2-40B4-BE49-F238E27FC236}">
                <a16:creationId xmlns:a16="http://schemas.microsoft.com/office/drawing/2014/main" id="{4181D982-3841-035D-6015-E726027FD2CF}"/>
              </a:ext>
            </a:extLst>
          </p:cNvPr>
          <p:cNvSpPr>
            <a:spLocks noGrp="1"/>
          </p:cNvSpPr>
          <p:nvPr>
            <p:ph type="sldNum" sz="quarter" idx="42"/>
          </p:nvPr>
        </p:nvSpPr>
        <p:spPr/>
        <p:txBody>
          <a:bodyPr/>
          <a:lstStyle/>
          <a:p>
            <a:fld id="{D7756E16-444E-B644-B3D8-50D596555EAF}" type="slidenum">
              <a:rPr lang="en-US" smtClean="0"/>
              <a:pPr/>
              <a:t>‹#›</a:t>
            </a:fld>
            <a:endParaRPr lang="en-US"/>
          </a:p>
        </p:txBody>
      </p:sp>
      <p:sp>
        <p:nvSpPr>
          <p:cNvPr id="9" name="Content Placeholder 2">
            <a:extLst>
              <a:ext uri="{FF2B5EF4-FFF2-40B4-BE49-F238E27FC236}">
                <a16:creationId xmlns:a16="http://schemas.microsoft.com/office/drawing/2014/main" id="{851C90EE-F41D-C90F-1130-FDE2A94DCF16}"/>
              </a:ext>
            </a:extLst>
          </p:cNvPr>
          <p:cNvSpPr>
            <a:spLocks noGrp="1"/>
          </p:cNvSpPr>
          <p:nvPr>
            <p:ph idx="1" hasCustomPrompt="1"/>
          </p:nvPr>
        </p:nvSpPr>
        <p:spPr>
          <a:xfrm>
            <a:off x="634999" y="3683926"/>
            <a:ext cx="5461001"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13" name="Text Placeholder 5">
            <a:extLst>
              <a:ext uri="{FF2B5EF4-FFF2-40B4-BE49-F238E27FC236}">
                <a16:creationId xmlns:a16="http://schemas.microsoft.com/office/drawing/2014/main" id="{088DC3BA-0818-DB91-1AD4-1BF9EDEEDFB4}"/>
              </a:ext>
            </a:extLst>
          </p:cNvPr>
          <p:cNvSpPr>
            <a:spLocks noGrp="1"/>
          </p:cNvSpPr>
          <p:nvPr>
            <p:ph type="body" sz="quarter" idx="34" hasCustomPrompt="1"/>
          </p:nvPr>
        </p:nvSpPr>
        <p:spPr>
          <a:xfrm>
            <a:off x="635000" y="2123641"/>
            <a:ext cx="546100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5" name="Picture 4" descr="A white text on a black background&#10;&#10;AI-generated content may be incorrect.">
            <a:extLst>
              <a:ext uri="{FF2B5EF4-FFF2-40B4-BE49-F238E27FC236}">
                <a16:creationId xmlns:a16="http://schemas.microsoft.com/office/drawing/2014/main" id="{6986B0EE-4758-4CDB-F033-5998F59A2BB3}"/>
              </a:ext>
            </a:extLst>
          </p:cNvPr>
          <p:cNvPicPr>
            <a:picLocks noChangeAspect="1"/>
          </p:cNvPicPr>
          <p:nvPr userDrawn="1"/>
        </p:nvPicPr>
        <p:blipFill>
          <a:blip r:embed="rId2"/>
          <a:stretch>
            <a:fillRect/>
          </a:stretch>
        </p:blipFill>
        <p:spPr>
          <a:xfrm>
            <a:off x="10740622" y="6358736"/>
            <a:ext cx="1295667" cy="369960"/>
          </a:xfrm>
          <a:prstGeom prst="rect">
            <a:avLst/>
          </a:prstGeom>
        </p:spPr>
      </p:pic>
    </p:spTree>
    <p:extLst>
      <p:ext uri="{BB962C8B-B14F-4D97-AF65-F5344CB8AC3E}">
        <p14:creationId xmlns:p14="http://schemas.microsoft.com/office/powerpoint/2010/main" val="40220259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50/50 Colo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AC95A83-5FA4-34F2-88D1-454CD62ADE18}"/>
              </a:ext>
            </a:extLst>
          </p:cNvPr>
          <p:cNvSpPr/>
          <p:nvPr userDrawn="1"/>
        </p:nvSpPr>
        <p:spPr>
          <a:xfrm>
            <a:off x="0" y="0"/>
            <a:ext cx="6096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3150994"/>
            <a:ext cx="5308600" cy="556012"/>
          </a:xfrm>
        </p:spPr>
        <p:txBody>
          <a:bodyPr anchor="t" anchorCtr="0">
            <a:noAutofit/>
          </a:bodyPr>
          <a:lstStyle>
            <a:lvl1pPr>
              <a:defRPr sz="4400"/>
            </a:lvl1pPr>
          </a:lstStyle>
          <a:p>
            <a:r>
              <a:rPr lang="en-US"/>
              <a:t>Click to edit title</a:t>
            </a:r>
          </a:p>
        </p:txBody>
      </p:sp>
      <p:pic>
        <p:nvPicPr>
          <p:cNvPr id="15" name="Picture 14">
            <a:extLst>
              <a:ext uri="{FF2B5EF4-FFF2-40B4-BE49-F238E27FC236}">
                <a16:creationId xmlns:a16="http://schemas.microsoft.com/office/drawing/2014/main" id="{9F3D07D0-43D2-A7B0-BB8E-2D5A489F8FA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4" name="Content Placeholder 2">
            <a:extLst>
              <a:ext uri="{FF2B5EF4-FFF2-40B4-BE49-F238E27FC236}">
                <a16:creationId xmlns:a16="http://schemas.microsoft.com/office/drawing/2014/main" id="{374299D1-E1B5-80C7-4278-DFE650612F5C}"/>
              </a:ext>
            </a:extLst>
          </p:cNvPr>
          <p:cNvSpPr>
            <a:spLocks noGrp="1"/>
          </p:cNvSpPr>
          <p:nvPr>
            <p:ph idx="1" hasCustomPrompt="1"/>
          </p:nvPr>
        </p:nvSpPr>
        <p:spPr>
          <a:xfrm>
            <a:off x="6497514" y="3429000"/>
            <a:ext cx="5046785"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8" name="Footer Placeholder 7">
            <a:extLst>
              <a:ext uri="{FF2B5EF4-FFF2-40B4-BE49-F238E27FC236}">
                <a16:creationId xmlns:a16="http://schemas.microsoft.com/office/drawing/2014/main" id="{665A823C-4F92-9F51-377C-3F6EF71F81B6}"/>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9" name="Slide Number Placeholder 8">
            <a:extLst>
              <a:ext uri="{FF2B5EF4-FFF2-40B4-BE49-F238E27FC236}">
                <a16:creationId xmlns:a16="http://schemas.microsoft.com/office/drawing/2014/main" id="{1865F5D5-43D0-4A6D-457A-BBC628E99AA5}"/>
              </a:ext>
            </a:extLst>
          </p:cNvPr>
          <p:cNvSpPr>
            <a:spLocks noGrp="1"/>
          </p:cNvSpPr>
          <p:nvPr>
            <p:ph type="sldNum" sz="quarter" idx="31"/>
          </p:nvPr>
        </p:nvSpPr>
        <p:spPr/>
        <p:txBody>
          <a:bodyPr/>
          <a:lstStyle/>
          <a:p>
            <a:fld id="{D7756E16-444E-B644-B3D8-50D596555EAF}" type="slidenum">
              <a:rPr lang="en-US" smtClean="0"/>
              <a:pPr/>
              <a:t>‹#›</a:t>
            </a:fld>
            <a:endParaRPr lang="en-US"/>
          </a:p>
        </p:txBody>
      </p:sp>
      <p:sp>
        <p:nvSpPr>
          <p:cNvPr id="13" name="Text Placeholder 5">
            <a:extLst>
              <a:ext uri="{FF2B5EF4-FFF2-40B4-BE49-F238E27FC236}">
                <a16:creationId xmlns:a16="http://schemas.microsoft.com/office/drawing/2014/main" id="{7CB0A454-BCCF-B1D7-DBDB-34396880AE15}"/>
              </a:ext>
            </a:extLst>
          </p:cNvPr>
          <p:cNvSpPr>
            <a:spLocks noGrp="1"/>
          </p:cNvSpPr>
          <p:nvPr>
            <p:ph type="body" sz="quarter" idx="34" hasCustomPrompt="1"/>
          </p:nvPr>
        </p:nvSpPr>
        <p:spPr>
          <a:xfrm>
            <a:off x="6496050" y="1830372"/>
            <a:ext cx="506095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5" name="Picture 4" descr="A pixelated heart on a black background&#10;&#10;AI-generated content may be incorrect.">
            <a:extLst>
              <a:ext uri="{FF2B5EF4-FFF2-40B4-BE49-F238E27FC236}">
                <a16:creationId xmlns:a16="http://schemas.microsoft.com/office/drawing/2014/main" id="{516304F9-A64A-D500-0EFF-78B675CCEF02}"/>
              </a:ext>
            </a:extLst>
          </p:cNvPr>
          <p:cNvPicPr>
            <a:picLocks noChangeAspect="1"/>
          </p:cNvPicPr>
          <p:nvPr userDrawn="1"/>
        </p:nvPicPr>
        <p:blipFill>
          <a:blip r:embed="rId4"/>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2420418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50/50 Colo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AC95A83-5FA4-34F2-88D1-454CD62ADE18}"/>
              </a:ext>
            </a:extLst>
          </p:cNvPr>
          <p:cNvSpPr/>
          <p:nvPr userDrawn="1"/>
        </p:nvSpPr>
        <p:spPr>
          <a:xfrm>
            <a:off x="0" y="0"/>
            <a:ext cx="6096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3114365"/>
            <a:ext cx="5308600" cy="554124"/>
          </a:xfrm>
        </p:spPr>
        <p:txBody>
          <a:bodyPr anchor="t" anchorCtr="0">
            <a:noAutofit/>
          </a:bodyPr>
          <a:lstStyle>
            <a:lvl1pPr>
              <a:defRPr sz="4400">
                <a:solidFill>
                  <a:schemeClr val="tx2"/>
                </a:solidFill>
              </a:defRPr>
            </a:lvl1pPr>
          </a:lstStyle>
          <a:p>
            <a:r>
              <a:rPr lang="en-US"/>
              <a:t>Click to edit title </a:t>
            </a:r>
          </a:p>
        </p:txBody>
      </p:sp>
      <p:pic>
        <p:nvPicPr>
          <p:cNvPr id="15" name="Picture 14">
            <a:extLst>
              <a:ext uri="{FF2B5EF4-FFF2-40B4-BE49-F238E27FC236}">
                <a16:creationId xmlns:a16="http://schemas.microsoft.com/office/drawing/2014/main" id="{9F3D07D0-43D2-A7B0-BB8E-2D5A489F8FA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8" name="Footer Placeholder 7">
            <a:extLst>
              <a:ext uri="{FF2B5EF4-FFF2-40B4-BE49-F238E27FC236}">
                <a16:creationId xmlns:a16="http://schemas.microsoft.com/office/drawing/2014/main" id="{7E7A916B-A6BF-C628-3749-5927E7FF49DD}"/>
              </a:ext>
            </a:extLst>
          </p:cNvPr>
          <p:cNvSpPr>
            <a:spLocks noGrp="1"/>
          </p:cNvSpPr>
          <p:nvPr>
            <p:ph type="ftr" sz="quarter" idx="30"/>
          </p:nvPr>
        </p:nvSpPr>
        <p:spPr/>
        <p:txBody>
          <a:bodyPr/>
          <a:lstStyle>
            <a:lvl1pPr>
              <a:defRPr>
                <a:solidFill>
                  <a:schemeClr val="tx2"/>
                </a:solidFill>
              </a:defRPr>
            </a:lvl1pPr>
          </a:lstStyle>
          <a:p>
            <a:r>
              <a:rPr lang="en-US"/>
              <a:t>©2025 Thrivent Charitable™ | All rights reserved. Do not distribute without authorization.</a:t>
            </a:r>
          </a:p>
        </p:txBody>
      </p:sp>
      <p:sp>
        <p:nvSpPr>
          <p:cNvPr id="9" name="Slide Number Placeholder 8">
            <a:extLst>
              <a:ext uri="{FF2B5EF4-FFF2-40B4-BE49-F238E27FC236}">
                <a16:creationId xmlns:a16="http://schemas.microsoft.com/office/drawing/2014/main" id="{7F99FD54-C78E-4B70-451F-549DBA3DAE54}"/>
              </a:ext>
            </a:extLst>
          </p:cNvPr>
          <p:cNvSpPr>
            <a:spLocks noGrp="1"/>
          </p:cNvSpPr>
          <p:nvPr>
            <p:ph type="sldNum" sz="quarter" idx="31"/>
          </p:nvPr>
        </p:nvSpPr>
        <p:spPr/>
        <p:txBody>
          <a:bodyPr/>
          <a:lstStyle>
            <a:lvl1pPr>
              <a:defRPr>
                <a:solidFill>
                  <a:schemeClr val="tx2"/>
                </a:solidFill>
              </a:defRPr>
            </a:lvl1pPr>
          </a:lstStyle>
          <a:p>
            <a:fld id="{D7756E16-444E-B644-B3D8-50D596555EAF}" type="slidenum">
              <a:rPr lang="en-US" smtClean="0"/>
              <a:pPr/>
              <a:t>‹#›</a:t>
            </a:fld>
            <a:endParaRPr lang="en-US"/>
          </a:p>
        </p:txBody>
      </p:sp>
      <p:sp>
        <p:nvSpPr>
          <p:cNvPr id="11" name="Content Placeholder 2">
            <a:extLst>
              <a:ext uri="{FF2B5EF4-FFF2-40B4-BE49-F238E27FC236}">
                <a16:creationId xmlns:a16="http://schemas.microsoft.com/office/drawing/2014/main" id="{1083184F-6EC6-C082-60C2-245D601452DD}"/>
              </a:ext>
            </a:extLst>
          </p:cNvPr>
          <p:cNvSpPr>
            <a:spLocks noGrp="1"/>
          </p:cNvSpPr>
          <p:nvPr>
            <p:ph idx="1" hasCustomPrompt="1"/>
          </p:nvPr>
        </p:nvSpPr>
        <p:spPr>
          <a:xfrm>
            <a:off x="6497514" y="3429000"/>
            <a:ext cx="5046785"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12" name="Text Placeholder 5">
            <a:extLst>
              <a:ext uri="{FF2B5EF4-FFF2-40B4-BE49-F238E27FC236}">
                <a16:creationId xmlns:a16="http://schemas.microsoft.com/office/drawing/2014/main" id="{7EC6217F-6118-C4D4-1E6C-AF6F9257DE0A}"/>
              </a:ext>
            </a:extLst>
          </p:cNvPr>
          <p:cNvSpPr>
            <a:spLocks noGrp="1"/>
          </p:cNvSpPr>
          <p:nvPr>
            <p:ph type="body" sz="quarter" idx="34" hasCustomPrompt="1"/>
          </p:nvPr>
        </p:nvSpPr>
        <p:spPr>
          <a:xfrm>
            <a:off x="6496050" y="1830372"/>
            <a:ext cx="506095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4" name="Picture 3" descr="A pixelated heart on a black background&#10;&#10;AI-generated content may be incorrect.">
            <a:extLst>
              <a:ext uri="{FF2B5EF4-FFF2-40B4-BE49-F238E27FC236}">
                <a16:creationId xmlns:a16="http://schemas.microsoft.com/office/drawing/2014/main" id="{347D4C3C-4FFF-87F8-C921-5909F79DBC0C}"/>
              </a:ext>
            </a:extLst>
          </p:cNvPr>
          <p:cNvPicPr>
            <a:picLocks noChangeAspect="1"/>
          </p:cNvPicPr>
          <p:nvPr userDrawn="1"/>
        </p:nvPicPr>
        <p:blipFill>
          <a:blip r:embed="rId4"/>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250642731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50/50 Colo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AC95A83-5FA4-34F2-88D1-454CD62ADE18}"/>
              </a:ext>
            </a:extLst>
          </p:cNvPr>
          <p:cNvSpPr/>
          <p:nvPr userDrawn="1"/>
        </p:nvSpPr>
        <p:spPr>
          <a:xfrm>
            <a:off x="0" y="0"/>
            <a:ext cx="6096000" cy="6858000"/>
          </a:xfrm>
          <a:prstGeom prst="rect">
            <a:avLst/>
          </a:prstGeom>
          <a:solidFill>
            <a:srgbClr val="F4D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3186377"/>
            <a:ext cx="5308600" cy="470389"/>
          </a:xfrm>
        </p:spPr>
        <p:txBody>
          <a:bodyPr anchor="t" anchorCtr="0">
            <a:noAutofit/>
          </a:bodyPr>
          <a:lstStyle>
            <a:lvl1pPr>
              <a:defRPr sz="4400"/>
            </a:lvl1pPr>
          </a:lstStyle>
          <a:p>
            <a:r>
              <a:rPr lang="en-US"/>
              <a:t>Click to edit title</a:t>
            </a:r>
          </a:p>
        </p:txBody>
      </p:sp>
      <p:pic>
        <p:nvPicPr>
          <p:cNvPr id="15" name="Picture 14">
            <a:extLst>
              <a:ext uri="{FF2B5EF4-FFF2-40B4-BE49-F238E27FC236}">
                <a16:creationId xmlns:a16="http://schemas.microsoft.com/office/drawing/2014/main" id="{9F3D07D0-43D2-A7B0-BB8E-2D5A489F8FA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8" name="Footer Placeholder 7">
            <a:extLst>
              <a:ext uri="{FF2B5EF4-FFF2-40B4-BE49-F238E27FC236}">
                <a16:creationId xmlns:a16="http://schemas.microsoft.com/office/drawing/2014/main" id="{0A35D512-F5F5-1D92-38B2-67FE3EC717D5}"/>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9" name="Slide Number Placeholder 8">
            <a:extLst>
              <a:ext uri="{FF2B5EF4-FFF2-40B4-BE49-F238E27FC236}">
                <a16:creationId xmlns:a16="http://schemas.microsoft.com/office/drawing/2014/main" id="{FFB8CCC9-5DD9-4A52-9CB4-5827FED03051}"/>
              </a:ext>
            </a:extLst>
          </p:cNvPr>
          <p:cNvSpPr>
            <a:spLocks noGrp="1"/>
          </p:cNvSpPr>
          <p:nvPr>
            <p:ph type="sldNum" sz="quarter" idx="31"/>
          </p:nvPr>
        </p:nvSpPr>
        <p:spPr/>
        <p:txBody>
          <a:bodyPr/>
          <a:lstStyle/>
          <a:p>
            <a:fld id="{D7756E16-444E-B644-B3D8-50D596555EAF}" type="slidenum">
              <a:rPr lang="en-US" smtClean="0"/>
              <a:pPr/>
              <a:t>‹#›</a:t>
            </a:fld>
            <a:endParaRPr lang="en-US"/>
          </a:p>
        </p:txBody>
      </p:sp>
      <p:sp>
        <p:nvSpPr>
          <p:cNvPr id="11" name="Content Placeholder 2">
            <a:extLst>
              <a:ext uri="{FF2B5EF4-FFF2-40B4-BE49-F238E27FC236}">
                <a16:creationId xmlns:a16="http://schemas.microsoft.com/office/drawing/2014/main" id="{67BDA7AB-E58C-AD3B-51A9-FACF13ADB365}"/>
              </a:ext>
            </a:extLst>
          </p:cNvPr>
          <p:cNvSpPr>
            <a:spLocks noGrp="1"/>
          </p:cNvSpPr>
          <p:nvPr>
            <p:ph idx="1" hasCustomPrompt="1"/>
          </p:nvPr>
        </p:nvSpPr>
        <p:spPr>
          <a:xfrm>
            <a:off x="6497514" y="3429000"/>
            <a:ext cx="5046785"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12" name="Text Placeholder 5">
            <a:extLst>
              <a:ext uri="{FF2B5EF4-FFF2-40B4-BE49-F238E27FC236}">
                <a16:creationId xmlns:a16="http://schemas.microsoft.com/office/drawing/2014/main" id="{B92CC775-87EF-5A63-76AA-52ABCA1FD3DA}"/>
              </a:ext>
            </a:extLst>
          </p:cNvPr>
          <p:cNvSpPr>
            <a:spLocks noGrp="1"/>
          </p:cNvSpPr>
          <p:nvPr>
            <p:ph type="body" sz="quarter" idx="34" hasCustomPrompt="1"/>
          </p:nvPr>
        </p:nvSpPr>
        <p:spPr>
          <a:xfrm>
            <a:off x="6496050" y="1830372"/>
            <a:ext cx="506095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4" name="Picture 3" descr="A pixelated heart on a black background&#10;&#10;AI-generated content may be incorrect.">
            <a:extLst>
              <a:ext uri="{FF2B5EF4-FFF2-40B4-BE49-F238E27FC236}">
                <a16:creationId xmlns:a16="http://schemas.microsoft.com/office/drawing/2014/main" id="{0ABD04F9-C2CB-4227-2CC1-C1132B4C34D3}"/>
              </a:ext>
            </a:extLst>
          </p:cNvPr>
          <p:cNvPicPr>
            <a:picLocks noChangeAspect="1"/>
          </p:cNvPicPr>
          <p:nvPr userDrawn="1"/>
        </p:nvPicPr>
        <p:blipFill>
          <a:blip r:embed="rId4"/>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27016528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8" name="Picture 7" descr="A white and tan circle&#10;&#10;Description automatically generated with medium confidence">
            <a:extLst>
              <a:ext uri="{FF2B5EF4-FFF2-40B4-BE49-F238E27FC236}">
                <a16:creationId xmlns:a16="http://schemas.microsoft.com/office/drawing/2014/main" id="{09AA75B2-9214-C507-0C51-1233B128760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7" name="Title 1">
            <a:extLst>
              <a:ext uri="{FF2B5EF4-FFF2-40B4-BE49-F238E27FC236}">
                <a16:creationId xmlns:a16="http://schemas.microsoft.com/office/drawing/2014/main" id="{400F82E4-D269-2B00-CC35-ACA75FB33CD0}"/>
              </a:ext>
            </a:extLst>
          </p:cNvPr>
          <p:cNvSpPr>
            <a:spLocks noGrp="1"/>
          </p:cNvSpPr>
          <p:nvPr>
            <p:ph type="ctrTitle" hasCustomPrompt="1"/>
          </p:nvPr>
        </p:nvSpPr>
        <p:spPr>
          <a:xfrm>
            <a:off x="635000" y="3956538"/>
            <a:ext cx="7557025" cy="1600200"/>
          </a:xfrm>
        </p:spPr>
        <p:txBody>
          <a:bodyPr anchor="b" anchorCtr="0">
            <a:noAutofit/>
          </a:bodyPr>
          <a:lstStyle>
            <a:lvl1pPr algn="l">
              <a:defRPr sz="6400" spc="-230" baseline="0"/>
            </a:lvl1pPr>
          </a:lstStyle>
          <a:p>
            <a:r>
              <a:rPr lang="en-US"/>
              <a:t>Click to edit presentation title</a:t>
            </a:r>
          </a:p>
        </p:txBody>
      </p:sp>
      <p:sp>
        <p:nvSpPr>
          <p:cNvPr id="3" name="Subtitle 2">
            <a:extLst>
              <a:ext uri="{FF2B5EF4-FFF2-40B4-BE49-F238E27FC236}">
                <a16:creationId xmlns:a16="http://schemas.microsoft.com/office/drawing/2014/main" id="{DA93B329-8F79-1253-E062-6835FCDE39F8}"/>
              </a:ext>
            </a:extLst>
          </p:cNvPr>
          <p:cNvSpPr>
            <a:spLocks noGrp="1"/>
          </p:cNvSpPr>
          <p:nvPr>
            <p:ph type="subTitle" idx="1" hasCustomPrompt="1"/>
          </p:nvPr>
        </p:nvSpPr>
        <p:spPr>
          <a:xfrm>
            <a:off x="635000" y="6082506"/>
            <a:ext cx="4965700" cy="312737"/>
          </a:xfrm>
          <a:prstGeom prst="rect">
            <a:avLst/>
          </a:prstGeom>
        </p:spPr>
        <p:txBody>
          <a:bodyPr lIns="0" tIns="0" rIns="0" bIns="0">
            <a:noAutofit/>
          </a:bodyPr>
          <a:lstStyle>
            <a:lvl1pPr marL="0" indent="0" algn="l">
              <a:buNone/>
              <a:defRPr sz="1600" b="0" i="0">
                <a:latin typeface="Basis Grt for Thrivent" panose="020B0503030604040103" pitchFamily="34" charset="0"/>
                <a:ea typeface="Burgess for Thrivent" panose="02020503070402040403" pitchFamily="18" charset="0"/>
                <a:cs typeface="Basis Grt for Thrivent" panose="020B05030306040401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date</a:t>
            </a:r>
          </a:p>
        </p:txBody>
      </p:sp>
      <p:pic>
        <p:nvPicPr>
          <p:cNvPr id="2" name="Picture 1" descr="A black background with a black square&#10;&#10;AI-generated content may be incorrect.">
            <a:extLst>
              <a:ext uri="{FF2B5EF4-FFF2-40B4-BE49-F238E27FC236}">
                <a16:creationId xmlns:a16="http://schemas.microsoft.com/office/drawing/2014/main" id="{8301ED3D-20CE-B6ED-B45A-BC4913248282}"/>
              </a:ext>
            </a:extLst>
          </p:cNvPr>
          <p:cNvPicPr>
            <a:picLocks noChangeAspect="1"/>
          </p:cNvPicPr>
          <p:nvPr userDrawn="1"/>
        </p:nvPicPr>
        <p:blipFill>
          <a:blip r:embed="rId3"/>
          <a:stretch>
            <a:fillRect/>
          </a:stretch>
        </p:blipFill>
        <p:spPr>
          <a:xfrm>
            <a:off x="9844057" y="17855"/>
            <a:ext cx="2266213" cy="1337618"/>
          </a:xfrm>
          <a:prstGeom prst="rect">
            <a:avLst/>
          </a:prstGeom>
        </p:spPr>
      </p:pic>
    </p:spTree>
    <p:extLst>
      <p:ext uri="{BB962C8B-B14F-4D97-AF65-F5344CB8AC3E}">
        <p14:creationId xmlns:p14="http://schemas.microsoft.com/office/powerpoint/2010/main" val="26877990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Pull Quot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1851398" y="2509621"/>
            <a:ext cx="8489199" cy="1297935"/>
          </a:xfrm>
        </p:spPr>
        <p:txBody>
          <a:bodyPr>
            <a:noAutofit/>
          </a:bodyPr>
          <a:lstStyle>
            <a:lvl1pPr algn="ctr">
              <a:defRPr sz="4400" b="0" i="0" spc="0">
                <a:latin typeface="Basis Grt for Thrivent" panose="020B0503030604040103" pitchFamily="34" charset="0"/>
                <a:ea typeface="Burgess for Thrivent" panose="02020503070402040403" pitchFamily="18" charset="0"/>
                <a:cs typeface="Basis Grt for Thrivent" panose="020B0503030604040103" pitchFamily="34" charset="0"/>
              </a:defRPr>
            </a:lvl1pPr>
          </a:lstStyle>
          <a:p>
            <a:r>
              <a:rPr lang="en-US"/>
              <a:t>“Click to edit the pull quote</a:t>
            </a:r>
            <a:br>
              <a:rPr lang="en-US"/>
            </a:br>
            <a:r>
              <a:rPr lang="en-US"/>
              <a:t>copy on this slide.”</a:t>
            </a:r>
          </a:p>
        </p:txBody>
      </p:sp>
      <p:sp>
        <p:nvSpPr>
          <p:cNvPr id="4" name="Footer Placeholder 3">
            <a:extLst>
              <a:ext uri="{FF2B5EF4-FFF2-40B4-BE49-F238E27FC236}">
                <a16:creationId xmlns:a16="http://schemas.microsoft.com/office/drawing/2014/main" id="{20F2A8E9-D293-F9B8-4991-298213EDD81A}"/>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513898D2-005F-A907-8781-5B2D55316333}"/>
              </a:ext>
            </a:extLst>
          </p:cNvPr>
          <p:cNvSpPr>
            <a:spLocks noGrp="1"/>
          </p:cNvSpPr>
          <p:nvPr>
            <p:ph type="sldNum" sz="quarter" idx="31"/>
          </p:nvPr>
        </p:nvSpPr>
        <p:spPr/>
        <p:txBody>
          <a:bodyPr/>
          <a:lstStyle/>
          <a:p>
            <a:fld id="{D7756E16-444E-B644-B3D8-50D596555EAF}" type="slidenum">
              <a:rPr lang="en-US" smtClean="0"/>
              <a:pPr/>
              <a:t>‹#›</a:t>
            </a:fld>
            <a:endParaRPr lang="en-US"/>
          </a:p>
        </p:txBody>
      </p:sp>
      <p:sp>
        <p:nvSpPr>
          <p:cNvPr id="3" name="Text Placeholder 3">
            <a:extLst>
              <a:ext uri="{FF2B5EF4-FFF2-40B4-BE49-F238E27FC236}">
                <a16:creationId xmlns:a16="http://schemas.microsoft.com/office/drawing/2014/main" id="{997743D0-87AE-1BA9-0416-8AB8CFB8CAD8}"/>
              </a:ext>
            </a:extLst>
          </p:cNvPr>
          <p:cNvSpPr>
            <a:spLocks noGrp="1"/>
          </p:cNvSpPr>
          <p:nvPr>
            <p:ph type="body" sz="quarter" idx="32" hasCustomPrompt="1"/>
          </p:nvPr>
        </p:nvSpPr>
        <p:spPr>
          <a:xfrm>
            <a:off x="2251075" y="4146283"/>
            <a:ext cx="7666038" cy="245452"/>
          </a:xfrm>
          <a:prstGeom prst="rect">
            <a:avLst/>
          </a:prstGeom>
        </p:spPr>
        <p:txBody>
          <a:bodyPr/>
          <a:lstStyle>
            <a:lvl1pPr algn="ctr">
              <a:defRPr sz="1200" b="1" spc="80" baseline="0">
                <a:latin typeface="+mj-lt"/>
              </a:defRPr>
            </a:lvl1pPr>
          </a:lstStyle>
          <a:p>
            <a:pPr lvl="0"/>
            <a:r>
              <a:rPr lang="en-US"/>
              <a:t>CLICK TO EDIT FIRST AND LAST NAME</a:t>
            </a:r>
          </a:p>
        </p:txBody>
      </p:sp>
      <p:pic>
        <p:nvPicPr>
          <p:cNvPr id="5" name="Picture 4" descr="A pixelated heart on a black background&#10;&#10;AI-generated content may be incorrect.">
            <a:extLst>
              <a:ext uri="{FF2B5EF4-FFF2-40B4-BE49-F238E27FC236}">
                <a16:creationId xmlns:a16="http://schemas.microsoft.com/office/drawing/2014/main" id="{27245714-6A74-30D1-FA2A-ECE4813865A9}"/>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13287702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Pull Quote">
    <p:bg>
      <p:bgPr>
        <a:solidFill>
          <a:srgbClr val="F0F4F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1764901" y="2521979"/>
            <a:ext cx="8662194" cy="1186724"/>
          </a:xfrm>
        </p:spPr>
        <p:txBody>
          <a:bodyPr>
            <a:noAutofit/>
          </a:bodyPr>
          <a:lstStyle>
            <a:lvl1pPr algn="ctr">
              <a:defRPr sz="4400" b="0" i="0" spc="0">
                <a:latin typeface="Basis Grt for Thrivent" panose="020B0503030604040103" pitchFamily="34" charset="0"/>
                <a:ea typeface="Burgess for Thrivent" panose="02020503070402040403" pitchFamily="18" charset="0"/>
                <a:cs typeface="Basis Grt for Thrivent" panose="020B0503030604040103" pitchFamily="34" charset="0"/>
              </a:defRPr>
            </a:lvl1pPr>
          </a:lstStyle>
          <a:p>
            <a:r>
              <a:rPr lang="en-US"/>
              <a:t>“Click to edit the pull quote</a:t>
            </a:r>
            <a:br>
              <a:rPr lang="en-US"/>
            </a:br>
            <a:r>
              <a:rPr lang="en-US"/>
              <a:t>copy on this slide.”</a:t>
            </a:r>
          </a:p>
        </p:txBody>
      </p:sp>
      <p:sp>
        <p:nvSpPr>
          <p:cNvPr id="8" name="Footer Placeholder 7">
            <a:extLst>
              <a:ext uri="{FF2B5EF4-FFF2-40B4-BE49-F238E27FC236}">
                <a16:creationId xmlns:a16="http://schemas.microsoft.com/office/drawing/2014/main" id="{307441C6-EA44-0160-8A8E-1411F7005EB5}"/>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11" name="Slide Number Placeholder 10">
            <a:extLst>
              <a:ext uri="{FF2B5EF4-FFF2-40B4-BE49-F238E27FC236}">
                <a16:creationId xmlns:a16="http://schemas.microsoft.com/office/drawing/2014/main" id="{0D6EB1ED-A2D8-D5EA-D6F0-824088A95B4E}"/>
              </a:ext>
            </a:extLst>
          </p:cNvPr>
          <p:cNvSpPr>
            <a:spLocks noGrp="1"/>
          </p:cNvSpPr>
          <p:nvPr>
            <p:ph type="sldNum" sz="quarter" idx="31"/>
          </p:nvPr>
        </p:nvSpPr>
        <p:spPr/>
        <p:txBody>
          <a:bodyPr/>
          <a:lstStyle/>
          <a:p>
            <a:fld id="{D7756E16-444E-B644-B3D8-50D596555EAF}" type="slidenum">
              <a:rPr lang="en-US" smtClean="0"/>
              <a:pPr/>
              <a:t>‹#›</a:t>
            </a:fld>
            <a:endParaRPr lang="en-US"/>
          </a:p>
        </p:txBody>
      </p:sp>
      <p:sp>
        <p:nvSpPr>
          <p:cNvPr id="4" name="Text Placeholder 3">
            <a:extLst>
              <a:ext uri="{FF2B5EF4-FFF2-40B4-BE49-F238E27FC236}">
                <a16:creationId xmlns:a16="http://schemas.microsoft.com/office/drawing/2014/main" id="{32B336CA-BD8D-E943-91BC-EEE675F1607A}"/>
              </a:ext>
            </a:extLst>
          </p:cNvPr>
          <p:cNvSpPr>
            <a:spLocks noGrp="1"/>
          </p:cNvSpPr>
          <p:nvPr>
            <p:ph type="body" sz="quarter" idx="32" hasCustomPrompt="1"/>
          </p:nvPr>
        </p:nvSpPr>
        <p:spPr>
          <a:xfrm>
            <a:off x="2251075" y="4146283"/>
            <a:ext cx="7666038" cy="245452"/>
          </a:xfrm>
          <a:prstGeom prst="rect">
            <a:avLst/>
          </a:prstGeom>
        </p:spPr>
        <p:txBody>
          <a:bodyPr/>
          <a:lstStyle>
            <a:lvl1pPr algn="ctr">
              <a:defRPr sz="1200" b="1" spc="80" baseline="0">
                <a:latin typeface="+mj-lt"/>
              </a:defRPr>
            </a:lvl1pPr>
          </a:lstStyle>
          <a:p>
            <a:pPr lvl="0"/>
            <a:r>
              <a:rPr lang="en-US"/>
              <a:t>CLICK TO EDIT FIRST AND LAST NAME</a:t>
            </a:r>
          </a:p>
        </p:txBody>
      </p:sp>
      <p:pic>
        <p:nvPicPr>
          <p:cNvPr id="3" name="Picture 2" descr="A pixelated heart on a black background&#10;&#10;AI-generated content may be incorrect.">
            <a:extLst>
              <a:ext uri="{FF2B5EF4-FFF2-40B4-BE49-F238E27FC236}">
                <a16:creationId xmlns:a16="http://schemas.microsoft.com/office/drawing/2014/main" id="{212CBFDE-4515-32AA-3A4A-12CF1CAD8210}"/>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2939291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Pull Quote">
    <p:bg>
      <p:bgPr>
        <a:solidFill>
          <a:srgbClr val="F4D09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1869935" y="2515879"/>
            <a:ext cx="8452129" cy="1220176"/>
          </a:xfrm>
        </p:spPr>
        <p:txBody>
          <a:bodyPr>
            <a:noAutofit/>
          </a:bodyPr>
          <a:lstStyle>
            <a:lvl1pPr algn="ctr">
              <a:defRPr sz="4400" b="0" i="0" spc="0">
                <a:latin typeface="Basis Grt for Thrivent" panose="020B0503030604040103" pitchFamily="34" charset="0"/>
                <a:ea typeface="Burgess for Thrivent" panose="02020503070402040403" pitchFamily="18" charset="0"/>
                <a:cs typeface="Basis Grt for Thrivent" panose="020B0503030604040103" pitchFamily="34" charset="0"/>
              </a:defRPr>
            </a:lvl1pPr>
          </a:lstStyle>
          <a:p>
            <a:r>
              <a:rPr lang="en-US"/>
              <a:t>“Click to edit the pull quote</a:t>
            </a:r>
            <a:br>
              <a:rPr lang="en-US"/>
            </a:br>
            <a:r>
              <a:rPr lang="en-US"/>
              <a:t>copy on this slide.”</a:t>
            </a:r>
          </a:p>
        </p:txBody>
      </p:sp>
      <p:sp>
        <p:nvSpPr>
          <p:cNvPr id="4" name="Footer Placeholder 3">
            <a:extLst>
              <a:ext uri="{FF2B5EF4-FFF2-40B4-BE49-F238E27FC236}">
                <a16:creationId xmlns:a16="http://schemas.microsoft.com/office/drawing/2014/main" id="{9B661E11-10D8-F6CF-86B4-C7FED4170FF4}"/>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100BF1A3-ADCF-5F5B-FD42-9DEC02CD6D58}"/>
              </a:ext>
            </a:extLst>
          </p:cNvPr>
          <p:cNvSpPr>
            <a:spLocks noGrp="1"/>
          </p:cNvSpPr>
          <p:nvPr>
            <p:ph type="sldNum" sz="quarter" idx="31"/>
          </p:nvPr>
        </p:nvSpPr>
        <p:spPr/>
        <p:txBody>
          <a:bodyPr/>
          <a:lstStyle/>
          <a:p>
            <a:fld id="{D7756E16-444E-B644-B3D8-50D596555EAF}" type="slidenum">
              <a:rPr lang="en-US" smtClean="0"/>
              <a:pPr/>
              <a:t>‹#›</a:t>
            </a:fld>
            <a:endParaRPr lang="en-US"/>
          </a:p>
        </p:txBody>
      </p:sp>
      <p:sp>
        <p:nvSpPr>
          <p:cNvPr id="3" name="Text Placeholder 3">
            <a:extLst>
              <a:ext uri="{FF2B5EF4-FFF2-40B4-BE49-F238E27FC236}">
                <a16:creationId xmlns:a16="http://schemas.microsoft.com/office/drawing/2014/main" id="{FC0717BF-53CB-EF2C-28FE-674705D50AF2}"/>
              </a:ext>
            </a:extLst>
          </p:cNvPr>
          <p:cNvSpPr>
            <a:spLocks noGrp="1"/>
          </p:cNvSpPr>
          <p:nvPr>
            <p:ph type="body" sz="quarter" idx="32" hasCustomPrompt="1"/>
          </p:nvPr>
        </p:nvSpPr>
        <p:spPr>
          <a:xfrm>
            <a:off x="2251075" y="4146283"/>
            <a:ext cx="7666038" cy="245452"/>
          </a:xfrm>
          <a:prstGeom prst="rect">
            <a:avLst/>
          </a:prstGeom>
        </p:spPr>
        <p:txBody>
          <a:bodyPr/>
          <a:lstStyle>
            <a:lvl1pPr algn="ctr">
              <a:defRPr sz="1200" b="1" spc="80" baseline="0">
                <a:latin typeface="+mj-lt"/>
              </a:defRPr>
            </a:lvl1pPr>
          </a:lstStyle>
          <a:p>
            <a:pPr lvl="0"/>
            <a:r>
              <a:rPr lang="en-US"/>
              <a:t>CLICK TO EDIT FIRST AND LAST NAME</a:t>
            </a:r>
          </a:p>
        </p:txBody>
      </p:sp>
      <p:pic>
        <p:nvPicPr>
          <p:cNvPr id="5" name="Picture 4" descr="A pixelated heart on a black background&#10;&#10;AI-generated content may be incorrect.">
            <a:extLst>
              <a:ext uri="{FF2B5EF4-FFF2-40B4-BE49-F238E27FC236}">
                <a16:creationId xmlns:a16="http://schemas.microsoft.com/office/drawing/2014/main" id="{4B64F964-8AA0-B3EA-C741-CA3D9332B110}"/>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16463820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akeaway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4999"/>
            <a:ext cx="5461000" cy="502139"/>
          </a:xfrm>
        </p:spPr>
        <p:txBody>
          <a:bodyPr anchor="t" anchorCtr="0">
            <a:noAutofit/>
          </a:bodyPr>
          <a:lstStyle/>
          <a:p>
            <a:r>
              <a:rPr lang="en-US"/>
              <a:t>Click to edit takeaway copy</a:t>
            </a:r>
          </a:p>
        </p:txBody>
      </p:sp>
      <p:pic>
        <p:nvPicPr>
          <p:cNvPr id="15" name="Picture 14">
            <a:extLst>
              <a:ext uri="{FF2B5EF4-FFF2-40B4-BE49-F238E27FC236}">
                <a16:creationId xmlns:a16="http://schemas.microsoft.com/office/drawing/2014/main" id="{9F3D07D0-43D2-A7B0-BB8E-2D5A489F8FA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11" name="Footer Placeholder 10">
            <a:extLst>
              <a:ext uri="{FF2B5EF4-FFF2-40B4-BE49-F238E27FC236}">
                <a16:creationId xmlns:a16="http://schemas.microsoft.com/office/drawing/2014/main" id="{4E843BCB-C0FF-A3C3-0822-52B5DD60406E}"/>
              </a:ext>
            </a:extLst>
          </p:cNvPr>
          <p:cNvSpPr>
            <a:spLocks noGrp="1"/>
          </p:cNvSpPr>
          <p:nvPr>
            <p:ph type="ftr" sz="quarter" idx="41"/>
          </p:nvPr>
        </p:nvSpPr>
        <p:spPr/>
        <p:txBody>
          <a:bodyPr/>
          <a:lstStyle/>
          <a:p>
            <a:r>
              <a:rPr lang="en-US"/>
              <a:t>©2025 Thrivent Charitable™ | All rights reserved. Do not distribute without authorization.</a:t>
            </a:r>
          </a:p>
        </p:txBody>
      </p:sp>
      <p:sp>
        <p:nvSpPr>
          <p:cNvPr id="12" name="Slide Number Placeholder 11">
            <a:extLst>
              <a:ext uri="{FF2B5EF4-FFF2-40B4-BE49-F238E27FC236}">
                <a16:creationId xmlns:a16="http://schemas.microsoft.com/office/drawing/2014/main" id="{4181D982-3841-035D-6015-E726027FD2CF}"/>
              </a:ext>
            </a:extLst>
          </p:cNvPr>
          <p:cNvSpPr>
            <a:spLocks noGrp="1"/>
          </p:cNvSpPr>
          <p:nvPr>
            <p:ph type="sldNum" sz="quarter" idx="42"/>
          </p:nvPr>
        </p:nvSpPr>
        <p:spPr/>
        <p:txBody>
          <a:bodyPr/>
          <a:lstStyle/>
          <a:p>
            <a:fld id="{D7756E16-444E-B644-B3D8-50D596555EAF}" type="slidenum">
              <a:rPr lang="en-US" smtClean="0"/>
              <a:pPr/>
              <a:t>‹#›</a:t>
            </a:fld>
            <a:endParaRPr lang="en-US"/>
          </a:p>
        </p:txBody>
      </p:sp>
      <p:sp>
        <p:nvSpPr>
          <p:cNvPr id="5" name="Rounded Rectangle 4">
            <a:extLst>
              <a:ext uri="{FF2B5EF4-FFF2-40B4-BE49-F238E27FC236}">
                <a16:creationId xmlns:a16="http://schemas.microsoft.com/office/drawing/2014/main" id="{FF5CD0ED-5689-61B4-5863-F78308EA9AF9}"/>
              </a:ext>
            </a:extLst>
          </p:cNvPr>
          <p:cNvSpPr/>
          <p:nvPr userDrawn="1"/>
        </p:nvSpPr>
        <p:spPr>
          <a:xfrm>
            <a:off x="3449061" y="2156186"/>
            <a:ext cx="2519428" cy="3009841"/>
          </a:xfrm>
          <a:prstGeom prst="roundRect">
            <a:avLst>
              <a:gd name="adj" fmla="val 2236"/>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6" name="Rounded Rectangle 5">
            <a:extLst>
              <a:ext uri="{FF2B5EF4-FFF2-40B4-BE49-F238E27FC236}">
                <a16:creationId xmlns:a16="http://schemas.microsoft.com/office/drawing/2014/main" id="{FD4437BE-E64D-4333-2F9C-546D53347D5B}"/>
              </a:ext>
            </a:extLst>
          </p:cNvPr>
          <p:cNvSpPr/>
          <p:nvPr userDrawn="1"/>
        </p:nvSpPr>
        <p:spPr>
          <a:xfrm>
            <a:off x="6276344" y="2156186"/>
            <a:ext cx="2519428" cy="3009841"/>
          </a:xfrm>
          <a:prstGeom prst="roundRect">
            <a:avLst>
              <a:gd name="adj" fmla="val 2236"/>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9" name="Rounded Rectangle 8">
            <a:extLst>
              <a:ext uri="{FF2B5EF4-FFF2-40B4-BE49-F238E27FC236}">
                <a16:creationId xmlns:a16="http://schemas.microsoft.com/office/drawing/2014/main" id="{A804AA79-EE84-33A9-78E9-4F2F019F4294}"/>
              </a:ext>
            </a:extLst>
          </p:cNvPr>
          <p:cNvSpPr/>
          <p:nvPr userDrawn="1"/>
        </p:nvSpPr>
        <p:spPr>
          <a:xfrm>
            <a:off x="9051075" y="2156186"/>
            <a:ext cx="2519428" cy="3009841"/>
          </a:xfrm>
          <a:prstGeom prst="roundRect">
            <a:avLst>
              <a:gd name="adj" fmla="val 2236"/>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13" name="Rounded Rectangle 12">
            <a:extLst>
              <a:ext uri="{FF2B5EF4-FFF2-40B4-BE49-F238E27FC236}">
                <a16:creationId xmlns:a16="http://schemas.microsoft.com/office/drawing/2014/main" id="{579FCBF9-4001-10EE-F94F-8D458D940EEC}"/>
              </a:ext>
            </a:extLst>
          </p:cNvPr>
          <p:cNvSpPr/>
          <p:nvPr userDrawn="1"/>
        </p:nvSpPr>
        <p:spPr>
          <a:xfrm>
            <a:off x="636011" y="2156186"/>
            <a:ext cx="2519428" cy="3009841"/>
          </a:xfrm>
          <a:prstGeom prst="roundRect">
            <a:avLst>
              <a:gd name="adj" fmla="val 2236"/>
            </a:avLst>
          </a:prstGeom>
          <a:solidFill>
            <a:srgbClr val="F5F8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20" name="Text Placeholder 19">
            <a:extLst>
              <a:ext uri="{FF2B5EF4-FFF2-40B4-BE49-F238E27FC236}">
                <a16:creationId xmlns:a16="http://schemas.microsoft.com/office/drawing/2014/main" id="{F9529F13-7280-3B6B-9655-0078934EBEC1}"/>
              </a:ext>
            </a:extLst>
          </p:cNvPr>
          <p:cNvSpPr>
            <a:spLocks noGrp="1"/>
          </p:cNvSpPr>
          <p:nvPr>
            <p:ph type="body" sz="quarter" idx="43" hasCustomPrompt="1"/>
          </p:nvPr>
        </p:nvSpPr>
        <p:spPr>
          <a:xfrm>
            <a:off x="807670" y="2310825"/>
            <a:ext cx="2176109" cy="703680"/>
          </a:xfrm>
          <a:prstGeom prst="rect">
            <a:avLst/>
          </a:prstGeom>
        </p:spPr>
        <p:txBody>
          <a:bodyPr/>
          <a:lstStyle>
            <a:lvl1pPr>
              <a:defRPr sz="6000" b="1" i="0">
                <a:latin typeface="Basis Grt for Thrivent" panose="020B0503030604040103" pitchFamily="34" charset="0"/>
                <a:cs typeface="Basis Grt for Thrivent" panose="020B0503030604040103" pitchFamily="34" charset="0"/>
              </a:defRPr>
            </a:lvl1pPr>
          </a:lstStyle>
          <a:p>
            <a:pPr lvl="0"/>
            <a:r>
              <a:rPr lang="en-US"/>
              <a:t>1</a:t>
            </a:r>
          </a:p>
        </p:txBody>
      </p:sp>
      <p:sp>
        <p:nvSpPr>
          <p:cNvPr id="21" name="Text Placeholder 19">
            <a:extLst>
              <a:ext uri="{FF2B5EF4-FFF2-40B4-BE49-F238E27FC236}">
                <a16:creationId xmlns:a16="http://schemas.microsoft.com/office/drawing/2014/main" id="{862B7FC5-0399-212C-6D79-31D2FDA60975}"/>
              </a:ext>
            </a:extLst>
          </p:cNvPr>
          <p:cNvSpPr>
            <a:spLocks noGrp="1"/>
          </p:cNvSpPr>
          <p:nvPr>
            <p:ph type="body" sz="quarter" idx="44" hasCustomPrompt="1"/>
          </p:nvPr>
        </p:nvSpPr>
        <p:spPr>
          <a:xfrm>
            <a:off x="3621209" y="2310825"/>
            <a:ext cx="2176109" cy="703680"/>
          </a:xfrm>
          <a:prstGeom prst="rect">
            <a:avLst/>
          </a:prstGeom>
        </p:spPr>
        <p:txBody>
          <a:bodyPr/>
          <a:lstStyle>
            <a:lvl1pPr>
              <a:defRPr sz="6000" b="1" i="0">
                <a:latin typeface="Basis Grt for Thrivent" panose="020B0503030604040103" pitchFamily="34" charset="0"/>
                <a:cs typeface="Basis Grt for Thrivent" panose="020B0503030604040103" pitchFamily="34" charset="0"/>
              </a:defRPr>
            </a:lvl1pPr>
          </a:lstStyle>
          <a:p>
            <a:pPr lvl="0"/>
            <a:r>
              <a:rPr lang="en-US"/>
              <a:t>2</a:t>
            </a:r>
          </a:p>
        </p:txBody>
      </p:sp>
      <p:sp>
        <p:nvSpPr>
          <p:cNvPr id="22" name="Text Placeholder 19">
            <a:extLst>
              <a:ext uri="{FF2B5EF4-FFF2-40B4-BE49-F238E27FC236}">
                <a16:creationId xmlns:a16="http://schemas.microsoft.com/office/drawing/2014/main" id="{9AB10EB5-2E70-D4CA-C14F-33B15CEA0094}"/>
              </a:ext>
            </a:extLst>
          </p:cNvPr>
          <p:cNvSpPr>
            <a:spLocks noGrp="1"/>
          </p:cNvSpPr>
          <p:nvPr>
            <p:ph type="body" sz="quarter" idx="45" hasCustomPrompt="1"/>
          </p:nvPr>
        </p:nvSpPr>
        <p:spPr>
          <a:xfrm>
            <a:off x="6444796" y="2310825"/>
            <a:ext cx="2176109" cy="703680"/>
          </a:xfrm>
          <a:prstGeom prst="rect">
            <a:avLst/>
          </a:prstGeom>
        </p:spPr>
        <p:txBody>
          <a:bodyPr/>
          <a:lstStyle>
            <a:lvl1pPr>
              <a:defRPr sz="6000" b="1" i="0">
                <a:latin typeface="Basis Grt for Thrivent" panose="020B0503030604040103" pitchFamily="34" charset="0"/>
                <a:cs typeface="Basis Grt for Thrivent" panose="020B0503030604040103" pitchFamily="34" charset="0"/>
              </a:defRPr>
            </a:lvl1pPr>
          </a:lstStyle>
          <a:p>
            <a:pPr lvl="0"/>
            <a:r>
              <a:rPr lang="en-US"/>
              <a:t>3</a:t>
            </a:r>
          </a:p>
        </p:txBody>
      </p:sp>
      <p:sp>
        <p:nvSpPr>
          <p:cNvPr id="23" name="Text Placeholder 19">
            <a:extLst>
              <a:ext uri="{FF2B5EF4-FFF2-40B4-BE49-F238E27FC236}">
                <a16:creationId xmlns:a16="http://schemas.microsoft.com/office/drawing/2014/main" id="{C99818E4-37BD-63F4-3A2B-23E0021A56A4}"/>
              </a:ext>
            </a:extLst>
          </p:cNvPr>
          <p:cNvSpPr>
            <a:spLocks noGrp="1"/>
          </p:cNvSpPr>
          <p:nvPr>
            <p:ph type="body" sz="quarter" idx="46" hasCustomPrompt="1"/>
          </p:nvPr>
        </p:nvSpPr>
        <p:spPr>
          <a:xfrm>
            <a:off x="9218141" y="2310825"/>
            <a:ext cx="2176109" cy="703680"/>
          </a:xfrm>
          <a:prstGeom prst="rect">
            <a:avLst/>
          </a:prstGeom>
        </p:spPr>
        <p:txBody>
          <a:bodyPr/>
          <a:lstStyle>
            <a:lvl1pPr>
              <a:defRPr sz="6000" b="1" i="0">
                <a:latin typeface="Basis Grt for Thrivent" panose="020B0503030604040103" pitchFamily="34" charset="0"/>
                <a:cs typeface="Basis Grt for Thrivent" panose="020B0503030604040103" pitchFamily="34" charset="0"/>
              </a:defRPr>
            </a:lvl1pPr>
          </a:lstStyle>
          <a:p>
            <a:pPr lvl="0"/>
            <a:r>
              <a:rPr lang="en-US"/>
              <a:t>4</a:t>
            </a:r>
          </a:p>
        </p:txBody>
      </p:sp>
      <p:sp>
        <p:nvSpPr>
          <p:cNvPr id="29" name="Text Placeholder 5">
            <a:extLst>
              <a:ext uri="{FF2B5EF4-FFF2-40B4-BE49-F238E27FC236}">
                <a16:creationId xmlns:a16="http://schemas.microsoft.com/office/drawing/2014/main" id="{DD7C82D1-87CA-4101-47E1-D8AB36B5D8D1}"/>
              </a:ext>
            </a:extLst>
          </p:cNvPr>
          <p:cNvSpPr>
            <a:spLocks noGrp="1"/>
          </p:cNvSpPr>
          <p:nvPr>
            <p:ph type="body" sz="quarter" idx="34" hasCustomPrompt="1"/>
          </p:nvPr>
        </p:nvSpPr>
        <p:spPr>
          <a:xfrm>
            <a:off x="778892" y="3094119"/>
            <a:ext cx="2204887" cy="2718102"/>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
        <p:nvSpPr>
          <p:cNvPr id="30" name="Text Placeholder 5">
            <a:extLst>
              <a:ext uri="{FF2B5EF4-FFF2-40B4-BE49-F238E27FC236}">
                <a16:creationId xmlns:a16="http://schemas.microsoft.com/office/drawing/2014/main" id="{6954DD2C-28AD-70B9-0AC0-AF002C03477C}"/>
              </a:ext>
            </a:extLst>
          </p:cNvPr>
          <p:cNvSpPr>
            <a:spLocks noGrp="1"/>
          </p:cNvSpPr>
          <p:nvPr>
            <p:ph type="body" sz="quarter" idx="47" hasCustomPrompt="1"/>
          </p:nvPr>
        </p:nvSpPr>
        <p:spPr>
          <a:xfrm>
            <a:off x="3616685" y="3094119"/>
            <a:ext cx="2204887" cy="2718102"/>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
        <p:nvSpPr>
          <p:cNvPr id="31" name="Text Placeholder 5">
            <a:extLst>
              <a:ext uri="{FF2B5EF4-FFF2-40B4-BE49-F238E27FC236}">
                <a16:creationId xmlns:a16="http://schemas.microsoft.com/office/drawing/2014/main" id="{3B91CA8C-9453-C5BB-5BB7-FC01B9E9317F}"/>
              </a:ext>
            </a:extLst>
          </p:cNvPr>
          <p:cNvSpPr>
            <a:spLocks noGrp="1"/>
          </p:cNvSpPr>
          <p:nvPr>
            <p:ph type="body" sz="quarter" idx="48" hasCustomPrompt="1"/>
          </p:nvPr>
        </p:nvSpPr>
        <p:spPr>
          <a:xfrm>
            <a:off x="6422947" y="3094119"/>
            <a:ext cx="2204887" cy="2718102"/>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
        <p:nvSpPr>
          <p:cNvPr id="32" name="Text Placeholder 5">
            <a:extLst>
              <a:ext uri="{FF2B5EF4-FFF2-40B4-BE49-F238E27FC236}">
                <a16:creationId xmlns:a16="http://schemas.microsoft.com/office/drawing/2014/main" id="{F570FE07-73DE-90BC-84A9-867865C2393E}"/>
              </a:ext>
            </a:extLst>
          </p:cNvPr>
          <p:cNvSpPr>
            <a:spLocks noGrp="1"/>
          </p:cNvSpPr>
          <p:nvPr>
            <p:ph type="body" sz="quarter" idx="49" hasCustomPrompt="1"/>
          </p:nvPr>
        </p:nvSpPr>
        <p:spPr>
          <a:xfrm>
            <a:off x="9197678" y="3094119"/>
            <a:ext cx="2204887" cy="2718102"/>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4" name="Picture 3" descr="A pixelated heart on a black background&#10;&#10;AI-generated content may be incorrect.">
            <a:extLst>
              <a:ext uri="{FF2B5EF4-FFF2-40B4-BE49-F238E27FC236}">
                <a16:creationId xmlns:a16="http://schemas.microsoft.com/office/drawing/2014/main" id="{361878D7-EED6-8A1E-3840-8EEA6966E156}"/>
              </a:ext>
            </a:extLst>
          </p:cNvPr>
          <p:cNvPicPr>
            <a:picLocks noChangeAspect="1"/>
          </p:cNvPicPr>
          <p:nvPr userDrawn="1"/>
        </p:nvPicPr>
        <p:blipFill>
          <a:blip r:embed="rId4"/>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396178144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hank You">
    <p:bg>
      <p:bgPr>
        <a:solidFill>
          <a:schemeClr val="tx2"/>
        </a:solid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1458721-B752-C7E7-F7A7-1BBAE0AB59B1}"/>
              </a:ext>
            </a:extLst>
          </p:cNvPr>
          <p:cNvSpPr>
            <a:spLocks noGrp="1"/>
          </p:cNvSpPr>
          <p:nvPr>
            <p:ph type="sldNum" sz="quarter" idx="12"/>
          </p:nvPr>
        </p:nvSpPr>
        <p:spPr/>
        <p:txBody>
          <a:bodyPr/>
          <a:lstStyle/>
          <a:p>
            <a:fld id="{D7756E16-444E-B644-B3D8-50D596555EAF}" type="slidenum">
              <a:rPr lang="en-US" smtClean="0"/>
              <a:t>‹#›</a:t>
            </a:fld>
            <a:endParaRPr lang="en-US"/>
          </a:p>
        </p:txBody>
      </p:sp>
      <p:pic>
        <p:nvPicPr>
          <p:cNvPr id="6" name="Picture 5" descr="A blue and black logo&#10;&#10;Description automatically generated">
            <a:extLst>
              <a:ext uri="{FF2B5EF4-FFF2-40B4-BE49-F238E27FC236}">
                <a16:creationId xmlns:a16="http://schemas.microsoft.com/office/drawing/2014/main" id="{D96F4AEA-ED65-A124-6D19-6B2638BB51F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3145" y="5167053"/>
            <a:ext cx="4688639" cy="966729"/>
          </a:xfrm>
          <a:prstGeom prst="rect">
            <a:avLst/>
          </a:prstGeom>
        </p:spPr>
      </p:pic>
    </p:spTree>
    <p:extLst>
      <p:ext uri="{BB962C8B-B14F-4D97-AF65-F5344CB8AC3E}">
        <p14:creationId xmlns:p14="http://schemas.microsoft.com/office/powerpoint/2010/main" val="5562165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isclosure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4999" y="634999"/>
            <a:ext cx="7203903" cy="487219"/>
          </a:xfrm>
        </p:spPr>
        <p:txBody>
          <a:bodyPr anchor="t" anchorCtr="0"/>
          <a:lstStyle/>
          <a:p>
            <a:r>
              <a:rPr lang="en-US"/>
              <a:t>Disclosure(s)</a:t>
            </a:r>
          </a:p>
        </p:txBody>
      </p:sp>
      <p:pic>
        <p:nvPicPr>
          <p:cNvPr id="15" name="Picture 14">
            <a:extLst>
              <a:ext uri="{FF2B5EF4-FFF2-40B4-BE49-F238E27FC236}">
                <a16:creationId xmlns:a16="http://schemas.microsoft.com/office/drawing/2014/main" id="{9F3D07D0-43D2-A7B0-BB8E-2D5A489F8FA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6" name="Footer Placeholder 5">
            <a:extLst>
              <a:ext uri="{FF2B5EF4-FFF2-40B4-BE49-F238E27FC236}">
                <a16:creationId xmlns:a16="http://schemas.microsoft.com/office/drawing/2014/main" id="{253C3659-E069-55FF-5CCB-C4578AED8865}"/>
              </a:ext>
            </a:extLst>
          </p:cNvPr>
          <p:cNvSpPr>
            <a:spLocks noGrp="1"/>
          </p:cNvSpPr>
          <p:nvPr>
            <p:ph type="ftr" sz="quarter" idx="36"/>
          </p:nvPr>
        </p:nvSpPr>
        <p:spPr/>
        <p:txBody>
          <a:bodyPr/>
          <a:lstStyle/>
          <a:p>
            <a:r>
              <a:rPr lang="en-US"/>
              <a:t>©2025 Thrivent Charitable™ | All rights reserved. Do not distribute without authorization.</a:t>
            </a:r>
          </a:p>
        </p:txBody>
      </p:sp>
      <p:sp>
        <p:nvSpPr>
          <p:cNvPr id="8" name="Slide Number Placeholder 7">
            <a:extLst>
              <a:ext uri="{FF2B5EF4-FFF2-40B4-BE49-F238E27FC236}">
                <a16:creationId xmlns:a16="http://schemas.microsoft.com/office/drawing/2014/main" id="{B26092B2-7A1C-965E-536C-C8FB1CF55E07}"/>
              </a:ext>
            </a:extLst>
          </p:cNvPr>
          <p:cNvSpPr>
            <a:spLocks noGrp="1"/>
          </p:cNvSpPr>
          <p:nvPr>
            <p:ph type="sldNum" sz="quarter" idx="37"/>
          </p:nvPr>
        </p:nvSpPr>
        <p:spPr/>
        <p:txBody>
          <a:bodyPr/>
          <a:lstStyle/>
          <a:p>
            <a:fld id="{D7756E16-444E-B644-B3D8-50D596555EAF}" type="slidenum">
              <a:rPr lang="en-US" smtClean="0"/>
              <a:pPr/>
              <a:t>‹#›</a:t>
            </a:fld>
            <a:endParaRPr lang="en-US"/>
          </a:p>
        </p:txBody>
      </p:sp>
      <p:sp>
        <p:nvSpPr>
          <p:cNvPr id="5" name="Text Placeholder 4">
            <a:extLst>
              <a:ext uri="{FF2B5EF4-FFF2-40B4-BE49-F238E27FC236}">
                <a16:creationId xmlns:a16="http://schemas.microsoft.com/office/drawing/2014/main" id="{9B686A1A-C8BD-589D-35B9-2CB0DCC329FE}"/>
              </a:ext>
            </a:extLst>
          </p:cNvPr>
          <p:cNvSpPr>
            <a:spLocks noGrp="1"/>
          </p:cNvSpPr>
          <p:nvPr>
            <p:ph type="body" sz="quarter" idx="38" hasCustomPrompt="1"/>
          </p:nvPr>
        </p:nvSpPr>
        <p:spPr>
          <a:xfrm>
            <a:off x="635000" y="1629152"/>
            <a:ext cx="11036069" cy="4314825"/>
          </a:xfrm>
          <a:prstGeom prst="rect">
            <a:avLst/>
          </a:prstGeom>
        </p:spPr>
        <p:txBody>
          <a:bodyPr/>
          <a:lstStyle>
            <a:lvl1pPr>
              <a:defRPr sz="1600" b="0" i="0">
                <a:latin typeface="Basis Grt for Thrivent" panose="020B0503030604040103" pitchFamily="34" charset="0"/>
                <a:cs typeface="Basis Grt for Thrivent" panose="020B0503030604040103" pitchFamily="34" charset="0"/>
              </a:defRPr>
            </a:lvl1pPr>
          </a:lstStyle>
          <a:p>
            <a:pPr lvl="0"/>
            <a:r>
              <a:rPr lang="en-US"/>
              <a:t>Disclosure copy for placement only. Place in appropriate disclosures as directed by compliance for your presentation.</a:t>
            </a:r>
          </a:p>
        </p:txBody>
      </p:sp>
      <p:pic>
        <p:nvPicPr>
          <p:cNvPr id="3" name="Picture 2" descr="A pixelated heart on a black background&#10;&#10;AI-generated content may be incorrect.">
            <a:extLst>
              <a:ext uri="{FF2B5EF4-FFF2-40B4-BE49-F238E27FC236}">
                <a16:creationId xmlns:a16="http://schemas.microsoft.com/office/drawing/2014/main" id="{90B85B30-FFEF-4CEA-4658-417F0D18ACAA}"/>
              </a:ext>
            </a:extLst>
          </p:cNvPr>
          <p:cNvPicPr>
            <a:picLocks noChangeAspect="1"/>
          </p:cNvPicPr>
          <p:nvPr userDrawn="1"/>
        </p:nvPicPr>
        <p:blipFill>
          <a:blip r:embed="rId4"/>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31475732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Logo End Slide">
    <p:bg>
      <p:bgPr>
        <a:solidFill>
          <a:schemeClr val="tx2"/>
        </a:solid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1458721-B752-C7E7-F7A7-1BBAE0AB59B1}"/>
              </a:ext>
            </a:extLst>
          </p:cNvPr>
          <p:cNvSpPr>
            <a:spLocks noGrp="1"/>
          </p:cNvSpPr>
          <p:nvPr>
            <p:ph type="sldNum" sz="quarter" idx="12"/>
          </p:nvPr>
        </p:nvSpPr>
        <p:spPr/>
        <p:txBody>
          <a:bodyPr/>
          <a:lstStyle/>
          <a:p>
            <a:fld id="{D7756E16-444E-B644-B3D8-50D596555EAF}" type="slidenum">
              <a:rPr lang="en-US" smtClean="0"/>
              <a:t>‹#›</a:t>
            </a:fld>
            <a:endParaRPr lang="en-US"/>
          </a:p>
        </p:txBody>
      </p:sp>
      <p:pic>
        <p:nvPicPr>
          <p:cNvPr id="3" name="Picture 2" descr="A pixelated heart on a black background&#10;&#10;AI-generated content may be incorrect.">
            <a:extLst>
              <a:ext uri="{FF2B5EF4-FFF2-40B4-BE49-F238E27FC236}">
                <a16:creationId xmlns:a16="http://schemas.microsoft.com/office/drawing/2014/main" id="{4F96B8BC-98D3-A5DA-6F22-F632A496B8EF}"/>
              </a:ext>
            </a:extLst>
          </p:cNvPr>
          <p:cNvPicPr>
            <a:picLocks noChangeAspect="1"/>
          </p:cNvPicPr>
          <p:nvPr userDrawn="1"/>
        </p:nvPicPr>
        <p:blipFill>
          <a:blip r:embed="rId2"/>
          <a:stretch>
            <a:fillRect/>
          </a:stretch>
        </p:blipFill>
        <p:spPr>
          <a:xfrm>
            <a:off x="2550160" y="2416535"/>
            <a:ext cx="7091680" cy="2024929"/>
          </a:xfrm>
          <a:prstGeom prst="rect">
            <a:avLst/>
          </a:prstGeom>
        </p:spPr>
      </p:pic>
    </p:spTree>
    <p:extLst>
      <p:ext uri="{BB962C8B-B14F-4D97-AF65-F5344CB8AC3E}">
        <p14:creationId xmlns:p14="http://schemas.microsoft.com/office/powerpoint/2010/main" val="144035147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Donor Story Use">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672E9E7-6E32-2E74-3794-858676A4240F}"/>
              </a:ext>
            </a:extLst>
          </p:cNvPr>
          <p:cNvPicPr>
            <a:picLocks noChangeAspect="1"/>
          </p:cNvPicPr>
          <p:nvPr userDrawn="1"/>
        </p:nvPicPr>
        <p:blipFill>
          <a:blip r:embed="rId2"/>
          <a:srcRect l="22699" r="16004"/>
          <a:stretch/>
        </p:blipFill>
        <p:spPr>
          <a:xfrm>
            <a:off x="5893035" y="0"/>
            <a:ext cx="6298965" cy="6858000"/>
          </a:xfrm>
          <a:prstGeom prst="rect">
            <a:avLst/>
          </a:prstGeom>
        </p:spPr>
      </p:pic>
      <p:sp>
        <p:nvSpPr>
          <p:cNvPr id="3" name="Title 1">
            <a:extLst>
              <a:ext uri="{FF2B5EF4-FFF2-40B4-BE49-F238E27FC236}">
                <a16:creationId xmlns:a16="http://schemas.microsoft.com/office/drawing/2014/main" id="{DF0EED74-C308-EB24-83F4-13A5612F3974}"/>
              </a:ext>
            </a:extLst>
          </p:cNvPr>
          <p:cNvSpPr>
            <a:spLocks noGrp="1"/>
          </p:cNvSpPr>
          <p:nvPr>
            <p:ph type="title" hasCustomPrompt="1"/>
          </p:nvPr>
        </p:nvSpPr>
        <p:spPr>
          <a:xfrm>
            <a:off x="635000" y="503524"/>
            <a:ext cx="5318991" cy="384908"/>
          </a:xfrm>
        </p:spPr>
        <p:txBody>
          <a:bodyPr anchor="t" anchorCtr="0">
            <a:noAutofit/>
          </a:bodyPr>
          <a:lstStyle/>
          <a:p>
            <a:r>
              <a:rPr lang="en-US"/>
              <a:t>Click to edit title copy</a:t>
            </a:r>
          </a:p>
        </p:txBody>
      </p:sp>
      <p:sp>
        <p:nvSpPr>
          <p:cNvPr id="4" name="Text Placeholder 7">
            <a:extLst>
              <a:ext uri="{FF2B5EF4-FFF2-40B4-BE49-F238E27FC236}">
                <a16:creationId xmlns:a16="http://schemas.microsoft.com/office/drawing/2014/main" id="{2A189538-3355-3A4E-3279-04FDEFAEF3DB}"/>
              </a:ext>
            </a:extLst>
          </p:cNvPr>
          <p:cNvSpPr>
            <a:spLocks noGrp="1"/>
          </p:cNvSpPr>
          <p:nvPr>
            <p:ph type="body" sz="quarter" idx="14" hasCustomPrompt="1"/>
          </p:nvPr>
        </p:nvSpPr>
        <p:spPr>
          <a:xfrm>
            <a:off x="635000" y="1044853"/>
            <a:ext cx="5318991" cy="184151"/>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A donor story</a:t>
            </a:r>
          </a:p>
        </p:txBody>
      </p:sp>
      <p:sp>
        <p:nvSpPr>
          <p:cNvPr id="19" name="Text Placeholder 5">
            <a:extLst>
              <a:ext uri="{FF2B5EF4-FFF2-40B4-BE49-F238E27FC236}">
                <a16:creationId xmlns:a16="http://schemas.microsoft.com/office/drawing/2014/main" id="{15ECE794-120F-E825-1CB7-28414377F8BB}"/>
              </a:ext>
            </a:extLst>
          </p:cNvPr>
          <p:cNvSpPr>
            <a:spLocks noGrp="1"/>
          </p:cNvSpPr>
          <p:nvPr>
            <p:ph type="body" sz="quarter" idx="37" hasCustomPrompt="1"/>
          </p:nvPr>
        </p:nvSpPr>
        <p:spPr>
          <a:xfrm>
            <a:off x="629035" y="1981364"/>
            <a:ext cx="4549742" cy="926880"/>
          </a:xfrm>
          <a:prstGeom prst="rect">
            <a:avLst/>
          </a:prstGeom>
        </p:spPr>
        <p:txBody>
          <a:bodyPr/>
          <a:lstStyle>
            <a:lvl1pPr>
              <a:defRPr lang="en-US" sz="14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Insert this in presentation and contact marketing for adding the arch.</a:t>
            </a:r>
          </a:p>
        </p:txBody>
      </p:sp>
      <p:sp>
        <p:nvSpPr>
          <p:cNvPr id="18" name="Text Placeholder 5">
            <a:extLst>
              <a:ext uri="{FF2B5EF4-FFF2-40B4-BE49-F238E27FC236}">
                <a16:creationId xmlns:a16="http://schemas.microsoft.com/office/drawing/2014/main" id="{0BFA5719-0D1B-C269-98F7-FB96EB8CC707}"/>
              </a:ext>
            </a:extLst>
          </p:cNvPr>
          <p:cNvSpPr>
            <a:spLocks noGrp="1"/>
          </p:cNvSpPr>
          <p:nvPr>
            <p:ph type="body" sz="quarter" idx="36" hasCustomPrompt="1"/>
          </p:nvPr>
        </p:nvSpPr>
        <p:spPr>
          <a:xfrm>
            <a:off x="629035" y="3450734"/>
            <a:ext cx="4549742" cy="926880"/>
          </a:xfrm>
          <a:prstGeom prst="rect">
            <a:avLst/>
          </a:prstGeom>
        </p:spPr>
        <p:txBody>
          <a:bodyPr/>
          <a:lstStyle>
            <a:lvl1pPr>
              <a:defRPr lang="en-US" sz="14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p:txBody>
      </p:sp>
      <p:sp>
        <p:nvSpPr>
          <p:cNvPr id="14" name="Text Placeholder 5">
            <a:extLst>
              <a:ext uri="{FF2B5EF4-FFF2-40B4-BE49-F238E27FC236}">
                <a16:creationId xmlns:a16="http://schemas.microsoft.com/office/drawing/2014/main" id="{B9D75C6A-2AEF-74CB-2AFD-123F1973B72C}"/>
              </a:ext>
            </a:extLst>
          </p:cNvPr>
          <p:cNvSpPr>
            <a:spLocks noGrp="1"/>
          </p:cNvSpPr>
          <p:nvPr>
            <p:ph type="body" sz="quarter" idx="35" hasCustomPrompt="1"/>
          </p:nvPr>
        </p:nvSpPr>
        <p:spPr>
          <a:xfrm>
            <a:off x="629035" y="4908841"/>
            <a:ext cx="4549742" cy="926880"/>
          </a:xfrm>
          <a:prstGeom prst="rect">
            <a:avLst/>
          </a:prstGeom>
        </p:spPr>
        <p:txBody>
          <a:bodyPr/>
          <a:lstStyle>
            <a:lvl1pPr>
              <a:defRPr lang="en-US" sz="14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p:txBody>
      </p:sp>
      <p:sp>
        <p:nvSpPr>
          <p:cNvPr id="5" name="Footer Placeholder 4">
            <a:extLst>
              <a:ext uri="{FF2B5EF4-FFF2-40B4-BE49-F238E27FC236}">
                <a16:creationId xmlns:a16="http://schemas.microsoft.com/office/drawing/2014/main" id="{B3AA27DE-C060-8CF0-C53B-0D9DC86A23D2}"/>
              </a:ext>
            </a:extLst>
          </p:cNvPr>
          <p:cNvSpPr>
            <a:spLocks noGrp="1"/>
          </p:cNvSpPr>
          <p:nvPr>
            <p:ph type="ftr" sz="quarter" idx="31"/>
          </p:nvPr>
        </p:nvSpPr>
        <p:spPr>
          <a:xfrm>
            <a:off x="826477" y="6452319"/>
            <a:ext cx="4114800" cy="184151"/>
          </a:xfrm>
        </p:spPr>
        <p:txBody>
          <a:bodyPr/>
          <a:lstStyle>
            <a:lvl1pPr>
              <a:defRPr>
                <a:solidFill>
                  <a:schemeClr val="tx1"/>
                </a:solidFill>
              </a:defRPr>
            </a:lvl1p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1"/>
                </a:solidFill>
              </a:defRPr>
            </a:lvl1pPr>
          </a:lstStyle>
          <a:p>
            <a:fld id="{D7756E16-444E-B644-B3D8-50D596555EAF}" type="slidenum">
              <a:rPr lang="en-US" smtClean="0"/>
              <a:pPr/>
              <a:t>‹#›</a:t>
            </a:fld>
            <a:endParaRPr lang="en-US"/>
          </a:p>
        </p:txBody>
      </p:sp>
      <p:sp>
        <p:nvSpPr>
          <p:cNvPr id="2" name="Picture Placeholder 11">
            <a:extLst>
              <a:ext uri="{FF2B5EF4-FFF2-40B4-BE49-F238E27FC236}">
                <a16:creationId xmlns:a16="http://schemas.microsoft.com/office/drawing/2014/main" id="{A5F5B444-A858-676A-C2FF-929E16B38543}"/>
              </a:ext>
            </a:extLst>
          </p:cNvPr>
          <p:cNvSpPr>
            <a:spLocks noGrp="1"/>
          </p:cNvSpPr>
          <p:nvPr>
            <p:ph type="pic" sz="quarter" idx="30" hasCustomPrompt="1"/>
          </p:nvPr>
        </p:nvSpPr>
        <p:spPr>
          <a:xfrm>
            <a:off x="5893034" y="0"/>
            <a:ext cx="6298965" cy="6858000"/>
          </a:xfrm>
          <a:prstGeom prst="rect">
            <a:avLst/>
          </a:prstGeom>
        </p:spPr>
        <p:txBody>
          <a:bodyPr anchor="ctr" anchorCtr="0"/>
          <a:lstStyle>
            <a:lvl1pPr marL="0" indent="0" algn="ctr">
              <a:buNone/>
              <a:defRPr>
                <a:solidFill>
                  <a:schemeClr val="bg1"/>
                </a:solidFill>
              </a:defRPr>
            </a:lvl1pPr>
          </a:lstStyle>
          <a:p>
            <a:r>
              <a:rPr lang="en-US"/>
              <a:t>Click to insert photo</a:t>
            </a:r>
          </a:p>
        </p:txBody>
      </p:sp>
    </p:spTree>
    <p:extLst>
      <p:ext uri="{BB962C8B-B14F-4D97-AF65-F5344CB8AC3E}">
        <p14:creationId xmlns:p14="http://schemas.microsoft.com/office/powerpoint/2010/main" val="3947253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pic>
        <p:nvPicPr>
          <p:cNvPr id="8" name="Picture 7" descr="A white circle with blue and black border&#10;&#10;Description automatically generated with medium confidence">
            <a:extLst>
              <a:ext uri="{FF2B5EF4-FFF2-40B4-BE49-F238E27FC236}">
                <a16:creationId xmlns:a16="http://schemas.microsoft.com/office/drawing/2014/main" id="{359753F9-68D0-F292-0CB0-9CF8D40B37C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D8D56E6-2A8D-9C8B-B082-616A1D59D8EF}"/>
              </a:ext>
            </a:extLst>
          </p:cNvPr>
          <p:cNvSpPr>
            <a:spLocks noGrp="1"/>
          </p:cNvSpPr>
          <p:nvPr>
            <p:ph type="ctrTitle" hasCustomPrompt="1"/>
          </p:nvPr>
        </p:nvSpPr>
        <p:spPr>
          <a:xfrm>
            <a:off x="635000" y="3991707"/>
            <a:ext cx="7557025" cy="1565031"/>
          </a:xfrm>
        </p:spPr>
        <p:txBody>
          <a:bodyPr anchor="b" anchorCtr="0">
            <a:noAutofit/>
          </a:bodyPr>
          <a:lstStyle>
            <a:lvl1pPr algn="l">
              <a:defRPr sz="6400" spc="-230" baseline="0"/>
            </a:lvl1pPr>
          </a:lstStyle>
          <a:p>
            <a:r>
              <a:rPr lang="en-US"/>
              <a:t>Click to edit presentation title</a:t>
            </a:r>
          </a:p>
        </p:txBody>
      </p:sp>
      <p:sp>
        <p:nvSpPr>
          <p:cNvPr id="3" name="Subtitle 2">
            <a:extLst>
              <a:ext uri="{FF2B5EF4-FFF2-40B4-BE49-F238E27FC236}">
                <a16:creationId xmlns:a16="http://schemas.microsoft.com/office/drawing/2014/main" id="{61FA9304-998D-C8C2-4B02-9675BDE3B019}"/>
              </a:ext>
            </a:extLst>
          </p:cNvPr>
          <p:cNvSpPr>
            <a:spLocks noGrp="1"/>
          </p:cNvSpPr>
          <p:nvPr>
            <p:ph type="subTitle" idx="1" hasCustomPrompt="1"/>
          </p:nvPr>
        </p:nvSpPr>
        <p:spPr>
          <a:xfrm>
            <a:off x="635000" y="6082506"/>
            <a:ext cx="4965700" cy="312737"/>
          </a:xfrm>
          <a:prstGeom prst="rect">
            <a:avLst/>
          </a:prstGeom>
        </p:spPr>
        <p:txBody>
          <a:bodyPr lIns="0" tIns="0" rIns="0" bIns="0">
            <a:noAutofit/>
          </a:bodyPr>
          <a:lstStyle>
            <a:lvl1pPr marL="0" indent="0" algn="l">
              <a:buNone/>
              <a:defRPr sz="1600" b="0" i="0">
                <a:latin typeface="Basis Grt for Thrivent" panose="020B0503030604040103" pitchFamily="34" charset="0"/>
                <a:ea typeface="Burgess for Thrivent" panose="02020503070402040403" pitchFamily="18" charset="0"/>
                <a:cs typeface="Basis Grt for Thrivent" panose="020B05030306040401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date</a:t>
            </a:r>
          </a:p>
        </p:txBody>
      </p:sp>
      <p:pic>
        <p:nvPicPr>
          <p:cNvPr id="5" name="Picture 4" descr="A black background with white text&#10;&#10;AI-generated content may be incorrect.">
            <a:extLst>
              <a:ext uri="{FF2B5EF4-FFF2-40B4-BE49-F238E27FC236}">
                <a16:creationId xmlns:a16="http://schemas.microsoft.com/office/drawing/2014/main" id="{2733449C-DEB7-5837-3329-90B648032DCF}"/>
              </a:ext>
            </a:extLst>
          </p:cNvPr>
          <p:cNvPicPr>
            <a:picLocks noChangeAspect="1"/>
          </p:cNvPicPr>
          <p:nvPr userDrawn="1"/>
        </p:nvPicPr>
        <p:blipFill>
          <a:blip r:embed="rId3"/>
          <a:stretch>
            <a:fillRect/>
          </a:stretch>
        </p:blipFill>
        <p:spPr>
          <a:xfrm>
            <a:off x="9838043" y="6269"/>
            <a:ext cx="2267818" cy="1338566"/>
          </a:xfrm>
          <a:prstGeom prst="rect">
            <a:avLst/>
          </a:prstGeom>
        </p:spPr>
      </p:pic>
    </p:spTree>
    <p:extLst>
      <p:ext uri="{BB962C8B-B14F-4D97-AF65-F5344CB8AC3E}">
        <p14:creationId xmlns:p14="http://schemas.microsoft.com/office/powerpoint/2010/main" val="2687984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Agenda Slide">
    <p:bg>
      <p:bgRef idx="1001">
        <a:schemeClr val="bg1"/>
      </p:bgRef>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CDE0068-80B9-9C89-40B0-FD27869163A4}"/>
              </a:ext>
            </a:extLst>
          </p:cNvPr>
          <p:cNvSpPr>
            <a:spLocks noGrp="1"/>
          </p:cNvSpPr>
          <p:nvPr>
            <p:ph type="title" hasCustomPrompt="1"/>
          </p:nvPr>
        </p:nvSpPr>
        <p:spPr>
          <a:xfrm>
            <a:off x="629628" y="631825"/>
            <a:ext cx="5466372" cy="445202"/>
          </a:xfrm>
        </p:spPr>
        <p:txBody>
          <a:bodyPr anchor="t" anchorCtr="0">
            <a:noAutofit/>
          </a:bodyPr>
          <a:lstStyle>
            <a:lvl1pPr>
              <a:defRPr sz="3800"/>
            </a:lvl1pPr>
          </a:lstStyle>
          <a:p>
            <a:r>
              <a:rPr lang="en-US"/>
              <a:t>Agenda</a:t>
            </a:r>
          </a:p>
        </p:txBody>
      </p:sp>
      <p:sp>
        <p:nvSpPr>
          <p:cNvPr id="12" name="Text Placeholder 2">
            <a:extLst>
              <a:ext uri="{FF2B5EF4-FFF2-40B4-BE49-F238E27FC236}">
                <a16:creationId xmlns:a16="http://schemas.microsoft.com/office/drawing/2014/main" id="{B2EC71D7-41B6-832A-4AE7-8452ABB57B8B}"/>
              </a:ext>
            </a:extLst>
          </p:cNvPr>
          <p:cNvSpPr>
            <a:spLocks noGrp="1"/>
          </p:cNvSpPr>
          <p:nvPr>
            <p:ph type="body" idx="21" hasCustomPrompt="1"/>
          </p:nvPr>
        </p:nvSpPr>
        <p:spPr>
          <a:xfrm>
            <a:off x="618122" y="1785772"/>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13" name="Text Placeholder 2">
            <a:extLst>
              <a:ext uri="{FF2B5EF4-FFF2-40B4-BE49-F238E27FC236}">
                <a16:creationId xmlns:a16="http://schemas.microsoft.com/office/drawing/2014/main" id="{3E423157-5E49-99FF-A7CD-B1E60B19A529}"/>
              </a:ext>
            </a:extLst>
          </p:cNvPr>
          <p:cNvSpPr>
            <a:spLocks noGrp="1"/>
          </p:cNvSpPr>
          <p:nvPr>
            <p:ph type="body" idx="22" hasCustomPrompt="1"/>
          </p:nvPr>
        </p:nvSpPr>
        <p:spPr>
          <a:xfrm>
            <a:off x="10800862" y="1732463"/>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01</a:t>
            </a:r>
          </a:p>
        </p:txBody>
      </p:sp>
      <p:sp>
        <p:nvSpPr>
          <p:cNvPr id="71" name="Text Placeholder 2">
            <a:extLst>
              <a:ext uri="{FF2B5EF4-FFF2-40B4-BE49-F238E27FC236}">
                <a16:creationId xmlns:a16="http://schemas.microsoft.com/office/drawing/2014/main" id="{B931FAE9-94EB-54C7-3D11-44870606B50E}"/>
              </a:ext>
            </a:extLst>
          </p:cNvPr>
          <p:cNvSpPr>
            <a:spLocks noGrp="1"/>
          </p:cNvSpPr>
          <p:nvPr>
            <p:ph type="body" idx="23" hasCustomPrompt="1"/>
          </p:nvPr>
        </p:nvSpPr>
        <p:spPr>
          <a:xfrm>
            <a:off x="618122" y="2334531"/>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72" name="Text Placeholder 2">
            <a:extLst>
              <a:ext uri="{FF2B5EF4-FFF2-40B4-BE49-F238E27FC236}">
                <a16:creationId xmlns:a16="http://schemas.microsoft.com/office/drawing/2014/main" id="{E449A818-942F-549E-5AB5-66A10C93F0CB}"/>
              </a:ext>
            </a:extLst>
          </p:cNvPr>
          <p:cNvSpPr>
            <a:spLocks noGrp="1"/>
          </p:cNvSpPr>
          <p:nvPr>
            <p:ph type="body" idx="24" hasCustomPrompt="1"/>
          </p:nvPr>
        </p:nvSpPr>
        <p:spPr>
          <a:xfrm>
            <a:off x="10800862" y="2286444"/>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02</a:t>
            </a:r>
          </a:p>
        </p:txBody>
      </p:sp>
      <p:sp>
        <p:nvSpPr>
          <p:cNvPr id="75" name="Text Placeholder 2">
            <a:extLst>
              <a:ext uri="{FF2B5EF4-FFF2-40B4-BE49-F238E27FC236}">
                <a16:creationId xmlns:a16="http://schemas.microsoft.com/office/drawing/2014/main" id="{B35BD594-0DFB-633C-E6F8-5CFEBC12E7DB}"/>
              </a:ext>
            </a:extLst>
          </p:cNvPr>
          <p:cNvSpPr>
            <a:spLocks noGrp="1"/>
          </p:cNvSpPr>
          <p:nvPr>
            <p:ph type="body" idx="25" hasCustomPrompt="1"/>
          </p:nvPr>
        </p:nvSpPr>
        <p:spPr>
          <a:xfrm>
            <a:off x="618122" y="2883290"/>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76" name="Text Placeholder 2">
            <a:extLst>
              <a:ext uri="{FF2B5EF4-FFF2-40B4-BE49-F238E27FC236}">
                <a16:creationId xmlns:a16="http://schemas.microsoft.com/office/drawing/2014/main" id="{31E20849-4AF2-AAED-554C-97A92C67A846}"/>
              </a:ext>
            </a:extLst>
          </p:cNvPr>
          <p:cNvSpPr>
            <a:spLocks noGrp="1"/>
          </p:cNvSpPr>
          <p:nvPr>
            <p:ph type="body" idx="26" hasCustomPrompt="1"/>
          </p:nvPr>
        </p:nvSpPr>
        <p:spPr>
          <a:xfrm>
            <a:off x="10800862" y="2830987"/>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03</a:t>
            </a:r>
          </a:p>
        </p:txBody>
      </p:sp>
      <p:sp>
        <p:nvSpPr>
          <p:cNvPr id="79" name="Text Placeholder 2">
            <a:extLst>
              <a:ext uri="{FF2B5EF4-FFF2-40B4-BE49-F238E27FC236}">
                <a16:creationId xmlns:a16="http://schemas.microsoft.com/office/drawing/2014/main" id="{9AA0C9CB-FFEB-2FCF-703C-5C115FA114F9}"/>
              </a:ext>
            </a:extLst>
          </p:cNvPr>
          <p:cNvSpPr>
            <a:spLocks noGrp="1"/>
          </p:cNvSpPr>
          <p:nvPr>
            <p:ph type="body" idx="27" hasCustomPrompt="1"/>
          </p:nvPr>
        </p:nvSpPr>
        <p:spPr>
          <a:xfrm>
            <a:off x="618122" y="3432049"/>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80" name="Text Placeholder 2">
            <a:extLst>
              <a:ext uri="{FF2B5EF4-FFF2-40B4-BE49-F238E27FC236}">
                <a16:creationId xmlns:a16="http://schemas.microsoft.com/office/drawing/2014/main" id="{3EDE6F25-9618-DC38-9F23-E9CC8785B95E}"/>
              </a:ext>
            </a:extLst>
          </p:cNvPr>
          <p:cNvSpPr>
            <a:spLocks noGrp="1"/>
          </p:cNvSpPr>
          <p:nvPr>
            <p:ph type="body" idx="28" hasCustomPrompt="1"/>
          </p:nvPr>
        </p:nvSpPr>
        <p:spPr>
          <a:xfrm>
            <a:off x="10800862" y="3389600"/>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04</a:t>
            </a:r>
          </a:p>
        </p:txBody>
      </p:sp>
      <p:sp>
        <p:nvSpPr>
          <p:cNvPr id="83" name="Text Placeholder 2">
            <a:extLst>
              <a:ext uri="{FF2B5EF4-FFF2-40B4-BE49-F238E27FC236}">
                <a16:creationId xmlns:a16="http://schemas.microsoft.com/office/drawing/2014/main" id="{A569AA3D-55A4-E6C6-5AE9-5315C43FF161}"/>
              </a:ext>
            </a:extLst>
          </p:cNvPr>
          <p:cNvSpPr>
            <a:spLocks noGrp="1"/>
          </p:cNvSpPr>
          <p:nvPr>
            <p:ph type="body" idx="29" hasCustomPrompt="1"/>
          </p:nvPr>
        </p:nvSpPr>
        <p:spPr>
          <a:xfrm>
            <a:off x="618122" y="3980808"/>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84" name="Text Placeholder 2">
            <a:extLst>
              <a:ext uri="{FF2B5EF4-FFF2-40B4-BE49-F238E27FC236}">
                <a16:creationId xmlns:a16="http://schemas.microsoft.com/office/drawing/2014/main" id="{C3F93EF5-BFC8-50E6-1223-A1BB78DDE282}"/>
              </a:ext>
            </a:extLst>
          </p:cNvPr>
          <p:cNvSpPr>
            <a:spLocks noGrp="1"/>
          </p:cNvSpPr>
          <p:nvPr>
            <p:ph type="body" idx="30" hasCustomPrompt="1"/>
          </p:nvPr>
        </p:nvSpPr>
        <p:spPr>
          <a:xfrm>
            <a:off x="10800862" y="3938096"/>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05</a:t>
            </a:r>
          </a:p>
        </p:txBody>
      </p:sp>
      <p:sp>
        <p:nvSpPr>
          <p:cNvPr id="87" name="Text Placeholder 2">
            <a:extLst>
              <a:ext uri="{FF2B5EF4-FFF2-40B4-BE49-F238E27FC236}">
                <a16:creationId xmlns:a16="http://schemas.microsoft.com/office/drawing/2014/main" id="{3BA23487-CAB7-F823-8D6F-779326546C69}"/>
              </a:ext>
            </a:extLst>
          </p:cNvPr>
          <p:cNvSpPr>
            <a:spLocks noGrp="1"/>
          </p:cNvSpPr>
          <p:nvPr>
            <p:ph type="body" idx="31" hasCustomPrompt="1"/>
          </p:nvPr>
        </p:nvSpPr>
        <p:spPr>
          <a:xfrm>
            <a:off x="618122" y="4529567"/>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88" name="Text Placeholder 2">
            <a:extLst>
              <a:ext uri="{FF2B5EF4-FFF2-40B4-BE49-F238E27FC236}">
                <a16:creationId xmlns:a16="http://schemas.microsoft.com/office/drawing/2014/main" id="{409B23EC-2AC2-04F3-3B11-36856ACFA91B}"/>
              </a:ext>
            </a:extLst>
          </p:cNvPr>
          <p:cNvSpPr>
            <a:spLocks noGrp="1"/>
          </p:cNvSpPr>
          <p:nvPr>
            <p:ph type="body" idx="32" hasCustomPrompt="1"/>
          </p:nvPr>
        </p:nvSpPr>
        <p:spPr>
          <a:xfrm>
            <a:off x="10800862" y="4489621"/>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06</a:t>
            </a:r>
          </a:p>
        </p:txBody>
      </p:sp>
      <p:sp>
        <p:nvSpPr>
          <p:cNvPr id="91" name="Text Placeholder 2">
            <a:extLst>
              <a:ext uri="{FF2B5EF4-FFF2-40B4-BE49-F238E27FC236}">
                <a16:creationId xmlns:a16="http://schemas.microsoft.com/office/drawing/2014/main" id="{F212E80E-01B5-7017-44DA-E0C9A7F13A64}"/>
              </a:ext>
            </a:extLst>
          </p:cNvPr>
          <p:cNvSpPr>
            <a:spLocks noGrp="1"/>
          </p:cNvSpPr>
          <p:nvPr>
            <p:ph type="body" idx="33" hasCustomPrompt="1"/>
          </p:nvPr>
        </p:nvSpPr>
        <p:spPr>
          <a:xfrm>
            <a:off x="618122" y="5078326"/>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92" name="Text Placeholder 2">
            <a:extLst>
              <a:ext uri="{FF2B5EF4-FFF2-40B4-BE49-F238E27FC236}">
                <a16:creationId xmlns:a16="http://schemas.microsoft.com/office/drawing/2014/main" id="{6F969C8E-A883-0654-4862-7B61796048CB}"/>
              </a:ext>
            </a:extLst>
          </p:cNvPr>
          <p:cNvSpPr>
            <a:spLocks noGrp="1"/>
          </p:cNvSpPr>
          <p:nvPr>
            <p:ph type="body" idx="34" hasCustomPrompt="1"/>
          </p:nvPr>
        </p:nvSpPr>
        <p:spPr>
          <a:xfrm>
            <a:off x="10800862" y="5034203"/>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07</a:t>
            </a:r>
          </a:p>
        </p:txBody>
      </p:sp>
      <p:sp>
        <p:nvSpPr>
          <p:cNvPr id="116" name="Text Placeholder 2">
            <a:extLst>
              <a:ext uri="{FF2B5EF4-FFF2-40B4-BE49-F238E27FC236}">
                <a16:creationId xmlns:a16="http://schemas.microsoft.com/office/drawing/2014/main" id="{587C13F8-8066-DE47-F950-4B4C3B0B1FDD}"/>
              </a:ext>
            </a:extLst>
          </p:cNvPr>
          <p:cNvSpPr>
            <a:spLocks noGrp="1"/>
          </p:cNvSpPr>
          <p:nvPr>
            <p:ph type="body" idx="35" hasCustomPrompt="1"/>
          </p:nvPr>
        </p:nvSpPr>
        <p:spPr>
          <a:xfrm>
            <a:off x="618122" y="5627088"/>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117" name="Text Placeholder 2">
            <a:extLst>
              <a:ext uri="{FF2B5EF4-FFF2-40B4-BE49-F238E27FC236}">
                <a16:creationId xmlns:a16="http://schemas.microsoft.com/office/drawing/2014/main" id="{E7CF0FB9-FF9B-02D6-9B38-B3E05DA0B2C0}"/>
              </a:ext>
            </a:extLst>
          </p:cNvPr>
          <p:cNvSpPr>
            <a:spLocks noGrp="1"/>
          </p:cNvSpPr>
          <p:nvPr>
            <p:ph type="body" idx="36" hasCustomPrompt="1"/>
          </p:nvPr>
        </p:nvSpPr>
        <p:spPr>
          <a:xfrm>
            <a:off x="10800862" y="5595280"/>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08</a:t>
            </a:r>
          </a:p>
        </p:txBody>
      </p:sp>
      <p:sp>
        <p:nvSpPr>
          <p:cNvPr id="7" name="Footer Placeholder 6">
            <a:extLst>
              <a:ext uri="{FF2B5EF4-FFF2-40B4-BE49-F238E27FC236}">
                <a16:creationId xmlns:a16="http://schemas.microsoft.com/office/drawing/2014/main" id="{0766060B-CC60-EE5E-4052-049C597F9947}"/>
              </a:ext>
            </a:extLst>
          </p:cNvPr>
          <p:cNvSpPr>
            <a:spLocks noGrp="1"/>
          </p:cNvSpPr>
          <p:nvPr>
            <p:ph type="ftr" sz="quarter" idx="43"/>
          </p:nvPr>
        </p:nvSpPr>
        <p:spPr>
          <a:xfrm>
            <a:off x="1033937" y="6443464"/>
            <a:ext cx="4114800" cy="184151"/>
          </a:xfrm>
        </p:spPr>
        <p:txBody>
          <a:bodyPr/>
          <a:lstStyle/>
          <a:p>
            <a:r>
              <a:rPr lang="en-US"/>
              <a:t>©2025 Thrivent Charitable™ | All rights reserved. Do not distribute without authorization.</a:t>
            </a:r>
          </a:p>
        </p:txBody>
      </p:sp>
      <p:sp>
        <p:nvSpPr>
          <p:cNvPr id="8" name="Slide Number Placeholder 7">
            <a:extLst>
              <a:ext uri="{FF2B5EF4-FFF2-40B4-BE49-F238E27FC236}">
                <a16:creationId xmlns:a16="http://schemas.microsoft.com/office/drawing/2014/main" id="{3ED19025-92BA-5D40-2B72-3FA38E0475B4}"/>
              </a:ext>
            </a:extLst>
          </p:cNvPr>
          <p:cNvSpPr>
            <a:spLocks noGrp="1"/>
          </p:cNvSpPr>
          <p:nvPr>
            <p:ph type="sldNum" sz="quarter" idx="44"/>
          </p:nvPr>
        </p:nvSpPr>
        <p:spPr/>
        <p:txBody>
          <a:bodyPr/>
          <a:lstStyle/>
          <a:p>
            <a:fld id="{D7756E16-444E-B644-B3D8-50D596555EAF}" type="slidenum">
              <a:rPr lang="en-US" smtClean="0"/>
              <a:pPr/>
              <a:t>‹#›</a:t>
            </a:fld>
            <a:endParaRPr lang="en-US"/>
          </a:p>
        </p:txBody>
      </p:sp>
      <p:pic>
        <p:nvPicPr>
          <p:cNvPr id="2" name="Picture 1" descr="A pixelated heart on a black background&#10;&#10;AI-generated content may be incorrect.">
            <a:extLst>
              <a:ext uri="{FF2B5EF4-FFF2-40B4-BE49-F238E27FC236}">
                <a16:creationId xmlns:a16="http://schemas.microsoft.com/office/drawing/2014/main" id="{1285E791-8DC1-F309-DA6E-C1A8298E6749}"/>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3459493556"/>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Agenda Slide">
    <p:bg>
      <p:bgPr>
        <a:solidFill>
          <a:srgbClr val="CEE2E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24" name="Text Placeholder 2">
            <a:extLst>
              <a:ext uri="{FF2B5EF4-FFF2-40B4-BE49-F238E27FC236}">
                <a16:creationId xmlns:a16="http://schemas.microsoft.com/office/drawing/2014/main" id="{CB6682B1-9B15-14C6-D100-37117248A7CE}"/>
              </a:ext>
            </a:extLst>
          </p:cNvPr>
          <p:cNvSpPr>
            <a:spLocks noGrp="1"/>
          </p:cNvSpPr>
          <p:nvPr>
            <p:ph type="body" idx="14" hasCustomPrompt="1"/>
          </p:nvPr>
        </p:nvSpPr>
        <p:spPr>
          <a:xfrm>
            <a:off x="10800862" y="2196909"/>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05</a:t>
            </a:r>
          </a:p>
        </p:txBody>
      </p:sp>
      <p:sp>
        <p:nvSpPr>
          <p:cNvPr id="30" name="Text Placeholder 2">
            <a:extLst>
              <a:ext uri="{FF2B5EF4-FFF2-40B4-BE49-F238E27FC236}">
                <a16:creationId xmlns:a16="http://schemas.microsoft.com/office/drawing/2014/main" id="{18FAD78C-8A36-CB73-0B6A-3FE2FCB901E4}"/>
              </a:ext>
            </a:extLst>
          </p:cNvPr>
          <p:cNvSpPr>
            <a:spLocks noGrp="1"/>
          </p:cNvSpPr>
          <p:nvPr>
            <p:ph type="body" idx="16" hasCustomPrompt="1"/>
          </p:nvPr>
        </p:nvSpPr>
        <p:spPr>
          <a:xfrm>
            <a:off x="10800862" y="3287154"/>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06</a:t>
            </a:r>
          </a:p>
        </p:txBody>
      </p:sp>
      <p:sp>
        <p:nvSpPr>
          <p:cNvPr id="34" name="Text Placeholder 2">
            <a:extLst>
              <a:ext uri="{FF2B5EF4-FFF2-40B4-BE49-F238E27FC236}">
                <a16:creationId xmlns:a16="http://schemas.microsoft.com/office/drawing/2014/main" id="{8289A24A-0858-D36A-1075-AADAFBFE8A7C}"/>
              </a:ext>
            </a:extLst>
          </p:cNvPr>
          <p:cNvSpPr>
            <a:spLocks noGrp="1"/>
          </p:cNvSpPr>
          <p:nvPr>
            <p:ph type="body" idx="18" hasCustomPrompt="1"/>
          </p:nvPr>
        </p:nvSpPr>
        <p:spPr>
          <a:xfrm>
            <a:off x="10800862" y="4377401"/>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07</a:t>
            </a:r>
          </a:p>
        </p:txBody>
      </p:sp>
      <p:sp>
        <p:nvSpPr>
          <p:cNvPr id="38" name="Text Placeholder 2">
            <a:extLst>
              <a:ext uri="{FF2B5EF4-FFF2-40B4-BE49-F238E27FC236}">
                <a16:creationId xmlns:a16="http://schemas.microsoft.com/office/drawing/2014/main" id="{DE526DBC-E27B-A050-0E8E-AF31217C714E}"/>
              </a:ext>
            </a:extLst>
          </p:cNvPr>
          <p:cNvSpPr>
            <a:spLocks noGrp="1"/>
          </p:cNvSpPr>
          <p:nvPr>
            <p:ph type="body" idx="20" hasCustomPrompt="1"/>
          </p:nvPr>
        </p:nvSpPr>
        <p:spPr>
          <a:xfrm>
            <a:off x="10800862" y="5467647"/>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08</a:t>
            </a:r>
          </a:p>
        </p:txBody>
      </p:sp>
      <p:sp>
        <p:nvSpPr>
          <p:cNvPr id="10" name="Title 1">
            <a:extLst>
              <a:ext uri="{FF2B5EF4-FFF2-40B4-BE49-F238E27FC236}">
                <a16:creationId xmlns:a16="http://schemas.microsoft.com/office/drawing/2014/main" id="{ECDE0068-80B9-9C89-40B0-FD27869163A4}"/>
              </a:ext>
            </a:extLst>
          </p:cNvPr>
          <p:cNvSpPr>
            <a:spLocks noGrp="1"/>
          </p:cNvSpPr>
          <p:nvPr>
            <p:ph type="title" hasCustomPrompt="1"/>
          </p:nvPr>
        </p:nvSpPr>
        <p:spPr>
          <a:xfrm>
            <a:off x="629628" y="631825"/>
            <a:ext cx="5466372" cy="445202"/>
          </a:xfrm>
        </p:spPr>
        <p:txBody>
          <a:bodyPr anchor="t" anchorCtr="0">
            <a:noAutofit/>
          </a:bodyPr>
          <a:lstStyle>
            <a:lvl1pPr>
              <a:defRPr sz="3800"/>
            </a:lvl1pPr>
          </a:lstStyle>
          <a:p>
            <a:r>
              <a:rPr lang="en-US"/>
              <a:t>Agenda</a:t>
            </a:r>
          </a:p>
        </p:txBody>
      </p:sp>
      <p:sp>
        <p:nvSpPr>
          <p:cNvPr id="11" name="Text Placeholder 19">
            <a:extLst>
              <a:ext uri="{FF2B5EF4-FFF2-40B4-BE49-F238E27FC236}">
                <a16:creationId xmlns:a16="http://schemas.microsoft.com/office/drawing/2014/main" id="{0B244FF1-9BB5-B24C-04E4-088B6CE40C8B}"/>
              </a:ext>
            </a:extLst>
          </p:cNvPr>
          <p:cNvSpPr>
            <a:spLocks noGrp="1"/>
          </p:cNvSpPr>
          <p:nvPr>
            <p:ph type="body" sz="quarter" idx="13" hasCustomPrompt="1"/>
          </p:nvPr>
        </p:nvSpPr>
        <p:spPr>
          <a:xfrm>
            <a:off x="618123" y="1235262"/>
            <a:ext cx="5477877" cy="291443"/>
          </a:xfrm>
          <a:prstGeom prst="rect">
            <a:avLst/>
          </a:prstGeom>
        </p:spPr>
        <p:txBody>
          <a:bodyPr lIns="0" tIns="0" rIns="0" bIns="0">
            <a:noAutofit/>
          </a:bodyPr>
          <a:lstStyle>
            <a:lvl1pPr marL="0" indent="0">
              <a:buNone/>
              <a:defRPr sz="1600" b="0" i="0">
                <a:latin typeface="Basis Grt for Thrivent" panose="020B0503030604040103" pitchFamily="34" charset="0"/>
                <a:ea typeface="Burgess for Thrivent" panose="02020503070402040403" pitchFamily="18" charset="0"/>
                <a:cs typeface="Basis Grt for Thrivent" panose="020B0503030604040103" pitchFamily="34" charset="0"/>
              </a:defRPr>
            </a:lvl1pPr>
          </a:lstStyle>
          <a:p>
            <a:pPr lvl="0"/>
            <a:r>
              <a:rPr lang="en-US"/>
              <a:t>Click to edit subhead</a:t>
            </a:r>
          </a:p>
        </p:txBody>
      </p:sp>
      <p:sp>
        <p:nvSpPr>
          <p:cNvPr id="12" name="Text Placeholder 2">
            <a:extLst>
              <a:ext uri="{FF2B5EF4-FFF2-40B4-BE49-F238E27FC236}">
                <a16:creationId xmlns:a16="http://schemas.microsoft.com/office/drawing/2014/main" id="{B2EC71D7-41B6-832A-4AE7-8452ABB57B8B}"/>
              </a:ext>
            </a:extLst>
          </p:cNvPr>
          <p:cNvSpPr>
            <a:spLocks noGrp="1"/>
          </p:cNvSpPr>
          <p:nvPr>
            <p:ph type="body" idx="21"/>
          </p:nvPr>
        </p:nvSpPr>
        <p:spPr>
          <a:xfrm>
            <a:off x="618123" y="2196908"/>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13" name="Text Placeholder 2">
            <a:extLst>
              <a:ext uri="{FF2B5EF4-FFF2-40B4-BE49-F238E27FC236}">
                <a16:creationId xmlns:a16="http://schemas.microsoft.com/office/drawing/2014/main" id="{3E423157-5E49-99FF-A7CD-B1E60B19A529}"/>
              </a:ext>
            </a:extLst>
          </p:cNvPr>
          <p:cNvSpPr>
            <a:spLocks noGrp="1"/>
          </p:cNvSpPr>
          <p:nvPr>
            <p:ph type="body" idx="22" hasCustomPrompt="1"/>
          </p:nvPr>
        </p:nvSpPr>
        <p:spPr>
          <a:xfrm>
            <a:off x="4673331" y="2196909"/>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01</a:t>
            </a:r>
          </a:p>
        </p:txBody>
      </p:sp>
      <p:sp>
        <p:nvSpPr>
          <p:cNvPr id="17" name="Text Placeholder 2">
            <a:extLst>
              <a:ext uri="{FF2B5EF4-FFF2-40B4-BE49-F238E27FC236}">
                <a16:creationId xmlns:a16="http://schemas.microsoft.com/office/drawing/2014/main" id="{118163BB-EE4B-0F13-47E6-9E2E03946374}"/>
              </a:ext>
            </a:extLst>
          </p:cNvPr>
          <p:cNvSpPr>
            <a:spLocks noGrp="1"/>
          </p:cNvSpPr>
          <p:nvPr>
            <p:ph type="body" idx="24" hasCustomPrompt="1"/>
          </p:nvPr>
        </p:nvSpPr>
        <p:spPr>
          <a:xfrm>
            <a:off x="4673331" y="3287154"/>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02</a:t>
            </a:r>
          </a:p>
        </p:txBody>
      </p:sp>
      <p:sp>
        <p:nvSpPr>
          <p:cNvPr id="20" name="Text Placeholder 2">
            <a:extLst>
              <a:ext uri="{FF2B5EF4-FFF2-40B4-BE49-F238E27FC236}">
                <a16:creationId xmlns:a16="http://schemas.microsoft.com/office/drawing/2014/main" id="{C6AC0B29-46A8-258E-B123-DC4E4A6EB202}"/>
              </a:ext>
            </a:extLst>
          </p:cNvPr>
          <p:cNvSpPr>
            <a:spLocks noGrp="1"/>
          </p:cNvSpPr>
          <p:nvPr>
            <p:ph type="body" idx="26" hasCustomPrompt="1"/>
          </p:nvPr>
        </p:nvSpPr>
        <p:spPr>
          <a:xfrm>
            <a:off x="4673331" y="4377401"/>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03</a:t>
            </a:r>
          </a:p>
        </p:txBody>
      </p:sp>
      <p:sp>
        <p:nvSpPr>
          <p:cNvPr id="26" name="Text Placeholder 2">
            <a:extLst>
              <a:ext uri="{FF2B5EF4-FFF2-40B4-BE49-F238E27FC236}">
                <a16:creationId xmlns:a16="http://schemas.microsoft.com/office/drawing/2014/main" id="{10154CE7-A33D-BC02-B7B5-6FEBF36C9A7B}"/>
              </a:ext>
            </a:extLst>
          </p:cNvPr>
          <p:cNvSpPr>
            <a:spLocks noGrp="1"/>
          </p:cNvSpPr>
          <p:nvPr>
            <p:ph type="body" idx="28" hasCustomPrompt="1"/>
          </p:nvPr>
        </p:nvSpPr>
        <p:spPr>
          <a:xfrm>
            <a:off x="4673331" y="5467647"/>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04</a:t>
            </a:r>
          </a:p>
        </p:txBody>
      </p:sp>
      <p:sp>
        <p:nvSpPr>
          <p:cNvPr id="2" name="Text Placeholder 2">
            <a:extLst>
              <a:ext uri="{FF2B5EF4-FFF2-40B4-BE49-F238E27FC236}">
                <a16:creationId xmlns:a16="http://schemas.microsoft.com/office/drawing/2014/main" id="{68CADE43-6E58-A098-ADE0-06915CACA0A3}"/>
              </a:ext>
            </a:extLst>
          </p:cNvPr>
          <p:cNvSpPr>
            <a:spLocks noGrp="1"/>
          </p:cNvSpPr>
          <p:nvPr>
            <p:ph type="body" idx="29"/>
          </p:nvPr>
        </p:nvSpPr>
        <p:spPr>
          <a:xfrm>
            <a:off x="618123" y="3248811"/>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5" name="Text Placeholder 2">
            <a:extLst>
              <a:ext uri="{FF2B5EF4-FFF2-40B4-BE49-F238E27FC236}">
                <a16:creationId xmlns:a16="http://schemas.microsoft.com/office/drawing/2014/main" id="{8D7D1A0C-1960-AA15-95FA-9B6270C3F665}"/>
              </a:ext>
            </a:extLst>
          </p:cNvPr>
          <p:cNvSpPr>
            <a:spLocks noGrp="1"/>
          </p:cNvSpPr>
          <p:nvPr>
            <p:ph type="body" idx="30"/>
          </p:nvPr>
        </p:nvSpPr>
        <p:spPr>
          <a:xfrm>
            <a:off x="618123" y="4348841"/>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7" name="Text Placeholder 2">
            <a:extLst>
              <a:ext uri="{FF2B5EF4-FFF2-40B4-BE49-F238E27FC236}">
                <a16:creationId xmlns:a16="http://schemas.microsoft.com/office/drawing/2014/main" id="{2E58E12B-2399-4FD0-EC81-047CB2777B24}"/>
              </a:ext>
            </a:extLst>
          </p:cNvPr>
          <p:cNvSpPr>
            <a:spLocks noGrp="1"/>
          </p:cNvSpPr>
          <p:nvPr>
            <p:ph type="body" idx="31"/>
          </p:nvPr>
        </p:nvSpPr>
        <p:spPr>
          <a:xfrm>
            <a:off x="615223" y="5409698"/>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8" name="Text Placeholder 2">
            <a:extLst>
              <a:ext uri="{FF2B5EF4-FFF2-40B4-BE49-F238E27FC236}">
                <a16:creationId xmlns:a16="http://schemas.microsoft.com/office/drawing/2014/main" id="{1EE1F10C-8547-9D50-7235-246F47972E8A}"/>
              </a:ext>
            </a:extLst>
          </p:cNvPr>
          <p:cNvSpPr>
            <a:spLocks noGrp="1"/>
          </p:cNvSpPr>
          <p:nvPr>
            <p:ph type="body" idx="32"/>
          </p:nvPr>
        </p:nvSpPr>
        <p:spPr>
          <a:xfrm>
            <a:off x="6764541" y="2196908"/>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9" name="Text Placeholder 2">
            <a:extLst>
              <a:ext uri="{FF2B5EF4-FFF2-40B4-BE49-F238E27FC236}">
                <a16:creationId xmlns:a16="http://schemas.microsoft.com/office/drawing/2014/main" id="{5E8C80C5-D28D-D3D0-360F-52B47C11E9F5}"/>
              </a:ext>
            </a:extLst>
          </p:cNvPr>
          <p:cNvSpPr>
            <a:spLocks noGrp="1"/>
          </p:cNvSpPr>
          <p:nvPr>
            <p:ph type="body" idx="33"/>
          </p:nvPr>
        </p:nvSpPr>
        <p:spPr>
          <a:xfrm>
            <a:off x="6764541" y="3248811"/>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21" name="Text Placeholder 2">
            <a:extLst>
              <a:ext uri="{FF2B5EF4-FFF2-40B4-BE49-F238E27FC236}">
                <a16:creationId xmlns:a16="http://schemas.microsoft.com/office/drawing/2014/main" id="{B29490F0-C27F-A1C5-08E6-A4A9EF477133}"/>
              </a:ext>
            </a:extLst>
          </p:cNvPr>
          <p:cNvSpPr>
            <a:spLocks noGrp="1"/>
          </p:cNvSpPr>
          <p:nvPr>
            <p:ph type="body" idx="34"/>
          </p:nvPr>
        </p:nvSpPr>
        <p:spPr>
          <a:xfrm>
            <a:off x="6764541" y="4348841"/>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22" name="Text Placeholder 2">
            <a:extLst>
              <a:ext uri="{FF2B5EF4-FFF2-40B4-BE49-F238E27FC236}">
                <a16:creationId xmlns:a16="http://schemas.microsoft.com/office/drawing/2014/main" id="{DD912A4D-92E0-7C37-11FF-4BBFC8BEE8F6}"/>
              </a:ext>
            </a:extLst>
          </p:cNvPr>
          <p:cNvSpPr>
            <a:spLocks noGrp="1"/>
          </p:cNvSpPr>
          <p:nvPr>
            <p:ph type="body" idx="35"/>
          </p:nvPr>
        </p:nvSpPr>
        <p:spPr>
          <a:xfrm>
            <a:off x="6761641" y="5409698"/>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3" name="Footer Placeholder 2">
            <a:extLst>
              <a:ext uri="{FF2B5EF4-FFF2-40B4-BE49-F238E27FC236}">
                <a16:creationId xmlns:a16="http://schemas.microsoft.com/office/drawing/2014/main" id="{8A35FAD2-438A-F4DF-2C1F-4C1BBC6681EF}"/>
              </a:ext>
            </a:extLst>
          </p:cNvPr>
          <p:cNvSpPr>
            <a:spLocks noGrp="1"/>
          </p:cNvSpPr>
          <p:nvPr>
            <p:ph type="ftr" sz="quarter" idx="36"/>
          </p:nvPr>
        </p:nvSpPr>
        <p:spPr/>
        <p:txBody>
          <a:bodyPr/>
          <a:lstStyle/>
          <a:p>
            <a:r>
              <a:rPr lang="en-US"/>
              <a:t>©2025 Thrivent Charitable™ | All rights reserved. Do not distribute without authorization.</a:t>
            </a:r>
          </a:p>
        </p:txBody>
      </p:sp>
      <p:pic>
        <p:nvPicPr>
          <p:cNvPr id="4" name="Picture 3" descr="A pixelated heart on a black background&#10;&#10;AI-generated content may be incorrect.">
            <a:extLst>
              <a:ext uri="{FF2B5EF4-FFF2-40B4-BE49-F238E27FC236}">
                <a16:creationId xmlns:a16="http://schemas.microsoft.com/office/drawing/2014/main" id="{C24F1FE2-C69C-42FB-A4E9-D97BC25BE456}"/>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4083366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Divider Number">
    <p:bg>
      <p:bgPr>
        <a:solidFill>
          <a:srgbClr val="F4D09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8" name="Text Placeholder 6">
            <a:extLst>
              <a:ext uri="{FF2B5EF4-FFF2-40B4-BE49-F238E27FC236}">
                <a16:creationId xmlns:a16="http://schemas.microsoft.com/office/drawing/2014/main" id="{A9487A88-6742-B884-61C5-CEFB65C6700A}"/>
              </a:ext>
            </a:extLst>
          </p:cNvPr>
          <p:cNvSpPr>
            <a:spLocks noGrp="1"/>
          </p:cNvSpPr>
          <p:nvPr>
            <p:ph type="body" sz="quarter" idx="13" hasCustomPrompt="1"/>
          </p:nvPr>
        </p:nvSpPr>
        <p:spPr>
          <a:xfrm>
            <a:off x="7280131" y="4405451"/>
            <a:ext cx="4891088" cy="2251075"/>
          </a:xfrm>
          <a:prstGeom prst="rect">
            <a:avLst/>
          </a:prstGeom>
        </p:spPr>
        <p:txBody>
          <a:bodyPr/>
          <a:lstStyle>
            <a:lvl1pPr algn="r">
              <a:defRPr sz="20000" b="0" i="0">
                <a:latin typeface="Basis Grt for Thrivent OffWhite" panose="020B0503030604040103" pitchFamily="34" charset="0"/>
                <a:cs typeface="Basis Grt for Thrivent OffWhite" panose="020B0503030604040103" pitchFamily="34" charset="0"/>
              </a:defRPr>
            </a:lvl1pPr>
          </a:lstStyle>
          <a:p>
            <a:pPr lvl="0"/>
            <a:r>
              <a:rPr lang="en-US"/>
              <a:t>01</a:t>
            </a:r>
          </a:p>
        </p:txBody>
      </p:sp>
      <p:sp>
        <p:nvSpPr>
          <p:cNvPr id="3" name="Footer Placeholder 2">
            <a:extLst>
              <a:ext uri="{FF2B5EF4-FFF2-40B4-BE49-F238E27FC236}">
                <a16:creationId xmlns:a16="http://schemas.microsoft.com/office/drawing/2014/main" id="{630089E7-1E44-DADA-1CD2-AAC0B39D381B}"/>
              </a:ext>
            </a:extLst>
          </p:cNvPr>
          <p:cNvSpPr>
            <a:spLocks noGrp="1"/>
          </p:cNvSpPr>
          <p:nvPr>
            <p:ph type="ftr" sz="quarter" idx="14"/>
          </p:nvPr>
        </p:nvSpPr>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3650797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Section Divider Number">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5" name="Text Placeholder 6">
            <a:extLst>
              <a:ext uri="{FF2B5EF4-FFF2-40B4-BE49-F238E27FC236}">
                <a16:creationId xmlns:a16="http://schemas.microsoft.com/office/drawing/2014/main" id="{8D2EED0A-01DB-BDDA-8D2F-EE6DB3CA7D62}"/>
              </a:ext>
            </a:extLst>
          </p:cNvPr>
          <p:cNvSpPr>
            <a:spLocks noGrp="1"/>
          </p:cNvSpPr>
          <p:nvPr>
            <p:ph type="body" sz="quarter" idx="13" hasCustomPrompt="1"/>
          </p:nvPr>
        </p:nvSpPr>
        <p:spPr>
          <a:xfrm>
            <a:off x="7280131" y="4405451"/>
            <a:ext cx="4891088" cy="2251075"/>
          </a:xfrm>
          <a:prstGeom prst="rect">
            <a:avLst/>
          </a:prstGeom>
        </p:spPr>
        <p:txBody>
          <a:bodyPr/>
          <a:lstStyle>
            <a:lvl1pPr algn="r">
              <a:defRPr sz="20000" b="0" i="0">
                <a:latin typeface="Basis Grt for Thrivent OffWhite" panose="020B0503030604040103" pitchFamily="34" charset="0"/>
                <a:cs typeface="Basis Grt for Thrivent OffWhite" panose="020B0503030604040103" pitchFamily="34" charset="0"/>
              </a:defRPr>
            </a:lvl1pPr>
          </a:lstStyle>
          <a:p>
            <a:pPr lvl="0"/>
            <a:r>
              <a:rPr lang="en-US"/>
              <a:t>02</a:t>
            </a:r>
          </a:p>
        </p:txBody>
      </p:sp>
      <p:sp>
        <p:nvSpPr>
          <p:cNvPr id="3" name="Footer Placeholder 2">
            <a:extLst>
              <a:ext uri="{FF2B5EF4-FFF2-40B4-BE49-F238E27FC236}">
                <a16:creationId xmlns:a16="http://schemas.microsoft.com/office/drawing/2014/main" id="{C855E1A6-5532-9D56-9803-066C79754DAE}"/>
              </a:ext>
            </a:extLst>
          </p:cNvPr>
          <p:cNvSpPr>
            <a:spLocks noGrp="1"/>
          </p:cNvSpPr>
          <p:nvPr>
            <p:ph type="ftr" sz="quarter" idx="14"/>
          </p:nvPr>
        </p:nvSpPr>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905844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Section Divider Number">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solidFill>
                  <a:schemeClr val="tx2"/>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2"/>
                </a:solidFill>
              </a:defRPr>
            </a:lvl1pPr>
          </a:lstStyle>
          <a:p>
            <a:fld id="{D7756E16-444E-B644-B3D8-50D596555EAF}" type="slidenum">
              <a:rPr lang="en-US" smtClean="0"/>
              <a:pPr/>
              <a:t>‹#›</a:t>
            </a:fld>
            <a:endParaRPr lang="en-US"/>
          </a:p>
        </p:txBody>
      </p:sp>
      <p:sp>
        <p:nvSpPr>
          <p:cNvPr id="5" name="Text Placeholder 6">
            <a:extLst>
              <a:ext uri="{FF2B5EF4-FFF2-40B4-BE49-F238E27FC236}">
                <a16:creationId xmlns:a16="http://schemas.microsoft.com/office/drawing/2014/main" id="{584F17DF-86A8-1516-AB60-7B876DE0F59C}"/>
              </a:ext>
            </a:extLst>
          </p:cNvPr>
          <p:cNvSpPr>
            <a:spLocks noGrp="1"/>
          </p:cNvSpPr>
          <p:nvPr>
            <p:ph type="body" sz="quarter" idx="13" hasCustomPrompt="1"/>
          </p:nvPr>
        </p:nvSpPr>
        <p:spPr>
          <a:xfrm>
            <a:off x="7280131" y="4405451"/>
            <a:ext cx="4891088" cy="2251075"/>
          </a:xfrm>
          <a:prstGeom prst="rect">
            <a:avLst/>
          </a:prstGeom>
        </p:spPr>
        <p:txBody>
          <a:bodyPr/>
          <a:lstStyle>
            <a:lvl1pPr algn="r">
              <a:defRPr sz="20000" b="0" i="0">
                <a:solidFill>
                  <a:schemeClr val="accent2"/>
                </a:solidFill>
                <a:latin typeface="Basis Grt for Thrivent OffWhite" panose="020B0503030604040103" pitchFamily="34" charset="0"/>
                <a:cs typeface="Basis Grt for Thrivent OffWhite" panose="020B0503030604040103" pitchFamily="34" charset="0"/>
              </a:defRPr>
            </a:lvl1pPr>
          </a:lstStyle>
          <a:p>
            <a:pPr lvl="0"/>
            <a:r>
              <a:rPr lang="en-US"/>
              <a:t>03</a:t>
            </a:r>
          </a:p>
        </p:txBody>
      </p:sp>
      <p:sp>
        <p:nvSpPr>
          <p:cNvPr id="3" name="Footer Placeholder 2">
            <a:extLst>
              <a:ext uri="{FF2B5EF4-FFF2-40B4-BE49-F238E27FC236}">
                <a16:creationId xmlns:a16="http://schemas.microsoft.com/office/drawing/2014/main" id="{05243AEF-FD38-71E1-AFAF-7611BE381B7F}"/>
              </a:ext>
            </a:extLst>
          </p:cNvPr>
          <p:cNvSpPr>
            <a:spLocks noGrp="1"/>
          </p:cNvSpPr>
          <p:nvPr>
            <p:ph type="ftr" sz="quarter" idx="14"/>
          </p:nvPr>
        </p:nvSpPr>
        <p:spPr/>
        <p:txBody>
          <a:bodyPr/>
          <a:lstStyle>
            <a:lvl1pPr>
              <a:defRPr>
                <a:solidFill>
                  <a:schemeClr val="tx2"/>
                </a:solidFill>
              </a:defRPr>
            </a:lvl1pPr>
          </a:lstStyle>
          <a:p>
            <a:r>
              <a:rPr lang="en-US"/>
              <a:t>©2025 Thrivent Charitable™ | All rights reserved. Do not distribute without authorization.</a:t>
            </a:r>
          </a:p>
        </p:txBody>
      </p:sp>
    </p:spTree>
    <p:extLst>
      <p:ext uri="{BB962C8B-B14F-4D97-AF65-F5344CB8AC3E}">
        <p14:creationId xmlns:p14="http://schemas.microsoft.com/office/powerpoint/2010/main" val="120893495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48798F0-8D7C-B5BA-D692-75C937546A64}"/>
              </a:ext>
            </a:extLst>
          </p:cNvPr>
          <p:cNvSpPr>
            <a:spLocks noGrp="1"/>
          </p:cNvSpPr>
          <p:nvPr>
            <p:ph type="title"/>
          </p:nvPr>
        </p:nvSpPr>
        <p:spPr>
          <a:xfrm>
            <a:off x="635000" y="635000"/>
            <a:ext cx="10922000" cy="873125"/>
          </a:xfrm>
          <a:prstGeom prst="rect">
            <a:avLst/>
          </a:prstGeom>
        </p:spPr>
        <p:txBody>
          <a:bodyPr vert="horz" lIns="0" tIns="0" rIns="0" bIns="0" rtlCol="0" anchor="t" anchorCtr="0">
            <a:noAutofit/>
          </a:bodyPr>
          <a:lstStyle/>
          <a:p>
            <a:r>
              <a:rPr lang="en-US"/>
              <a:t>Click to edit title copy</a:t>
            </a:r>
          </a:p>
        </p:txBody>
      </p:sp>
      <p:sp>
        <p:nvSpPr>
          <p:cNvPr id="3" name="Text Placeholder 2">
            <a:extLst>
              <a:ext uri="{FF2B5EF4-FFF2-40B4-BE49-F238E27FC236}">
                <a16:creationId xmlns:a16="http://schemas.microsoft.com/office/drawing/2014/main" id="{AA0C6839-2AB5-0F9C-294A-B9FEABC43009}"/>
              </a:ext>
            </a:extLst>
          </p:cNvPr>
          <p:cNvSpPr>
            <a:spLocks noGrp="1"/>
          </p:cNvSpPr>
          <p:nvPr>
            <p:ph type="body" idx="1"/>
          </p:nvPr>
        </p:nvSpPr>
        <p:spPr>
          <a:xfrm>
            <a:off x="635000" y="1790700"/>
            <a:ext cx="10909300" cy="4448175"/>
          </a:xfrm>
          <a:prstGeom prst="rect">
            <a:avLst/>
          </a:prstGeom>
        </p:spPr>
        <p:txBody>
          <a:bodyPr vert="horz" lIns="0" tIns="45720" rIns="91440" bIns="45720" rtlCol="0">
            <a:noAutofit/>
          </a:bodyPr>
          <a:lstStyle/>
          <a:p>
            <a:pPr lvl="1"/>
            <a:endParaRPr lang="en-US"/>
          </a:p>
        </p:txBody>
      </p:sp>
      <p:sp>
        <p:nvSpPr>
          <p:cNvPr id="6" name="Slide Number Placeholder 5">
            <a:extLst>
              <a:ext uri="{FF2B5EF4-FFF2-40B4-BE49-F238E27FC236}">
                <a16:creationId xmlns:a16="http://schemas.microsoft.com/office/drawing/2014/main" id="{A8F63CE4-245A-2338-54E4-38DE980A75C7}"/>
              </a:ext>
            </a:extLst>
          </p:cNvPr>
          <p:cNvSpPr>
            <a:spLocks noGrp="1"/>
          </p:cNvSpPr>
          <p:nvPr>
            <p:ph type="sldNum" sz="quarter" idx="4"/>
          </p:nvPr>
        </p:nvSpPr>
        <p:spPr>
          <a:xfrm>
            <a:off x="317500" y="6403484"/>
            <a:ext cx="317500" cy="232986"/>
          </a:xfrm>
          <a:prstGeom prst="rect">
            <a:avLst/>
          </a:prstGeom>
        </p:spPr>
        <p:txBody>
          <a:bodyPr vert="horz" lIns="0" tIns="0" rIns="0" bIns="0" rtlCol="0" anchor="ctr"/>
          <a:lstStyle>
            <a:lvl1pPr algn="l">
              <a:defRPr sz="800" b="0" i="0">
                <a:solidFill>
                  <a:schemeClr val="tx1"/>
                </a:solidFill>
                <a:latin typeface="Basis Grt for Thrivent OffWhite" panose="020B0503030604040103" pitchFamily="34" charset="0"/>
                <a:cs typeface="Basis Grt for Thrivent OffWhite" panose="020B0503030604040103" pitchFamily="34" charset="0"/>
              </a:defRPr>
            </a:lvl1pPr>
          </a:lstStyle>
          <a:p>
            <a:fld id="{D7756E16-444E-B644-B3D8-50D596555EAF}" type="slidenum">
              <a:rPr lang="en-US" smtClean="0"/>
              <a:pPr/>
              <a:t>‹#›</a:t>
            </a:fld>
            <a:endParaRPr lang="en-US"/>
          </a:p>
        </p:txBody>
      </p:sp>
      <p:sp>
        <p:nvSpPr>
          <p:cNvPr id="5" name="Footer Placeholder 4">
            <a:extLst>
              <a:ext uri="{FF2B5EF4-FFF2-40B4-BE49-F238E27FC236}">
                <a16:creationId xmlns:a16="http://schemas.microsoft.com/office/drawing/2014/main" id="{0DE0F573-6DE5-78D2-262B-B9CF6D6BBEA1}"/>
              </a:ext>
            </a:extLst>
          </p:cNvPr>
          <p:cNvSpPr>
            <a:spLocks noGrp="1"/>
          </p:cNvSpPr>
          <p:nvPr>
            <p:ph type="ftr" sz="quarter" idx="3"/>
          </p:nvPr>
        </p:nvSpPr>
        <p:spPr>
          <a:xfrm>
            <a:off x="1033937" y="6435784"/>
            <a:ext cx="4114800" cy="184151"/>
          </a:xfrm>
          <a:prstGeom prst="rect">
            <a:avLst/>
          </a:prstGeom>
        </p:spPr>
        <p:txBody>
          <a:bodyPr vert="horz" lIns="0" tIns="0" rIns="0" bIns="0" rtlCol="0" anchor="ctr"/>
          <a:lstStyle>
            <a:lvl1pPr algn="l">
              <a:defRPr sz="800" b="0" i="0">
                <a:solidFill>
                  <a:schemeClr val="tx1"/>
                </a:solidFill>
                <a:latin typeface="Basis Grt for Thrivent OffWhite" panose="020B0503030604040103" pitchFamily="34" charset="0"/>
                <a:cs typeface="Basis Grt for Thrivent OffWhite" panose="020B0503030604040103" pitchFamily="34" charset="0"/>
              </a:defRPr>
            </a:lvl1pPr>
          </a:lstStyle>
          <a:p>
            <a:r>
              <a:rPr lang="en-US"/>
              <a:t>©2025 Thrivent Charitable™ | All rights reserved. Do not distribute without authorization.</a:t>
            </a:r>
          </a:p>
        </p:txBody>
      </p:sp>
    </p:spTree>
    <p:extLst>
      <p:ext uri="{BB962C8B-B14F-4D97-AF65-F5344CB8AC3E}">
        <p14:creationId xmlns:p14="http://schemas.microsoft.com/office/powerpoint/2010/main" val="1678964815"/>
      </p:ext>
    </p:extLst>
  </p:cSld>
  <p:clrMap bg1="lt1" tx1="dk1" bg2="lt2" tx2="dk2" accent1="accent1" accent2="accent2" accent3="accent3" accent4="accent4" accent5="accent5" accent6="accent6" hlink="hlink" folHlink="folHlink"/>
  <p:sldLayoutIdLst>
    <p:sldLayoutId id="2147483649" r:id="rId1"/>
    <p:sldLayoutId id="2147483706" r:id="rId2"/>
    <p:sldLayoutId id="2147483705" r:id="rId3"/>
    <p:sldLayoutId id="2147483681" r:id="rId4"/>
    <p:sldLayoutId id="2147483714" r:id="rId5"/>
    <p:sldLayoutId id="2147483715" r:id="rId6"/>
    <p:sldLayoutId id="2147483685" r:id="rId7"/>
    <p:sldLayoutId id="2147483686" r:id="rId8"/>
    <p:sldLayoutId id="2147483687" r:id="rId9"/>
    <p:sldLayoutId id="2147483688" r:id="rId10"/>
    <p:sldLayoutId id="2147483708" r:id="rId11"/>
    <p:sldLayoutId id="2147483689" r:id="rId12"/>
    <p:sldLayoutId id="2147483690" r:id="rId13"/>
    <p:sldLayoutId id="2147483691" r:id="rId14"/>
    <p:sldLayoutId id="2147483694" r:id="rId15"/>
    <p:sldLayoutId id="2147483683" r:id="rId16"/>
    <p:sldLayoutId id="2147483682" r:id="rId17"/>
    <p:sldLayoutId id="2147483684" r:id="rId18"/>
    <p:sldLayoutId id="2147483650" r:id="rId19"/>
    <p:sldLayoutId id="2147483663" r:id="rId20"/>
    <p:sldLayoutId id="2147483662" r:id="rId21"/>
    <p:sldLayoutId id="2147483720" r:id="rId22"/>
    <p:sldLayoutId id="2147483721" r:id="rId23"/>
    <p:sldLayoutId id="2147483676" r:id="rId24"/>
    <p:sldLayoutId id="2147483712" r:id="rId25"/>
    <p:sldLayoutId id="2147483713" r:id="rId26"/>
    <p:sldLayoutId id="2147483677" r:id="rId27"/>
    <p:sldLayoutId id="2147483678" r:id="rId28"/>
    <p:sldLayoutId id="2147483679" r:id="rId29"/>
    <p:sldLayoutId id="2147483672" r:id="rId30"/>
    <p:sldLayoutId id="2147483673" r:id="rId31"/>
    <p:sldLayoutId id="2147483674" r:id="rId32"/>
    <p:sldLayoutId id="2147483723" r:id="rId33"/>
    <p:sldLayoutId id="2147483695" r:id="rId34"/>
    <p:sldLayoutId id="2147483722" r:id="rId35"/>
    <p:sldLayoutId id="2147483697" r:id="rId36"/>
    <p:sldLayoutId id="2147483724" r:id="rId37"/>
  </p:sldLayoutIdLst>
  <p:hf hdr="0" dt="0"/>
  <p:txStyles>
    <p:titleStyle>
      <a:lvl1pPr algn="l" defTabSz="914400" rtl="0" eaLnBrk="1" latinLnBrk="0" hangingPunct="1">
        <a:lnSpc>
          <a:spcPct val="90000"/>
        </a:lnSpc>
        <a:spcBef>
          <a:spcPct val="0"/>
        </a:spcBef>
        <a:buNone/>
        <a:defRPr sz="3600" b="0" i="0" kern="1200" spc="-110" baseline="0">
          <a:solidFill>
            <a:schemeClr val="tx1"/>
          </a:solidFill>
          <a:latin typeface="Basis Grt for Thrivent OffWhite" panose="020B0503030604040103" pitchFamily="34" charset="0"/>
          <a:ea typeface="+mj-ea"/>
          <a:cs typeface="Basis Grt for Thrivent OffWhite" panose="020B0503030604040103" pitchFamily="34" charset="0"/>
        </a:defRPr>
      </a:lvl1pPr>
    </p:titleStyle>
    <p:body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8" userDrawn="1">
          <p15:clr>
            <a:srgbClr val="F26B43"/>
          </p15:clr>
        </p15:guide>
        <p15:guide id="2" pos="3840" userDrawn="1">
          <p15:clr>
            <a:srgbClr val="F26B43"/>
          </p15:clr>
        </p15:guide>
        <p15:guide id="3" orient="horz" pos="4120" userDrawn="1">
          <p15:clr>
            <a:srgbClr val="F26B43"/>
          </p15:clr>
        </p15:guide>
        <p15:guide id="4" pos="200" userDrawn="1">
          <p15:clr>
            <a:srgbClr val="F26B43"/>
          </p15:clr>
        </p15:guide>
        <p15:guide id="5" pos="7480" userDrawn="1">
          <p15:clr>
            <a:srgbClr val="F26B43"/>
          </p15:clr>
        </p15:guide>
        <p15:guide id="6" pos="400" userDrawn="1">
          <p15:clr>
            <a:srgbClr val="F26B43"/>
          </p15:clr>
        </p15:guide>
        <p15:guide id="7" pos="7280" userDrawn="1">
          <p15:clr>
            <a:srgbClr val="F26B43"/>
          </p15:clr>
        </p15:guide>
        <p15:guide id="8" orient="horz" pos="393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2.xml"/><Relationship Id="rId1" Type="http://schemas.openxmlformats.org/officeDocument/2006/relationships/slideLayout" Target="../slideLayouts/slideLayout37.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3.xml"/><Relationship Id="rId1" Type="http://schemas.openxmlformats.org/officeDocument/2006/relationships/slideLayout" Target="../slideLayouts/slideLayout37.xml"/><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5.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notesSlide" Target="../notesSlides/notesSlide16.xml"/><Relationship Id="rId1" Type="http://schemas.openxmlformats.org/officeDocument/2006/relationships/slideLayout" Target="../slideLayouts/slideLayout20.xml"/><Relationship Id="rId5" Type="http://schemas.openxmlformats.org/officeDocument/2006/relationships/image" Target="../media/image31.svg"/><Relationship Id="rId4" Type="http://schemas.openxmlformats.org/officeDocument/2006/relationships/image" Target="../media/image24.svg"/></Relationships>
</file>

<file path=ppt/slides/_rels/slide1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7.xml"/><Relationship Id="rId1" Type="http://schemas.openxmlformats.org/officeDocument/2006/relationships/slideLayout" Target="../slideLayouts/slideLayout37.xm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8.xml"/><Relationship Id="rId1" Type="http://schemas.openxmlformats.org/officeDocument/2006/relationships/slideLayout" Target="../slideLayouts/slideLayout37.xml"/><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notesSlide" Target="../notesSlides/notesSlide19.xml"/><Relationship Id="rId1" Type="http://schemas.openxmlformats.org/officeDocument/2006/relationships/slideLayout" Target="../slideLayouts/slideLayout20.xml"/><Relationship Id="rId6" Type="http://schemas.openxmlformats.org/officeDocument/2006/relationships/image" Target="../media/image24.svg"/><Relationship Id="rId5" Type="http://schemas.openxmlformats.org/officeDocument/2006/relationships/image" Target="../media/image23.svg"/><Relationship Id="rId4" Type="http://schemas.openxmlformats.org/officeDocument/2006/relationships/image" Target="../media/image34.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0.xml"/><Relationship Id="rId1" Type="http://schemas.openxmlformats.org/officeDocument/2006/relationships/slideLayout" Target="../slideLayouts/slideLayout37.xml"/><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2.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notesSlide" Target="../notesSlides/notesSlide23.xml"/><Relationship Id="rId1" Type="http://schemas.openxmlformats.org/officeDocument/2006/relationships/slideLayout" Target="../slideLayouts/slideLayout20.xml"/><Relationship Id="rId6" Type="http://schemas.openxmlformats.org/officeDocument/2006/relationships/image" Target="../media/image24.svg"/><Relationship Id="rId5" Type="http://schemas.openxmlformats.org/officeDocument/2006/relationships/image" Target="../media/image23.svg"/><Relationship Id="rId4" Type="http://schemas.openxmlformats.org/officeDocument/2006/relationships/image" Target="../media/image34.svg"/></Relationships>
</file>

<file path=ppt/slides/_rels/slide2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4.xml"/><Relationship Id="rId1" Type="http://schemas.openxmlformats.org/officeDocument/2006/relationships/slideLayout" Target="../slideLayouts/slideLayout37.xml"/><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notesSlide" Target="../notesSlides/notesSlide25.xml"/><Relationship Id="rId1" Type="http://schemas.openxmlformats.org/officeDocument/2006/relationships/slideLayout" Target="../slideLayouts/slideLayout20.xml"/><Relationship Id="rId6" Type="http://schemas.openxmlformats.org/officeDocument/2006/relationships/image" Target="../media/image24.svg"/><Relationship Id="rId5" Type="http://schemas.openxmlformats.org/officeDocument/2006/relationships/image" Target="../media/image23.svg"/><Relationship Id="rId4" Type="http://schemas.openxmlformats.org/officeDocument/2006/relationships/image" Target="../media/image34.svg"/></Relationships>
</file>

<file path=ppt/slides/_rels/slide2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6.xml"/><Relationship Id="rId1" Type="http://schemas.openxmlformats.org/officeDocument/2006/relationships/slideLayout" Target="../slideLayouts/slideLayout37.xml"/><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8.xml"/><Relationship Id="rId1" Type="http://schemas.openxmlformats.org/officeDocument/2006/relationships/slideLayout" Target="../slideLayouts/slideLayout22.xml"/><Relationship Id="rId4" Type="http://schemas.openxmlformats.org/officeDocument/2006/relationships/image" Target="../media/image39.jpeg"/></Relationships>
</file>

<file path=ppt/slides/_rels/slide29.xml.rels><?xml version="1.0" encoding="UTF-8" standalone="yes"?>
<Relationships xmlns="http://schemas.openxmlformats.org/package/2006/relationships"><Relationship Id="rId3" Type="http://schemas.openxmlformats.org/officeDocument/2006/relationships/image" Target="../media/image40.svg"/><Relationship Id="rId7" Type="http://schemas.openxmlformats.org/officeDocument/2006/relationships/image" Target="../media/image42.svg"/><Relationship Id="rId2" Type="http://schemas.openxmlformats.org/officeDocument/2006/relationships/notesSlide" Target="../notesSlides/notesSlide29.xml"/><Relationship Id="rId1" Type="http://schemas.openxmlformats.org/officeDocument/2006/relationships/slideLayout" Target="../slideLayouts/slideLayout21.xml"/><Relationship Id="rId6" Type="http://schemas.openxmlformats.org/officeDocument/2006/relationships/image" Target="../media/image41.svg"/><Relationship Id="rId5" Type="http://schemas.openxmlformats.org/officeDocument/2006/relationships/image" Target="../media/image20.svg"/><Relationship Id="rId4" Type="http://schemas.openxmlformats.org/officeDocument/2006/relationships/image" Target="../media/image31.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2.xml.rels><?xml version="1.0" encoding="UTF-8" standalone="yes"?>
<Relationships xmlns="http://schemas.openxmlformats.org/package/2006/relationships"><Relationship Id="rId3" Type="http://schemas.openxmlformats.org/officeDocument/2006/relationships/hyperlink" Target="mailto:email@thrivent.com" TargetMode="External"/><Relationship Id="rId2" Type="http://schemas.openxmlformats.org/officeDocument/2006/relationships/notesSlide" Target="../notesSlides/notesSlide31.xml"/><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4.xml"/><Relationship Id="rId1" Type="http://schemas.openxmlformats.org/officeDocument/2006/relationships/slideLayout" Target="../slideLayouts/slideLayout19.xml"/><Relationship Id="rId5" Type="http://schemas.openxmlformats.org/officeDocument/2006/relationships/image" Target="../media/image21.svg"/><Relationship Id="rId4" Type="http://schemas.openxmlformats.org/officeDocument/2006/relationships/image" Target="../media/image20.svg"/></Relationships>
</file>

<file path=ppt/slides/_rels/slide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notesSlide" Target="../notesSlides/notesSlide7.xml"/><Relationship Id="rId1" Type="http://schemas.openxmlformats.org/officeDocument/2006/relationships/slideLayout" Target="../slideLayouts/slideLayout21.xml"/><Relationship Id="rId5" Type="http://schemas.openxmlformats.org/officeDocument/2006/relationships/image" Target="../media/image20.svg"/><Relationship Id="rId4" Type="http://schemas.openxmlformats.org/officeDocument/2006/relationships/image" Target="../media/image24.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4CEE1F8-8903-1984-1054-FBF97339CCA7}"/>
              </a:ext>
            </a:extLst>
          </p:cNvPr>
          <p:cNvSpPr>
            <a:spLocks noGrp="1"/>
          </p:cNvSpPr>
          <p:nvPr>
            <p:ph type="ctrTitle"/>
          </p:nvPr>
        </p:nvSpPr>
        <p:spPr/>
        <p:txBody>
          <a:bodyPr/>
          <a:lstStyle/>
          <a:p>
            <a:r>
              <a:rPr lang="en-US">
                <a:latin typeface="Basis Grt for Thrivent OffWhite"/>
                <a:cs typeface="Basis Grt for Thrivent OffWhite"/>
              </a:rPr>
              <a:t>Amplify support to causes you love</a:t>
            </a:r>
            <a:endParaRPr lang="en-US"/>
          </a:p>
        </p:txBody>
      </p:sp>
      <p:sp>
        <p:nvSpPr>
          <p:cNvPr id="4" name="Subtitle 3">
            <a:extLst>
              <a:ext uri="{FF2B5EF4-FFF2-40B4-BE49-F238E27FC236}">
                <a16:creationId xmlns:a16="http://schemas.microsoft.com/office/drawing/2014/main" id="{BB53D136-DC7D-3CBF-5E3A-8909525BABDA}"/>
              </a:ext>
            </a:extLst>
          </p:cNvPr>
          <p:cNvSpPr>
            <a:spLocks noGrp="1"/>
          </p:cNvSpPr>
          <p:nvPr>
            <p:ph type="subTitle" idx="1"/>
          </p:nvPr>
        </p:nvSpPr>
        <p:spPr/>
        <p:txBody>
          <a:bodyPr/>
          <a:lstStyle/>
          <a:p>
            <a:endParaRPr lang="en-US"/>
          </a:p>
        </p:txBody>
      </p:sp>
      <p:sp>
        <p:nvSpPr>
          <p:cNvPr id="6" name="TextBox 5">
            <a:extLst>
              <a:ext uri="{FF2B5EF4-FFF2-40B4-BE49-F238E27FC236}">
                <a16:creationId xmlns:a16="http://schemas.microsoft.com/office/drawing/2014/main" id="{92D16FB6-9919-8E5E-9B7D-3C89FDD43B93}"/>
              </a:ext>
            </a:extLst>
          </p:cNvPr>
          <p:cNvSpPr txBox="1"/>
          <p:nvPr/>
        </p:nvSpPr>
        <p:spPr>
          <a:xfrm>
            <a:off x="11246009" y="6510012"/>
            <a:ext cx="774630" cy="215444"/>
          </a:xfrm>
          <a:prstGeom prst="rect">
            <a:avLst/>
          </a:prstGeom>
          <a:noFill/>
        </p:spPr>
        <p:txBody>
          <a:bodyPr wrap="square">
            <a:spAutoFit/>
          </a:bodyPr>
          <a:lstStyle/>
          <a:p>
            <a:r>
              <a:rPr lang="en-US" sz="800" dirty="0">
                <a:solidFill>
                  <a:schemeClr val="bg1"/>
                </a:solidFill>
              </a:rPr>
              <a:t>3483615.8</a:t>
            </a:r>
          </a:p>
        </p:txBody>
      </p:sp>
    </p:spTree>
    <p:extLst>
      <p:ext uri="{BB962C8B-B14F-4D97-AF65-F5344CB8AC3E}">
        <p14:creationId xmlns:p14="http://schemas.microsoft.com/office/powerpoint/2010/main" val="35495593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52D12-8258-601A-572C-05334ABA2382}"/>
              </a:ext>
            </a:extLst>
          </p:cNvPr>
          <p:cNvSpPr>
            <a:spLocks noGrp="1"/>
          </p:cNvSpPr>
          <p:nvPr>
            <p:ph type="title"/>
          </p:nvPr>
        </p:nvSpPr>
        <p:spPr/>
        <p:txBody>
          <a:bodyPr anchor="ctr"/>
          <a:lstStyle/>
          <a:p>
            <a:r>
              <a:rPr lang="en-US" sz="5400">
                <a:solidFill>
                  <a:schemeClr val="bg1"/>
                </a:solidFill>
                <a:latin typeface="+mj-lt"/>
              </a:rPr>
              <a:t>Give Now. </a:t>
            </a:r>
            <a:br>
              <a:rPr lang="en-US" sz="5400">
                <a:solidFill>
                  <a:schemeClr val="bg1"/>
                </a:solidFill>
                <a:latin typeface="+mj-lt"/>
              </a:rPr>
            </a:br>
            <a:r>
              <a:rPr lang="en-US" sz="5400">
                <a:solidFill>
                  <a:schemeClr val="accent2"/>
                </a:solidFill>
                <a:latin typeface="+mj-lt"/>
              </a:rPr>
              <a:t>Give Later. </a:t>
            </a:r>
            <a:br>
              <a:rPr lang="en-US" sz="5400">
                <a:solidFill>
                  <a:schemeClr val="accent2"/>
                </a:solidFill>
                <a:latin typeface="+mj-lt"/>
              </a:rPr>
            </a:br>
            <a:r>
              <a:rPr lang="en-US" sz="5400">
                <a:solidFill>
                  <a:schemeClr val="tx2"/>
                </a:solidFill>
                <a:latin typeface="+mj-lt"/>
              </a:rPr>
              <a:t>Give &amp; </a:t>
            </a:r>
            <a:r>
              <a:rPr lang="en-US" sz="5400">
                <a:solidFill>
                  <a:schemeClr val="accent2"/>
                </a:solidFill>
                <a:latin typeface="+mj-lt"/>
              </a:rPr>
              <a:t>Receive.</a:t>
            </a:r>
            <a:r>
              <a:rPr lang="en-US" sz="5400" baseline="30000">
                <a:solidFill>
                  <a:schemeClr val="accent2"/>
                </a:solidFill>
                <a:latin typeface="+mj-lt"/>
              </a:rPr>
              <a:t>™</a:t>
            </a:r>
            <a:endParaRPr lang="en-US" sz="5400">
              <a:solidFill>
                <a:schemeClr val="accent2"/>
              </a:solidFill>
              <a:latin typeface="+mj-lt"/>
            </a:endParaRPr>
          </a:p>
        </p:txBody>
      </p:sp>
      <p:sp>
        <p:nvSpPr>
          <p:cNvPr id="4" name="Slide Number Placeholder 3">
            <a:extLst>
              <a:ext uri="{FF2B5EF4-FFF2-40B4-BE49-F238E27FC236}">
                <a16:creationId xmlns:a16="http://schemas.microsoft.com/office/drawing/2014/main" id="{E4B550A5-1423-F227-6BDC-5C5B305E991B}"/>
              </a:ext>
            </a:extLst>
          </p:cNvPr>
          <p:cNvSpPr>
            <a:spLocks noGrp="1"/>
          </p:cNvSpPr>
          <p:nvPr>
            <p:ph type="sldNum" sz="quarter" idx="12"/>
          </p:nvPr>
        </p:nvSpPr>
        <p:spPr/>
        <p:txBody>
          <a:bodyPr/>
          <a:lstStyle/>
          <a:p>
            <a:fld id="{D7756E16-444E-B644-B3D8-50D596555EAF}" type="slidenum">
              <a:rPr lang="en-US" smtClean="0"/>
              <a:pPr/>
              <a:t>10</a:t>
            </a:fld>
            <a:endParaRPr lang="en-US"/>
          </a:p>
        </p:txBody>
      </p:sp>
      <p:sp>
        <p:nvSpPr>
          <p:cNvPr id="3" name="Footer Placeholder 2">
            <a:extLst>
              <a:ext uri="{FF2B5EF4-FFF2-40B4-BE49-F238E27FC236}">
                <a16:creationId xmlns:a16="http://schemas.microsoft.com/office/drawing/2014/main" id="{2C1B4061-8230-D075-EE59-09C3830FAD5A}"/>
              </a:ext>
            </a:extLst>
          </p:cNvPr>
          <p:cNvSpPr>
            <a:spLocks noGrp="1"/>
          </p:cNvSpPr>
          <p:nvPr>
            <p:ph type="ftr" sz="quarter" idx="13"/>
          </p:nvPr>
        </p:nvSpPr>
        <p:spPr/>
        <p:txBody>
          <a:bodyPr/>
          <a:lstStyle/>
          <a:p>
            <a:r>
              <a:rPr lang="en-US" dirty="0"/>
              <a:t>©2026 Thrivent Charitable® | All rights reserved. Do not distribute without authorization.</a:t>
            </a:r>
          </a:p>
          <a:p>
            <a:endParaRPr lang="en-US" dirty="0"/>
          </a:p>
        </p:txBody>
      </p:sp>
    </p:spTree>
    <p:extLst>
      <p:ext uri="{BB962C8B-B14F-4D97-AF65-F5344CB8AC3E}">
        <p14:creationId xmlns:p14="http://schemas.microsoft.com/office/powerpoint/2010/main" val="41100813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96443AD-ED68-13EA-F9EE-7798DCAA9B48}"/>
              </a:ext>
            </a:extLst>
          </p:cNvPr>
          <p:cNvSpPr/>
          <p:nvPr/>
        </p:nvSpPr>
        <p:spPr>
          <a:xfrm>
            <a:off x="635000" y="1537288"/>
            <a:ext cx="6920442" cy="3805098"/>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16">
            <a:extLst>
              <a:ext uri="{FF2B5EF4-FFF2-40B4-BE49-F238E27FC236}">
                <a16:creationId xmlns:a16="http://schemas.microsoft.com/office/drawing/2014/main" id="{15E94D75-C861-081D-7881-38E45963A094}"/>
              </a:ext>
            </a:extLst>
          </p:cNvPr>
          <p:cNvSpPr>
            <a:spLocks noGrp="1"/>
          </p:cNvSpPr>
          <p:nvPr>
            <p:ph type="title"/>
          </p:nvPr>
        </p:nvSpPr>
        <p:spPr/>
        <p:txBody>
          <a:bodyPr/>
          <a:lstStyle/>
          <a:p>
            <a:r>
              <a:rPr lang="en-US"/>
              <a:t>Give now</a:t>
            </a:r>
          </a:p>
        </p:txBody>
      </p:sp>
      <p:sp>
        <p:nvSpPr>
          <p:cNvPr id="9" name="Content Placeholder 8">
            <a:extLst>
              <a:ext uri="{FF2B5EF4-FFF2-40B4-BE49-F238E27FC236}">
                <a16:creationId xmlns:a16="http://schemas.microsoft.com/office/drawing/2014/main" id="{46C38F79-B71D-E490-0089-81CC2FBD88C2}"/>
              </a:ext>
            </a:extLst>
          </p:cNvPr>
          <p:cNvSpPr>
            <a:spLocks noGrp="1"/>
          </p:cNvSpPr>
          <p:nvPr>
            <p:ph idx="1"/>
          </p:nvPr>
        </p:nvSpPr>
        <p:spPr>
          <a:xfrm>
            <a:off x="867492" y="2262639"/>
            <a:ext cx="3178909" cy="3079747"/>
          </a:xfrm>
        </p:spPr>
        <p:txBody>
          <a:bodyPr/>
          <a:lstStyle/>
          <a:p>
            <a:pPr>
              <a:defRPr/>
            </a:pPr>
            <a:r>
              <a:rPr lang="en-US">
                <a:latin typeface="Basis Grt for Thrivent" panose="020B0503030604040103" pitchFamily="34" charset="0"/>
                <a:cs typeface="Basis Grt for Thrivent" panose="020B0503030604040103" pitchFamily="34" charset="0"/>
              </a:rPr>
              <a:t>Cash</a:t>
            </a:r>
          </a:p>
          <a:p>
            <a:pPr>
              <a:defRPr/>
            </a:pPr>
            <a:r>
              <a:rPr lang="en-US">
                <a:latin typeface="Basis Grt for Thrivent" panose="020B0503030604040103" pitchFamily="34" charset="0"/>
                <a:cs typeface="Basis Grt for Thrivent" panose="020B0503030604040103" pitchFamily="34" charset="0"/>
              </a:rPr>
              <a:t>Publicly traded securities</a:t>
            </a:r>
          </a:p>
          <a:p>
            <a:pPr>
              <a:defRPr/>
            </a:pPr>
            <a:r>
              <a:rPr lang="en-US">
                <a:latin typeface="Basis Grt for Thrivent" panose="020B0503030604040103" pitchFamily="34" charset="0"/>
                <a:cs typeface="Basis Grt for Thrivent" panose="020B0503030604040103" pitchFamily="34" charset="0"/>
              </a:rPr>
              <a:t>Real estate</a:t>
            </a:r>
          </a:p>
          <a:p>
            <a:pPr>
              <a:defRPr/>
            </a:pPr>
            <a:r>
              <a:rPr lang="en-US">
                <a:latin typeface="Basis Grt for Thrivent" panose="020B0503030604040103" pitchFamily="34" charset="0"/>
                <a:cs typeface="Basis Grt for Thrivent" panose="020B0503030604040103" pitchFamily="34" charset="0"/>
              </a:rPr>
              <a:t>Closely held stock</a:t>
            </a:r>
          </a:p>
          <a:p>
            <a:pPr>
              <a:defRPr/>
            </a:pPr>
            <a:r>
              <a:rPr lang="en-US">
                <a:latin typeface="Basis Grt for Thrivent" panose="020B0503030604040103" pitchFamily="34" charset="0"/>
                <a:cs typeface="Basis Grt for Thrivent" panose="020B0503030604040103" pitchFamily="34" charset="0"/>
              </a:rPr>
              <a:t>Qualified charitable distributions (QCDs) from IRA</a:t>
            </a:r>
          </a:p>
          <a:p>
            <a:pPr>
              <a:defRPr/>
            </a:pPr>
            <a:r>
              <a:rPr lang="en-US">
                <a:latin typeface="Basis Grt for Thrivent" panose="020B0503030604040103" pitchFamily="34" charset="0"/>
                <a:cs typeface="Basis Grt for Thrivent" panose="020B0503030604040103" pitchFamily="34" charset="0"/>
              </a:rPr>
              <a:t>Crops/farm equipment</a:t>
            </a:r>
          </a:p>
          <a:p>
            <a:pPr>
              <a:defRPr/>
            </a:pPr>
            <a:r>
              <a:rPr lang="en-US">
                <a:latin typeface="Basis Grt for Thrivent" panose="020B0503030604040103" pitchFamily="34" charset="0"/>
                <a:cs typeface="Basis Grt for Thrivent" panose="020B0503030604040103" pitchFamily="34" charset="0"/>
              </a:rPr>
              <a:t>Limited or general partnerships</a:t>
            </a:r>
          </a:p>
          <a:p>
            <a:pPr>
              <a:defRPr/>
            </a:pPr>
            <a:r>
              <a:rPr lang="en-US">
                <a:latin typeface="Basis Grt for Thrivent" panose="020B0503030604040103" pitchFamily="34" charset="0"/>
                <a:cs typeface="Basis Grt for Thrivent" panose="020B0503030604040103" pitchFamily="34" charset="0"/>
              </a:rPr>
              <a:t>Limited liability company</a:t>
            </a:r>
          </a:p>
          <a:p>
            <a:endParaRPr lang="en-US"/>
          </a:p>
        </p:txBody>
      </p:sp>
      <p:sp>
        <p:nvSpPr>
          <p:cNvPr id="5" name="Footer Placeholder 4">
            <a:extLst>
              <a:ext uri="{FF2B5EF4-FFF2-40B4-BE49-F238E27FC236}">
                <a16:creationId xmlns:a16="http://schemas.microsoft.com/office/drawing/2014/main" id="{2ECFFBC0-7E86-B291-5BFE-C30F6F07B5B6}"/>
              </a:ext>
            </a:extLst>
          </p:cNvPr>
          <p:cNvSpPr>
            <a:spLocks noGrp="1"/>
          </p:cNvSpPr>
          <p:nvPr>
            <p:ph type="ftr" sz="quarter" idx="37"/>
          </p:nvPr>
        </p:nvSpPr>
        <p:spPr/>
        <p:txBody>
          <a:bodyPr/>
          <a:lstStyle/>
          <a:p>
            <a:r>
              <a:rPr lang="en-US" dirty="0"/>
              <a:t>©2026 Thrivent Charitable® | All rights reserved. Do not distribute without authorization.</a:t>
            </a:r>
          </a:p>
        </p:txBody>
      </p:sp>
      <p:sp>
        <p:nvSpPr>
          <p:cNvPr id="6" name="Slide Number Placeholder 5">
            <a:extLst>
              <a:ext uri="{FF2B5EF4-FFF2-40B4-BE49-F238E27FC236}">
                <a16:creationId xmlns:a16="http://schemas.microsoft.com/office/drawing/2014/main" id="{94F46B1F-DA62-9072-6FD9-4D4F1191EC8D}"/>
              </a:ext>
            </a:extLst>
          </p:cNvPr>
          <p:cNvSpPr>
            <a:spLocks noGrp="1"/>
          </p:cNvSpPr>
          <p:nvPr>
            <p:ph type="sldNum" sz="quarter" idx="38"/>
          </p:nvPr>
        </p:nvSpPr>
        <p:spPr/>
        <p:txBody>
          <a:bodyPr/>
          <a:lstStyle/>
          <a:p>
            <a:fld id="{D7756E16-444E-B644-B3D8-50D596555EAF}" type="slidenum">
              <a:rPr lang="en-US" smtClean="0"/>
              <a:pPr/>
              <a:t>11</a:t>
            </a:fld>
            <a:endParaRPr lang="en-US"/>
          </a:p>
        </p:txBody>
      </p:sp>
      <p:sp>
        <p:nvSpPr>
          <p:cNvPr id="11" name="Text Placeholder 2">
            <a:extLst>
              <a:ext uri="{FF2B5EF4-FFF2-40B4-BE49-F238E27FC236}">
                <a16:creationId xmlns:a16="http://schemas.microsoft.com/office/drawing/2014/main" id="{1E4DEE14-F153-99DB-C73B-623BBBF2FC55}"/>
              </a:ext>
            </a:extLst>
          </p:cNvPr>
          <p:cNvSpPr txBox="1">
            <a:spLocks/>
          </p:cNvSpPr>
          <p:nvPr/>
        </p:nvSpPr>
        <p:spPr>
          <a:xfrm>
            <a:off x="867491" y="1698801"/>
            <a:ext cx="2030047" cy="412506"/>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4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indent="0" algn="l" defTabSz="914400" rtl="0" eaLnBrk="1" latinLnBrk="0" hangingPunct="1">
              <a:lnSpc>
                <a:spcPct val="90000"/>
              </a:lnSpc>
              <a:spcBef>
                <a:spcPts val="500"/>
              </a:spcBef>
              <a:buClr>
                <a:schemeClr val="tx1"/>
              </a:buClr>
              <a:buFontTx/>
              <a:buNone/>
              <a:tabLst/>
              <a:defRPr lang="en-US" sz="2000" b="1" i="0" kern="120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914400" indent="0" algn="l" defTabSz="914400" rtl="0" eaLnBrk="1" latinLnBrk="0" hangingPunct="1">
              <a:lnSpc>
                <a:spcPct val="90000"/>
              </a:lnSpc>
              <a:spcBef>
                <a:spcPts val="500"/>
              </a:spcBef>
              <a:buClr>
                <a:schemeClr val="tx1"/>
              </a:buClr>
              <a:buFontTx/>
              <a:buNone/>
              <a:tabLst/>
              <a:defRPr sz="1800" b="1"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a:r>
              <a:rPr lang="en-US"/>
              <a:t>Give now</a:t>
            </a:r>
          </a:p>
        </p:txBody>
      </p:sp>
      <p:sp>
        <p:nvSpPr>
          <p:cNvPr id="14" name="Text Placeholder 9">
            <a:extLst>
              <a:ext uri="{FF2B5EF4-FFF2-40B4-BE49-F238E27FC236}">
                <a16:creationId xmlns:a16="http://schemas.microsoft.com/office/drawing/2014/main" id="{95D75E7B-7129-E587-57C9-90F9B4D8B748}"/>
              </a:ext>
            </a:extLst>
          </p:cNvPr>
          <p:cNvSpPr txBox="1">
            <a:spLocks/>
          </p:cNvSpPr>
          <p:nvPr/>
        </p:nvSpPr>
        <p:spPr>
          <a:xfrm>
            <a:off x="1069106" y="2433562"/>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15" name="Text Placeholder 9">
            <a:extLst>
              <a:ext uri="{FF2B5EF4-FFF2-40B4-BE49-F238E27FC236}">
                <a16:creationId xmlns:a16="http://schemas.microsoft.com/office/drawing/2014/main" id="{8F7F4E36-AB5F-3AF0-39D5-FA47194EB1BC}"/>
              </a:ext>
            </a:extLst>
          </p:cNvPr>
          <p:cNvSpPr txBox="1">
            <a:spLocks/>
          </p:cNvSpPr>
          <p:nvPr/>
        </p:nvSpPr>
        <p:spPr>
          <a:xfrm>
            <a:off x="6378014" y="3193193"/>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20" name="Text Placeholder 2">
            <a:extLst>
              <a:ext uri="{FF2B5EF4-FFF2-40B4-BE49-F238E27FC236}">
                <a16:creationId xmlns:a16="http://schemas.microsoft.com/office/drawing/2014/main" id="{FBF4225A-8494-9530-25B4-6E4825375E16}"/>
              </a:ext>
            </a:extLst>
          </p:cNvPr>
          <p:cNvSpPr txBox="1">
            <a:spLocks/>
          </p:cNvSpPr>
          <p:nvPr/>
        </p:nvSpPr>
        <p:spPr>
          <a:xfrm>
            <a:off x="4428423" y="1698801"/>
            <a:ext cx="2367953" cy="412506"/>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4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indent="0" algn="l" defTabSz="914400" rtl="0" eaLnBrk="1" latinLnBrk="0" hangingPunct="1">
              <a:lnSpc>
                <a:spcPct val="90000"/>
              </a:lnSpc>
              <a:spcBef>
                <a:spcPts val="500"/>
              </a:spcBef>
              <a:buClr>
                <a:schemeClr val="tx1"/>
              </a:buClr>
              <a:buFontTx/>
              <a:buNone/>
              <a:tabLst/>
              <a:defRPr lang="en-US" sz="2000" b="1" i="0" kern="120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914400" indent="0" algn="l" defTabSz="914400" rtl="0" eaLnBrk="1" latinLnBrk="0" hangingPunct="1">
              <a:lnSpc>
                <a:spcPct val="90000"/>
              </a:lnSpc>
              <a:spcBef>
                <a:spcPts val="500"/>
              </a:spcBef>
              <a:buClr>
                <a:schemeClr val="tx1"/>
              </a:buClr>
              <a:buFontTx/>
              <a:buNone/>
              <a:tabLst/>
              <a:defRPr sz="1800" b="1"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a:r>
              <a:rPr lang="en-US">
                <a:latin typeface="+mj-lt"/>
              </a:rPr>
              <a:t>For people who</a:t>
            </a:r>
          </a:p>
        </p:txBody>
      </p:sp>
      <p:sp>
        <p:nvSpPr>
          <p:cNvPr id="21" name="Content Placeholder 8">
            <a:extLst>
              <a:ext uri="{FF2B5EF4-FFF2-40B4-BE49-F238E27FC236}">
                <a16:creationId xmlns:a16="http://schemas.microsoft.com/office/drawing/2014/main" id="{699D64A5-957A-BB25-EE45-5A41AF3181AE}"/>
              </a:ext>
            </a:extLst>
          </p:cNvPr>
          <p:cNvSpPr txBox="1">
            <a:spLocks/>
          </p:cNvSpPr>
          <p:nvPr/>
        </p:nvSpPr>
        <p:spPr>
          <a:xfrm>
            <a:off x="4428425" y="2262639"/>
            <a:ext cx="3021014" cy="3079747"/>
          </a:xfrm>
          <a:prstGeom prst="rect">
            <a:avLst/>
          </a:prstGeom>
        </p:spPr>
        <p:txBody>
          <a:bodyPr vert="horz" lIns="0" tIns="45720" rIns="91440" bIns="45720" rtlCol="0">
            <a:noAutofit/>
          </a:bodyPr>
          <a:lstStyle>
            <a:lvl1pPr marL="285750" indent="-285750" algn="l" defTabSz="914400" rtl="0" eaLnBrk="1" latinLnBrk="0" hangingPunct="1">
              <a:lnSpc>
                <a:spcPct val="90000"/>
              </a:lnSpc>
              <a:spcBef>
                <a:spcPts val="1000"/>
              </a:spcBef>
              <a:buClr>
                <a:schemeClr val="accent1"/>
              </a:buClr>
              <a:buFont typeface="Arial" panose="020B0604020202020204" pitchFamily="34" charset="0"/>
              <a:buChar char="•"/>
              <a:defRPr sz="14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t>Want to provide charitable support now, while living.</a:t>
            </a:r>
          </a:p>
          <a:p>
            <a:pPr>
              <a:defRPr/>
            </a:pPr>
            <a:r>
              <a:rPr lang="en-US"/>
              <a:t>Want to give long-term assets and avoid paying taxes on capital gains.</a:t>
            </a:r>
          </a:p>
          <a:p>
            <a:pPr>
              <a:defRPr/>
            </a:pPr>
            <a:r>
              <a:rPr lang="en-US"/>
              <a:t>Wish to include family in giving decisions. </a:t>
            </a:r>
          </a:p>
          <a:p>
            <a:pPr>
              <a:defRPr/>
            </a:pPr>
            <a:r>
              <a:rPr lang="en-US"/>
              <a:t>Seek a potential charitable deduction.</a:t>
            </a:r>
          </a:p>
          <a:p>
            <a:pPr>
              <a:defRPr/>
            </a:pPr>
            <a:endParaRPr lang="en-US"/>
          </a:p>
        </p:txBody>
      </p:sp>
      <p:pic>
        <p:nvPicPr>
          <p:cNvPr id="3" name="Picture Placeholder 25" descr="A person and person carrying crates of plants&#10;&#10;AI-generated content may be incorrect.">
            <a:extLst>
              <a:ext uri="{FF2B5EF4-FFF2-40B4-BE49-F238E27FC236}">
                <a16:creationId xmlns:a16="http://schemas.microsoft.com/office/drawing/2014/main" id="{264C0789-A5C8-6C59-546B-9618DA59E87D}"/>
              </a:ext>
            </a:extLst>
          </p:cNvPr>
          <p:cNvPicPr>
            <a:picLocks noGrp="1" noChangeAspect="1"/>
          </p:cNvPicPr>
          <p:nvPr>
            <p:ph type="pic" sz="quarter" idx="30"/>
          </p:nvPr>
        </p:nvPicPr>
        <p:blipFill>
          <a:blip r:embed="rId3"/>
          <a:srcRect l="19486" r="33402"/>
          <a:stretch/>
        </p:blipFill>
        <p:spPr>
          <a:xfrm>
            <a:off x="7877909" y="0"/>
            <a:ext cx="4308230" cy="6858000"/>
          </a:xfrm>
        </p:spPr>
      </p:pic>
      <p:cxnSp>
        <p:nvCxnSpPr>
          <p:cNvPr id="7" name="Straight Connector 6">
            <a:extLst>
              <a:ext uri="{FF2B5EF4-FFF2-40B4-BE49-F238E27FC236}">
                <a16:creationId xmlns:a16="http://schemas.microsoft.com/office/drawing/2014/main" id="{C823AE6C-999C-ECFE-2EB4-FF250B0D96EA}"/>
              </a:ext>
            </a:extLst>
          </p:cNvPr>
          <p:cNvCxnSpPr>
            <a:cxnSpLocks/>
          </p:cNvCxnSpPr>
          <p:nvPr/>
        </p:nvCxnSpPr>
        <p:spPr>
          <a:xfrm>
            <a:off x="4070360" y="1698801"/>
            <a:ext cx="0" cy="3460397"/>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052442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2B1FA-C3F8-39C0-3DBD-6569AC27FDCC}"/>
            </a:ext>
          </a:extLst>
        </p:cNvPr>
        <p:cNvGrpSpPr/>
        <p:nvPr/>
      </p:nvGrpSpPr>
      <p:grpSpPr>
        <a:xfrm>
          <a:off x="0" y="0"/>
          <a:ext cx="0" cy="0"/>
          <a:chOff x="0" y="0"/>
          <a:chExt cx="0" cy="0"/>
        </a:xfrm>
      </p:grpSpPr>
      <p:pic>
        <p:nvPicPr>
          <p:cNvPr id="22" name="Picture Placeholder 21">
            <a:extLst>
              <a:ext uri="{FF2B5EF4-FFF2-40B4-BE49-F238E27FC236}">
                <a16:creationId xmlns:a16="http://schemas.microsoft.com/office/drawing/2014/main" id="{A1D35817-6C69-1EBE-71CA-6A52D42E679D}"/>
              </a:ext>
            </a:extLst>
          </p:cNvPr>
          <p:cNvPicPr>
            <a:picLocks noGrp="1" noChangeAspect="1"/>
          </p:cNvPicPr>
          <p:nvPr>
            <p:ph type="pic" sz="quarter" idx="30"/>
          </p:nvPr>
        </p:nvPicPr>
        <p:blipFill>
          <a:blip r:embed="rId3"/>
          <a:srcRect l="19384" r="19384"/>
          <a:stretch/>
        </p:blipFill>
        <p:spPr>
          <a:xfrm>
            <a:off x="5340122" y="-36964"/>
            <a:ext cx="6298965" cy="6858000"/>
          </a:xfrm>
        </p:spPr>
      </p:pic>
      <p:pic>
        <p:nvPicPr>
          <p:cNvPr id="24" name="Picture 23" descr="A black arch with a white background&#10;&#10;AI-generated content may be incorrect.">
            <a:extLst>
              <a:ext uri="{FF2B5EF4-FFF2-40B4-BE49-F238E27FC236}">
                <a16:creationId xmlns:a16="http://schemas.microsoft.com/office/drawing/2014/main" id="{994453EE-B8DC-53CA-1DC6-966552CBC43D}"/>
              </a:ext>
            </a:extLst>
          </p:cNvPr>
          <p:cNvPicPr>
            <a:picLocks noChangeAspect="1"/>
          </p:cNvPicPr>
          <p:nvPr/>
        </p:nvPicPr>
        <p:blipFill>
          <a:blip r:embed="rId4"/>
          <a:stretch>
            <a:fillRect/>
          </a:stretch>
        </p:blipFill>
        <p:spPr>
          <a:xfrm>
            <a:off x="-49963" y="-28969"/>
            <a:ext cx="12291925" cy="6915937"/>
          </a:xfrm>
          <a:prstGeom prst="rect">
            <a:avLst/>
          </a:prstGeom>
        </p:spPr>
      </p:pic>
      <p:sp>
        <p:nvSpPr>
          <p:cNvPr id="2" name="Title 1">
            <a:extLst>
              <a:ext uri="{FF2B5EF4-FFF2-40B4-BE49-F238E27FC236}">
                <a16:creationId xmlns:a16="http://schemas.microsoft.com/office/drawing/2014/main" id="{F93C586B-3190-64BD-91B6-346F7B5496D0}"/>
              </a:ext>
            </a:extLst>
          </p:cNvPr>
          <p:cNvSpPr>
            <a:spLocks noGrp="1"/>
          </p:cNvSpPr>
          <p:nvPr>
            <p:ph type="title"/>
          </p:nvPr>
        </p:nvSpPr>
        <p:spPr>
          <a:xfrm>
            <a:off x="629035" y="539110"/>
            <a:ext cx="5318991" cy="384908"/>
          </a:xfrm>
        </p:spPr>
        <p:txBody>
          <a:bodyPr/>
          <a:lstStyle/>
          <a:p>
            <a:r>
              <a:rPr lang="en-US"/>
              <a:t>Cash</a:t>
            </a:r>
          </a:p>
        </p:txBody>
      </p:sp>
      <p:sp>
        <p:nvSpPr>
          <p:cNvPr id="20" name="Text Placeholder 19">
            <a:extLst>
              <a:ext uri="{FF2B5EF4-FFF2-40B4-BE49-F238E27FC236}">
                <a16:creationId xmlns:a16="http://schemas.microsoft.com/office/drawing/2014/main" id="{8A433505-3C12-090C-D0A6-39AF58E2B8CB}"/>
              </a:ext>
            </a:extLst>
          </p:cNvPr>
          <p:cNvSpPr>
            <a:spLocks noGrp="1"/>
          </p:cNvSpPr>
          <p:nvPr>
            <p:ph type="body" sz="quarter" idx="37"/>
          </p:nvPr>
        </p:nvSpPr>
        <p:spPr>
          <a:xfrm>
            <a:off x="629035" y="1981364"/>
            <a:ext cx="4549742" cy="2886850"/>
          </a:xfrm>
        </p:spPr>
        <p:txBody>
          <a:bodyPr/>
          <a:lstStyle/>
          <a:p>
            <a:r>
              <a:rPr lang="en-US" sz="1800" b="0"/>
              <a:t>A woman with a modest inheritance from her mother wants to establish a giving tradition with her daughters-in-law and granddaughter.</a:t>
            </a:r>
          </a:p>
          <a:p>
            <a:r>
              <a:rPr lang="en-US" sz="1800"/>
              <a:t>She establishes a donor-advised fund with a cash gift of $10,000 and may qualify for an immediate charitable tax deduction.</a:t>
            </a:r>
          </a:p>
          <a:p>
            <a:r>
              <a:rPr lang="en-US" sz="1800"/>
              <a:t>Her family meets once a year to select charities to receive grants from their fund.</a:t>
            </a:r>
          </a:p>
          <a:p>
            <a:endParaRPr lang="en-US" sz="1800"/>
          </a:p>
          <a:p>
            <a:endParaRPr lang="en-US" sz="1800" b="0"/>
          </a:p>
        </p:txBody>
      </p:sp>
      <p:sp>
        <p:nvSpPr>
          <p:cNvPr id="17" name="Footer Placeholder 16">
            <a:extLst>
              <a:ext uri="{FF2B5EF4-FFF2-40B4-BE49-F238E27FC236}">
                <a16:creationId xmlns:a16="http://schemas.microsoft.com/office/drawing/2014/main" id="{F4C09FBC-3BE1-AA8C-CD6C-E779D93F0E05}"/>
              </a:ext>
            </a:extLst>
          </p:cNvPr>
          <p:cNvSpPr>
            <a:spLocks noGrp="1"/>
          </p:cNvSpPr>
          <p:nvPr>
            <p:ph type="ftr" sz="quarter" idx="31"/>
          </p:nvPr>
        </p:nvSpPr>
        <p:spPr/>
        <p:txBody>
          <a:bodyPr/>
          <a:lstStyle/>
          <a:p>
            <a:r>
              <a:rPr lang="en-US" dirty="0"/>
              <a:t>©2026 Thrivent Charitable® | All rights reserved. Do not distribute without authorization.</a:t>
            </a:r>
          </a:p>
        </p:txBody>
      </p:sp>
      <p:sp>
        <p:nvSpPr>
          <p:cNvPr id="3" name="Slide Number Placeholder 2">
            <a:extLst>
              <a:ext uri="{FF2B5EF4-FFF2-40B4-BE49-F238E27FC236}">
                <a16:creationId xmlns:a16="http://schemas.microsoft.com/office/drawing/2014/main" id="{53869ACB-F82E-FB1E-E83C-03CAD9C6FE2C}"/>
              </a:ext>
            </a:extLst>
          </p:cNvPr>
          <p:cNvSpPr>
            <a:spLocks noGrp="1"/>
          </p:cNvSpPr>
          <p:nvPr>
            <p:ph type="sldNum" sz="quarter" idx="12"/>
          </p:nvPr>
        </p:nvSpPr>
        <p:spPr/>
        <p:txBody>
          <a:bodyPr/>
          <a:lstStyle/>
          <a:p>
            <a:fld id="{D7756E16-444E-B644-B3D8-50D596555EAF}" type="slidenum">
              <a:rPr lang="en-US" smtClean="0"/>
              <a:pPr/>
              <a:t>12</a:t>
            </a:fld>
            <a:endParaRPr lang="en-US"/>
          </a:p>
        </p:txBody>
      </p:sp>
      <p:sp>
        <p:nvSpPr>
          <p:cNvPr id="23" name="Picture Placeholder 11">
            <a:extLst>
              <a:ext uri="{FF2B5EF4-FFF2-40B4-BE49-F238E27FC236}">
                <a16:creationId xmlns:a16="http://schemas.microsoft.com/office/drawing/2014/main" id="{5D6ED75B-340B-B99E-FE66-CE259A2569D1}"/>
              </a:ext>
            </a:extLst>
          </p:cNvPr>
          <p:cNvSpPr txBox="1">
            <a:spLocks/>
          </p:cNvSpPr>
          <p:nvPr/>
        </p:nvSpPr>
        <p:spPr>
          <a:xfrm>
            <a:off x="5205046" y="0"/>
            <a:ext cx="6986954" cy="6858000"/>
          </a:xfrm>
          <a:prstGeom prst="rect">
            <a:avLst/>
          </a:prstGeom>
        </p:spPr>
        <p:txBody>
          <a:bodyPr vert="horz" lIns="0" tIns="45720" rIns="91440" bIns="45720" rtlCol="0" anchor="ctr" anchorCtr="0">
            <a:noAutofit/>
          </a:bodyPr>
          <a:lstStyle>
            <a:lvl1pPr marL="0" indent="0" algn="ctr" defTabSz="914400" rtl="0" eaLnBrk="1" latinLnBrk="0" hangingPunct="1">
              <a:lnSpc>
                <a:spcPct val="90000"/>
              </a:lnSpc>
              <a:spcBef>
                <a:spcPts val="1000"/>
              </a:spcBef>
              <a:buClr>
                <a:schemeClr val="accent1"/>
              </a:buClr>
              <a:buFontTx/>
              <a:buNone/>
              <a:defRPr sz="2000" b="0" i="0" kern="1200">
                <a:solidFill>
                  <a:schemeClr val="bg1"/>
                </a:solidFill>
                <a:latin typeface="Basis Grotesque Pro Off-White" panose="020B0503030604040103" pitchFamily="34" charset="0"/>
                <a:ea typeface="+mn-ea"/>
                <a:cs typeface="+mn-cs"/>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sp>
        <p:nvSpPr>
          <p:cNvPr id="4" name="TextBox 3">
            <a:extLst>
              <a:ext uri="{FF2B5EF4-FFF2-40B4-BE49-F238E27FC236}">
                <a16:creationId xmlns:a16="http://schemas.microsoft.com/office/drawing/2014/main" id="{8013A8C2-2571-86C0-887D-EB68EF016198}"/>
              </a:ext>
            </a:extLst>
          </p:cNvPr>
          <p:cNvSpPr txBox="1"/>
          <p:nvPr/>
        </p:nvSpPr>
        <p:spPr>
          <a:xfrm>
            <a:off x="629035" y="1014794"/>
            <a:ext cx="1733167" cy="400110"/>
          </a:xfrm>
          <a:prstGeom prst="rect">
            <a:avLst/>
          </a:prstGeom>
          <a:noFill/>
        </p:spPr>
        <p:txBody>
          <a:bodyPr wrap="none" rtlCol="0">
            <a:spAutoFit/>
          </a:bodyPr>
          <a:lstStyle/>
          <a:p>
            <a:r>
              <a:rPr lang="en-US" sz="2000">
                <a:latin typeface="Burgess for Thrivent" panose="02020503070402040403" pitchFamily="18" charset="0"/>
                <a:ea typeface="Burgess for Thrivent" panose="02020503070402040403" pitchFamily="18" charset="0"/>
                <a:cs typeface="Burgess for Thrivent" panose="02020503070402040403" pitchFamily="18" charset="0"/>
              </a:rPr>
              <a:t>A donor story</a:t>
            </a:r>
          </a:p>
        </p:txBody>
      </p:sp>
      <p:sp>
        <p:nvSpPr>
          <p:cNvPr id="5" name="TextBox 4">
            <a:extLst>
              <a:ext uri="{FF2B5EF4-FFF2-40B4-BE49-F238E27FC236}">
                <a16:creationId xmlns:a16="http://schemas.microsoft.com/office/drawing/2014/main" id="{1B4E006C-AF77-C254-D2E2-896A1C80AAF3}"/>
              </a:ext>
            </a:extLst>
          </p:cNvPr>
          <p:cNvSpPr txBox="1"/>
          <p:nvPr/>
        </p:nvSpPr>
        <p:spPr>
          <a:xfrm>
            <a:off x="785150" y="5963595"/>
            <a:ext cx="4393627" cy="400110"/>
          </a:xfrm>
          <a:prstGeom prst="rect">
            <a:avLst/>
          </a:prstGeom>
          <a:noFill/>
        </p:spPr>
        <p:txBody>
          <a:bodyPr wrap="square">
            <a:spAutoFit/>
          </a:bodyPr>
          <a:lstStyle/>
          <a:p>
            <a:r>
              <a:rPr lang="en-US" sz="1000"/>
              <a:t>The donor’s experience may not be the same as other donors and does not indicate future performance or success.</a:t>
            </a:r>
          </a:p>
        </p:txBody>
      </p:sp>
    </p:spTree>
    <p:extLst>
      <p:ext uri="{BB962C8B-B14F-4D97-AF65-F5344CB8AC3E}">
        <p14:creationId xmlns:p14="http://schemas.microsoft.com/office/powerpoint/2010/main" val="12633250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Picture Placeholder 11">
            <a:extLst>
              <a:ext uri="{FF2B5EF4-FFF2-40B4-BE49-F238E27FC236}">
                <a16:creationId xmlns:a16="http://schemas.microsoft.com/office/drawing/2014/main" id="{F174C0E7-D2DB-1150-0DCF-DBC0CE16F969}"/>
              </a:ext>
            </a:extLst>
          </p:cNvPr>
          <p:cNvSpPr txBox="1">
            <a:spLocks/>
          </p:cNvSpPr>
          <p:nvPr/>
        </p:nvSpPr>
        <p:spPr>
          <a:xfrm>
            <a:off x="5205046" y="0"/>
            <a:ext cx="6986954" cy="6858000"/>
          </a:xfrm>
          <a:prstGeom prst="rect">
            <a:avLst/>
          </a:prstGeom>
        </p:spPr>
        <p:txBody>
          <a:bodyPr vert="horz" lIns="0" tIns="45720" rIns="91440" bIns="45720" rtlCol="0" anchor="ctr" anchorCtr="0">
            <a:noAutofit/>
          </a:bodyPr>
          <a:lstStyle>
            <a:lvl1pPr marL="0" indent="0" algn="ctr" defTabSz="914400" rtl="0" eaLnBrk="1" latinLnBrk="0" hangingPunct="1">
              <a:lnSpc>
                <a:spcPct val="90000"/>
              </a:lnSpc>
              <a:spcBef>
                <a:spcPts val="1000"/>
              </a:spcBef>
              <a:buClr>
                <a:schemeClr val="accent1"/>
              </a:buClr>
              <a:buFontTx/>
              <a:buNone/>
              <a:defRPr sz="2000" b="0" i="0" kern="1200">
                <a:solidFill>
                  <a:schemeClr val="bg1"/>
                </a:solidFill>
                <a:latin typeface="Basis Grotesque Pro Off-White" panose="020B0503030604040103" pitchFamily="34" charset="0"/>
                <a:ea typeface="+mn-ea"/>
                <a:cs typeface="+mn-cs"/>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pic>
        <p:nvPicPr>
          <p:cNvPr id="8" name="Picture Placeholder 7" descr="A person sitting on a couch using a computer&#10;&#10;AI-generated content may be incorrect.">
            <a:extLst>
              <a:ext uri="{FF2B5EF4-FFF2-40B4-BE49-F238E27FC236}">
                <a16:creationId xmlns:a16="http://schemas.microsoft.com/office/drawing/2014/main" id="{5DE375D1-67E0-8011-2E5F-74B8F7289016}"/>
              </a:ext>
            </a:extLst>
          </p:cNvPr>
          <p:cNvPicPr>
            <a:picLocks noGrp="1" noChangeAspect="1"/>
          </p:cNvPicPr>
          <p:nvPr>
            <p:ph type="pic" sz="quarter" idx="30"/>
          </p:nvPr>
        </p:nvPicPr>
        <p:blipFill>
          <a:blip r:embed="rId3"/>
          <a:srcRect l="15556" r="15556"/>
          <a:stretch>
            <a:fillRect/>
          </a:stretch>
        </p:blipFill>
        <p:spPr>
          <a:xfrm>
            <a:off x="5370254" y="0"/>
            <a:ext cx="6298965" cy="6858000"/>
          </a:xfrm>
        </p:spPr>
      </p:pic>
      <p:pic>
        <p:nvPicPr>
          <p:cNvPr id="24" name="Picture 23" descr="A black arch with a white background&#10;&#10;AI-generated content may be incorrect.">
            <a:extLst>
              <a:ext uri="{FF2B5EF4-FFF2-40B4-BE49-F238E27FC236}">
                <a16:creationId xmlns:a16="http://schemas.microsoft.com/office/drawing/2014/main" id="{A21E5061-20FE-910C-2CC6-0A2DDB4D88C5}"/>
              </a:ext>
            </a:extLst>
          </p:cNvPr>
          <p:cNvPicPr>
            <a:picLocks noChangeAspect="1"/>
          </p:cNvPicPr>
          <p:nvPr/>
        </p:nvPicPr>
        <p:blipFill>
          <a:blip r:embed="rId4"/>
          <a:stretch>
            <a:fillRect/>
          </a:stretch>
        </p:blipFill>
        <p:spPr>
          <a:xfrm>
            <a:off x="-99925" y="-57937"/>
            <a:ext cx="12291925" cy="6915937"/>
          </a:xfrm>
          <a:prstGeom prst="rect">
            <a:avLst/>
          </a:prstGeom>
        </p:spPr>
      </p:pic>
      <p:sp>
        <p:nvSpPr>
          <p:cNvPr id="2" name="Title 1">
            <a:extLst>
              <a:ext uri="{FF2B5EF4-FFF2-40B4-BE49-F238E27FC236}">
                <a16:creationId xmlns:a16="http://schemas.microsoft.com/office/drawing/2014/main" id="{B38F8AAC-D407-BA73-8848-41808AF98FB3}"/>
              </a:ext>
            </a:extLst>
          </p:cNvPr>
          <p:cNvSpPr>
            <a:spLocks noGrp="1"/>
          </p:cNvSpPr>
          <p:nvPr>
            <p:ph type="title"/>
          </p:nvPr>
        </p:nvSpPr>
        <p:spPr/>
        <p:txBody>
          <a:bodyPr/>
          <a:lstStyle/>
          <a:p>
            <a:r>
              <a:rPr lang="en-US"/>
              <a:t>Appreciated securities</a:t>
            </a:r>
          </a:p>
        </p:txBody>
      </p:sp>
      <p:sp>
        <p:nvSpPr>
          <p:cNvPr id="20" name="Text Placeholder 19">
            <a:extLst>
              <a:ext uri="{FF2B5EF4-FFF2-40B4-BE49-F238E27FC236}">
                <a16:creationId xmlns:a16="http://schemas.microsoft.com/office/drawing/2014/main" id="{628F4391-8D44-1FEA-4B8E-0947A5D61C35}"/>
              </a:ext>
            </a:extLst>
          </p:cNvPr>
          <p:cNvSpPr>
            <a:spLocks noGrp="1"/>
          </p:cNvSpPr>
          <p:nvPr>
            <p:ph type="body" sz="quarter" idx="37"/>
          </p:nvPr>
        </p:nvSpPr>
        <p:spPr>
          <a:xfrm>
            <a:off x="629035" y="1953846"/>
            <a:ext cx="4549742" cy="3298974"/>
          </a:xfrm>
        </p:spPr>
        <p:txBody>
          <a:bodyPr/>
          <a:lstStyle/>
          <a:p>
            <a:r>
              <a:rPr lang="en-US" sz="1800" b="0"/>
              <a:t>A man in his late 40s wants to create a centralized giving account using appreciated stock.</a:t>
            </a:r>
          </a:p>
          <a:p>
            <a:r>
              <a:rPr lang="en-US" sz="1800"/>
              <a:t>He establishes a donor-advised fund with $25,000 in stock, bypassing capital gain and possibly qualifying for an immediate charitable tax deduction.</a:t>
            </a:r>
          </a:p>
          <a:p>
            <a:r>
              <a:rPr lang="en-US" sz="1800"/>
              <a:t>He supports multiple local and national charities through his donor-advised fund and chooses when, where and how much is distributed.</a:t>
            </a:r>
          </a:p>
          <a:p>
            <a:endParaRPr lang="en-US" sz="1800"/>
          </a:p>
          <a:p>
            <a:endParaRPr lang="en-US" sz="1800"/>
          </a:p>
        </p:txBody>
      </p:sp>
      <p:sp>
        <p:nvSpPr>
          <p:cNvPr id="4" name="TextBox 3">
            <a:extLst>
              <a:ext uri="{FF2B5EF4-FFF2-40B4-BE49-F238E27FC236}">
                <a16:creationId xmlns:a16="http://schemas.microsoft.com/office/drawing/2014/main" id="{23D6132A-68A0-A738-DC38-B108CEE7E36E}"/>
              </a:ext>
            </a:extLst>
          </p:cNvPr>
          <p:cNvSpPr txBox="1"/>
          <p:nvPr/>
        </p:nvSpPr>
        <p:spPr>
          <a:xfrm>
            <a:off x="629035" y="1014794"/>
            <a:ext cx="1733167" cy="400110"/>
          </a:xfrm>
          <a:prstGeom prst="rect">
            <a:avLst/>
          </a:prstGeom>
          <a:noFill/>
        </p:spPr>
        <p:txBody>
          <a:bodyPr wrap="none" rtlCol="0">
            <a:spAutoFit/>
          </a:bodyPr>
          <a:lstStyle/>
          <a:p>
            <a:r>
              <a:rPr lang="en-US" sz="2000">
                <a:latin typeface="Burgess for Thrivent" panose="02020503070402040403" pitchFamily="18" charset="0"/>
                <a:ea typeface="Burgess for Thrivent" panose="02020503070402040403" pitchFamily="18" charset="0"/>
                <a:cs typeface="Burgess for Thrivent" panose="02020503070402040403" pitchFamily="18" charset="0"/>
              </a:rPr>
              <a:t>A donor story</a:t>
            </a:r>
          </a:p>
        </p:txBody>
      </p:sp>
      <p:sp>
        <p:nvSpPr>
          <p:cNvPr id="17" name="Footer Placeholder 16">
            <a:extLst>
              <a:ext uri="{FF2B5EF4-FFF2-40B4-BE49-F238E27FC236}">
                <a16:creationId xmlns:a16="http://schemas.microsoft.com/office/drawing/2014/main" id="{F48CB389-5872-9D24-4620-30762C1E9130}"/>
              </a:ext>
            </a:extLst>
          </p:cNvPr>
          <p:cNvSpPr>
            <a:spLocks noGrp="1"/>
          </p:cNvSpPr>
          <p:nvPr>
            <p:ph type="ftr" sz="quarter" idx="31"/>
          </p:nvPr>
        </p:nvSpPr>
        <p:spPr/>
        <p:txBody>
          <a:bodyPr/>
          <a:lstStyle/>
          <a:p>
            <a:r>
              <a:rPr lang="en-US" dirty="0"/>
              <a:t>©2026 Thrivent Charitable® | All rights reserved. Do not distribute without authorization.</a:t>
            </a:r>
          </a:p>
        </p:txBody>
      </p:sp>
      <p:sp>
        <p:nvSpPr>
          <p:cNvPr id="3" name="Slide Number Placeholder 2">
            <a:extLst>
              <a:ext uri="{FF2B5EF4-FFF2-40B4-BE49-F238E27FC236}">
                <a16:creationId xmlns:a16="http://schemas.microsoft.com/office/drawing/2014/main" id="{339401B3-4517-1B08-48F8-1E5036AFF285}"/>
              </a:ext>
            </a:extLst>
          </p:cNvPr>
          <p:cNvSpPr>
            <a:spLocks noGrp="1"/>
          </p:cNvSpPr>
          <p:nvPr>
            <p:ph type="sldNum" sz="quarter" idx="12"/>
          </p:nvPr>
        </p:nvSpPr>
        <p:spPr/>
        <p:txBody>
          <a:bodyPr/>
          <a:lstStyle/>
          <a:p>
            <a:fld id="{D7756E16-444E-B644-B3D8-50D596555EAF}" type="slidenum">
              <a:rPr lang="en-US" smtClean="0"/>
              <a:pPr/>
              <a:t>13</a:t>
            </a:fld>
            <a:endParaRPr lang="en-US"/>
          </a:p>
        </p:txBody>
      </p:sp>
      <p:sp>
        <p:nvSpPr>
          <p:cNvPr id="9" name="TextBox 8">
            <a:extLst>
              <a:ext uri="{FF2B5EF4-FFF2-40B4-BE49-F238E27FC236}">
                <a16:creationId xmlns:a16="http://schemas.microsoft.com/office/drawing/2014/main" id="{80D1278A-2624-2954-A753-D3E9DBE26DEB}"/>
              </a:ext>
            </a:extLst>
          </p:cNvPr>
          <p:cNvSpPr txBox="1"/>
          <p:nvPr/>
        </p:nvSpPr>
        <p:spPr>
          <a:xfrm>
            <a:off x="785150" y="5963595"/>
            <a:ext cx="4393627" cy="400110"/>
          </a:xfrm>
          <a:prstGeom prst="rect">
            <a:avLst/>
          </a:prstGeom>
          <a:noFill/>
        </p:spPr>
        <p:txBody>
          <a:bodyPr wrap="square">
            <a:spAutoFit/>
          </a:bodyPr>
          <a:lstStyle/>
          <a:p>
            <a:r>
              <a:rPr lang="en-US" sz="1000"/>
              <a:t>The donor’s experience may not be the same as other donors and does not indicate future performance or success.</a:t>
            </a:r>
          </a:p>
        </p:txBody>
      </p:sp>
    </p:spTree>
    <p:extLst>
      <p:ext uri="{BB962C8B-B14F-4D97-AF65-F5344CB8AC3E}">
        <p14:creationId xmlns:p14="http://schemas.microsoft.com/office/powerpoint/2010/main" val="184188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4B550A5-1423-F227-6BDC-5C5B305E991B}"/>
              </a:ext>
            </a:extLst>
          </p:cNvPr>
          <p:cNvSpPr>
            <a:spLocks noGrp="1"/>
          </p:cNvSpPr>
          <p:nvPr>
            <p:ph type="sldNum" sz="quarter" idx="12"/>
          </p:nvPr>
        </p:nvSpPr>
        <p:spPr>
          <a:xfrm>
            <a:off x="317500" y="6403484"/>
            <a:ext cx="317500" cy="232986"/>
          </a:xfrm>
        </p:spPr>
        <p:txBody>
          <a:bodyPr anchor="ctr">
            <a:normAutofit/>
          </a:bodyPr>
          <a:lstStyle/>
          <a:p>
            <a:fld id="{D7756E16-444E-B644-B3D8-50D596555EAF}" type="slidenum">
              <a:rPr lang="en-US" smtClean="0"/>
              <a:pPr/>
              <a:t>14</a:t>
            </a:fld>
            <a:endParaRPr lang="en-US"/>
          </a:p>
        </p:txBody>
      </p:sp>
      <p:sp>
        <p:nvSpPr>
          <p:cNvPr id="3" name="Footer Placeholder 2">
            <a:extLst>
              <a:ext uri="{FF2B5EF4-FFF2-40B4-BE49-F238E27FC236}">
                <a16:creationId xmlns:a16="http://schemas.microsoft.com/office/drawing/2014/main" id="{2C1B4061-8230-D075-EE59-09C3830FAD5A}"/>
              </a:ext>
            </a:extLst>
          </p:cNvPr>
          <p:cNvSpPr>
            <a:spLocks noGrp="1"/>
          </p:cNvSpPr>
          <p:nvPr>
            <p:ph type="ftr" sz="quarter" idx="13"/>
          </p:nvPr>
        </p:nvSpPr>
        <p:spPr>
          <a:xfrm>
            <a:off x="1033936" y="6403484"/>
            <a:ext cx="4918289" cy="216451"/>
          </a:xfrm>
        </p:spPr>
        <p:txBody>
          <a:bodyPr anchor="ctr">
            <a:normAutofit/>
          </a:bodyPr>
          <a:lstStyle/>
          <a:p>
            <a:r>
              <a:rPr lang="en-US" dirty="0"/>
              <a:t>©2026 Thrivent Charitable® | All rights reserved. Do not distribute without authorization.</a:t>
            </a:r>
          </a:p>
        </p:txBody>
      </p:sp>
      <p:sp>
        <p:nvSpPr>
          <p:cNvPr id="22" name="Title 1">
            <a:extLst>
              <a:ext uri="{FF2B5EF4-FFF2-40B4-BE49-F238E27FC236}">
                <a16:creationId xmlns:a16="http://schemas.microsoft.com/office/drawing/2014/main" id="{528FFC91-3370-D9D3-E8BF-6528DC4F11F8}"/>
              </a:ext>
            </a:extLst>
          </p:cNvPr>
          <p:cNvSpPr txBox="1">
            <a:spLocks/>
          </p:cNvSpPr>
          <p:nvPr/>
        </p:nvSpPr>
        <p:spPr>
          <a:xfrm>
            <a:off x="782028" y="2783132"/>
            <a:ext cx="6580064" cy="1596536"/>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6400" b="0" i="0" kern="1200" spc="-110" baseline="0">
                <a:solidFill>
                  <a:schemeClr val="tx2"/>
                </a:solidFill>
                <a:latin typeface="Basis Grt for Thrivent OffWhite" panose="020B0503030604040103" pitchFamily="34" charset="0"/>
                <a:ea typeface="+mj-ea"/>
                <a:cs typeface="Basis Grt for Thrivent OffWhite" panose="020B0503030604040103" pitchFamily="34" charset="0"/>
              </a:defRPr>
            </a:lvl1pPr>
          </a:lstStyle>
          <a:p>
            <a:r>
              <a:rPr lang="en-US" sz="5400">
                <a:solidFill>
                  <a:schemeClr val="accent2"/>
                </a:solidFill>
                <a:latin typeface="+mj-lt"/>
              </a:rPr>
              <a:t>Give Now. </a:t>
            </a:r>
            <a:br>
              <a:rPr lang="en-US" sz="5400">
                <a:solidFill>
                  <a:schemeClr val="accent2"/>
                </a:solidFill>
                <a:latin typeface="+mj-lt"/>
              </a:rPr>
            </a:br>
            <a:r>
              <a:rPr lang="en-US" sz="5400">
                <a:solidFill>
                  <a:schemeClr val="bg1"/>
                </a:solidFill>
                <a:latin typeface="+mj-lt"/>
              </a:rPr>
              <a:t>Give Later. </a:t>
            </a:r>
            <a:br>
              <a:rPr lang="en-US" sz="5400">
                <a:solidFill>
                  <a:schemeClr val="accent2"/>
                </a:solidFill>
                <a:latin typeface="+mj-lt"/>
              </a:rPr>
            </a:br>
            <a:r>
              <a:rPr lang="en-US" sz="5400">
                <a:solidFill>
                  <a:schemeClr val="accent2"/>
                </a:solidFill>
                <a:latin typeface="+mj-lt"/>
              </a:rPr>
              <a:t>Give &amp; Receive.</a:t>
            </a:r>
            <a:r>
              <a:rPr lang="en-US" sz="5400" baseline="30000">
                <a:solidFill>
                  <a:schemeClr val="accent2"/>
                </a:solidFill>
                <a:latin typeface="+mj-lt"/>
              </a:rPr>
              <a:t>™</a:t>
            </a:r>
            <a:endParaRPr lang="en-US" sz="5400">
              <a:solidFill>
                <a:schemeClr val="accent2"/>
              </a:solidFill>
              <a:latin typeface="+mj-lt"/>
            </a:endParaRPr>
          </a:p>
        </p:txBody>
      </p:sp>
    </p:spTree>
    <p:extLst>
      <p:ext uri="{BB962C8B-B14F-4D97-AF65-F5344CB8AC3E}">
        <p14:creationId xmlns:p14="http://schemas.microsoft.com/office/powerpoint/2010/main" val="1188111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15E94D75-C861-081D-7881-38E45963A094}"/>
              </a:ext>
            </a:extLst>
          </p:cNvPr>
          <p:cNvSpPr>
            <a:spLocks noGrp="1"/>
          </p:cNvSpPr>
          <p:nvPr>
            <p:ph type="title"/>
          </p:nvPr>
        </p:nvSpPr>
        <p:spPr/>
        <p:txBody>
          <a:bodyPr/>
          <a:lstStyle/>
          <a:p>
            <a:r>
              <a:rPr lang="en-US"/>
              <a:t>Give later</a:t>
            </a:r>
          </a:p>
        </p:txBody>
      </p:sp>
      <p:sp>
        <p:nvSpPr>
          <p:cNvPr id="5" name="Footer Placeholder 4">
            <a:extLst>
              <a:ext uri="{FF2B5EF4-FFF2-40B4-BE49-F238E27FC236}">
                <a16:creationId xmlns:a16="http://schemas.microsoft.com/office/drawing/2014/main" id="{2ECFFBC0-7E86-B291-5BFE-C30F6F07B5B6}"/>
              </a:ext>
            </a:extLst>
          </p:cNvPr>
          <p:cNvSpPr>
            <a:spLocks noGrp="1"/>
          </p:cNvSpPr>
          <p:nvPr>
            <p:ph type="ftr" sz="quarter" idx="37"/>
          </p:nvPr>
        </p:nvSpPr>
        <p:spPr>
          <a:xfrm>
            <a:off x="1012911" y="6462254"/>
            <a:ext cx="4114800" cy="184151"/>
          </a:xfrm>
        </p:spPr>
        <p:txBody>
          <a:bodyPr/>
          <a:lstStyle/>
          <a:p>
            <a:r>
              <a:rPr lang="en-US" dirty="0"/>
              <a:t>©2026 Thrivent Charitable® | All rights reserved. Do not distribute without authorization.</a:t>
            </a:r>
          </a:p>
        </p:txBody>
      </p:sp>
      <p:sp>
        <p:nvSpPr>
          <p:cNvPr id="6" name="Slide Number Placeholder 5">
            <a:extLst>
              <a:ext uri="{FF2B5EF4-FFF2-40B4-BE49-F238E27FC236}">
                <a16:creationId xmlns:a16="http://schemas.microsoft.com/office/drawing/2014/main" id="{94F46B1F-DA62-9072-6FD9-4D4F1191EC8D}"/>
              </a:ext>
            </a:extLst>
          </p:cNvPr>
          <p:cNvSpPr>
            <a:spLocks noGrp="1"/>
          </p:cNvSpPr>
          <p:nvPr>
            <p:ph type="sldNum" sz="quarter" idx="38"/>
          </p:nvPr>
        </p:nvSpPr>
        <p:spPr>
          <a:xfrm>
            <a:off x="296474" y="6429954"/>
            <a:ext cx="317500" cy="232986"/>
          </a:xfrm>
        </p:spPr>
        <p:txBody>
          <a:bodyPr/>
          <a:lstStyle/>
          <a:p>
            <a:fld id="{D7756E16-444E-B644-B3D8-50D596555EAF}" type="slidenum">
              <a:rPr lang="en-US" smtClean="0"/>
              <a:pPr/>
              <a:t>15</a:t>
            </a:fld>
            <a:endParaRPr lang="en-US"/>
          </a:p>
        </p:txBody>
      </p:sp>
      <p:sp>
        <p:nvSpPr>
          <p:cNvPr id="14" name="Text Placeholder 9">
            <a:extLst>
              <a:ext uri="{FF2B5EF4-FFF2-40B4-BE49-F238E27FC236}">
                <a16:creationId xmlns:a16="http://schemas.microsoft.com/office/drawing/2014/main" id="{95D75E7B-7129-E587-57C9-90F9B4D8B748}"/>
              </a:ext>
            </a:extLst>
          </p:cNvPr>
          <p:cNvSpPr txBox="1">
            <a:spLocks/>
          </p:cNvSpPr>
          <p:nvPr/>
        </p:nvSpPr>
        <p:spPr>
          <a:xfrm>
            <a:off x="1069106" y="2244058"/>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15" name="Text Placeholder 9">
            <a:extLst>
              <a:ext uri="{FF2B5EF4-FFF2-40B4-BE49-F238E27FC236}">
                <a16:creationId xmlns:a16="http://schemas.microsoft.com/office/drawing/2014/main" id="{8F7F4E36-AB5F-3AF0-39D5-FA47194EB1BC}"/>
              </a:ext>
            </a:extLst>
          </p:cNvPr>
          <p:cNvSpPr txBox="1">
            <a:spLocks/>
          </p:cNvSpPr>
          <p:nvPr/>
        </p:nvSpPr>
        <p:spPr>
          <a:xfrm>
            <a:off x="6378014" y="3193193"/>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pic>
        <p:nvPicPr>
          <p:cNvPr id="3" name="Picture Placeholder 23" descr="A person and person walking in a room with chairs and tables&#10;&#10;AI-generated content may be incorrect.">
            <a:extLst>
              <a:ext uri="{FF2B5EF4-FFF2-40B4-BE49-F238E27FC236}">
                <a16:creationId xmlns:a16="http://schemas.microsoft.com/office/drawing/2014/main" id="{E11428C6-758C-EB4A-A8F4-8A84EBDDAE64}"/>
              </a:ext>
            </a:extLst>
          </p:cNvPr>
          <p:cNvPicPr>
            <a:picLocks noGrp="1" noChangeAspect="1"/>
          </p:cNvPicPr>
          <p:nvPr>
            <p:ph type="pic" sz="quarter" idx="30"/>
          </p:nvPr>
        </p:nvPicPr>
        <p:blipFill>
          <a:blip r:embed="rId3"/>
          <a:srcRect l="41699" t="13223" r="22452" b="10685"/>
          <a:stretch/>
        </p:blipFill>
        <p:spPr>
          <a:xfrm>
            <a:off x="7883770" y="0"/>
            <a:ext cx="4308230" cy="6858000"/>
          </a:xfrm>
        </p:spPr>
      </p:pic>
      <p:sp>
        <p:nvSpPr>
          <p:cNvPr id="4" name="Rectangle 3">
            <a:extLst>
              <a:ext uri="{FF2B5EF4-FFF2-40B4-BE49-F238E27FC236}">
                <a16:creationId xmlns:a16="http://schemas.microsoft.com/office/drawing/2014/main" id="{256F395E-30FB-7A22-9062-BF134EFD2BF3}"/>
              </a:ext>
            </a:extLst>
          </p:cNvPr>
          <p:cNvSpPr/>
          <p:nvPr/>
        </p:nvSpPr>
        <p:spPr>
          <a:xfrm>
            <a:off x="635000" y="1820482"/>
            <a:ext cx="6920442" cy="3040874"/>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8">
            <a:extLst>
              <a:ext uri="{FF2B5EF4-FFF2-40B4-BE49-F238E27FC236}">
                <a16:creationId xmlns:a16="http://schemas.microsoft.com/office/drawing/2014/main" id="{B7DAD695-E29A-9D95-35D7-1AE7ECE75882}"/>
              </a:ext>
            </a:extLst>
          </p:cNvPr>
          <p:cNvSpPr txBox="1">
            <a:spLocks/>
          </p:cNvSpPr>
          <p:nvPr/>
        </p:nvSpPr>
        <p:spPr>
          <a:xfrm>
            <a:off x="867492" y="2545833"/>
            <a:ext cx="3178909" cy="3079747"/>
          </a:xfrm>
          <a:prstGeom prst="rect">
            <a:avLst/>
          </a:prstGeom>
        </p:spPr>
        <p:txBody>
          <a:bodyPr vert="horz" lIns="0" tIns="45720" rIns="91440" bIns="45720" rtlCol="0">
            <a:noAutofit/>
          </a:bodyPr>
          <a:lstStyle>
            <a:lvl1pPr marL="285750" indent="-285750" algn="l" defTabSz="914400" rtl="0" eaLnBrk="1" latinLnBrk="0" hangingPunct="1">
              <a:lnSpc>
                <a:spcPct val="90000"/>
              </a:lnSpc>
              <a:spcBef>
                <a:spcPts val="1000"/>
              </a:spcBef>
              <a:buClr>
                <a:schemeClr val="accent1"/>
              </a:buClr>
              <a:buFont typeface="Arial" panose="020B0604020202020204" pitchFamily="34" charset="0"/>
              <a:buChar char="•"/>
              <a:defRPr sz="14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Life insurance</a:t>
            </a:r>
          </a:p>
          <a:p>
            <a:pPr>
              <a:defRPr/>
            </a:pPr>
            <a:r>
              <a:rPr lang="en-US">
                <a:latin typeface="Basis Grt for Thrivent" panose="020B0503030604040103" pitchFamily="34" charset="0"/>
                <a:cs typeface="Basis Grt for Thrivent" panose="020B0503030604040103" pitchFamily="34" charset="0"/>
              </a:rPr>
              <a:t>Beneficiary proceeds </a:t>
            </a:r>
            <a:br>
              <a:rPr lang="en-US">
                <a:latin typeface="Basis Grt for Thrivent" panose="020B0503030604040103" pitchFamily="34" charset="0"/>
                <a:cs typeface="Basis Grt for Thrivent" panose="020B0503030604040103" pitchFamily="34" charset="0"/>
              </a:rPr>
            </a:br>
            <a:r>
              <a:rPr lang="en-US">
                <a:latin typeface="Basis Grt for Thrivent" panose="020B0503030604040103" pitchFamily="34" charset="0"/>
                <a:cs typeface="Basis Grt for Thrivent" panose="020B0503030604040103" pitchFamily="34" charset="0"/>
              </a:rPr>
              <a:t>and bequests</a:t>
            </a:r>
          </a:p>
          <a:p>
            <a:pPr>
              <a:defRPr/>
            </a:pPr>
            <a:r>
              <a:rPr lang="en-US">
                <a:latin typeface="Basis Grt for Thrivent" panose="020B0503030604040103" pitchFamily="34" charset="0"/>
                <a:cs typeface="Basis Grt for Thrivent" panose="020B0503030604040103" pitchFamily="34" charset="0"/>
              </a:rPr>
              <a:t>Will or living trust</a:t>
            </a:r>
          </a:p>
          <a:p>
            <a:pPr>
              <a:defRPr/>
            </a:pPr>
            <a:r>
              <a:rPr lang="en-US">
                <a:latin typeface="Basis Grt for Thrivent" panose="020B0503030604040103" pitchFamily="34" charset="0"/>
                <a:cs typeface="Basis Grt for Thrivent" panose="020B0503030604040103" pitchFamily="34" charset="0"/>
              </a:rPr>
              <a:t>Life estate reserved</a:t>
            </a:r>
          </a:p>
          <a:p>
            <a:endParaRPr lang="en-US"/>
          </a:p>
        </p:txBody>
      </p:sp>
      <p:sp>
        <p:nvSpPr>
          <p:cNvPr id="8" name="Text Placeholder 2">
            <a:extLst>
              <a:ext uri="{FF2B5EF4-FFF2-40B4-BE49-F238E27FC236}">
                <a16:creationId xmlns:a16="http://schemas.microsoft.com/office/drawing/2014/main" id="{E73167E3-CD46-FDE0-CC20-86C2D8281240}"/>
              </a:ext>
            </a:extLst>
          </p:cNvPr>
          <p:cNvSpPr txBox="1">
            <a:spLocks/>
          </p:cNvSpPr>
          <p:nvPr/>
        </p:nvSpPr>
        <p:spPr>
          <a:xfrm>
            <a:off x="867491" y="1981995"/>
            <a:ext cx="2030047" cy="412506"/>
          </a:xfrm>
          <a:prstGeom prst="rect">
            <a:avLst/>
          </a:prstGeom>
        </p:spPr>
        <p:txBody>
          <a:bodyPr lIns="0" tIns="0" rIns="0" bIns="0" anchor="ctr"/>
          <a:lstStyle>
            <a:lvl1pPr marL="0" indent="0" algn="ctr" defTabSz="914400" rtl="0" eaLnBrk="1" latinLnBrk="0" hangingPunct="1">
              <a:lnSpc>
                <a:spcPct val="90000"/>
              </a:lnSpc>
              <a:spcBef>
                <a:spcPts val="1000"/>
              </a:spcBef>
              <a:buClr>
                <a:schemeClr val="accent1"/>
              </a:buClr>
              <a:buFontTx/>
              <a:buNone/>
              <a:defRPr sz="24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indent="0" algn="l" defTabSz="914400" rtl="0" eaLnBrk="1" latinLnBrk="0" hangingPunct="1">
              <a:lnSpc>
                <a:spcPct val="90000"/>
              </a:lnSpc>
              <a:spcBef>
                <a:spcPts val="500"/>
              </a:spcBef>
              <a:buClr>
                <a:schemeClr val="tx1"/>
              </a:buClr>
              <a:buFontTx/>
              <a:buNone/>
              <a:tabLst/>
              <a:defRPr lang="en-US" sz="2000" b="1" i="0" kern="120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914400" indent="0" algn="l" defTabSz="914400" rtl="0" eaLnBrk="1" latinLnBrk="0" hangingPunct="1">
              <a:lnSpc>
                <a:spcPct val="90000"/>
              </a:lnSpc>
              <a:spcBef>
                <a:spcPts val="500"/>
              </a:spcBef>
              <a:buClr>
                <a:schemeClr val="tx1"/>
              </a:buClr>
              <a:buFontTx/>
              <a:buNone/>
              <a:tabLst/>
              <a:defRPr sz="1800" b="1"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a:r>
              <a:rPr lang="en-US"/>
              <a:t>Give later</a:t>
            </a:r>
          </a:p>
        </p:txBody>
      </p:sp>
      <p:sp>
        <p:nvSpPr>
          <p:cNvPr id="12" name="Text Placeholder 9">
            <a:extLst>
              <a:ext uri="{FF2B5EF4-FFF2-40B4-BE49-F238E27FC236}">
                <a16:creationId xmlns:a16="http://schemas.microsoft.com/office/drawing/2014/main" id="{FDB65D63-F655-06B4-B793-824DFFB294FC}"/>
              </a:ext>
            </a:extLst>
          </p:cNvPr>
          <p:cNvSpPr txBox="1">
            <a:spLocks/>
          </p:cNvSpPr>
          <p:nvPr/>
        </p:nvSpPr>
        <p:spPr>
          <a:xfrm>
            <a:off x="1069106" y="2244058"/>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16" name="Text Placeholder 2">
            <a:extLst>
              <a:ext uri="{FF2B5EF4-FFF2-40B4-BE49-F238E27FC236}">
                <a16:creationId xmlns:a16="http://schemas.microsoft.com/office/drawing/2014/main" id="{726B7CF4-379E-22DA-1A89-95772EE8ECD8}"/>
              </a:ext>
            </a:extLst>
          </p:cNvPr>
          <p:cNvSpPr txBox="1">
            <a:spLocks/>
          </p:cNvSpPr>
          <p:nvPr/>
        </p:nvSpPr>
        <p:spPr>
          <a:xfrm>
            <a:off x="4428423" y="1981995"/>
            <a:ext cx="2367953" cy="412506"/>
          </a:xfrm>
          <a:prstGeom prst="rect">
            <a:avLst/>
          </a:prstGeom>
        </p:spPr>
        <p:txBody>
          <a:bodyPr lIns="0" tIns="0" rIns="0" bIns="0" anchor="ctr"/>
          <a:lstStyle>
            <a:lvl1pPr marL="0" indent="0" algn="ctr" defTabSz="914400" rtl="0" eaLnBrk="1" latinLnBrk="0" hangingPunct="1">
              <a:lnSpc>
                <a:spcPct val="90000"/>
              </a:lnSpc>
              <a:spcBef>
                <a:spcPts val="1000"/>
              </a:spcBef>
              <a:buClr>
                <a:schemeClr val="accent1"/>
              </a:buClr>
              <a:buFontTx/>
              <a:buNone/>
              <a:defRPr sz="24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indent="0" algn="l" defTabSz="914400" rtl="0" eaLnBrk="1" latinLnBrk="0" hangingPunct="1">
              <a:lnSpc>
                <a:spcPct val="90000"/>
              </a:lnSpc>
              <a:spcBef>
                <a:spcPts val="500"/>
              </a:spcBef>
              <a:buClr>
                <a:schemeClr val="tx1"/>
              </a:buClr>
              <a:buFontTx/>
              <a:buNone/>
              <a:tabLst/>
              <a:defRPr lang="en-US" sz="2000" b="1" i="0" kern="120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914400" indent="0" algn="l" defTabSz="914400" rtl="0" eaLnBrk="1" latinLnBrk="0" hangingPunct="1">
              <a:lnSpc>
                <a:spcPct val="90000"/>
              </a:lnSpc>
              <a:spcBef>
                <a:spcPts val="500"/>
              </a:spcBef>
              <a:buClr>
                <a:schemeClr val="tx1"/>
              </a:buClr>
              <a:buFontTx/>
              <a:buNone/>
              <a:tabLst/>
              <a:defRPr sz="1800" b="1"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a:r>
              <a:rPr lang="en-US">
                <a:latin typeface="+mj-lt"/>
              </a:rPr>
              <a:t>For people who</a:t>
            </a:r>
          </a:p>
        </p:txBody>
      </p:sp>
      <p:sp>
        <p:nvSpPr>
          <p:cNvPr id="22" name="Content Placeholder 8">
            <a:extLst>
              <a:ext uri="{FF2B5EF4-FFF2-40B4-BE49-F238E27FC236}">
                <a16:creationId xmlns:a16="http://schemas.microsoft.com/office/drawing/2014/main" id="{377A4370-1685-42F9-FB77-5DE1EBDAB341}"/>
              </a:ext>
            </a:extLst>
          </p:cNvPr>
          <p:cNvSpPr txBox="1">
            <a:spLocks/>
          </p:cNvSpPr>
          <p:nvPr/>
        </p:nvSpPr>
        <p:spPr>
          <a:xfrm>
            <a:off x="4428425" y="2545833"/>
            <a:ext cx="2774463" cy="3079747"/>
          </a:xfrm>
          <a:prstGeom prst="rect">
            <a:avLst/>
          </a:prstGeom>
        </p:spPr>
        <p:txBody>
          <a:bodyPr vert="horz" lIns="0" tIns="45720" rIns="91440" bIns="45720" rtlCol="0">
            <a:noAutofit/>
          </a:bodyPr>
          <a:lstStyle>
            <a:lvl1pPr marL="285750" indent="-285750" algn="l" defTabSz="914400" rtl="0" eaLnBrk="1" latinLnBrk="0" hangingPunct="1">
              <a:lnSpc>
                <a:spcPct val="90000"/>
              </a:lnSpc>
              <a:spcBef>
                <a:spcPts val="1000"/>
              </a:spcBef>
              <a:buClr>
                <a:schemeClr val="accent1"/>
              </a:buClr>
              <a:buFont typeface="Arial" panose="020B0604020202020204" pitchFamily="34" charset="0"/>
              <a:buChar char="•"/>
              <a:defRPr sz="14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t>Want to create a legacy by making a significant gift upon death</a:t>
            </a:r>
          </a:p>
          <a:p>
            <a:pPr>
              <a:defRPr/>
            </a:pPr>
            <a:r>
              <a:rPr lang="en-US"/>
              <a:t>Wish to retain control of assets while living</a:t>
            </a:r>
          </a:p>
          <a:p>
            <a:pPr>
              <a:defRPr/>
            </a:pPr>
            <a:r>
              <a:rPr lang="en-US"/>
              <a:t>Want to help heirs avoid estate taxes on gifts of qualified retirement assets</a:t>
            </a:r>
          </a:p>
        </p:txBody>
      </p:sp>
      <p:cxnSp>
        <p:nvCxnSpPr>
          <p:cNvPr id="23" name="Straight Connector 22">
            <a:extLst>
              <a:ext uri="{FF2B5EF4-FFF2-40B4-BE49-F238E27FC236}">
                <a16:creationId xmlns:a16="http://schemas.microsoft.com/office/drawing/2014/main" id="{A69F78AE-740D-8A4C-09FA-0ADC5B32BEB6}"/>
              </a:ext>
            </a:extLst>
          </p:cNvPr>
          <p:cNvCxnSpPr>
            <a:cxnSpLocks/>
          </p:cNvCxnSpPr>
          <p:nvPr/>
        </p:nvCxnSpPr>
        <p:spPr>
          <a:xfrm>
            <a:off x="4070360" y="1981995"/>
            <a:ext cx="0" cy="2765403"/>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4588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86879-A1A5-E60C-4E26-4835E55F75C6}"/>
            </a:ext>
          </a:extLst>
        </p:cNvPr>
        <p:cNvGrpSpPr/>
        <p:nvPr/>
      </p:nvGrpSpPr>
      <p:grpSpPr>
        <a:xfrm>
          <a:off x="0" y="0"/>
          <a:ext cx="0" cy="0"/>
          <a:chOff x="0" y="0"/>
          <a:chExt cx="0" cy="0"/>
        </a:xfrm>
      </p:grpSpPr>
      <p:sp>
        <p:nvSpPr>
          <p:cNvPr id="19" name="Right Arrow 18">
            <a:extLst>
              <a:ext uri="{FF2B5EF4-FFF2-40B4-BE49-F238E27FC236}">
                <a16:creationId xmlns:a16="http://schemas.microsoft.com/office/drawing/2014/main" id="{339B4CC4-5DB1-3937-E6C1-8B4EC5A0890C}"/>
              </a:ext>
            </a:extLst>
          </p:cNvPr>
          <p:cNvSpPr/>
          <p:nvPr/>
        </p:nvSpPr>
        <p:spPr>
          <a:xfrm>
            <a:off x="7830233" y="2695909"/>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12">
            <a:extLst>
              <a:ext uri="{FF2B5EF4-FFF2-40B4-BE49-F238E27FC236}">
                <a16:creationId xmlns:a16="http://schemas.microsoft.com/office/drawing/2014/main" id="{0FD07FB6-29F4-2BAA-00B1-5CAECC2C49C1}"/>
              </a:ext>
            </a:extLst>
          </p:cNvPr>
          <p:cNvSpPr/>
          <p:nvPr/>
        </p:nvSpPr>
        <p:spPr>
          <a:xfrm>
            <a:off x="3919883"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F4593080-6C7E-CB32-AD75-8670393E9E1D}"/>
              </a:ext>
            </a:extLst>
          </p:cNvPr>
          <p:cNvSpPr>
            <a:spLocks noGrp="1"/>
          </p:cNvSpPr>
          <p:nvPr>
            <p:ph type="ftr" sz="quarter" idx="14"/>
          </p:nvPr>
        </p:nvSpPr>
        <p:spPr>
          <a:xfrm>
            <a:off x="1033937" y="6435784"/>
            <a:ext cx="4234662" cy="200686"/>
          </a:xfrm>
        </p:spPr>
        <p:txBody>
          <a:bodyPr/>
          <a:lstStyle/>
          <a:p>
            <a:r>
              <a:rPr lang="en-US" dirty="0"/>
              <a:t>©2026 Thrivent Charitable® | All rights reserved. Do not distribute without authorization.</a:t>
            </a:r>
          </a:p>
        </p:txBody>
      </p:sp>
      <p:sp>
        <p:nvSpPr>
          <p:cNvPr id="6" name="Slide Number Placeholder 5">
            <a:extLst>
              <a:ext uri="{FF2B5EF4-FFF2-40B4-BE49-F238E27FC236}">
                <a16:creationId xmlns:a16="http://schemas.microsoft.com/office/drawing/2014/main" id="{AD618097-CFE7-5276-4A11-D892D9CDF3F4}"/>
              </a:ext>
            </a:extLst>
          </p:cNvPr>
          <p:cNvSpPr>
            <a:spLocks noGrp="1"/>
          </p:cNvSpPr>
          <p:nvPr>
            <p:ph type="sldNum" sz="quarter" idx="15"/>
          </p:nvPr>
        </p:nvSpPr>
        <p:spPr/>
        <p:txBody>
          <a:bodyPr/>
          <a:lstStyle/>
          <a:p>
            <a:fld id="{D7756E16-444E-B644-B3D8-50D596555EAF}" type="slidenum">
              <a:rPr lang="en-US" smtClean="0"/>
              <a:pPr/>
              <a:t>16</a:t>
            </a:fld>
            <a:endParaRPr lang="en-US"/>
          </a:p>
        </p:txBody>
      </p:sp>
      <p:sp>
        <p:nvSpPr>
          <p:cNvPr id="2" name="Title 1">
            <a:extLst>
              <a:ext uri="{FF2B5EF4-FFF2-40B4-BE49-F238E27FC236}">
                <a16:creationId xmlns:a16="http://schemas.microsoft.com/office/drawing/2014/main" id="{405BBBF4-22E6-26BE-DCE3-D05B5F37E927}"/>
              </a:ext>
            </a:extLst>
          </p:cNvPr>
          <p:cNvSpPr>
            <a:spLocks noGrp="1"/>
          </p:cNvSpPr>
          <p:nvPr>
            <p:ph type="title" hasCustomPrompt="1"/>
          </p:nvPr>
        </p:nvSpPr>
        <p:spPr>
          <a:xfrm>
            <a:off x="635000" y="635000"/>
            <a:ext cx="10922000" cy="873125"/>
          </a:xfrm>
        </p:spPr>
        <p:txBody>
          <a:bodyPr anchor="t" anchorCtr="0"/>
          <a:lstStyle/>
          <a:p>
            <a:r>
              <a:rPr lang="en-US"/>
              <a:t>Beneficiary proceeds &amp; bequests</a:t>
            </a:r>
          </a:p>
        </p:txBody>
      </p:sp>
      <p:sp>
        <p:nvSpPr>
          <p:cNvPr id="4" name="Rounded Rectangle 3">
            <a:extLst>
              <a:ext uri="{FF2B5EF4-FFF2-40B4-BE49-F238E27FC236}">
                <a16:creationId xmlns:a16="http://schemas.microsoft.com/office/drawing/2014/main" id="{7C4AE2AC-2BD3-9B2F-BC4F-A1F26873CC5B}"/>
              </a:ext>
            </a:extLst>
          </p:cNvPr>
          <p:cNvSpPr/>
          <p:nvPr/>
        </p:nvSpPr>
        <p:spPr>
          <a:xfrm>
            <a:off x="634755" y="2672891"/>
            <a:ext cx="3107101" cy="411263"/>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7" name="Rounded Rectangle 6">
            <a:extLst>
              <a:ext uri="{FF2B5EF4-FFF2-40B4-BE49-F238E27FC236}">
                <a16:creationId xmlns:a16="http://schemas.microsoft.com/office/drawing/2014/main" id="{B7AA9709-5FEB-59F5-934D-B835C93DE501}"/>
              </a:ext>
            </a:extLst>
          </p:cNvPr>
          <p:cNvSpPr/>
          <p:nvPr/>
        </p:nvSpPr>
        <p:spPr>
          <a:xfrm>
            <a:off x="8449899" y="2672891"/>
            <a:ext cx="3107101" cy="411263"/>
          </a:xfrm>
          <a:prstGeom prst="roundRect">
            <a:avLst>
              <a:gd name="adj" fmla="val 50000"/>
            </a:avLst>
          </a:prstGeom>
          <a:solidFill>
            <a:srgbClr val="F4D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8" name="Rounded Rectangle 7">
            <a:extLst>
              <a:ext uri="{FF2B5EF4-FFF2-40B4-BE49-F238E27FC236}">
                <a16:creationId xmlns:a16="http://schemas.microsoft.com/office/drawing/2014/main" id="{EC5118C6-A16D-6943-D522-E1F9D3A272DC}"/>
              </a:ext>
            </a:extLst>
          </p:cNvPr>
          <p:cNvSpPr/>
          <p:nvPr/>
        </p:nvSpPr>
        <p:spPr>
          <a:xfrm>
            <a:off x="4489453" y="2672891"/>
            <a:ext cx="3107101" cy="411263"/>
          </a:xfrm>
          <a:prstGeom prst="roundRect">
            <a:avLst>
              <a:gd name="adj" fmla="val 50000"/>
            </a:avLst>
          </a:prstGeom>
          <a:solidFill>
            <a:srgbClr val="CEE2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9" name="Text Placeholder 9">
            <a:extLst>
              <a:ext uri="{FF2B5EF4-FFF2-40B4-BE49-F238E27FC236}">
                <a16:creationId xmlns:a16="http://schemas.microsoft.com/office/drawing/2014/main" id="{5B41F0C2-327E-0D94-E7FF-4F3812E6FBD1}"/>
              </a:ext>
            </a:extLst>
          </p:cNvPr>
          <p:cNvSpPr txBox="1">
            <a:spLocks/>
          </p:cNvSpPr>
          <p:nvPr/>
        </p:nvSpPr>
        <p:spPr>
          <a:xfrm>
            <a:off x="722189" y="3273013"/>
            <a:ext cx="2950572" cy="2272653"/>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You can designate a percentage of your estate, a specific asset, a remainder amount or appoint Thrivent Charitable as a contingent beneficiary.</a:t>
            </a:r>
          </a:p>
          <a:p>
            <a:pPr>
              <a:defRPr/>
            </a:pPr>
            <a:r>
              <a:rPr lang="en-US">
                <a:latin typeface="Basis Grt for Thrivent" panose="020B0503030604040103" pitchFamily="34" charset="0"/>
                <a:cs typeface="Basis Grt for Thrivent" panose="020B0503030604040103" pitchFamily="34" charset="0"/>
              </a:rPr>
              <a:t>Heirs may avoid income taxes on assets given, taxable estate may be reduced.</a:t>
            </a:r>
          </a:p>
          <a:p>
            <a:pPr>
              <a:defRPr/>
            </a:pPr>
            <a:endParaRPr lang="en-US">
              <a:latin typeface="Basis Grt for Thrivent" panose="020B0503030604040103" pitchFamily="34" charset="0"/>
              <a:cs typeface="Basis Grt for Thrivent" panose="020B0503030604040103" pitchFamily="34" charset="0"/>
            </a:endParaRPr>
          </a:p>
        </p:txBody>
      </p:sp>
      <p:sp>
        <p:nvSpPr>
          <p:cNvPr id="10" name="Text Placeholder 9">
            <a:extLst>
              <a:ext uri="{FF2B5EF4-FFF2-40B4-BE49-F238E27FC236}">
                <a16:creationId xmlns:a16="http://schemas.microsoft.com/office/drawing/2014/main" id="{4C5828D5-57CB-B368-B8D6-1AF612EB5589}"/>
              </a:ext>
            </a:extLst>
          </p:cNvPr>
          <p:cNvSpPr txBox="1">
            <a:spLocks/>
          </p:cNvSpPr>
          <p:nvPr/>
        </p:nvSpPr>
        <p:spPr>
          <a:xfrm>
            <a:off x="4551668" y="3273014"/>
            <a:ext cx="3044885" cy="12270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t>Donor-advised fund established with beneficiary proceeds upon your death. </a:t>
            </a:r>
          </a:p>
        </p:txBody>
      </p:sp>
      <p:sp>
        <p:nvSpPr>
          <p:cNvPr id="14" name="Text Placeholder 12">
            <a:extLst>
              <a:ext uri="{FF2B5EF4-FFF2-40B4-BE49-F238E27FC236}">
                <a16:creationId xmlns:a16="http://schemas.microsoft.com/office/drawing/2014/main" id="{41E8ADB7-6C5F-9D00-F50F-9A6D098E096B}"/>
              </a:ext>
            </a:extLst>
          </p:cNvPr>
          <p:cNvSpPr txBox="1">
            <a:spLocks/>
          </p:cNvSpPr>
          <p:nvPr/>
        </p:nvSpPr>
        <p:spPr>
          <a:xfrm>
            <a:off x="717553" y="2736212"/>
            <a:ext cx="3029859"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Donors</a:t>
            </a:r>
          </a:p>
        </p:txBody>
      </p:sp>
      <p:sp>
        <p:nvSpPr>
          <p:cNvPr id="15" name="Text Placeholder 12">
            <a:extLst>
              <a:ext uri="{FF2B5EF4-FFF2-40B4-BE49-F238E27FC236}">
                <a16:creationId xmlns:a16="http://schemas.microsoft.com/office/drawing/2014/main" id="{7460283B-65FD-DC23-6DE0-A3CFFF0E38ED}"/>
              </a:ext>
            </a:extLst>
          </p:cNvPr>
          <p:cNvSpPr txBox="1">
            <a:spLocks/>
          </p:cNvSpPr>
          <p:nvPr/>
        </p:nvSpPr>
        <p:spPr>
          <a:xfrm>
            <a:off x="4574534" y="2736212"/>
            <a:ext cx="292924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Donor-Advised Fund</a:t>
            </a:r>
          </a:p>
        </p:txBody>
      </p:sp>
      <p:sp>
        <p:nvSpPr>
          <p:cNvPr id="16" name="Text Placeholder 12">
            <a:extLst>
              <a:ext uri="{FF2B5EF4-FFF2-40B4-BE49-F238E27FC236}">
                <a16:creationId xmlns:a16="http://schemas.microsoft.com/office/drawing/2014/main" id="{ACD1538D-1207-48C5-BBAA-3B1E9BFCB123}"/>
              </a:ext>
            </a:extLst>
          </p:cNvPr>
          <p:cNvSpPr txBox="1">
            <a:spLocks/>
          </p:cNvSpPr>
          <p:nvPr/>
        </p:nvSpPr>
        <p:spPr>
          <a:xfrm>
            <a:off x="8536434" y="2736212"/>
            <a:ext cx="2948484"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Charitable Support</a:t>
            </a:r>
          </a:p>
        </p:txBody>
      </p:sp>
      <p:pic>
        <p:nvPicPr>
          <p:cNvPr id="21" name="Graphic 20">
            <a:extLst>
              <a:ext uri="{FF2B5EF4-FFF2-40B4-BE49-F238E27FC236}">
                <a16:creationId xmlns:a16="http://schemas.microsoft.com/office/drawing/2014/main" id="{26E3B1B3-DB9E-5161-6AE6-300CA1ABDF4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7553" y="1922239"/>
            <a:ext cx="634020" cy="634020"/>
          </a:xfrm>
          <a:prstGeom prst="rect">
            <a:avLst/>
          </a:prstGeom>
        </p:spPr>
      </p:pic>
      <p:pic>
        <p:nvPicPr>
          <p:cNvPr id="24" name="Graphic 23">
            <a:extLst>
              <a:ext uri="{FF2B5EF4-FFF2-40B4-BE49-F238E27FC236}">
                <a16:creationId xmlns:a16="http://schemas.microsoft.com/office/drawing/2014/main" id="{32C86980-452F-5C85-412B-D206E2C360C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536434" y="1947112"/>
            <a:ext cx="640360" cy="640360"/>
          </a:xfrm>
          <a:prstGeom prst="rect">
            <a:avLst/>
          </a:prstGeom>
        </p:spPr>
      </p:pic>
      <p:pic>
        <p:nvPicPr>
          <p:cNvPr id="25" name="Graphic 24">
            <a:extLst>
              <a:ext uri="{FF2B5EF4-FFF2-40B4-BE49-F238E27FC236}">
                <a16:creationId xmlns:a16="http://schemas.microsoft.com/office/drawing/2014/main" id="{2883B428-F75A-40EB-87B1-871760111F7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28239" y="1912315"/>
            <a:ext cx="640360" cy="640360"/>
          </a:xfrm>
          <a:prstGeom prst="rect">
            <a:avLst/>
          </a:prstGeom>
        </p:spPr>
      </p:pic>
      <p:sp>
        <p:nvSpPr>
          <p:cNvPr id="11" name="Text Placeholder 9">
            <a:extLst>
              <a:ext uri="{FF2B5EF4-FFF2-40B4-BE49-F238E27FC236}">
                <a16:creationId xmlns:a16="http://schemas.microsoft.com/office/drawing/2014/main" id="{B65E337D-B86B-17A6-B8DF-A1C850035290}"/>
              </a:ext>
            </a:extLst>
          </p:cNvPr>
          <p:cNvSpPr txBox="1">
            <a:spLocks/>
          </p:cNvSpPr>
          <p:nvPr/>
        </p:nvSpPr>
        <p:spPr>
          <a:xfrm>
            <a:off x="8531002" y="3273014"/>
            <a:ext cx="3044885" cy="12270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t>Designated charities receive automatic annual grants for term of years or in perpetuity</a:t>
            </a:r>
          </a:p>
        </p:txBody>
      </p:sp>
    </p:spTree>
    <p:extLst>
      <p:ext uri="{BB962C8B-B14F-4D97-AF65-F5344CB8AC3E}">
        <p14:creationId xmlns:p14="http://schemas.microsoft.com/office/powerpoint/2010/main" val="22817635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0918C-0291-4A83-77C2-AF7B4007BF05}"/>
            </a:ext>
          </a:extLst>
        </p:cNvPr>
        <p:cNvGrpSpPr/>
        <p:nvPr/>
      </p:nvGrpSpPr>
      <p:grpSpPr>
        <a:xfrm>
          <a:off x="0" y="0"/>
          <a:ext cx="0" cy="0"/>
          <a:chOff x="0" y="0"/>
          <a:chExt cx="0" cy="0"/>
        </a:xfrm>
      </p:grpSpPr>
      <p:pic>
        <p:nvPicPr>
          <p:cNvPr id="14" name="Picture Placeholder 13" descr="A person and person holding hands&#10;&#10;AI-generated content may be incorrect.">
            <a:extLst>
              <a:ext uri="{FF2B5EF4-FFF2-40B4-BE49-F238E27FC236}">
                <a16:creationId xmlns:a16="http://schemas.microsoft.com/office/drawing/2014/main" id="{E21339FE-A2E3-29D4-0C67-78D5EF443221}"/>
              </a:ext>
            </a:extLst>
          </p:cNvPr>
          <p:cNvPicPr>
            <a:picLocks noGrp="1" noChangeAspect="1"/>
          </p:cNvPicPr>
          <p:nvPr>
            <p:ph type="pic" sz="quarter" idx="30"/>
          </p:nvPr>
        </p:nvPicPr>
        <p:blipFill>
          <a:blip r:embed="rId3"/>
          <a:srcRect l="19383" r="19383"/>
          <a:stretch>
            <a:fillRect/>
          </a:stretch>
        </p:blipFill>
        <p:spPr>
          <a:xfrm>
            <a:off x="5647352" y="0"/>
            <a:ext cx="6298965" cy="6858000"/>
          </a:xfrm>
        </p:spPr>
      </p:pic>
      <p:sp>
        <p:nvSpPr>
          <p:cNvPr id="23" name="Picture Placeholder 11">
            <a:extLst>
              <a:ext uri="{FF2B5EF4-FFF2-40B4-BE49-F238E27FC236}">
                <a16:creationId xmlns:a16="http://schemas.microsoft.com/office/drawing/2014/main" id="{42D3ED3F-6B06-3D2C-1F3E-40A0EE41D83C}"/>
              </a:ext>
            </a:extLst>
          </p:cNvPr>
          <p:cNvSpPr txBox="1">
            <a:spLocks/>
          </p:cNvSpPr>
          <p:nvPr/>
        </p:nvSpPr>
        <p:spPr>
          <a:xfrm>
            <a:off x="5205046" y="0"/>
            <a:ext cx="6986954" cy="6858000"/>
          </a:xfrm>
          <a:prstGeom prst="rect">
            <a:avLst/>
          </a:prstGeom>
        </p:spPr>
        <p:txBody>
          <a:bodyPr vert="horz" lIns="0" tIns="45720" rIns="91440" bIns="45720" rtlCol="0" anchor="ctr" anchorCtr="0">
            <a:noAutofit/>
          </a:bodyPr>
          <a:lstStyle>
            <a:lvl1pPr marL="0" indent="0" algn="ctr" defTabSz="914400" rtl="0" eaLnBrk="1" latinLnBrk="0" hangingPunct="1">
              <a:lnSpc>
                <a:spcPct val="90000"/>
              </a:lnSpc>
              <a:spcBef>
                <a:spcPts val="1000"/>
              </a:spcBef>
              <a:buClr>
                <a:schemeClr val="accent1"/>
              </a:buClr>
              <a:buFontTx/>
              <a:buNone/>
              <a:defRPr sz="2000" b="0" i="0" kern="1200">
                <a:solidFill>
                  <a:schemeClr val="bg1"/>
                </a:solidFill>
                <a:latin typeface="Basis Grotesque Pro Off-White" panose="020B0503030604040103" pitchFamily="34" charset="0"/>
                <a:ea typeface="+mn-ea"/>
                <a:cs typeface="+mn-cs"/>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pic>
        <p:nvPicPr>
          <p:cNvPr id="24" name="Picture 23" descr="A black arch with a white background&#10;&#10;AI-generated content may be incorrect.">
            <a:extLst>
              <a:ext uri="{FF2B5EF4-FFF2-40B4-BE49-F238E27FC236}">
                <a16:creationId xmlns:a16="http://schemas.microsoft.com/office/drawing/2014/main" id="{628C1278-4A16-AF38-054B-8B044D327038}"/>
              </a:ext>
            </a:extLst>
          </p:cNvPr>
          <p:cNvPicPr>
            <a:picLocks noChangeAspect="1"/>
          </p:cNvPicPr>
          <p:nvPr/>
        </p:nvPicPr>
        <p:blipFill>
          <a:blip r:embed="rId4"/>
          <a:stretch>
            <a:fillRect/>
          </a:stretch>
        </p:blipFill>
        <p:spPr>
          <a:xfrm>
            <a:off x="-49963" y="0"/>
            <a:ext cx="12291925" cy="6915937"/>
          </a:xfrm>
          <a:prstGeom prst="rect">
            <a:avLst/>
          </a:prstGeom>
        </p:spPr>
      </p:pic>
      <p:sp>
        <p:nvSpPr>
          <p:cNvPr id="2" name="Title 1">
            <a:extLst>
              <a:ext uri="{FF2B5EF4-FFF2-40B4-BE49-F238E27FC236}">
                <a16:creationId xmlns:a16="http://schemas.microsoft.com/office/drawing/2014/main" id="{95B0FC33-061D-3961-6CBD-49BD3A656721}"/>
              </a:ext>
            </a:extLst>
          </p:cNvPr>
          <p:cNvSpPr>
            <a:spLocks noGrp="1"/>
          </p:cNvSpPr>
          <p:nvPr>
            <p:ph type="title"/>
          </p:nvPr>
        </p:nvSpPr>
        <p:spPr/>
        <p:txBody>
          <a:bodyPr/>
          <a:lstStyle/>
          <a:p>
            <a:r>
              <a:rPr lang="en-US"/>
              <a:t>Beneficiary proceeds</a:t>
            </a:r>
          </a:p>
        </p:txBody>
      </p:sp>
      <p:sp>
        <p:nvSpPr>
          <p:cNvPr id="20" name="Text Placeholder 19">
            <a:extLst>
              <a:ext uri="{FF2B5EF4-FFF2-40B4-BE49-F238E27FC236}">
                <a16:creationId xmlns:a16="http://schemas.microsoft.com/office/drawing/2014/main" id="{7FD39C38-D893-FBBB-DB5C-3BDDCBFE8A1B}"/>
              </a:ext>
            </a:extLst>
          </p:cNvPr>
          <p:cNvSpPr>
            <a:spLocks noGrp="1"/>
          </p:cNvSpPr>
          <p:nvPr>
            <p:ph type="body" sz="quarter" idx="37"/>
          </p:nvPr>
        </p:nvSpPr>
        <p:spPr>
          <a:xfrm>
            <a:off x="629035" y="1981364"/>
            <a:ext cx="4549742" cy="3092912"/>
          </a:xfrm>
        </p:spPr>
        <p:txBody>
          <a:bodyPr/>
          <a:lstStyle/>
          <a:p>
            <a:r>
              <a:rPr lang="en-US" sz="1800"/>
              <a:t>A couple in their 70s wants control of their assets while living, but they’re aware that IRAs inherited by family are subject to income tax and, possibly, estate tax.</a:t>
            </a:r>
          </a:p>
          <a:p>
            <a:r>
              <a:rPr lang="en-US" sz="1800"/>
              <a:t>By naming a charity as beneficiary of the IRAs, their donor-advised fund receives these future gifts, and their heirs and estate avoid tax consequences related to </a:t>
            </a:r>
            <a:br>
              <a:rPr lang="en-US" sz="1800"/>
            </a:br>
            <a:r>
              <a:rPr lang="en-US" sz="1800"/>
              <a:t>IRA assets.</a:t>
            </a:r>
          </a:p>
          <a:p>
            <a:r>
              <a:rPr lang="en-US" sz="1800"/>
              <a:t>Upon their death, IRA proceeds go to their donor-advised fund, which will support pre-selected charities and causes that meant the most to them.</a:t>
            </a:r>
          </a:p>
          <a:p>
            <a:endParaRPr lang="en-US" sz="1800"/>
          </a:p>
        </p:txBody>
      </p:sp>
      <p:sp>
        <p:nvSpPr>
          <p:cNvPr id="4" name="TextBox 3">
            <a:extLst>
              <a:ext uri="{FF2B5EF4-FFF2-40B4-BE49-F238E27FC236}">
                <a16:creationId xmlns:a16="http://schemas.microsoft.com/office/drawing/2014/main" id="{32F9B57A-AFB5-6AD1-66DB-DCF23A4CFA83}"/>
              </a:ext>
            </a:extLst>
          </p:cNvPr>
          <p:cNvSpPr txBox="1"/>
          <p:nvPr/>
        </p:nvSpPr>
        <p:spPr>
          <a:xfrm>
            <a:off x="629035" y="1014794"/>
            <a:ext cx="1733167" cy="400110"/>
          </a:xfrm>
          <a:prstGeom prst="rect">
            <a:avLst/>
          </a:prstGeom>
          <a:noFill/>
        </p:spPr>
        <p:txBody>
          <a:bodyPr wrap="none" rtlCol="0">
            <a:spAutoFit/>
          </a:bodyPr>
          <a:lstStyle/>
          <a:p>
            <a:r>
              <a:rPr lang="en-US" sz="2000">
                <a:latin typeface="Burgess for Thrivent" panose="02020503070402040403" pitchFamily="18" charset="0"/>
                <a:ea typeface="Burgess for Thrivent" panose="02020503070402040403" pitchFamily="18" charset="0"/>
                <a:cs typeface="Burgess for Thrivent" panose="02020503070402040403" pitchFamily="18" charset="0"/>
              </a:rPr>
              <a:t>A donor story</a:t>
            </a:r>
          </a:p>
        </p:txBody>
      </p:sp>
      <p:sp>
        <p:nvSpPr>
          <p:cNvPr id="17" name="Footer Placeholder 16">
            <a:extLst>
              <a:ext uri="{FF2B5EF4-FFF2-40B4-BE49-F238E27FC236}">
                <a16:creationId xmlns:a16="http://schemas.microsoft.com/office/drawing/2014/main" id="{E9A7F037-AFEA-2FC4-62D2-BDE4143C6A31}"/>
              </a:ext>
            </a:extLst>
          </p:cNvPr>
          <p:cNvSpPr>
            <a:spLocks noGrp="1"/>
          </p:cNvSpPr>
          <p:nvPr>
            <p:ph type="ftr" sz="quarter" idx="31"/>
          </p:nvPr>
        </p:nvSpPr>
        <p:spPr/>
        <p:txBody>
          <a:bodyPr/>
          <a:lstStyle/>
          <a:p>
            <a:r>
              <a:rPr lang="en-US" dirty="0"/>
              <a:t>©2026 Thrivent Charitable® | All rights reserved. Do not distribute without authorization.</a:t>
            </a:r>
          </a:p>
        </p:txBody>
      </p:sp>
      <p:sp>
        <p:nvSpPr>
          <p:cNvPr id="3" name="Slide Number Placeholder 2">
            <a:extLst>
              <a:ext uri="{FF2B5EF4-FFF2-40B4-BE49-F238E27FC236}">
                <a16:creationId xmlns:a16="http://schemas.microsoft.com/office/drawing/2014/main" id="{5341506B-9B97-DEE7-C126-C32F3F2A8844}"/>
              </a:ext>
            </a:extLst>
          </p:cNvPr>
          <p:cNvSpPr>
            <a:spLocks noGrp="1"/>
          </p:cNvSpPr>
          <p:nvPr>
            <p:ph type="sldNum" sz="quarter" idx="12"/>
          </p:nvPr>
        </p:nvSpPr>
        <p:spPr/>
        <p:txBody>
          <a:bodyPr/>
          <a:lstStyle/>
          <a:p>
            <a:fld id="{D7756E16-444E-B644-B3D8-50D596555EAF}" type="slidenum">
              <a:rPr lang="en-US" smtClean="0"/>
              <a:pPr/>
              <a:t>17</a:t>
            </a:fld>
            <a:endParaRPr lang="en-US"/>
          </a:p>
        </p:txBody>
      </p:sp>
      <p:sp>
        <p:nvSpPr>
          <p:cNvPr id="9" name="TextBox 8">
            <a:extLst>
              <a:ext uri="{FF2B5EF4-FFF2-40B4-BE49-F238E27FC236}">
                <a16:creationId xmlns:a16="http://schemas.microsoft.com/office/drawing/2014/main" id="{7852C60C-15E3-F7E8-95B1-1580B856D61C}"/>
              </a:ext>
            </a:extLst>
          </p:cNvPr>
          <p:cNvSpPr txBox="1"/>
          <p:nvPr/>
        </p:nvSpPr>
        <p:spPr>
          <a:xfrm>
            <a:off x="785150" y="5963595"/>
            <a:ext cx="4393627" cy="400110"/>
          </a:xfrm>
          <a:prstGeom prst="rect">
            <a:avLst/>
          </a:prstGeom>
          <a:noFill/>
        </p:spPr>
        <p:txBody>
          <a:bodyPr wrap="square">
            <a:spAutoFit/>
          </a:bodyPr>
          <a:lstStyle/>
          <a:p>
            <a:r>
              <a:rPr lang="en-US" sz="1000"/>
              <a:t>The donor’s experience may not be the same as other donors and does not indicate future performance or success.</a:t>
            </a:r>
          </a:p>
        </p:txBody>
      </p:sp>
    </p:spTree>
    <p:extLst>
      <p:ext uri="{BB962C8B-B14F-4D97-AF65-F5344CB8AC3E}">
        <p14:creationId xmlns:p14="http://schemas.microsoft.com/office/powerpoint/2010/main" val="170806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75544-E89E-9C8D-26B2-71B5382B2EFB}"/>
            </a:ext>
          </a:extLst>
        </p:cNvPr>
        <p:cNvGrpSpPr/>
        <p:nvPr/>
      </p:nvGrpSpPr>
      <p:grpSpPr>
        <a:xfrm>
          <a:off x="0" y="0"/>
          <a:ext cx="0" cy="0"/>
          <a:chOff x="0" y="0"/>
          <a:chExt cx="0" cy="0"/>
        </a:xfrm>
      </p:grpSpPr>
      <p:pic>
        <p:nvPicPr>
          <p:cNvPr id="22" name="Picture Placeholder 21">
            <a:extLst>
              <a:ext uri="{FF2B5EF4-FFF2-40B4-BE49-F238E27FC236}">
                <a16:creationId xmlns:a16="http://schemas.microsoft.com/office/drawing/2014/main" id="{B1168934-0294-1F61-B7A8-8BF1E2335B51}"/>
              </a:ext>
            </a:extLst>
          </p:cNvPr>
          <p:cNvPicPr>
            <a:picLocks noGrp="1" noChangeAspect="1"/>
          </p:cNvPicPr>
          <p:nvPr>
            <p:ph type="pic" sz="quarter" idx="30"/>
          </p:nvPr>
        </p:nvPicPr>
        <p:blipFill>
          <a:blip r:embed="rId3"/>
          <a:srcRect l="19383" r="19383" b="5919"/>
          <a:stretch>
            <a:fillRect/>
          </a:stretch>
        </p:blipFill>
        <p:spPr>
          <a:xfrm>
            <a:off x="5496762" y="0"/>
            <a:ext cx="6695238" cy="6858000"/>
          </a:xfrm>
        </p:spPr>
      </p:pic>
      <p:sp>
        <p:nvSpPr>
          <p:cNvPr id="23" name="Picture Placeholder 11">
            <a:extLst>
              <a:ext uri="{FF2B5EF4-FFF2-40B4-BE49-F238E27FC236}">
                <a16:creationId xmlns:a16="http://schemas.microsoft.com/office/drawing/2014/main" id="{82C972FC-62D0-8221-5777-B23CC9D99FD1}"/>
              </a:ext>
            </a:extLst>
          </p:cNvPr>
          <p:cNvSpPr txBox="1">
            <a:spLocks/>
          </p:cNvSpPr>
          <p:nvPr/>
        </p:nvSpPr>
        <p:spPr>
          <a:xfrm>
            <a:off x="5205046" y="0"/>
            <a:ext cx="6986954" cy="6858000"/>
          </a:xfrm>
          <a:prstGeom prst="rect">
            <a:avLst/>
          </a:prstGeom>
        </p:spPr>
        <p:txBody>
          <a:bodyPr vert="horz" lIns="0" tIns="45720" rIns="91440" bIns="45720" rtlCol="0" anchor="ctr" anchorCtr="0">
            <a:noAutofit/>
          </a:bodyPr>
          <a:lstStyle>
            <a:lvl1pPr marL="0" indent="0" algn="ctr" defTabSz="914400" rtl="0" eaLnBrk="1" latinLnBrk="0" hangingPunct="1">
              <a:lnSpc>
                <a:spcPct val="90000"/>
              </a:lnSpc>
              <a:spcBef>
                <a:spcPts val="1000"/>
              </a:spcBef>
              <a:buClr>
                <a:schemeClr val="accent1"/>
              </a:buClr>
              <a:buFontTx/>
              <a:buNone/>
              <a:defRPr sz="2000" b="0" i="0" kern="1200">
                <a:solidFill>
                  <a:schemeClr val="bg1"/>
                </a:solidFill>
                <a:latin typeface="Basis Grotesque Pro Off-White" panose="020B0503030604040103" pitchFamily="34" charset="0"/>
                <a:ea typeface="+mn-ea"/>
                <a:cs typeface="+mn-cs"/>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pic>
        <p:nvPicPr>
          <p:cNvPr id="24" name="Picture 23" descr="A black arch with a white background&#10;&#10;AI-generated content may be incorrect.">
            <a:extLst>
              <a:ext uri="{FF2B5EF4-FFF2-40B4-BE49-F238E27FC236}">
                <a16:creationId xmlns:a16="http://schemas.microsoft.com/office/drawing/2014/main" id="{E2E4D027-422C-1079-E3D8-3A8DEEA1CEFD}"/>
              </a:ext>
            </a:extLst>
          </p:cNvPr>
          <p:cNvPicPr>
            <a:picLocks noChangeAspect="1"/>
          </p:cNvPicPr>
          <p:nvPr/>
        </p:nvPicPr>
        <p:blipFill>
          <a:blip r:embed="rId4"/>
          <a:stretch>
            <a:fillRect/>
          </a:stretch>
        </p:blipFill>
        <p:spPr>
          <a:xfrm>
            <a:off x="0" y="-57937"/>
            <a:ext cx="12291925" cy="6915937"/>
          </a:xfrm>
          <a:prstGeom prst="rect">
            <a:avLst/>
          </a:prstGeom>
        </p:spPr>
      </p:pic>
      <p:sp>
        <p:nvSpPr>
          <p:cNvPr id="2" name="Title 1">
            <a:extLst>
              <a:ext uri="{FF2B5EF4-FFF2-40B4-BE49-F238E27FC236}">
                <a16:creationId xmlns:a16="http://schemas.microsoft.com/office/drawing/2014/main" id="{BD4BB889-2179-4C4A-683B-A76E7C1F6AD7}"/>
              </a:ext>
            </a:extLst>
          </p:cNvPr>
          <p:cNvSpPr>
            <a:spLocks noGrp="1"/>
          </p:cNvSpPr>
          <p:nvPr>
            <p:ph type="title"/>
          </p:nvPr>
        </p:nvSpPr>
        <p:spPr/>
        <p:txBody>
          <a:bodyPr/>
          <a:lstStyle/>
          <a:p>
            <a:r>
              <a:rPr lang="en-US"/>
              <a:t>Bequest</a:t>
            </a:r>
          </a:p>
        </p:txBody>
      </p:sp>
      <p:sp>
        <p:nvSpPr>
          <p:cNvPr id="20" name="Text Placeholder 19">
            <a:extLst>
              <a:ext uri="{FF2B5EF4-FFF2-40B4-BE49-F238E27FC236}">
                <a16:creationId xmlns:a16="http://schemas.microsoft.com/office/drawing/2014/main" id="{94233984-1597-A306-23C0-8EFE648F0EEC}"/>
              </a:ext>
            </a:extLst>
          </p:cNvPr>
          <p:cNvSpPr>
            <a:spLocks noGrp="1"/>
          </p:cNvSpPr>
          <p:nvPr>
            <p:ph type="body" sz="quarter" idx="37"/>
          </p:nvPr>
        </p:nvSpPr>
        <p:spPr>
          <a:xfrm>
            <a:off x="629035" y="1981363"/>
            <a:ext cx="4549742" cy="3455760"/>
          </a:xfrm>
        </p:spPr>
        <p:txBody>
          <a:bodyPr/>
          <a:lstStyle/>
          <a:p>
            <a:r>
              <a:rPr lang="en-US" sz="1800" b="0"/>
              <a:t>A couple in their 60s and 70s, active in their church, wanted to ensure its mission continued in the long term and honor their nieces and nephews by remembering them with gifts of assets through their wills.</a:t>
            </a:r>
          </a:p>
          <a:p>
            <a:r>
              <a:rPr lang="en-US" sz="1800"/>
              <a:t>For the remainder of their estate, they included language in their wills that directed the residual amount to go to their church’s endowment fund. </a:t>
            </a:r>
          </a:p>
          <a:p>
            <a:r>
              <a:rPr lang="en-US" sz="1800"/>
              <a:t>A special named fund will be set up in their honor as part of their legacy.</a:t>
            </a:r>
          </a:p>
        </p:txBody>
      </p:sp>
      <p:sp>
        <p:nvSpPr>
          <p:cNvPr id="4" name="TextBox 3">
            <a:extLst>
              <a:ext uri="{FF2B5EF4-FFF2-40B4-BE49-F238E27FC236}">
                <a16:creationId xmlns:a16="http://schemas.microsoft.com/office/drawing/2014/main" id="{668A7586-EFF2-616F-4D6F-5DFF1D1B82B3}"/>
              </a:ext>
            </a:extLst>
          </p:cNvPr>
          <p:cNvSpPr txBox="1"/>
          <p:nvPr/>
        </p:nvSpPr>
        <p:spPr>
          <a:xfrm>
            <a:off x="629035" y="1014794"/>
            <a:ext cx="1733167" cy="400110"/>
          </a:xfrm>
          <a:prstGeom prst="rect">
            <a:avLst/>
          </a:prstGeom>
          <a:noFill/>
        </p:spPr>
        <p:txBody>
          <a:bodyPr wrap="none" rtlCol="0">
            <a:spAutoFit/>
          </a:bodyPr>
          <a:lstStyle/>
          <a:p>
            <a:r>
              <a:rPr lang="en-US" sz="2000">
                <a:latin typeface="Burgess for Thrivent" panose="02020503070402040403" pitchFamily="18" charset="0"/>
                <a:ea typeface="Burgess for Thrivent" panose="02020503070402040403" pitchFamily="18" charset="0"/>
                <a:cs typeface="Burgess for Thrivent" panose="02020503070402040403" pitchFamily="18" charset="0"/>
              </a:rPr>
              <a:t>A donor story</a:t>
            </a:r>
          </a:p>
        </p:txBody>
      </p:sp>
      <p:sp>
        <p:nvSpPr>
          <p:cNvPr id="17" name="Footer Placeholder 16">
            <a:extLst>
              <a:ext uri="{FF2B5EF4-FFF2-40B4-BE49-F238E27FC236}">
                <a16:creationId xmlns:a16="http://schemas.microsoft.com/office/drawing/2014/main" id="{5CE0768F-4DB7-7A34-43BE-1208DF1E3D8F}"/>
              </a:ext>
            </a:extLst>
          </p:cNvPr>
          <p:cNvSpPr>
            <a:spLocks noGrp="1"/>
          </p:cNvSpPr>
          <p:nvPr>
            <p:ph type="ftr" sz="quarter" idx="31"/>
          </p:nvPr>
        </p:nvSpPr>
        <p:spPr/>
        <p:txBody>
          <a:bodyPr/>
          <a:lstStyle/>
          <a:p>
            <a:r>
              <a:rPr lang="en-US" dirty="0"/>
              <a:t>©2026 Thrivent Charitable® | All rights reserved. Do not distribute without authorization.</a:t>
            </a:r>
          </a:p>
        </p:txBody>
      </p:sp>
      <p:sp>
        <p:nvSpPr>
          <p:cNvPr id="3" name="Slide Number Placeholder 2">
            <a:extLst>
              <a:ext uri="{FF2B5EF4-FFF2-40B4-BE49-F238E27FC236}">
                <a16:creationId xmlns:a16="http://schemas.microsoft.com/office/drawing/2014/main" id="{74C591C1-90CF-2BDC-69D7-E83BCF4A4587}"/>
              </a:ext>
            </a:extLst>
          </p:cNvPr>
          <p:cNvSpPr>
            <a:spLocks noGrp="1"/>
          </p:cNvSpPr>
          <p:nvPr>
            <p:ph type="sldNum" sz="quarter" idx="12"/>
          </p:nvPr>
        </p:nvSpPr>
        <p:spPr/>
        <p:txBody>
          <a:bodyPr/>
          <a:lstStyle/>
          <a:p>
            <a:fld id="{D7756E16-444E-B644-B3D8-50D596555EAF}" type="slidenum">
              <a:rPr lang="en-US" smtClean="0"/>
              <a:pPr/>
              <a:t>18</a:t>
            </a:fld>
            <a:endParaRPr lang="en-US"/>
          </a:p>
        </p:txBody>
      </p:sp>
      <p:sp>
        <p:nvSpPr>
          <p:cNvPr id="9" name="TextBox 8">
            <a:extLst>
              <a:ext uri="{FF2B5EF4-FFF2-40B4-BE49-F238E27FC236}">
                <a16:creationId xmlns:a16="http://schemas.microsoft.com/office/drawing/2014/main" id="{B9028200-43BF-145D-63CE-9A9FDCF506CB}"/>
              </a:ext>
            </a:extLst>
          </p:cNvPr>
          <p:cNvSpPr txBox="1"/>
          <p:nvPr/>
        </p:nvSpPr>
        <p:spPr>
          <a:xfrm>
            <a:off x="785150" y="5963595"/>
            <a:ext cx="4393627" cy="400110"/>
          </a:xfrm>
          <a:prstGeom prst="rect">
            <a:avLst/>
          </a:prstGeom>
          <a:noFill/>
        </p:spPr>
        <p:txBody>
          <a:bodyPr wrap="square">
            <a:spAutoFit/>
          </a:bodyPr>
          <a:lstStyle/>
          <a:p>
            <a:r>
              <a:rPr lang="en-US" sz="1000"/>
              <a:t>The donor’s experience may not be the same as other donors and does not indicate future performance or success.</a:t>
            </a:r>
          </a:p>
        </p:txBody>
      </p:sp>
    </p:spTree>
    <p:extLst>
      <p:ext uri="{BB962C8B-B14F-4D97-AF65-F5344CB8AC3E}">
        <p14:creationId xmlns:p14="http://schemas.microsoft.com/office/powerpoint/2010/main" val="37860086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86879-A1A5-E60C-4E26-4835E55F75C6}"/>
            </a:ext>
          </a:extLst>
        </p:cNvPr>
        <p:cNvGrpSpPr/>
        <p:nvPr/>
      </p:nvGrpSpPr>
      <p:grpSpPr>
        <a:xfrm>
          <a:off x="0" y="0"/>
          <a:ext cx="0" cy="0"/>
          <a:chOff x="0" y="0"/>
          <a:chExt cx="0" cy="0"/>
        </a:xfrm>
      </p:grpSpPr>
      <p:sp>
        <p:nvSpPr>
          <p:cNvPr id="13" name="Right Arrow 12">
            <a:extLst>
              <a:ext uri="{FF2B5EF4-FFF2-40B4-BE49-F238E27FC236}">
                <a16:creationId xmlns:a16="http://schemas.microsoft.com/office/drawing/2014/main" id="{0FD07FB6-29F4-2BAA-00B1-5CAECC2C49C1}"/>
              </a:ext>
            </a:extLst>
          </p:cNvPr>
          <p:cNvSpPr/>
          <p:nvPr/>
        </p:nvSpPr>
        <p:spPr>
          <a:xfrm>
            <a:off x="3093863"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F4593080-6C7E-CB32-AD75-8670393E9E1D}"/>
              </a:ext>
            </a:extLst>
          </p:cNvPr>
          <p:cNvSpPr>
            <a:spLocks noGrp="1"/>
          </p:cNvSpPr>
          <p:nvPr>
            <p:ph type="ftr" sz="quarter" idx="14"/>
          </p:nvPr>
        </p:nvSpPr>
        <p:spPr/>
        <p:txBody>
          <a:bodyPr/>
          <a:lstStyle/>
          <a:p>
            <a:r>
              <a:rPr lang="en-US" dirty="0"/>
              <a:t>©2026 Thrivent Charitable® | All rights reserved. Do not distribute without authorization.</a:t>
            </a:r>
          </a:p>
        </p:txBody>
      </p:sp>
      <p:sp>
        <p:nvSpPr>
          <p:cNvPr id="6" name="Slide Number Placeholder 5">
            <a:extLst>
              <a:ext uri="{FF2B5EF4-FFF2-40B4-BE49-F238E27FC236}">
                <a16:creationId xmlns:a16="http://schemas.microsoft.com/office/drawing/2014/main" id="{AD618097-CFE7-5276-4A11-D892D9CDF3F4}"/>
              </a:ext>
            </a:extLst>
          </p:cNvPr>
          <p:cNvSpPr>
            <a:spLocks noGrp="1"/>
          </p:cNvSpPr>
          <p:nvPr>
            <p:ph type="sldNum" sz="quarter" idx="15"/>
          </p:nvPr>
        </p:nvSpPr>
        <p:spPr/>
        <p:txBody>
          <a:bodyPr/>
          <a:lstStyle/>
          <a:p>
            <a:fld id="{D7756E16-444E-B644-B3D8-50D596555EAF}" type="slidenum">
              <a:rPr lang="en-US" smtClean="0"/>
              <a:pPr/>
              <a:t>19</a:t>
            </a:fld>
            <a:endParaRPr lang="en-US"/>
          </a:p>
        </p:txBody>
      </p:sp>
      <p:sp>
        <p:nvSpPr>
          <p:cNvPr id="2" name="Title 1">
            <a:extLst>
              <a:ext uri="{FF2B5EF4-FFF2-40B4-BE49-F238E27FC236}">
                <a16:creationId xmlns:a16="http://schemas.microsoft.com/office/drawing/2014/main" id="{405BBBF4-22E6-26BE-DCE3-D05B5F37E927}"/>
              </a:ext>
            </a:extLst>
          </p:cNvPr>
          <p:cNvSpPr>
            <a:spLocks noGrp="1"/>
          </p:cNvSpPr>
          <p:nvPr>
            <p:ph type="title" hasCustomPrompt="1"/>
          </p:nvPr>
        </p:nvSpPr>
        <p:spPr>
          <a:xfrm>
            <a:off x="635000" y="635000"/>
            <a:ext cx="10922000" cy="873125"/>
          </a:xfrm>
        </p:spPr>
        <p:txBody>
          <a:bodyPr anchor="t" anchorCtr="0"/>
          <a:lstStyle/>
          <a:p>
            <a:r>
              <a:rPr lang="en-US"/>
              <a:t>Life insurance</a:t>
            </a:r>
          </a:p>
        </p:txBody>
      </p:sp>
      <p:sp>
        <p:nvSpPr>
          <p:cNvPr id="4" name="Rounded Rectangle 3">
            <a:extLst>
              <a:ext uri="{FF2B5EF4-FFF2-40B4-BE49-F238E27FC236}">
                <a16:creationId xmlns:a16="http://schemas.microsoft.com/office/drawing/2014/main" id="{7C4AE2AC-2BD3-9B2F-BC4F-A1F26873CC5B}"/>
              </a:ext>
            </a:extLst>
          </p:cNvPr>
          <p:cNvSpPr/>
          <p:nvPr/>
        </p:nvSpPr>
        <p:spPr>
          <a:xfrm>
            <a:off x="634756" y="2672891"/>
            <a:ext cx="2309712" cy="411263"/>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14" name="Text Placeholder 12">
            <a:extLst>
              <a:ext uri="{FF2B5EF4-FFF2-40B4-BE49-F238E27FC236}">
                <a16:creationId xmlns:a16="http://schemas.microsoft.com/office/drawing/2014/main" id="{41E8ADB7-6C5F-9D00-F50F-9A6D098E096B}"/>
              </a:ext>
            </a:extLst>
          </p:cNvPr>
          <p:cNvSpPr txBox="1">
            <a:spLocks/>
          </p:cNvSpPr>
          <p:nvPr/>
        </p:nvSpPr>
        <p:spPr>
          <a:xfrm>
            <a:off x="632438" y="2736212"/>
            <a:ext cx="2312030"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Supporters</a:t>
            </a:r>
          </a:p>
        </p:txBody>
      </p:sp>
      <p:pic>
        <p:nvPicPr>
          <p:cNvPr id="21" name="Graphic 20">
            <a:extLst>
              <a:ext uri="{FF2B5EF4-FFF2-40B4-BE49-F238E27FC236}">
                <a16:creationId xmlns:a16="http://schemas.microsoft.com/office/drawing/2014/main" id="{26E3B1B3-DB9E-5161-6AE6-300CA1ABDF4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7553" y="1922239"/>
            <a:ext cx="634020" cy="634020"/>
          </a:xfrm>
          <a:prstGeom prst="rect">
            <a:avLst/>
          </a:prstGeom>
        </p:spPr>
      </p:pic>
      <p:sp>
        <p:nvSpPr>
          <p:cNvPr id="31" name="Right Arrow 30">
            <a:extLst>
              <a:ext uri="{FF2B5EF4-FFF2-40B4-BE49-F238E27FC236}">
                <a16:creationId xmlns:a16="http://schemas.microsoft.com/office/drawing/2014/main" id="{DA044ECC-A101-E620-1E4D-8AAE628BAD20}"/>
              </a:ext>
            </a:extLst>
          </p:cNvPr>
          <p:cNvSpPr/>
          <p:nvPr/>
        </p:nvSpPr>
        <p:spPr>
          <a:xfrm>
            <a:off x="6095618"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ounded Rectangle 31">
            <a:extLst>
              <a:ext uri="{FF2B5EF4-FFF2-40B4-BE49-F238E27FC236}">
                <a16:creationId xmlns:a16="http://schemas.microsoft.com/office/drawing/2014/main" id="{D0E4F6DB-BA44-3BB2-F254-2A9AD5EE751F}"/>
              </a:ext>
            </a:extLst>
          </p:cNvPr>
          <p:cNvSpPr/>
          <p:nvPr/>
        </p:nvSpPr>
        <p:spPr>
          <a:xfrm>
            <a:off x="3636511" y="2672891"/>
            <a:ext cx="2309712" cy="411263"/>
          </a:xfrm>
          <a:prstGeom prst="roundRect">
            <a:avLst>
              <a:gd name="adj" fmla="val 50000"/>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33" name="Text Placeholder 9">
            <a:extLst>
              <a:ext uri="{FF2B5EF4-FFF2-40B4-BE49-F238E27FC236}">
                <a16:creationId xmlns:a16="http://schemas.microsoft.com/office/drawing/2014/main" id="{E82D2318-3EEF-B213-738D-481A691284F7}"/>
              </a:ext>
            </a:extLst>
          </p:cNvPr>
          <p:cNvSpPr txBox="1">
            <a:spLocks/>
          </p:cNvSpPr>
          <p:nvPr/>
        </p:nvSpPr>
        <p:spPr>
          <a:xfrm>
            <a:off x="3636512" y="3273014"/>
            <a:ext cx="2309711"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34" name="Text Placeholder 12">
            <a:extLst>
              <a:ext uri="{FF2B5EF4-FFF2-40B4-BE49-F238E27FC236}">
                <a16:creationId xmlns:a16="http://schemas.microsoft.com/office/drawing/2014/main" id="{9A1FE869-C1BD-0477-7D31-0AE7498178B5}"/>
              </a:ext>
            </a:extLst>
          </p:cNvPr>
          <p:cNvSpPr txBox="1">
            <a:spLocks/>
          </p:cNvSpPr>
          <p:nvPr/>
        </p:nvSpPr>
        <p:spPr>
          <a:xfrm>
            <a:off x="3667774" y="2736212"/>
            <a:ext cx="2252293"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Life Insurance</a:t>
            </a:r>
          </a:p>
        </p:txBody>
      </p:sp>
      <p:sp>
        <p:nvSpPr>
          <p:cNvPr id="36" name="Right Arrow 35">
            <a:extLst>
              <a:ext uri="{FF2B5EF4-FFF2-40B4-BE49-F238E27FC236}">
                <a16:creationId xmlns:a16="http://schemas.microsoft.com/office/drawing/2014/main" id="{0CCFFA43-E4BB-F79E-757D-823F0F43EF18}"/>
              </a:ext>
            </a:extLst>
          </p:cNvPr>
          <p:cNvSpPr/>
          <p:nvPr/>
        </p:nvSpPr>
        <p:spPr>
          <a:xfrm>
            <a:off x="9055038"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ounded Rectangle 36">
            <a:extLst>
              <a:ext uri="{FF2B5EF4-FFF2-40B4-BE49-F238E27FC236}">
                <a16:creationId xmlns:a16="http://schemas.microsoft.com/office/drawing/2014/main" id="{79AB72F2-BA16-6D49-AC52-5DFC38564F4A}"/>
              </a:ext>
            </a:extLst>
          </p:cNvPr>
          <p:cNvSpPr/>
          <p:nvPr/>
        </p:nvSpPr>
        <p:spPr>
          <a:xfrm>
            <a:off x="6638266" y="2672891"/>
            <a:ext cx="2309712" cy="411263"/>
          </a:xfrm>
          <a:prstGeom prst="roundRect">
            <a:avLst>
              <a:gd name="adj" fmla="val 5000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39" name="Text Placeholder 12">
            <a:extLst>
              <a:ext uri="{FF2B5EF4-FFF2-40B4-BE49-F238E27FC236}">
                <a16:creationId xmlns:a16="http://schemas.microsoft.com/office/drawing/2014/main" id="{49795866-CF4B-B119-018A-8CB1F7471F6F}"/>
              </a:ext>
            </a:extLst>
          </p:cNvPr>
          <p:cNvSpPr txBox="1">
            <a:spLocks/>
          </p:cNvSpPr>
          <p:nvPr/>
        </p:nvSpPr>
        <p:spPr>
          <a:xfrm>
            <a:off x="6638267" y="2736212"/>
            <a:ext cx="2309711"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Charitable Fund</a:t>
            </a:r>
          </a:p>
        </p:txBody>
      </p:sp>
      <p:sp>
        <p:nvSpPr>
          <p:cNvPr id="42" name="Rounded Rectangle 41">
            <a:extLst>
              <a:ext uri="{FF2B5EF4-FFF2-40B4-BE49-F238E27FC236}">
                <a16:creationId xmlns:a16="http://schemas.microsoft.com/office/drawing/2014/main" id="{F4950A06-A19F-7685-4944-15A5BF6AF5C3}"/>
              </a:ext>
            </a:extLst>
          </p:cNvPr>
          <p:cNvSpPr/>
          <p:nvPr/>
        </p:nvSpPr>
        <p:spPr>
          <a:xfrm>
            <a:off x="9616575" y="2672891"/>
            <a:ext cx="2309712" cy="411263"/>
          </a:xfrm>
          <a:prstGeom prst="roundRect">
            <a:avLst>
              <a:gd name="adj" fmla="val 5000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43" name="Text Placeholder 9">
            <a:extLst>
              <a:ext uri="{FF2B5EF4-FFF2-40B4-BE49-F238E27FC236}">
                <a16:creationId xmlns:a16="http://schemas.microsoft.com/office/drawing/2014/main" id="{23562178-EB17-BB4B-A74F-FCCA9CE57CA4}"/>
              </a:ext>
            </a:extLst>
          </p:cNvPr>
          <p:cNvSpPr txBox="1">
            <a:spLocks/>
          </p:cNvSpPr>
          <p:nvPr/>
        </p:nvSpPr>
        <p:spPr>
          <a:xfrm>
            <a:off x="9641954" y="3273014"/>
            <a:ext cx="2284333"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44" name="Text Placeholder 12">
            <a:extLst>
              <a:ext uri="{FF2B5EF4-FFF2-40B4-BE49-F238E27FC236}">
                <a16:creationId xmlns:a16="http://schemas.microsoft.com/office/drawing/2014/main" id="{D2628E9E-7AD5-9AB9-4DE8-6A63DC4BA954}"/>
              </a:ext>
            </a:extLst>
          </p:cNvPr>
          <p:cNvSpPr txBox="1">
            <a:spLocks/>
          </p:cNvSpPr>
          <p:nvPr/>
        </p:nvSpPr>
        <p:spPr>
          <a:xfrm>
            <a:off x="9616576" y="2736212"/>
            <a:ext cx="230971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tx2"/>
                </a:solidFill>
              </a:rPr>
              <a:t>Charitable Support</a:t>
            </a:r>
          </a:p>
        </p:txBody>
      </p:sp>
      <p:pic>
        <p:nvPicPr>
          <p:cNvPr id="46" name="Graphic 45">
            <a:extLst>
              <a:ext uri="{FF2B5EF4-FFF2-40B4-BE49-F238E27FC236}">
                <a16:creationId xmlns:a16="http://schemas.microsoft.com/office/drawing/2014/main" id="{E9E1F649-63A9-F933-6D47-4FC173FF829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714723" y="1948036"/>
            <a:ext cx="640360" cy="640360"/>
          </a:xfrm>
          <a:prstGeom prst="rect">
            <a:avLst/>
          </a:prstGeom>
        </p:spPr>
      </p:pic>
      <p:pic>
        <p:nvPicPr>
          <p:cNvPr id="47" name="Graphic 46">
            <a:extLst>
              <a:ext uri="{FF2B5EF4-FFF2-40B4-BE49-F238E27FC236}">
                <a16:creationId xmlns:a16="http://schemas.microsoft.com/office/drawing/2014/main" id="{D0D31CC5-24A1-9A5F-19D3-AB2DB825EE1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695862" y="1884715"/>
            <a:ext cx="640360" cy="640360"/>
          </a:xfrm>
          <a:prstGeom prst="rect">
            <a:avLst/>
          </a:prstGeom>
        </p:spPr>
      </p:pic>
      <p:pic>
        <p:nvPicPr>
          <p:cNvPr id="48" name="Graphic 47">
            <a:extLst>
              <a:ext uri="{FF2B5EF4-FFF2-40B4-BE49-F238E27FC236}">
                <a16:creationId xmlns:a16="http://schemas.microsoft.com/office/drawing/2014/main" id="{B549D478-0175-2FC6-7058-5B934185ECD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733584" y="1947112"/>
            <a:ext cx="640360" cy="640360"/>
          </a:xfrm>
          <a:prstGeom prst="rect">
            <a:avLst/>
          </a:prstGeom>
        </p:spPr>
      </p:pic>
      <p:sp>
        <p:nvSpPr>
          <p:cNvPr id="7" name="Text Placeholder 9">
            <a:extLst>
              <a:ext uri="{FF2B5EF4-FFF2-40B4-BE49-F238E27FC236}">
                <a16:creationId xmlns:a16="http://schemas.microsoft.com/office/drawing/2014/main" id="{B93FC5E3-9BF3-BF7B-4978-EDB6D55B7714}"/>
              </a:ext>
            </a:extLst>
          </p:cNvPr>
          <p:cNvSpPr txBox="1">
            <a:spLocks/>
          </p:cNvSpPr>
          <p:nvPr/>
        </p:nvSpPr>
        <p:spPr>
          <a:xfrm>
            <a:off x="634757" y="3273014"/>
            <a:ext cx="2309711"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Give life insurance, naming Thrivent Charitable as owner and beneficiary</a:t>
            </a:r>
          </a:p>
        </p:txBody>
      </p:sp>
      <p:sp>
        <p:nvSpPr>
          <p:cNvPr id="8" name="Text Placeholder 9">
            <a:extLst>
              <a:ext uri="{FF2B5EF4-FFF2-40B4-BE49-F238E27FC236}">
                <a16:creationId xmlns:a16="http://schemas.microsoft.com/office/drawing/2014/main" id="{E1770A0D-93E3-0FF8-E7CD-92954301C489}"/>
              </a:ext>
            </a:extLst>
          </p:cNvPr>
          <p:cNvSpPr txBox="1">
            <a:spLocks/>
          </p:cNvSpPr>
          <p:nvPr/>
        </p:nvSpPr>
        <p:spPr>
          <a:xfrm>
            <a:off x="6663645" y="3273014"/>
            <a:ext cx="2284333"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Designated charities receive automatic annual grants for term of years or in perpetuity</a:t>
            </a:r>
          </a:p>
        </p:txBody>
      </p:sp>
      <p:sp>
        <p:nvSpPr>
          <p:cNvPr id="10" name="Text Placeholder 9">
            <a:extLst>
              <a:ext uri="{FF2B5EF4-FFF2-40B4-BE49-F238E27FC236}">
                <a16:creationId xmlns:a16="http://schemas.microsoft.com/office/drawing/2014/main" id="{FFC5F7A6-8D2A-3BA0-F739-2403107A0F47}"/>
              </a:ext>
            </a:extLst>
          </p:cNvPr>
          <p:cNvSpPr txBox="1">
            <a:spLocks/>
          </p:cNvSpPr>
          <p:nvPr/>
        </p:nvSpPr>
        <p:spPr>
          <a:xfrm>
            <a:off x="3652277" y="3273014"/>
            <a:ext cx="2309711"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Annual premium payments are charitable gifts that may provide an income tax deduction for the supporter</a:t>
            </a:r>
          </a:p>
        </p:txBody>
      </p:sp>
      <p:sp>
        <p:nvSpPr>
          <p:cNvPr id="9" name="TextBox 8">
            <a:extLst>
              <a:ext uri="{FF2B5EF4-FFF2-40B4-BE49-F238E27FC236}">
                <a16:creationId xmlns:a16="http://schemas.microsoft.com/office/drawing/2014/main" id="{6E638B40-3B03-3E0E-3A55-9A5E9D42586F}"/>
              </a:ext>
            </a:extLst>
          </p:cNvPr>
          <p:cNvSpPr txBox="1"/>
          <p:nvPr/>
        </p:nvSpPr>
        <p:spPr>
          <a:xfrm>
            <a:off x="1026401" y="6280373"/>
            <a:ext cx="5193244" cy="123111"/>
          </a:xfrm>
          <a:prstGeom prst="rect">
            <a:avLst/>
          </a:prstGeom>
          <a:noFill/>
        </p:spPr>
        <p:txBody>
          <a:bodyPr wrap="square" lIns="0" tIns="0" rIns="0" bIns="0">
            <a:spAutoFit/>
          </a:bodyPr>
          <a:lstStyle/>
          <a:p>
            <a:r>
              <a:rPr lang="en-US" sz="800">
                <a:ea typeface="Times New Roman" panose="02020603050405020304" pitchFamily="18" charset="0"/>
                <a:cs typeface="Times New Roman" panose="02020603050405020304" pitchFamily="18" charset="0"/>
              </a:rPr>
              <a:t>Donor’s experience may not be the same as other donors and does not indicate future performance or success.</a:t>
            </a:r>
          </a:p>
        </p:txBody>
      </p:sp>
    </p:spTree>
    <p:extLst>
      <p:ext uri="{BB962C8B-B14F-4D97-AF65-F5344CB8AC3E}">
        <p14:creationId xmlns:p14="http://schemas.microsoft.com/office/powerpoint/2010/main" val="3354541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93188B6-4071-53E2-9434-42414DAB0F58}"/>
              </a:ext>
            </a:extLst>
          </p:cNvPr>
          <p:cNvSpPr>
            <a:spLocks noGrp="1"/>
          </p:cNvSpPr>
          <p:nvPr>
            <p:ph type="sldNum" sz="quarter" idx="12"/>
          </p:nvPr>
        </p:nvSpPr>
        <p:spPr/>
        <p:txBody>
          <a:bodyPr/>
          <a:lstStyle/>
          <a:p>
            <a:fld id="{D7756E16-444E-B644-B3D8-50D596555EAF}" type="slidenum">
              <a:rPr lang="en-US" smtClean="0"/>
              <a:t>2</a:t>
            </a:fld>
            <a:endParaRPr lang="en-US"/>
          </a:p>
        </p:txBody>
      </p:sp>
      <p:sp>
        <p:nvSpPr>
          <p:cNvPr id="7" name="Title 6">
            <a:extLst>
              <a:ext uri="{FF2B5EF4-FFF2-40B4-BE49-F238E27FC236}">
                <a16:creationId xmlns:a16="http://schemas.microsoft.com/office/drawing/2014/main" id="{2A8C72C4-3392-ECF7-6D98-3218A5155366}"/>
              </a:ext>
            </a:extLst>
          </p:cNvPr>
          <p:cNvSpPr>
            <a:spLocks noGrp="1"/>
          </p:cNvSpPr>
          <p:nvPr>
            <p:ph type="title"/>
          </p:nvPr>
        </p:nvSpPr>
        <p:spPr/>
        <p:txBody>
          <a:bodyPr/>
          <a:lstStyle/>
          <a:p>
            <a:r>
              <a:rPr lang="en-US"/>
              <a:t>Agenda</a:t>
            </a:r>
          </a:p>
        </p:txBody>
      </p:sp>
      <p:sp>
        <p:nvSpPr>
          <p:cNvPr id="9" name="Text Placeholder 8">
            <a:extLst>
              <a:ext uri="{FF2B5EF4-FFF2-40B4-BE49-F238E27FC236}">
                <a16:creationId xmlns:a16="http://schemas.microsoft.com/office/drawing/2014/main" id="{479935EF-9608-AF65-CB84-3E52C35D065B}"/>
              </a:ext>
            </a:extLst>
          </p:cNvPr>
          <p:cNvSpPr>
            <a:spLocks noGrp="1"/>
          </p:cNvSpPr>
          <p:nvPr>
            <p:ph type="body" idx="21"/>
          </p:nvPr>
        </p:nvSpPr>
        <p:spPr>
          <a:xfrm>
            <a:off x="618123" y="2196908"/>
            <a:ext cx="4055208" cy="582583"/>
          </a:xfrm>
        </p:spPr>
        <p:txBody>
          <a:bodyPr/>
          <a:lstStyle/>
          <a:p>
            <a:r>
              <a:rPr lang="en-US"/>
              <a:t>Expressing your generosity</a:t>
            </a:r>
          </a:p>
        </p:txBody>
      </p:sp>
      <p:sp>
        <p:nvSpPr>
          <p:cNvPr id="10" name="Text Placeholder 9">
            <a:extLst>
              <a:ext uri="{FF2B5EF4-FFF2-40B4-BE49-F238E27FC236}">
                <a16:creationId xmlns:a16="http://schemas.microsoft.com/office/drawing/2014/main" id="{BACE9CCC-665C-17FC-262B-10418C07CD8B}"/>
              </a:ext>
            </a:extLst>
          </p:cNvPr>
          <p:cNvSpPr>
            <a:spLocks noGrp="1"/>
          </p:cNvSpPr>
          <p:nvPr>
            <p:ph type="body" idx="22"/>
          </p:nvPr>
        </p:nvSpPr>
        <p:spPr>
          <a:xfrm>
            <a:off x="7037049" y="2196909"/>
            <a:ext cx="756138" cy="505619"/>
          </a:xfrm>
        </p:spPr>
        <p:txBody>
          <a:bodyPr/>
          <a:lstStyle/>
          <a:p>
            <a:r>
              <a:rPr lang="en-US"/>
              <a:t>01</a:t>
            </a:r>
          </a:p>
        </p:txBody>
      </p:sp>
      <p:sp>
        <p:nvSpPr>
          <p:cNvPr id="11" name="Text Placeholder 10">
            <a:extLst>
              <a:ext uri="{FF2B5EF4-FFF2-40B4-BE49-F238E27FC236}">
                <a16:creationId xmlns:a16="http://schemas.microsoft.com/office/drawing/2014/main" id="{2C8E464A-267F-10D6-56A9-8A9A7D54A7AD}"/>
              </a:ext>
            </a:extLst>
          </p:cNvPr>
          <p:cNvSpPr>
            <a:spLocks noGrp="1"/>
          </p:cNvSpPr>
          <p:nvPr>
            <p:ph type="body" idx="24"/>
          </p:nvPr>
        </p:nvSpPr>
        <p:spPr>
          <a:xfrm>
            <a:off x="7037049" y="3287154"/>
            <a:ext cx="756138" cy="505619"/>
          </a:xfrm>
        </p:spPr>
        <p:txBody>
          <a:bodyPr/>
          <a:lstStyle/>
          <a:p>
            <a:r>
              <a:rPr lang="en-US"/>
              <a:t>02</a:t>
            </a:r>
          </a:p>
        </p:txBody>
      </p:sp>
      <p:sp>
        <p:nvSpPr>
          <p:cNvPr id="12" name="Text Placeholder 11">
            <a:extLst>
              <a:ext uri="{FF2B5EF4-FFF2-40B4-BE49-F238E27FC236}">
                <a16:creationId xmlns:a16="http://schemas.microsoft.com/office/drawing/2014/main" id="{ACAFC0B9-DE31-2683-76FB-F78C8C4263E5}"/>
              </a:ext>
            </a:extLst>
          </p:cNvPr>
          <p:cNvSpPr>
            <a:spLocks noGrp="1"/>
          </p:cNvSpPr>
          <p:nvPr>
            <p:ph type="body" idx="26"/>
          </p:nvPr>
        </p:nvSpPr>
        <p:spPr>
          <a:xfrm>
            <a:off x="7037049" y="4377401"/>
            <a:ext cx="756138" cy="505619"/>
          </a:xfrm>
        </p:spPr>
        <p:txBody>
          <a:bodyPr/>
          <a:lstStyle/>
          <a:p>
            <a:r>
              <a:rPr lang="en-US"/>
              <a:t>03</a:t>
            </a:r>
          </a:p>
        </p:txBody>
      </p:sp>
      <p:sp>
        <p:nvSpPr>
          <p:cNvPr id="13" name="Text Placeholder 12">
            <a:extLst>
              <a:ext uri="{FF2B5EF4-FFF2-40B4-BE49-F238E27FC236}">
                <a16:creationId xmlns:a16="http://schemas.microsoft.com/office/drawing/2014/main" id="{5A5C4113-FA41-CE7F-11B6-CD2A966D94F3}"/>
              </a:ext>
            </a:extLst>
          </p:cNvPr>
          <p:cNvSpPr>
            <a:spLocks noGrp="1"/>
          </p:cNvSpPr>
          <p:nvPr>
            <p:ph type="body" idx="28"/>
          </p:nvPr>
        </p:nvSpPr>
        <p:spPr>
          <a:xfrm>
            <a:off x="7037049" y="5467647"/>
            <a:ext cx="756138" cy="505619"/>
          </a:xfrm>
        </p:spPr>
        <p:txBody>
          <a:bodyPr/>
          <a:lstStyle/>
          <a:p>
            <a:r>
              <a:rPr lang="en-US"/>
              <a:t>04</a:t>
            </a:r>
          </a:p>
        </p:txBody>
      </p:sp>
      <p:sp>
        <p:nvSpPr>
          <p:cNvPr id="14" name="Text Placeholder 13">
            <a:extLst>
              <a:ext uri="{FF2B5EF4-FFF2-40B4-BE49-F238E27FC236}">
                <a16:creationId xmlns:a16="http://schemas.microsoft.com/office/drawing/2014/main" id="{3E564D0A-BD39-44B6-E245-BE01C0D3E531}"/>
              </a:ext>
            </a:extLst>
          </p:cNvPr>
          <p:cNvSpPr>
            <a:spLocks noGrp="1"/>
          </p:cNvSpPr>
          <p:nvPr>
            <p:ph type="body" idx="29"/>
          </p:nvPr>
        </p:nvSpPr>
        <p:spPr/>
        <p:txBody>
          <a:bodyPr/>
          <a:lstStyle/>
          <a:p>
            <a:r>
              <a:rPr lang="en-US"/>
              <a:t>Charitable funds</a:t>
            </a:r>
          </a:p>
        </p:txBody>
      </p:sp>
      <p:sp>
        <p:nvSpPr>
          <p:cNvPr id="15" name="Text Placeholder 14">
            <a:extLst>
              <a:ext uri="{FF2B5EF4-FFF2-40B4-BE49-F238E27FC236}">
                <a16:creationId xmlns:a16="http://schemas.microsoft.com/office/drawing/2014/main" id="{443FE6B5-BD65-A0D6-161D-79CEBA070458}"/>
              </a:ext>
            </a:extLst>
          </p:cNvPr>
          <p:cNvSpPr>
            <a:spLocks noGrp="1"/>
          </p:cNvSpPr>
          <p:nvPr>
            <p:ph type="body" idx="30"/>
          </p:nvPr>
        </p:nvSpPr>
        <p:spPr/>
        <p:txBody>
          <a:bodyPr/>
          <a:lstStyle/>
          <a:p>
            <a:r>
              <a:rPr lang="en-US"/>
              <a:t>Ways to give</a:t>
            </a:r>
          </a:p>
        </p:txBody>
      </p:sp>
      <p:sp>
        <p:nvSpPr>
          <p:cNvPr id="16" name="Text Placeholder 15">
            <a:extLst>
              <a:ext uri="{FF2B5EF4-FFF2-40B4-BE49-F238E27FC236}">
                <a16:creationId xmlns:a16="http://schemas.microsoft.com/office/drawing/2014/main" id="{D18ACB31-7778-969B-EA1C-B808821EE159}"/>
              </a:ext>
            </a:extLst>
          </p:cNvPr>
          <p:cNvSpPr>
            <a:spLocks noGrp="1"/>
          </p:cNvSpPr>
          <p:nvPr>
            <p:ph type="body" idx="31"/>
          </p:nvPr>
        </p:nvSpPr>
        <p:spPr/>
        <p:txBody>
          <a:bodyPr/>
          <a:lstStyle/>
          <a:p>
            <a:r>
              <a:rPr lang="en-US"/>
              <a:t>Putting it together</a:t>
            </a:r>
          </a:p>
        </p:txBody>
      </p:sp>
      <p:sp>
        <p:nvSpPr>
          <p:cNvPr id="21" name="Footer Placeholder 20">
            <a:extLst>
              <a:ext uri="{FF2B5EF4-FFF2-40B4-BE49-F238E27FC236}">
                <a16:creationId xmlns:a16="http://schemas.microsoft.com/office/drawing/2014/main" id="{59828171-4B35-883A-A1D6-742CD80B05C9}"/>
              </a:ext>
            </a:extLst>
          </p:cNvPr>
          <p:cNvSpPr>
            <a:spLocks noGrp="1"/>
          </p:cNvSpPr>
          <p:nvPr>
            <p:ph type="ftr" sz="quarter" idx="36"/>
          </p:nvPr>
        </p:nvSpPr>
        <p:spPr/>
        <p:txBody>
          <a:bodyPr/>
          <a:lstStyle/>
          <a:p>
            <a:r>
              <a:rPr lang="en-US" dirty="0"/>
              <a:t>©2026 Thrivent Charitable® | All rights reserved. Do not distribute without authorization.</a:t>
            </a:r>
          </a:p>
        </p:txBody>
      </p:sp>
      <p:grpSp>
        <p:nvGrpSpPr>
          <p:cNvPr id="38" name="Group 37">
            <a:extLst>
              <a:ext uri="{FF2B5EF4-FFF2-40B4-BE49-F238E27FC236}">
                <a16:creationId xmlns:a16="http://schemas.microsoft.com/office/drawing/2014/main" id="{846ACE04-7C97-9B20-CF5F-03ED41CBE526}"/>
              </a:ext>
            </a:extLst>
          </p:cNvPr>
          <p:cNvGrpSpPr/>
          <p:nvPr/>
        </p:nvGrpSpPr>
        <p:grpSpPr>
          <a:xfrm>
            <a:off x="618123" y="2977257"/>
            <a:ext cx="7480848" cy="3270739"/>
            <a:chOff x="618123" y="2977257"/>
            <a:chExt cx="4811346" cy="3270739"/>
          </a:xfrm>
        </p:grpSpPr>
        <p:cxnSp>
          <p:nvCxnSpPr>
            <p:cNvPr id="26" name="Straight Connector 25">
              <a:extLst>
                <a:ext uri="{FF2B5EF4-FFF2-40B4-BE49-F238E27FC236}">
                  <a16:creationId xmlns:a16="http://schemas.microsoft.com/office/drawing/2014/main" id="{0FD6D47C-CF69-8EAF-05B0-C18A5C779F96}"/>
                </a:ext>
              </a:extLst>
            </p:cNvPr>
            <p:cNvCxnSpPr>
              <a:cxnSpLocks/>
            </p:cNvCxnSpPr>
            <p:nvPr/>
          </p:nvCxnSpPr>
          <p:spPr>
            <a:xfrm>
              <a:off x="618123" y="2977257"/>
              <a:ext cx="4811346"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E1EC6369-AF5F-2AC6-523A-87D3AEC081E7}"/>
                </a:ext>
              </a:extLst>
            </p:cNvPr>
            <p:cNvCxnSpPr>
              <a:cxnSpLocks/>
            </p:cNvCxnSpPr>
            <p:nvPr/>
          </p:nvCxnSpPr>
          <p:spPr>
            <a:xfrm>
              <a:off x="618123" y="4067503"/>
              <a:ext cx="4811346"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4167101A-B68C-9622-4808-0583313A6EE5}"/>
                </a:ext>
              </a:extLst>
            </p:cNvPr>
            <p:cNvCxnSpPr>
              <a:cxnSpLocks/>
            </p:cNvCxnSpPr>
            <p:nvPr/>
          </p:nvCxnSpPr>
          <p:spPr>
            <a:xfrm>
              <a:off x="618123" y="5157750"/>
              <a:ext cx="4811346"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FF7D7156-FD8E-98D9-18F9-B94019626B1B}"/>
                </a:ext>
              </a:extLst>
            </p:cNvPr>
            <p:cNvCxnSpPr>
              <a:cxnSpLocks/>
            </p:cNvCxnSpPr>
            <p:nvPr/>
          </p:nvCxnSpPr>
          <p:spPr>
            <a:xfrm>
              <a:off x="618123" y="6247996"/>
              <a:ext cx="4811346"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9174787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C8654-1A9C-240D-C0DC-EBF5A5830D3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78B950F-4FD4-8424-FC2D-BDAD807C8097}"/>
              </a:ext>
            </a:extLst>
          </p:cNvPr>
          <p:cNvSpPr/>
          <p:nvPr/>
        </p:nvSpPr>
        <p:spPr>
          <a:xfrm>
            <a:off x="5370254" y="648697"/>
            <a:ext cx="6848015" cy="6267240"/>
          </a:xfrm>
          <a:prstGeom prst="rect">
            <a:avLst/>
          </a:prstGeom>
          <a:blipFill dpi="0" rotWithShape="1">
            <a:blip r:embed="rId3"/>
            <a:srcRect/>
            <a:stretch>
              <a:fillRect l="-62000" r="-9000" b="-3787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Picture Placeholder 11">
            <a:extLst>
              <a:ext uri="{FF2B5EF4-FFF2-40B4-BE49-F238E27FC236}">
                <a16:creationId xmlns:a16="http://schemas.microsoft.com/office/drawing/2014/main" id="{FAA972B6-EE18-D3CE-FA70-8D10685271C5}"/>
              </a:ext>
            </a:extLst>
          </p:cNvPr>
          <p:cNvSpPr txBox="1">
            <a:spLocks/>
          </p:cNvSpPr>
          <p:nvPr/>
        </p:nvSpPr>
        <p:spPr>
          <a:xfrm>
            <a:off x="5205046" y="0"/>
            <a:ext cx="6986954" cy="6858000"/>
          </a:xfrm>
          <a:prstGeom prst="rect">
            <a:avLst/>
          </a:prstGeom>
        </p:spPr>
        <p:txBody>
          <a:bodyPr vert="horz" lIns="0" tIns="45720" rIns="91440" bIns="45720" rtlCol="0" anchor="ctr" anchorCtr="0">
            <a:noAutofit/>
          </a:bodyPr>
          <a:lstStyle>
            <a:lvl1pPr marL="0" indent="0" algn="ctr" defTabSz="914400" rtl="0" eaLnBrk="1" latinLnBrk="0" hangingPunct="1">
              <a:lnSpc>
                <a:spcPct val="90000"/>
              </a:lnSpc>
              <a:spcBef>
                <a:spcPts val="1000"/>
              </a:spcBef>
              <a:buClr>
                <a:schemeClr val="accent1"/>
              </a:buClr>
              <a:buFontTx/>
              <a:buNone/>
              <a:defRPr sz="2000" b="0" i="0" kern="1200">
                <a:solidFill>
                  <a:schemeClr val="bg1"/>
                </a:solidFill>
                <a:latin typeface="Basis Grotesque Pro Off-White" panose="020B0503030604040103" pitchFamily="34" charset="0"/>
                <a:ea typeface="+mn-ea"/>
                <a:cs typeface="+mn-cs"/>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pic>
        <p:nvPicPr>
          <p:cNvPr id="24" name="Picture 23" descr="A black arch with a white background&#10;&#10;AI-generated content may be incorrect.">
            <a:extLst>
              <a:ext uri="{FF2B5EF4-FFF2-40B4-BE49-F238E27FC236}">
                <a16:creationId xmlns:a16="http://schemas.microsoft.com/office/drawing/2014/main" id="{6D7F48AA-B7C9-893C-37F8-E5A1FDDA57EE}"/>
              </a:ext>
            </a:extLst>
          </p:cNvPr>
          <p:cNvPicPr>
            <a:picLocks noChangeAspect="1"/>
          </p:cNvPicPr>
          <p:nvPr/>
        </p:nvPicPr>
        <p:blipFill>
          <a:blip r:embed="rId4"/>
          <a:stretch>
            <a:fillRect/>
          </a:stretch>
        </p:blipFill>
        <p:spPr>
          <a:xfrm>
            <a:off x="-49963" y="0"/>
            <a:ext cx="12291925" cy="6915937"/>
          </a:xfrm>
          <a:prstGeom prst="rect">
            <a:avLst/>
          </a:prstGeom>
        </p:spPr>
      </p:pic>
      <p:sp>
        <p:nvSpPr>
          <p:cNvPr id="2" name="Title 1">
            <a:extLst>
              <a:ext uri="{FF2B5EF4-FFF2-40B4-BE49-F238E27FC236}">
                <a16:creationId xmlns:a16="http://schemas.microsoft.com/office/drawing/2014/main" id="{7F0F61CD-34BA-A284-7409-5F2E7AC62DF8}"/>
              </a:ext>
            </a:extLst>
          </p:cNvPr>
          <p:cNvSpPr>
            <a:spLocks noGrp="1"/>
          </p:cNvSpPr>
          <p:nvPr>
            <p:ph type="title"/>
          </p:nvPr>
        </p:nvSpPr>
        <p:spPr/>
        <p:txBody>
          <a:bodyPr/>
          <a:lstStyle/>
          <a:p>
            <a:r>
              <a:rPr lang="en-US"/>
              <a:t>Life insurance</a:t>
            </a:r>
          </a:p>
        </p:txBody>
      </p:sp>
      <p:sp>
        <p:nvSpPr>
          <p:cNvPr id="20" name="Text Placeholder 19">
            <a:extLst>
              <a:ext uri="{FF2B5EF4-FFF2-40B4-BE49-F238E27FC236}">
                <a16:creationId xmlns:a16="http://schemas.microsoft.com/office/drawing/2014/main" id="{AD9C5CB9-11F2-B353-80C1-ECFC1665E103}"/>
              </a:ext>
            </a:extLst>
          </p:cNvPr>
          <p:cNvSpPr>
            <a:spLocks noGrp="1"/>
          </p:cNvSpPr>
          <p:nvPr>
            <p:ph type="body" sz="quarter" idx="37"/>
          </p:nvPr>
        </p:nvSpPr>
        <p:spPr>
          <a:xfrm>
            <a:off x="629035" y="1981364"/>
            <a:ext cx="4549742" cy="3183064"/>
          </a:xfrm>
        </p:spPr>
        <p:txBody>
          <a:bodyPr/>
          <a:lstStyle/>
          <a:p>
            <a:r>
              <a:rPr lang="en-US" altLang="en-US" sz="1800"/>
              <a:t>A couple in their 50s wants to create a permanent scholarship for students attending their alma mater with a life insurance contract of $250,000.</a:t>
            </a:r>
          </a:p>
          <a:p>
            <a:r>
              <a:rPr lang="en-US" altLang="en-US" sz="1800"/>
              <a:t>They establish a donor-advised fund with the contract and the value of the contract, plus their future premiums, may be tax deductible.</a:t>
            </a:r>
          </a:p>
          <a:p>
            <a:r>
              <a:rPr lang="en-US" sz="1800"/>
              <a:t>Upon death, life insurance proceeds go to their donor-advised fund to provide annual college scholarships.</a:t>
            </a:r>
            <a:endParaRPr lang="en-US" altLang="en-US" sz="1800"/>
          </a:p>
          <a:p>
            <a:endParaRPr lang="en-US" altLang="en-US" sz="1800"/>
          </a:p>
        </p:txBody>
      </p:sp>
      <p:sp>
        <p:nvSpPr>
          <p:cNvPr id="4" name="TextBox 3">
            <a:extLst>
              <a:ext uri="{FF2B5EF4-FFF2-40B4-BE49-F238E27FC236}">
                <a16:creationId xmlns:a16="http://schemas.microsoft.com/office/drawing/2014/main" id="{9E120332-346E-AB0F-1321-2BCB563864DD}"/>
              </a:ext>
            </a:extLst>
          </p:cNvPr>
          <p:cNvSpPr txBox="1"/>
          <p:nvPr/>
        </p:nvSpPr>
        <p:spPr>
          <a:xfrm>
            <a:off x="629035" y="1014794"/>
            <a:ext cx="1733167" cy="400110"/>
          </a:xfrm>
          <a:prstGeom prst="rect">
            <a:avLst/>
          </a:prstGeom>
          <a:noFill/>
        </p:spPr>
        <p:txBody>
          <a:bodyPr wrap="none" rtlCol="0">
            <a:spAutoFit/>
          </a:bodyPr>
          <a:lstStyle/>
          <a:p>
            <a:r>
              <a:rPr lang="en-US" sz="2000">
                <a:latin typeface="Burgess for Thrivent" panose="02020503070402040403" pitchFamily="18" charset="0"/>
                <a:ea typeface="Burgess for Thrivent" panose="02020503070402040403" pitchFamily="18" charset="0"/>
                <a:cs typeface="Burgess for Thrivent" panose="02020503070402040403" pitchFamily="18" charset="0"/>
              </a:rPr>
              <a:t>A donor story</a:t>
            </a:r>
          </a:p>
        </p:txBody>
      </p:sp>
      <p:sp>
        <p:nvSpPr>
          <p:cNvPr id="17" name="Footer Placeholder 16">
            <a:extLst>
              <a:ext uri="{FF2B5EF4-FFF2-40B4-BE49-F238E27FC236}">
                <a16:creationId xmlns:a16="http://schemas.microsoft.com/office/drawing/2014/main" id="{EE4B44C1-324D-8338-0DE2-BA865D2AEF62}"/>
              </a:ext>
            </a:extLst>
          </p:cNvPr>
          <p:cNvSpPr>
            <a:spLocks noGrp="1"/>
          </p:cNvSpPr>
          <p:nvPr>
            <p:ph type="ftr" sz="quarter" idx="31"/>
          </p:nvPr>
        </p:nvSpPr>
        <p:spPr/>
        <p:txBody>
          <a:bodyPr/>
          <a:lstStyle/>
          <a:p>
            <a:r>
              <a:rPr lang="en-US" dirty="0"/>
              <a:t>©2026 Thrivent Charitable® | All rights reserved. Do not distribute without authorization.</a:t>
            </a:r>
          </a:p>
        </p:txBody>
      </p:sp>
      <p:sp>
        <p:nvSpPr>
          <p:cNvPr id="3" name="Slide Number Placeholder 2">
            <a:extLst>
              <a:ext uri="{FF2B5EF4-FFF2-40B4-BE49-F238E27FC236}">
                <a16:creationId xmlns:a16="http://schemas.microsoft.com/office/drawing/2014/main" id="{3DA44410-D228-3552-8DC8-247842CF4303}"/>
              </a:ext>
            </a:extLst>
          </p:cNvPr>
          <p:cNvSpPr>
            <a:spLocks noGrp="1"/>
          </p:cNvSpPr>
          <p:nvPr>
            <p:ph type="sldNum" sz="quarter" idx="12"/>
          </p:nvPr>
        </p:nvSpPr>
        <p:spPr/>
        <p:txBody>
          <a:bodyPr/>
          <a:lstStyle/>
          <a:p>
            <a:fld id="{D7756E16-444E-B644-B3D8-50D596555EAF}" type="slidenum">
              <a:rPr lang="en-US" smtClean="0"/>
              <a:pPr/>
              <a:t>20</a:t>
            </a:fld>
            <a:endParaRPr lang="en-US"/>
          </a:p>
        </p:txBody>
      </p:sp>
      <p:sp>
        <p:nvSpPr>
          <p:cNvPr id="9" name="TextBox 8">
            <a:extLst>
              <a:ext uri="{FF2B5EF4-FFF2-40B4-BE49-F238E27FC236}">
                <a16:creationId xmlns:a16="http://schemas.microsoft.com/office/drawing/2014/main" id="{077C5648-5AC2-C846-F61F-5F63ACF68B83}"/>
              </a:ext>
            </a:extLst>
          </p:cNvPr>
          <p:cNvSpPr txBox="1"/>
          <p:nvPr/>
        </p:nvSpPr>
        <p:spPr>
          <a:xfrm>
            <a:off x="785150" y="5963595"/>
            <a:ext cx="4393627" cy="400110"/>
          </a:xfrm>
          <a:prstGeom prst="rect">
            <a:avLst/>
          </a:prstGeom>
          <a:noFill/>
        </p:spPr>
        <p:txBody>
          <a:bodyPr wrap="square">
            <a:spAutoFit/>
          </a:bodyPr>
          <a:lstStyle/>
          <a:p>
            <a:r>
              <a:rPr lang="en-US" sz="1000"/>
              <a:t>The donor’s experience may not be the same as other donors and does not indicate future performance or success.</a:t>
            </a:r>
          </a:p>
        </p:txBody>
      </p:sp>
    </p:spTree>
    <p:extLst>
      <p:ext uri="{BB962C8B-B14F-4D97-AF65-F5344CB8AC3E}">
        <p14:creationId xmlns:p14="http://schemas.microsoft.com/office/powerpoint/2010/main" val="21734122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4B550A5-1423-F227-6BDC-5C5B305E991B}"/>
              </a:ext>
            </a:extLst>
          </p:cNvPr>
          <p:cNvSpPr>
            <a:spLocks noGrp="1"/>
          </p:cNvSpPr>
          <p:nvPr>
            <p:ph type="sldNum" sz="quarter" idx="12"/>
          </p:nvPr>
        </p:nvSpPr>
        <p:spPr>
          <a:xfrm>
            <a:off x="317500" y="6403484"/>
            <a:ext cx="317500" cy="232986"/>
          </a:xfrm>
        </p:spPr>
        <p:txBody>
          <a:bodyPr/>
          <a:lstStyle/>
          <a:p>
            <a:fld id="{D7756E16-444E-B644-B3D8-50D596555EAF}" type="slidenum">
              <a:rPr lang="en-US" smtClean="0"/>
              <a:pPr/>
              <a:t>21</a:t>
            </a:fld>
            <a:endParaRPr lang="en-US"/>
          </a:p>
        </p:txBody>
      </p:sp>
      <p:sp>
        <p:nvSpPr>
          <p:cNvPr id="3" name="Footer Placeholder 2">
            <a:extLst>
              <a:ext uri="{FF2B5EF4-FFF2-40B4-BE49-F238E27FC236}">
                <a16:creationId xmlns:a16="http://schemas.microsoft.com/office/drawing/2014/main" id="{2C1B4061-8230-D075-EE59-09C3830FAD5A}"/>
              </a:ext>
            </a:extLst>
          </p:cNvPr>
          <p:cNvSpPr>
            <a:spLocks noGrp="1"/>
          </p:cNvSpPr>
          <p:nvPr>
            <p:ph type="ftr" sz="quarter" idx="13"/>
          </p:nvPr>
        </p:nvSpPr>
        <p:spPr>
          <a:xfrm>
            <a:off x="1033936" y="6403484"/>
            <a:ext cx="4918289" cy="216451"/>
          </a:xfrm>
        </p:spPr>
        <p:txBody>
          <a:bodyPr/>
          <a:lstStyle/>
          <a:p>
            <a:r>
              <a:rPr lang="en-US" dirty="0"/>
              <a:t>©2026 Thrivent Charitable® | All rights reserved. Do not distribute without authorization.</a:t>
            </a:r>
          </a:p>
          <a:p>
            <a:endParaRPr lang="en-US" dirty="0"/>
          </a:p>
        </p:txBody>
      </p:sp>
      <p:sp>
        <p:nvSpPr>
          <p:cNvPr id="17" name="Title 1">
            <a:extLst>
              <a:ext uri="{FF2B5EF4-FFF2-40B4-BE49-F238E27FC236}">
                <a16:creationId xmlns:a16="http://schemas.microsoft.com/office/drawing/2014/main" id="{D2AA2E38-2775-3F3C-FAA9-329BB30B9F61}"/>
              </a:ext>
            </a:extLst>
          </p:cNvPr>
          <p:cNvSpPr txBox="1">
            <a:spLocks/>
          </p:cNvSpPr>
          <p:nvPr/>
        </p:nvSpPr>
        <p:spPr>
          <a:xfrm>
            <a:off x="782028" y="2783132"/>
            <a:ext cx="6580064" cy="1596536"/>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6400" b="0" i="0" kern="1200" spc="-110" baseline="0">
                <a:solidFill>
                  <a:schemeClr val="tx2"/>
                </a:solidFill>
                <a:latin typeface="Basis Grt for Thrivent OffWhite" panose="020B0503030604040103" pitchFamily="34" charset="0"/>
                <a:ea typeface="+mj-ea"/>
                <a:cs typeface="Basis Grt for Thrivent OffWhite" panose="020B0503030604040103" pitchFamily="34" charset="0"/>
              </a:defRPr>
            </a:lvl1pPr>
          </a:lstStyle>
          <a:p>
            <a:r>
              <a:rPr lang="en-US" sz="5400">
                <a:latin typeface="+mj-lt"/>
              </a:rPr>
              <a:t>Give Now. </a:t>
            </a:r>
            <a:br>
              <a:rPr lang="en-US" sz="5400">
                <a:latin typeface="+mj-lt"/>
              </a:rPr>
            </a:br>
            <a:r>
              <a:rPr lang="en-US" sz="5400">
                <a:latin typeface="+mj-lt"/>
              </a:rPr>
              <a:t>Give Later. </a:t>
            </a:r>
            <a:br>
              <a:rPr lang="en-US" sz="5400">
                <a:latin typeface="+mj-lt"/>
              </a:rPr>
            </a:br>
            <a:r>
              <a:rPr lang="en-US" sz="5400">
                <a:solidFill>
                  <a:schemeClr val="bg1"/>
                </a:solidFill>
                <a:latin typeface="+mj-lt"/>
              </a:rPr>
              <a:t>Give &amp; Receive.</a:t>
            </a:r>
            <a:r>
              <a:rPr lang="en-US" sz="5400" baseline="30000">
                <a:solidFill>
                  <a:schemeClr val="bg1"/>
                </a:solidFill>
                <a:latin typeface="+mj-lt"/>
              </a:rPr>
              <a:t>™</a:t>
            </a:r>
            <a:endParaRPr lang="en-US" sz="5400">
              <a:solidFill>
                <a:schemeClr val="bg1"/>
              </a:solidFill>
              <a:latin typeface="+mj-lt"/>
            </a:endParaRPr>
          </a:p>
        </p:txBody>
      </p:sp>
    </p:spTree>
    <p:extLst>
      <p:ext uri="{BB962C8B-B14F-4D97-AF65-F5344CB8AC3E}">
        <p14:creationId xmlns:p14="http://schemas.microsoft.com/office/powerpoint/2010/main" val="38691922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35D6A6A-CB6C-E9C8-93B5-6146BBE3F34B}"/>
              </a:ext>
            </a:extLst>
          </p:cNvPr>
          <p:cNvSpPr/>
          <p:nvPr/>
        </p:nvSpPr>
        <p:spPr>
          <a:xfrm>
            <a:off x="635000" y="1654156"/>
            <a:ext cx="6920442" cy="3805098"/>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2">
            <a:extLst>
              <a:ext uri="{FF2B5EF4-FFF2-40B4-BE49-F238E27FC236}">
                <a16:creationId xmlns:a16="http://schemas.microsoft.com/office/drawing/2014/main" id="{5D05063F-3A35-BADA-AB5D-3E506713B6F2}"/>
              </a:ext>
            </a:extLst>
          </p:cNvPr>
          <p:cNvSpPr txBox="1">
            <a:spLocks/>
          </p:cNvSpPr>
          <p:nvPr/>
        </p:nvSpPr>
        <p:spPr>
          <a:xfrm>
            <a:off x="867491" y="1815669"/>
            <a:ext cx="2222500" cy="412506"/>
          </a:xfrm>
          <a:prstGeom prst="rect">
            <a:avLst/>
          </a:prstGeom>
        </p:spPr>
        <p:txBody>
          <a:bodyPr lIns="0" tIns="0" rIns="0" bIns="0" anchor="ctr"/>
          <a:lstStyle>
            <a:lvl1pPr marL="0" indent="0" algn="ctr" defTabSz="914400" rtl="0" eaLnBrk="1" latinLnBrk="0" hangingPunct="1">
              <a:lnSpc>
                <a:spcPct val="90000"/>
              </a:lnSpc>
              <a:spcBef>
                <a:spcPts val="1000"/>
              </a:spcBef>
              <a:buClr>
                <a:schemeClr val="accent1"/>
              </a:buClr>
              <a:buFontTx/>
              <a:buNone/>
              <a:defRPr sz="24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indent="0" algn="l" defTabSz="914400" rtl="0" eaLnBrk="1" latinLnBrk="0" hangingPunct="1">
              <a:lnSpc>
                <a:spcPct val="90000"/>
              </a:lnSpc>
              <a:spcBef>
                <a:spcPts val="500"/>
              </a:spcBef>
              <a:buClr>
                <a:schemeClr val="tx1"/>
              </a:buClr>
              <a:buFontTx/>
              <a:buNone/>
              <a:tabLst/>
              <a:defRPr lang="en-US" sz="2000" b="1" i="0" kern="120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914400" indent="0" algn="l" defTabSz="914400" rtl="0" eaLnBrk="1" latinLnBrk="0" hangingPunct="1">
              <a:lnSpc>
                <a:spcPct val="90000"/>
              </a:lnSpc>
              <a:spcBef>
                <a:spcPts val="500"/>
              </a:spcBef>
              <a:buClr>
                <a:schemeClr val="tx1"/>
              </a:buClr>
              <a:buFontTx/>
              <a:buNone/>
              <a:tabLst/>
              <a:defRPr sz="1800" b="1"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a:r>
              <a:rPr lang="en-US"/>
              <a:t>Give and receive</a:t>
            </a:r>
          </a:p>
        </p:txBody>
      </p:sp>
      <p:sp>
        <p:nvSpPr>
          <p:cNvPr id="7" name="Text Placeholder 2">
            <a:extLst>
              <a:ext uri="{FF2B5EF4-FFF2-40B4-BE49-F238E27FC236}">
                <a16:creationId xmlns:a16="http://schemas.microsoft.com/office/drawing/2014/main" id="{C779524C-E349-F17F-8B24-3B41814C0940}"/>
              </a:ext>
            </a:extLst>
          </p:cNvPr>
          <p:cNvSpPr txBox="1">
            <a:spLocks/>
          </p:cNvSpPr>
          <p:nvPr/>
        </p:nvSpPr>
        <p:spPr>
          <a:xfrm>
            <a:off x="4491554" y="1815669"/>
            <a:ext cx="2367953" cy="412506"/>
          </a:xfrm>
          <a:prstGeom prst="rect">
            <a:avLst/>
          </a:prstGeom>
        </p:spPr>
        <p:txBody>
          <a:bodyPr lIns="0" tIns="0" rIns="0" bIns="0" anchor="ctr"/>
          <a:lstStyle>
            <a:lvl1pPr marL="0" indent="0" algn="ctr" defTabSz="914400" rtl="0" eaLnBrk="1" latinLnBrk="0" hangingPunct="1">
              <a:lnSpc>
                <a:spcPct val="90000"/>
              </a:lnSpc>
              <a:spcBef>
                <a:spcPts val="1000"/>
              </a:spcBef>
              <a:buClr>
                <a:schemeClr val="accent1"/>
              </a:buClr>
              <a:buFontTx/>
              <a:buNone/>
              <a:defRPr sz="24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indent="0" algn="l" defTabSz="914400" rtl="0" eaLnBrk="1" latinLnBrk="0" hangingPunct="1">
              <a:lnSpc>
                <a:spcPct val="90000"/>
              </a:lnSpc>
              <a:spcBef>
                <a:spcPts val="500"/>
              </a:spcBef>
              <a:buClr>
                <a:schemeClr val="tx1"/>
              </a:buClr>
              <a:buFontTx/>
              <a:buNone/>
              <a:tabLst/>
              <a:defRPr lang="en-US" sz="2000" b="1" i="0" kern="120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914400" indent="0" algn="l" defTabSz="914400" rtl="0" eaLnBrk="1" latinLnBrk="0" hangingPunct="1">
              <a:lnSpc>
                <a:spcPct val="90000"/>
              </a:lnSpc>
              <a:spcBef>
                <a:spcPts val="500"/>
              </a:spcBef>
              <a:buClr>
                <a:schemeClr val="tx1"/>
              </a:buClr>
              <a:buFontTx/>
              <a:buNone/>
              <a:tabLst/>
              <a:defRPr sz="1800" b="1"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a:r>
              <a:rPr lang="en-US">
                <a:latin typeface="+mj-lt"/>
              </a:rPr>
              <a:t>For people who</a:t>
            </a:r>
          </a:p>
        </p:txBody>
      </p:sp>
      <p:cxnSp>
        <p:nvCxnSpPr>
          <p:cNvPr id="8" name="Straight Connector 7">
            <a:extLst>
              <a:ext uri="{FF2B5EF4-FFF2-40B4-BE49-F238E27FC236}">
                <a16:creationId xmlns:a16="http://schemas.microsoft.com/office/drawing/2014/main" id="{63E20240-5989-ED53-8CBF-D835B6482394}"/>
              </a:ext>
            </a:extLst>
          </p:cNvPr>
          <p:cNvCxnSpPr>
            <a:cxnSpLocks/>
          </p:cNvCxnSpPr>
          <p:nvPr/>
        </p:nvCxnSpPr>
        <p:spPr>
          <a:xfrm>
            <a:off x="4070360" y="1815669"/>
            <a:ext cx="0" cy="3460397"/>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sp>
        <p:nvSpPr>
          <p:cNvPr id="17" name="Title 16">
            <a:extLst>
              <a:ext uri="{FF2B5EF4-FFF2-40B4-BE49-F238E27FC236}">
                <a16:creationId xmlns:a16="http://schemas.microsoft.com/office/drawing/2014/main" id="{15E94D75-C861-081D-7881-38E45963A094}"/>
              </a:ext>
            </a:extLst>
          </p:cNvPr>
          <p:cNvSpPr>
            <a:spLocks noGrp="1"/>
          </p:cNvSpPr>
          <p:nvPr>
            <p:ph type="title"/>
          </p:nvPr>
        </p:nvSpPr>
        <p:spPr/>
        <p:txBody>
          <a:bodyPr/>
          <a:lstStyle/>
          <a:p>
            <a:r>
              <a:rPr lang="en-US"/>
              <a:t>Give and receive</a:t>
            </a:r>
          </a:p>
        </p:txBody>
      </p:sp>
      <p:pic>
        <p:nvPicPr>
          <p:cNvPr id="3" name="Picture Placeholder 2" descr="A person holding a child in his arms&#10;&#10;AI-generated content may be incorrect.">
            <a:extLst>
              <a:ext uri="{FF2B5EF4-FFF2-40B4-BE49-F238E27FC236}">
                <a16:creationId xmlns:a16="http://schemas.microsoft.com/office/drawing/2014/main" id="{A0BBD3F6-0921-8221-793E-86AAF2B83A54}"/>
              </a:ext>
            </a:extLst>
          </p:cNvPr>
          <p:cNvPicPr>
            <a:picLocks noGrp="1" noChangeAspect="1"/>
          </p:cNvPicPr>
          <p:nvPr>
            <p:ph type="pic" sz="quarter" idx="30"/>
          </p:nvPr>
        </p:nvPicPr>
        <p:blipFill>
          <a:blip r:embed="rId3"/>
          <a:srcRect l="37729" r="15159"/>
          <a:stretch/>
        </p:blipFill>
        <p:spPr>
          <a:xfrm>
            <a:off x="7877909" y="0"/>
            <a:ext cx="4308230" cy="6858000"/>
          </a:xfrm>
        </p:spPr>
      </p:pic>
      <p:sp>
        <p:nvSpPr>
          <p:cNvPr id="9" name="Content Placeholder 8">
            <a:extLst>
              <a:ext uri="{FF2B5EF4-FFF2-40B4-BE49-F238E27FC236}">
                <a16:creationId xmlns:a16="http://schemas.microsoft.com/office/drawing/2014/main" id="{46C38F79-B71D-E490-0089-81CC2FBD88C2}"/>
              </a:ext>
            </a:extLst>
          </p:cNvPr>
          <p:cNvSpPr>
            <a:spLocks noGrp="1"/>
          </p:cNvSpPr>
          <p:nvPr>
            <p:ph idx="1"/>
          </p:nvPr>
        </p:nvSpPr>
        <p:spPr>
          <a:xfrm>
            <a:off x="867492" y="2388141"/>
            <a:ext cx="3178909" cy="3079747"/>
          </a:xfrm>
        </p:spPr>
        <p:txBody>
          <a:bodyPr/>
          <a:lstStyle/>
          <a:p>
            <a:pPr marL="0" indent="0">
              <a:buNone/>
              <a:defRPr/>
            </a:pPr>
            <a:r>
              <a:rPr lang="en-US">
                <a:latin typeface="Basis Grt for Thrivent" panose="020B0503030604040103" pitchFamily="34" charset="0"/>
                <a:cs typeface="Basis Grt for Thrivent" panose="020B0503030604040103" pitchFamily="34" charset="0"/>
              </a:rPr>
              <a:t>Charitable gift annuity</a:t>
            </a:r>
          </a:p>
          <a:p>
            <a:pPr>
              <a:defRPr/>
            </a:pPr>
            <a:r>
              <a:rPr lang="en-US">
                <a:latin typeface="Basis Grt for Thrivent" panose="020B0503030604040103" pitchFamily="34" charset="0"/>
                <a:cs typeface="Basis Grt for Thrivent" panose="020B0503030604040103" pitchFamily="34" charset="0"/>
              </a:rPr>
              <a:t>Immediate</a:t>
            </a:r>
          </a:p>
          <a:p>
            <a:pPr>
              <a:defRPr/>
            </a:pPr>
            <a:r>
              <a:rPr lang="en-US">
                <a:latin typeface="Basis Grt for Thrivent" panose="020B0503030604040103" pitchFamily="34" charset="0"/>
                <a:cs typeface="Basis Grt for Thrivent" panose="020B0503030604040103" pitchFamily="34" charset="0"/>
              </a:rPr>
              <a:t>Deferred</a:t>
            </a:r>
          </a:p>
          <a:p>
            <a:pPr>
              <a:defRPr/>
            </a:pPr>
            <a:r>
              <a:rPr lang="en-US">
                <a:latin typeface="Basis Grt for Thrivent" panose="020B0503030604040103" pitchFamily="34" charset="0"/>
                <a:cs typeface="Basis Grt for Thrivent" panose="020B0503030604040103" pitchFamily="34" charset="0"/>
              </a:rPr>
              <a:t>Flexible deferred</a:t>
            </a:r>
          </a:p>
          <a:p>
            <a:pPr marL="0" indent="0">
              <a:buNone/>
              <a:defRPr/>
            </a:pPr>
            <a:r>
              <a:rPr lang="en-US">
                <a:latin typeface="Basis Grt for Thrivent" panose="020B0503030604040103" pitchFamily="34" charset="0"/>
                <a:cs typeface="Basis Grt for Thrivent" panose="020B0503030604040103" pitchFamily="34" charset="0"/>
              </a:rPr>
              <a:t>Charitable remainder trust</a:t>
            </a:r>
          </a:p>
          <a:p>
            <a:pPr>
              <a:defRPr/>
            </a:pPr>
            <a:r>
              <a:rPr lang="en-US">
                <a:latin typeface="Basis Grt for Thrivent" panose="020B0503030604040103" pitchFamily="34" charset="0"/>
                <a:cs typeface="Basis Grt for Thrivent" panose="020B0503030604040103" pitchFamily="34" charset="0"/>
              </a:rPr>
              <a:t>CRAT</a:t>
            </a:r>
          </a:p>
          <a:p>
            <a:pPr>
              <a:defRPr/>
            </a:pPr>
            <a:r>
              <a:rPr lang="en-US">
                <a:latin typeface="Basis Grt for Thrivent" panose="020B0503030604040103" pitchFamily="34" charset="0"/>
                <a:cs typeface="Basis Grt for Thrivent" panose="020B0503030604040103" pitchFamily="34" charset="0"/>
              </a:rPr>
              <a:t>CRUT</a:t>
            </a:r>
          </a:p>
          <a:p>
            <a:pPr>
              <a:defRPr/>
            </a:pPr>
            <a:r>
              <a:rPr lang="en-US">
                <a:latin typeface="Basis Grt for Thrivent" panose="020B0503030604040103" pitchFamily="34" charset="0"/>
                <a:cs typeface="Basis Grt for Thrivent" panose="020B0503030604040103" pitchFamily="34" charset="0"/>
              </a:rPr>
              <a:t>Flip-CRUT</a:t>
            </a:r>
          </a:p>
          <a:p>
            <a:pPr>
              <a:defRPr/>
            </a:pPr>
            <a:endParaRPr lang="en-US">
              <a:latin typeface="Basis Grt for Thrivent" panose="020B0503030604040103" pitchFamily="34" charset="0"/>
              <a:cs typeface="Basis Grt for Thrivent" panose="020B0503030604040103" pitchFamily="34" charset="0"/>
            </a:endParaRPr>
          </a:p>
        </p:txBody>
      </p:sp>
      <p:sp>
        <p:nvSpPr>
          <p:cNvPr id="5" name="Footer Placeholder 4">
            <a:extLst>
              <a:ext uri="{FF2B5EF4-FFF2-40B4-BE49-F238E27FC236}">
                <a16:creationId xmlns:a16="http://schemas.microsoft.com/office/drawing/2014/main" id="{2ECFFBC0-7E86-B291-5BFE-C30F6F07B5B6}"/>
              </a:ext>
            </a:extLst>
          </p:cNvPr>
          <p:cNvSpPr>
            <a:spLocks noGrp="1"/>
          </p:cNvSpPr>
          <p:nvPr>
            <p:ph type="ftr" sz="quarter" idx="37"/>
          </p:nvPr>
        </p:nvSpPr>
        <p:spPr/>
        <p:txBody>
          <a:bodyPr/>
          <a:lstStyle/>
          <a:p>
            <a:r>
              <a:rPr lang="en-US" dirty="0"/>
              <a:t>©2026 Thrivent Charitable® | All rights reserved. Do not distribute without authorization.</a:t>
            </a:r>
          </a:p>
        </p:txBody>
      </p:sp>
      <p:sp>
        <p:nvSpPr>
          <p:cNvPr id="6" name="Slide Number Placeholder 5">
            <a:extLst>
              <a:ext uri="{FF2B5EF4-FFF2-40B4-BE49-F238E27FC236}">
                <a16:creationId xmlns:a16="http://schemas.microsoft.com/office/drawing/2014/main" id="{94F46B1F-DA62-9072-6FD9-4D4F1191EC8D}"/>
              </a:ext>
            </a:extLst>
          </p:cNvPr>
          <p:cNvSpPr>
            <a:spLocks noGrp="1"/>
          </p:cNvSpPr>
          <p:nvPr>
            <p:ph type="sldNum" sz="quarter" idx="38"/>
          </p:nvPr>
        </p:nvSpPr>
        <p:spPr/>
        <p:txBody>
          <a:bodyPr/>
          <a:lstStyle/>
          <a:p>
            <a:fld id="{D7756E16-444E-B644-B3D8-50D596555EAF}" type="slidenum">
              <a:rPr lang="en-US" smtClean="0"/>
              <a:pPr/>
              <a:t>22</a:t>
            </a:fld>
            <a:endParaRPr lang="en-US"/>
          </a:p>
        </p:txBody>
      </p:sp>
      <p:sp>
        <p:nvSpPr>
          <p:cNvPr id="14" name="Text Placeholder 9">
            <a:extLst>
              <a:ext uri="{FF2B5EF4-FFF2-40B4-BE49-F238E27FC236}">
                <a16:creationId xmlns:a16="http://schemas.microsoft.com/office/drawing/2014/main" id="{95D75E7B-7129-E587-57C9-90F9B4D8B748}"/>
              </a:ext>
            </a:extLst>
          </p:cNvPr>
          <p:cNvSpPr txBox="1">
            <a:spLocks/>
          </p:cNvSpPr>
          <p:nvPr/>
        </p:nvSpPr>
        <p:spPr>
          <a:xfrm>
            <a:off x="1069106" y="2712547"/>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15" name="Text Placeholder 9">
            <a:extLst>
              <a:ext uri="{FF2B5EF4-FFF2-40B4-BE49-F238E27FC236}">
                <a16:creationId xmlns:a16="http://schemas.microsoft.com/office/drawing/2014/main" id="{8F7F4E36-AB5F-3AF0-39D5-FA47194EB1BC}"/>
              </a:ext>
            </a:extLst>
          </p:cNvPr>
          <p:cNvSpPr txBox="1">
            <a:spLocks/>
          </p:cNvSpPr>
          <p:nvPr/>
        </p:nvSpPr>
        <p:spPr>
          <a:xfrm>
            <a:off x="6378014" y="3193193"/>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21" name="Content Placeholder 8">
            <a:extLst>
              <a:ext uri="{FF2B5EF4-FFF2-40B4-BE49-F238E27FC236}">
                <a16:creationId xmlns:a16="http://schemas.microsoft.com/office/drawing/2014/main" id="{699D64A5-957A-BB25-EE45-5A41AF3181AE}"/>
              </a:ext>
            </a:extLst>
          </p:cNvPr>
          <p:cNvSpPr txBox="1">
            <a:spLocks/>
          </p:cNvSpPr>
          <p:nvPr/>
        </p:nvSpPr>
        <p:spPr>
          <a:xfrm>
            <a:off x="4491554" y="2388141"/>
            <a:ext cx="2849067" cy="3079747"/>
          </a:xfrm>
          <a:prstGeom prst="rect">
            <a:avLst/>
          </a:prstGeom>
        </p:spPr>
        <p:txBody>
          <a:bodyPr vert="horz" lIns="0" tIns="45720" rIns="91440" bIns="45720" rtlCol="0">
            <a:noAutofit/>
          </a:bodyPr>
          <a:lstStyle>
            <a:lvl1pPr marL="285750" indent="-285750" algn="l" defTabSz="914400" rtl="0" eaLnBrk="1" latinLnBrk="0" hangingPunct="1">
              <a:lnSpc>
                <a:spcPct val="90000"/>
              </a:lnSpc>
              <a:spcBef>
                <a:spcPts val="1000"/>
              </a:spcBef>
              <a:buClr>
                <a:schemeClr val="accent1"/>
              </a:buClr>
              <a:buFont typeface="Arial" panose="020B0604020202020204" pitchFamily="34" charset="0"/>
              <a:buChar char="•"/>
              <a:defRPr sz="14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t>Own assets they want converted to income payments.</a:t>
            </a:r>
          </a:p>
          <a:p>
            <a:pPr>
              <a:defRPr/>
            </a:pPr>
            <a:r>
              <a:rPr lang="en-US"/>
              <a:t>Own long-term appreciated securities.</a:t>
            </a:r>
          </a:p>
          <a:p>
            <a:pPr>
              <a:defRPr/>
            </a:pPr>
            <a:r>
              <a:rPr lang="en-US"/>
              <a:t>May seek to avoid market volatility.</a:t>
            </a:r>
          </a:p>
          <a:p>
            <a:pPr>
              <a:defRPr/>
            </a:pPr>
            <a:r>
              <a:rPr lang="en-US"/>
              <a:t>Seek a potential charitable deduction for portion of gift assets.</a:t>
            </a:r>
          </a:p>
          <a:p>
            <a:pPr marL="0" indent="0">
              <a:buNone/>
              <a:defRPr/>
            </a:pPr>
            <a:endParaRPr lang="en-US"/>
          </a:p>
        </p:txBody>
      </p:sp>
    </p:spTree>
    <p:extLst>
      <p:ext uri="{BB962C8B-B14F-4D97-AF65-F5344CB8AC3E}">
        <p14:creationId xmlns:p14="http://schemas.microsoft.com/office/powerpoint/2010/main" val="6721506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86879-A1A5-E60C-4E26-4835E55F75C6}"/>
            </a:ext>
          </a:extLst>
        </p:cNvPr>
        <p:cNvGrpSpPr/>
        <p:nvPr/>
      </p:nvGrpSpPr>
      <p:grpSpPr>
        <a:xfrm>
          <a:off x="0" y="0"/>
          <a:ext cx="0" cy="0"/>
          <a:chOff x="0" y="0"/>
          <a:chExt cx="0" cy="0"/>
        </a:xfrm>
      </p:grpSpPr>
      <p:sp>
        <p:nvSpPr>
          <p:cNvPr id="13" name="Right Arrow 12">
            <a:extLst>
              <a:ext uri="{FF2B5EF4-FFF2-40B4-BE49-F238E27FC236}">
                <a16:creationId xmlns:a16="http://schemas.microsoft.com/office/drawing/2014/main" id="{0FD07FB6-29F4-2BAA-00B1-5CAECC2C49C1}"/>
              </a:ext>
            </a:extLst>
          </p:cNvPr>
          <p:cNvSpPr/>
          <p:nvPr/>
        </p:nvSpPr>
        <p:spPr>
          <a:xfrm>
            <a:off x="3093863"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F4593080-6C7E-CB32-AD75-8670393E9E1D}"/>
              </a:ext>
            </a:extLst>
          </p:cNvPr>
          <p:cNvSpPr>
            <a:spLocks noGrp="1"/>
          </p:cNvSpPr>
          <p:nvPr>
            <p:ph type="ftr" sz="quarter" idx="14"/>
          </p:nvPr>
        </p:nvSpPr>
        <p:spPr/>
        <p:txBody>
          <a:bodyPr/>
          <a:lstStyle/>
          <a:p>
            <a:r>
              <a:rPr lang="en-US" dirty="0"/>
              <a:t>©2026 Thrivent Charitable® | All rights reserved. Do not distribute without authorization.</a:t>
            </a:r>
          </a:p>
        </p:txBody>
      </p:sp>
      <p:sp>
        <p:nvSpPr>
          <p:cNvPr id="6" name="Slide Number Placeholder 5">
            <a:extLst>
              <a:ext uri="{FF2B5EF4-FFF2-40B4-BE49-F238E27FC236}">
                <a16:creationId xmlns:a16="http://schemas.microsoft.com/office/drawing/2014/main" id="{AD618097-CFE7-5276-4A11-D892D9CDF3F4}"/>
              </a:ext>
            </a:extLst>
          </p:cNvPr>
          <p:cNvSpPr>
            <a:spLocks noGrp="1"/>
          </p:cNvSpPr>
          <p:nvPr>
            <p:ph type="sldNum" sz="quarter" idx="15"/>
          </p:nvPr>
        </p:nvSpPr>
        <p:spPr/>
        <p:txBody>
          <a:bodyPr/>
          <a:lstStyle/>
          <a:p>
            <a:fld id="{D7756E16-444E-B644-B3D8-50D596555EAF}" type="slidenum">
              <a:rPr lang="en-US" smtClean="0"/>
              <a:pPr/>
              <a:t>23</a:t>
            </a:fld>
            <a:endParaRPr lang="en-US"/>
          </a:p>
        </p:txBody>
      </p:sp>
      <p:sp>
        <p:nvSpPr>
          <p:cNvPr id="2" name="Title 1">
            <a:extLst>
              <a:ext uri="{FF2B5EF4-FFF2-40B4-BE49-F238E27FC236}">
                <a16:creationId xmlns:a16="http://schemas.microsoft.com/office/drawing/2014/main" id="{405BBBF4-22E6-26BE-DCE3-D05B5F37E927}"/>
              </a:ext>
            </a:extLst>
          </p:cNvPr>
          <p:cNvSpPr>
            <a:spLocks noGrp="1"/>
          </p:cNvSpPr>
          <p:nvPr>
            <p:ph type="title" hasCustomPrompt="1"/>
          </p:nvPr>
        </p:nvSpPr>
        <p:spPr>
          <a:xfrm>
            <a:off x="635000" y="635000"/>
            <a:ext cx="10922000" cy="873125"/>
          </a:xfrm>
        </p:spPr>
        <p:txBody>
          <a:bodyPr anchor="t" anchorCtr="0"/>
          <a:lstStyle/>
          <a:p>
            <a:r>
              <a:rPr lang="en-US"/>
              <a:t>Charitable gift annuity</a:t>
            </a:r>
          </a:p>
        </p:txBody>
      </p:sp>
      <p:sp>
        <p:nvSpPr>
          <p:cNvPr id="4" name="Rounded Rectangle 3">
            <a:extLst>
              <a:ext uri="{FF2B5EF4-FFF2-40B4-BE49-F238E27FC236}">
                <a16:creationId xmlns:a16="http://schemas.microsoft.com/office/drawing/2014/main" id="{7C4AE2AC-2BD3-9B2F-BC4F-A1F26873CC5B}"/>
              </a:ext>
            </a:extLst>
          </p:cNvPr>
          <p:cNvSpPr/>
          <p:nvPr/>
        </p:nvSpPr>
        <p:spPr>
          <a:xfrm>
            <a:off x="634756" y="2672891"/>
            <a:ext cx="2309712" cy="411263"/>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9" name="Text Placeholder 9">
            <a:extLst>
              <a:ext uri="{FF2B5EF4-FFF2-40B4-BE49-F238E27FC236}">
                <a16:creationId xmlns:a16="http://schemas.microsoft.com/office/drawing/2014/main" id="{5B41F0C2-327E-0D94-E7FF-4F3812E6FBD1}"/>
              </a:ext>
            </a:extLst>
          </p:cNvPr>
          <p:cNvSpPr txBox="1">
            <a:spLocks/>
          </p:cNvSpPr>
          <p:nvPr/>
        </p:nvSpPr>
        <p:spPr>
          <a:xfrm>
            <a:off x="634757" y="3273014"/>
            <a:ext cx="2309711"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Gift of cash or securities.</a:t>
            </a:r>
          </a:p>
          <a:p>
            <a:pPr>
              <a:defRPr/>
            </a:pPr>
            <a:r>
              <a:rPr lang="en-US">
                <a:latin typeface="Basis Grt for Thrivent" panose="020B0503030604040103" pitchFamily="34" charset="0"/>
                <a:cs typeface="Basis Grt for Thrivent" panose="020B0503030604040103" pitchFamily="34" charset="0"/>
              </a:rPr>
              <a:t>Receives fixed income payments for life. May receive income tax deduction. </a:t>
            </a:r>
          </a:p>
        </p:txBody>
      </p:sp>
      <p:sp>
        <p:nvSpPr>
          <p:cNvPr id="14" name="Text Placeholder 12">
            <a:extLst>
              <a:ext uri="{FF2B5EF4-FFF2-40B4-BE49-F238E27FC236}">
                <a16:creationId xmlns:a16="http://schemas.microsoft.com/office/drawing/2014/main" id="{41E8ADB7-6C5F-9D00-F50F-9A6D098E096B}"/>
              </a:ext>
            </a:extLst>
          </p:cNvPr>
          <p:cNvSpPr txBox="1">
            <a:spLocks/>
          </p:cNvSpPr>
          <p:nvPr/>
        </p:nvSpPr>
        <p:spPr>
          <a:xfrm>
            <a:off x="632438" y="2736212"/>
            <a:ext cx="2312030"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Donors</a:t>
            </a:r>
          </a:p>
        </p:txBody>
      </p:sp>
      <p:pic>
        <p:nvPicPr>
          <p:cNvPr id="21" name="Graphic 20">
            <a:extLst>
              <a:ext uri="{FF2B5EF4-FFF2-40B4-BE49-F238E27FC236}">
                <a16:creationId xmlns:a16="http://schemas.microsoft.com/office/drawing/2014/main" id="{26E3B1B3-DB9E-5161-6AE6-300CA1ABDF4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7553" y="1922239"/>
            <a:ext cx="634020" cy="634020"/>
          </a:xfrm>
          <a:prstGeom prst="rect">
            <a:avLst/>
          </a:prstGeom>
        </p:spPr>
      </p:pic>
      <p:sp>
        <p:nvSpPr>
          <p:cNvPr id="31" name="Right Arrow 30">
            <a:extLst>
              <a:ext uri="{FF2B5EF4-FFF2-40B4-BE49-F238E27FC236}">
                <a16:creationId xmlns:a16="http://schemas.microsoft.com/office/drawing/2014/main" id="{DA044ECC-A101-E620-1E4D-8AAE628BAD20}"/>
              </a:ext>
            </a:extLst>
          </p:cNvPr>
          <p:cNvSpPr/>
          <p:nvPr/>
        </p:nvSpPr>
        <p:spPr>
          <a:xfrm>
            <a:off x="6095618"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ounded Rectangle 31">
            <a:extLst>
              <a:ext uri="{FF2B5EF4-FFF2-40B4-BE49-F238E27FC236}">
                <a16:creationId xmlns:a16="http://schemas.microsoft.com/office/drawing/2014/main" id="{D0E4F6DB-BA44-3BB2-F254-2A9AD5EE751F}"/>
              </a:ext>
            </a:extLst>
          </p:cNvPr>
          <p:cNvSpPr/>
          <p:nvPr/>
        </p:nvSpPr>
        <p:spPr>
          <a:xfrm>
            <a:off x="3636511" y="2672891"/>
            <a:ext cx="2309712" cy="411263"/>
          </a:xfrm>
          <a:prstGeom prst="roundRect">
            <a:avLst>
              <a:gd name="adj" fmla="val 50000"/>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33" name="Text Placeholder 9">
            <a:extLst>
              <a:ext uri="{FF2B5EF4-FFF2-40B4-BE49-F238E27FC236}">
                <a16:creationId xmlns:a16="http://schemas.microsoft.com/office/drawing/2014/main" id="{E82D2318-3EEF-B213-738D-481A691284F7}"/>
              </a:ext>
            </a:extLst>
          </p:cNvPr>
          <p:cNvSpPr txBox="1">
            <a:spLocks/>
          </p:cNvSpPr>
          <p:nvPr/>
        </p:nvSpPr>
        <p:spPr>
          <a:xfrm>
            <a:off x="3636512" y="3273014"/>
            <a:ext cx="2309711"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34" name="Text Placeholder 12">
            <a:extLst>
              <a:ext uri="{FF2B5EF4-FFF2-40B4-BE49-F238E27FC236}">
                <a16:creationId xmlns:a16="http://schemas.microsoft.com/office/drawing/2014/main" id="{9A1FE869-C1BD-0477-7D31-0AE7498178B5}"/>
              </a:ext>
            </a:extLst>
          </p:cNvPr>
          <p:cNvSpPr txBox="1">
            <a:spLocks/>
          </p:cNvSpPr>
          <p:nvPr/>
        </p:nvSpPr>
        <p:spPr>
          <a:xfrm>
            <a:off x="3667774" y="2579702"/>
            <a:ext cx="2252293" cy="652268"/>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t>Charitable Gift Annuity</a:t>
            </a:r>
          </a:p>
        </p:txBody>
      </p:sp>
      <p:sp>
        <p:nvSpPr>
          <p:cNvPr id="36" name="Right Arrow 35">
            <a:extLst>
              <a:ext uri="{FF2B5EF4-FFF2-40B4-BE49-F238E27FC236}">
                <a16:creationId xmlns:a16="http://schemas.microsoft.com/office/drawing/2014/main" id="{0CCFFA43-E4BB-F79E-757D-823F0F43EF18}"/>
              </a:ext>
            </a:extLst>
          </p:cNvPr>
          <p:cNvSpPr/>
          <p:nvPr/>
        </p:nvSpPr>
        <p:spPr>
          <a:xfrm>
            <a:off x="9055038"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ounded Rectangle 36">
            <a:extLst>
              <a:ext uri="{FF2B5EF4-FFF2-40B4-BE49-F238E27FC236}">
                <a16:creationId xmlns:a16="http://schemas.microsoft.com/office/drawing/2014/main" id="{79AB72F2-BA16-6D49-AC52-5DFC38564F4A}"/>
              </a:ext>
            </a:extLst>
          </p:cNvPr>
          <p:cNvSpPr/>
          <p:nvPr/>
        </p:nvSpPr>
        <p:spPr>
          <a:xfrm>
            <a:off x="6638266" y="2672891"/>
            <a:ext cx="2309712" cy="411263"/>
          </a:xfrm>
          <a:prstGeom prst="roundRect">
            <a:avLst>
              <a:gd name="adj" fmla="val 5000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38" name="Text Placeholder 9">
            <a:extLst>
              <a:ext uri="{FF2B5EF4-FFF2-40B4-BE49-F238E27FC236}">
                <a16:creationId xmlns:a16="http://schemas.microsoft.com/office/drawing/2014/main" id="{B952A6DE-3DC1-88DF-27ED-9EF9FC18A35D}"/>
              </a:ext>
            </a:extLst>
          </p:cNvPr>
          <p:cNvSpPr txBox="1">
            <a:spLocks/>
          </p:cNvSpPr>
          <p:nvPr/>
        </p:nvSpPr>
        <p:spPr>
          <a:xfrm>
            <a:off x="9611767" y="3273014"/>
            <a:ext cx="2330557"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Designated charities receive automatic annual grants for term of years or in perpetuity</a:t>
            </a:r>
          </a:p>
        </p:txBody>
      </p:sp>
      <p:sp>
        <p:nvSpPr>
          <p:cNvPr id="39" name="Text Placeholder 12">
            <a:extLst>
              <a:ext uri="{FF2B5EF4-FFF2-40B4-BE49-F238E27FC236}">
                <a16:creationId xmlns:a16="http://schemas.microsoft.com/office/drawing/2014/main" id="{49795866-CF4B-B119-018A-8CB1F7471F6F}"/>
              </a:ext>
            </a:extLst>
          </p:cNvPr>
          <p:cNvSpPr txBox="1">
            <a:spLocks/>
          </p:cNvSpPr>
          <p:nvPr/>
        </p:nvSpPr>
        <p:spPr>
          <a:xfrm>
            <a:off x="6638267" y="2736212"/>
            <a:ext cx="2309711"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Charitable Fund</a:t>
            </a:r>
          </a:p>
        </p:txBody>
      </p:sp>
      <p:sp>
        <p:nvSpPr>
          <p:cNvPr id="42" name="Rounded Rectangle 41">
            <a:extLst>
              <a:ext uri="{FF2B5EF4-FFF2-40B4-BE49-F238E27FC236}">
                <a16:creationId xmlns:a16="http://schemas.microsoft.com/office/drawing/2014/main" id="{F4950A06-A19F-7685-4944-15A5BF6AF5C3}"/>
              </a:ext>
            </a:extLst>
          </p:cNvPr>
          <p:cNvSpPr/>
          <p:nvPr/>
        </p:nvSpPr>
        <p:spPr>
          <a:xfrm>
            <a:off x="9616575" y="2672891"/>
            <a:ext cx="2309712" cy="411263"/>
          </a:xfrm>
          <a:prstGeom prst="roundRect">
            <a:avLst>
              <a:gd name="adj" fmla="val 5000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43" name="Text Placeholder 9">
            <a:extLst>
              <a:ext uri="{FF2B5EF4-FFF2-40B4-BE49-F238E27FC236}">
                <a16:creationId xmlns:a16="http://schemas.microsoft.com/office/drawing/2014/main" id="{23562178-EB17-BB4B-A74F-FCCA9CE57CA4}"/>
              </a:ext>
            </a:extLst>
          </p:cNvPr>
          <p:cNvSpPr txBox="1">
            <a:spLocks/>
          </p:cNvSpPr>
          <p:nvPr/>
        </p:nvSpPr>
        <p:spPr>
          <a:xfrm>
            <a:off x="9641954" y="3273014"/>
            <a:ext cx="2284333"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44" name="Text Placeholder 12">
            <a:extLst>
              <a:ext uri="{FF2B5EF4-FFF2-40B4-BE49-F238E27FC236}">
                <a16:creationId xmlns:a16="http://schemas.microsoft.com/office/drawing/2014/main" id="{D2628E9E-7AD5-9AB9-4DE8-6A63DC4BA954}"/>
              </a:ext>
            </a:extLst>
          </p:cNvPr>
          <p:cNvSpPr txBox="1">
            <a:spLocks/>
          </p:cNvSpPr>
          <p:nvPr/>
        </p:nvSpPr>
        <p:spPr>
          <a:xfrm>
            <a:off x="9616576" y="2736212"/>
            <a:ext cx="230971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tx2"/>
                </a:solidFill>
              </a:rPr>
              <a:t>Charitable Support</a:t>
            </a:r>
          </a:p>
        </p:txBody>
      </p:sp>
      <p:pic>
        <p:nvPicPr>
          <p:cNvPr id="46" name="Graphic 45">
            <a:extLst>
              <a:ext uri="{FF2B5EF4-FFF2-40B4-BE49-F238E27FC236}">
                <a16:creationId xmlns:a16="http://schemas.microsoft.com/office/drawing/2014/main" id="{E9E1F649-63A9-F933-6D47-4FC173FF829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714723" y="1948036"/>
            <a:ext cx="640360" cy="640360"/>
          </a:xfrm>
          <a:prstGeom prst="rect">
            <a:avLst/>
          </a:prstGeom>
        </p:spPr>
      </p:pic>
      <p:pic>
        <p:nvPicPr>
          <p:cNvPr id="47" name="Graphic 46">
            <a:extLst>
              <a:ext uri="{FF2B5EF4-FFF2-40B4-BE49-F238E27FC236}">
                <a16:creationId xmlns:a16="http://schemas.microsoft.com/office/drawing/2014/main" id="{D0D31CC5-24A1-9A5F-19D3-AB2DB825EE1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695862" y="1884715"/>
            <a:ext cx="640360" cy="640360"/>
          </a:xfrm>
          <a:prstGeom prst="rect">
            <a:avLst/>
          </a:prstGeom>
        </p:spPr>
      </p:pic>
      <p:pic>
        <p:nvPicPr>
          <p:cNvPr id="48" name="Graphic 47">
            <a:extLst>
              <a:ext uri="{FF2B5EF4-FFF2-40B4-BE49-F238E27FC236}">
                <a16:creationId xmlns:a16="http://schemas.microsoft.com/office/drawing/2014/main" id="{B549D478-0175-2FC6-7058-5B934185ECD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733584" y="1947112"/>
            <a:ext cx="640360" cy="640360"/>
          </a:xfrm>
          <a:prstGeom prst="rect">
            <a:avLst/>
          </a:prstGeom>
        </p:spPr>
      </p:pic>
      <p:sp>
        <p:nvSpPr>
          <p:cNvPr id="7" name="Text Placeholder 9">
            <a:extLst>
              <a:ext uri="{FF2B5EF4-FFF2-40B4-BE49-F238E27FC236}">
                <a16:creationId xmlns:a16="http://schemas.microsoft.com/office/drawing/2014/main" id="{BFFF71E2-4B74-3450-00EB-57D7C6104AB0}"/>
              </a:ext>
            </a:extLst>
          </p:cNvPr>
          <p:cNvSpPr txBox="1">
            <a:spLocks/>
          </p:cNvSpPr>
          <p:nvPr/>
        </p:nvSpPr>
        <p:spPr>
          <a:xfrm>
            <a:off x="3636511" y="3273014"/>
            <a:ext cx="2330557" cy="172450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Remainder goes to donor-advised fund upon donors’ death*</a:t>
            </a:r>
          </a:p>
        </p:txBody>
      </p:sp>
      <p:sp>
        <p:nvSpPr>
          <p:cNvPr id="8" name="TextBox 7">
            <a:extLst>
              <a:ext uri="{FF2B5EF4-FFF2-40B4-BE49-F238E27FC236}">
                <a16:creationId xmlns:a16="http://schemas.microsoft.com/office/drawing/2014/main" id="{D89AEA34-D626-A80B-2A1D-B0BD737ABE87}"/>
              </a:ext>
            </a:extLst>
          </p:cNvPr>
          <p:cNvSpPr txBox="1"/>
          <p:nvPr/>
        </p:nvSpPr>
        <p:spPr>
          <a:xfrm>
            <a:off x="1026401" y="6280373"/>
            <a:ext cx="5193244" cy="123111"/>
          </a:xfrm>
          <a:prstGeom prst="rect">
            <a:avLst/>
          </a:prstGeom>
          <a:noFill/>
        </p:spPr>
        <p:txBody>
          <a:bodyPr wrap="square" lIns="0" tIns="0" rIns="0" bIns="0">
            <a:spAutoFit/>
          </a:bodyPr>
          <a:lstStyle/>
          <a:p>
            <a:r>
              <a:rPr lang="en-US" sz="800">
                <a:ea typeface="Times New Roman" panose="02020603050405020304" pitchFamily="18" charset="0"/>
                <a:cs typeface="Times New Roman" panose="02020603050405020304" pitchFamily="18" charset="0"/>
              </a:rPr>
              <a:t>Donor’s experience may not be the same as other donors and does not indicate future performance or success.</a:t>
            </a:r>
          </a:p>
        </p:txBody>
      </p:sp>
      <p:sp>
        <p:nvSpPr>
          <p:cNvPr id="10" name="TextBox 9">
            <a:extLst>
              <a:ext uri="{FF2B5EF4-FFF2-40B4-BE49-F238E27FC236}">
                <a16:creationId xmlns:a16="http://schemas.microsoft.com/office/drawing/2014/main" id="{3A3C8022-A6A9-31E9-1706-43F59AE1A4BC}"/>
              </a:ext>
            </a:extLst>
          </p:cNvPr>
          <p:cNvSpPr txBox="1"/>
          <p:nvPr/>
        </p:nvSpPr>
        <p:spPr>
          <a:xfrm>
            <a:off x="1026401" y="6072421"/>
            <a:ext cx="5193244" cy="123111"/>
          </a:xfrm>
          <a:prstGeom prst="rect">
            <a:avLst/>
          </a:prstGeom>
          <a:noFill/>
        </p:spPr>
        <p:txBody>
          <a:bodyPr wrap="square" lIns="0" tIns="0" rIns="0" bIns="0">
            <a:spAutoFit/>
          </a:bodyPr>
          <a:lstStyle/>
          <a:p>
            <a:r>
              <a:rPr lang="en-US" sz="800">
                <a:ea typeface="Times New Roman" panose="02020603050405020304" pitchFamily="18" charset="0"/>
                <a:cs typeface="Times New Roman" panose="02020603050405020304" pitchFamily="18" charset="0"/>
              </a:rPr>
              <a:t>*Payout rates, charitable deductions and other benefits vary based on a number of factors. </a:t>
            </a:r>
          </a:p>
        </p:txBody>
      </p:sp>
    </p:spTree>
    <p:extLst>
      <p:ext uri="{BB962C8B-B14F-4D97-AF65-F5344CB8AC3E}">
        <p14:creationId xmlns:p14="http://schemas.microsoft.com/office/powerpoint/2010/main" val="26008044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4E6D86-3AA5-A74C-30CE-6A2C68BB32F4}"/>
            </a:ext>
          </a:extLst>
        </p:cNvPr>
        <p:cNvGrpSpPr/>
        <p:nvPr/>
      </p:nvGrpSpPr>
      <p:grpSpPr>
        <a:xfrm>
          <a:off x="0" y="0"/>
          <a:ext cx="0" cy="0"/>
          <a:chOff x="0" y="0"/>
          <a:chExt cx="0" cy="0"/>
        </a:xfrm>
      </p:grpSpPr>
      <p:pic>
        <p:nvPicPr>
          <p:cNvPr id="15" name="Picture Placeholder 14" descr="A group of people standing next to a railing&#10;&#10;AI-generated content may be incorrect.">
            <a:extLst>
              <a:ext uri="{FF2B5EF4-FFF2-40B4-BE49-F238E27FC236}">
                <a16:creationId xmlns:a16="http://schemas.microsoft.com/office/drawing/2014/main" id="{83C37D8C-17CB-17EF-364F-16C514465132}"/>
              </a:ext>
            </a:extLst>
          </p:cNvPr>
          <p:cNvPicPr>
            <a:picLocks noGrp="1" noChangeAspect="1"/>
          </p:cNvPicPr>
          <p:nvPr>
            <p:ph type="pic" sz="quarter" idx="30"/>
          </p:nvPr>
        </p:nvPicPr>
        <p:blipFill>
          <a:blip r:embed="rId3"/>
          <a:srcRect l="30162" r="8604"/>
          <a:stretch>
            <a:fillRect/>
          </a:stretch>
        </p:blipFill>
        <p:spPr>
          <a:xfrm>
            <a:off x="5893034" y="0"/>
            <a:ext cx="6298965" cy="6858000"/>
          </a:xfrm>
        </p:spPr>
      </p:pic>
      <p:sp>
        <p:nvSpPr>
          <p:cNvPr id="23" name="Picture Placeholder 11">
            <a:extLst>
              <a:ext uri="{FF2B5EF4-FFF2-40B4-BE49-F238E27FC236}">
                <a16:creationId xmlns:a16="http://schemas.microsoft.com/office/drawing/2014/main" id="{9E6A5E87-E437-FEFF-37D5-01F3DF292D9B}"/>
              </a:ext>
            </a:extLst>
          </p:cNvPr>
          <p:cNvSpPr txBox="1">
            <a:spLocks/>
          </p:cNvSpPr>
          <p:nvPr/>
        </p:nvSpPr>
        <p:spPr>
          <a:xfrm>
            <a:off x="5205046" y="0"/>
            <a:ext cx="6986954" cy="6858000"/>
          </a:xfrm>
          <a:prstGeom prst="rect">
            <a:avLst/>
          </a:prstGeom>
        </p:spPr>
        <p:txBody>
          <a:bodyPr vert="horz" lIns="0" tIns="45720" rIns="91440" bIns="45720" rtlCol="0" anchor="ctr" anchorCtr="0">
            <a:noAutofit/>
          </a:bodyPr>
          <a:lstStyle>
            <a:lvl1pPr marL="0" indent="0" algn="ctr" defTabSz="914400" rtl="0" eaLnBrk="1" latinLnBrk="0" hangingPunct="1">
              <a:lnSpc>
                <a:spcPct val="90000"/>
              </a:lnSpc>
              <a:spcBef>
                <a:spcPts val="1000"/>
              </a:spcBef>
              <a:buClr>
                <a:schemeClr val="accent1"/>
              </a:buClr>
              <a:buFontTx/>
              <a:buNone/>
              <a:defRPr sz="2000" b="0" i="0" kern="1200">
                <a:solidFill>
                  <a:schemeClr val="bg1"/>
                </a:solidFill>
                <a:latin typeface="Basis Grotesque Pro Off-White" panose="020B0503030604040103" pitchFamily="34" charset="0"/>
                <a:ea typeface="+mn-ea"/>
                <a:cs typeface="+mn-cs"/>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pic>
        <p:nvPicPr>
          <p:cNvPr id="24" name="Picture 23" descr="A black arch with a white background&#10;&#10;AI-generated content may be incorrect.">
            <a:extLst>
              <a:ext uri="{FF2B5EF4-FFF2-40B4-BE49-F238E27FC236}">
                <a16:creationId xmlns:a16="http://schemas.microsoft.com/office/drawing/2014/main" id="{F20FF1F0-81F0-562D-DEA5-CBDFF126E1F5}"/>
              </a:ext>
            </a:extLst>
          </p:cNvPr>
          <p:cNvPicPr>
            <a:picLocks noChangeAspect="1"/>
          </p:cNvPicPr>
          <p:nvPr/>
        </p:nvPicPr>
        <p:blipFill>
          <a:blip r:embed="rId4"/>
          <a:stretch>
            <a:fillRect/>
          </a:stretch>
        </p:blipFill>
        <p:spPr>
          <a:xfrm>
            <a:off x="-49963" y="-57937"/>
            <a:ext cx="12291925" cy="6915937"/>
          </a:xfrm>
          <a:prstGeom prst="rect">
            <a:avLst/>
          </a:prstGeom>
        </p:spPr>
      </p:pic>
      <p:sp>
        <p:nvSpPr>
          <p:cNvPr id="2" name="Title 1">
            <a:extLst>
              <a:ext uri="{FF2B5EF4-FFF2-40B4-BE49-F238E27FC236}">
                <a16:creationId xmlns:a16="http://schemas.microsoft.com/office/drawing/2014/main" id="{762361C8-936C-8D1D-27AB-6C94E83A36DF}"/>
              </a:ext>
            </a:extLst>
          </p:cNvPr>
          <p:cNvSpPr>
            <a:spLocks noGrp="1"/>
          </p:cNvSpPr>
          <p:nvPr>
            <p:ph type="title"/>
          </p:nvPr>
        </p:nvSpPr>
        <p:spPr/>
        <p:txBody>
          <a:bodyPr/>
          <a:lstStyle/>
          <a:p>
            <a:r>
              <a:rPr lang="en-US"/>
              <a:t>Charitable gift annuity</a:t>
            </a:r>
          </a:p>
        </p:txBody>
      </p:sp>
      <p:sp>
        <p:nvSpPr>
          <p:cNvPr id="20" name="Text Placeholder 19">
            <a:extLst>
              <a:ext uri="{FF2B5EF4-FFF2-40B4-BE49-F238E27FC236}">
                <a16:creationId xmlns:a16="http://schemas.microsoft.com/office/drawing/2014/main" id="{1FE08CA6-3633-D015-67DB-B2EC2584003E}"/>
              </a:ext>
            </a:extLst>
          </p:cNvPr>
          <p:cNvSpPr>
            <a:spLocks noGrp="1"/>
          </p:cNvSpPr>
          <p:nvPr>
            <p:ph type="body" sz="quarter" idx="37"/>
          </p:nvPr>
        </p:nvSpPr>
        <p:spPr>
          <a:xfrm>
            <a:off x="655304" y="1805946"/>
            <a:ext cx="4549742" cy="3608067"/>
          </a:xfrm>
        </p:spPr>
        <p:txBody>
          <a:bodyPr/>
          <a:lstStyle/>
          <a:p>
            <a:r>
              <a:rPr lang="en-US" altLang="en-US" sz="1800"/>
              <a:t>A couple in their 60s wants to give to charities and supplement retirement income.</a:t>
            </a:r>
          </a:p>
          <a:p>
            <a:r>
              <a:rPr lang="en-US" altLang="en-US" sz="1800"/>
              <a:t>They establish a charitable gift annuity with $50,000 and may receive a charitable income tax deduction and yearly income payments for life.*</a:t>
            </a:r>
          </a:p>
          <a:p>
            <a:r>
              <a:rPr lang="en-US" sz="1800"/>
              <a:t>Upon the second death, their donor-advised fund receives the remaining value of the charitable gift annuity and support is distributed to the charities and causes closest to their hearts.</a:t>
            </a:r>
          </a:p>
          <a:p>
            <a:endParaRPr lang="en-US" altLang="en-US" sz="1800"/>
          </a:p>
          <a:p>
            <a:pPr marL="285750" indent="-285750">
              <a:buFont typeface="Arial" panose="020B0604020202020204" pitchFamily="34" charset="0"/>
              <a:buChar char="•"/>
            </a:pPr>
            <a:endParaRPr lang="en-US" altLang="en-US" sz="1800"/>
          </a:p>
          <a:p>
            <a:endParaRPr lang="en-US" altLang="en-US" sz="1800"/>
          </a:p>
        </p:txBody>
      </p:sp>
      <p:sp>
        <p:nvSpPr>
          <p:cNvPr id="4" name="TextBox 3">
            <a:extLst>
              <a:ext uri="{FF2B5EF4-FFF2-40B4-BE49-F238E27FC236}">
                <a16:creationId xmlns:a16="http://schemas.microsoft.com/office/drawing/2014/main" id="{643855B8-686D-4E28-21B0-B714CC7C4990}"/>
              </a:ext>
            </a:extLst>
          </p:cNvPr>
          <p:cNvSpPr txBox="1"/>
          <p:nvPr/>
        </p:nvSpPr>
        <p:spPr>
          <a:xfrm>
            <a:off x="629035" y="1014794"/>
            <a:ext cx="1733167" cy="400110"/>
          </a:xfrm>
          <a:prstGeom prst="rect">
            <a:avLst/>
          </a:prstGeom>
          <a:noFill/>
        </p:spPr>
        <p:txBody>
          <a:bodyPr wrap="none" rtlCol="0">
            <a:spAutoFit/>
          </a:bodyPr>
          <a:lstStyle/>
          <a:p>
            <a:r>
              <a:rPr lang="en-US" sz="2000">
                <a:latin typeface="Burgess for Thrivent" panose="02020503070402040403" pitchFamily="18" charset="0"/>
                <a:ea typeface="Burgess for Thrivent" panose="02020503070402040403" pitchFamily="18" charset="0"/>
                <a:cs typeface="Burgess for Thrivent" panose="02020503070402040403" pitchFamily="18" charset="0"/>
              </a:rPr>
              <a:t>A donor story</a:t>
            </a:r>
          </a:p>
        </p:txBody>
      </p:sp>
      <p:sp>
        <p:nvSpPr>
          <p:cNvPr id="17" name="Footer Placeholder 16">
            <a:extLst>
              <a:ext uri="{FF2B5EF4-FFF2-40B4-BE49-F238E27FC236}">
                <a16:creationId xmlns:a16="http://schemas.microsoft.com/office/drawing/2014/main" id="{45422CB9-1A18-5576-DA4E-11823F94D990}"/>
              </a:ext>
            </a:extLst>
          </p:cNvPr>
          <p:cNvSpPr>
            <a:spLocks noGrp="1"/>
          </p:cNvSpPr>
          <p:nvPr>
            <p:ph type="ftr" sz="quarter" idx="31"/>
          </p:nvPr>
        </p:nvSpPr>
        <p:spPr/>
        <p:txBody>
          <a:bodyPr/>
          <a:lstStyle/>
          <a:p>
            <a:r>
              <a:rPr lang="en-US" dirty="0"/>
              <a:t>©2026 Thrivent Charitable® | All rights reserved. Do not distribute without authorization.</a:t>
            </a:r>
          </a:p>
        </p:txBody>
      </p:sp>
      <p:sp>
        <p:nvSpPr>
          <p:cNvPr id="3" name="Slide Number Placeholder 2">
            <a:extLst>
              <a:ext uri="{FF2B5EF4-FFF2-40B4-BE49-F238E27FC236}">
                <a16:creationId xmlns:a16="http://schemas.microsoft.com/office/drawing/2014/main" id="{2F380EBD-4856-F0D5-C25A-9BDA6D73B782}"/>
              </a:ext>
            </a:extLst>
          </p:cNvPr>
          <p:cNvSpPr>
            <a:spLocks noGrp="1"/>
          </p:cNvSpPr>
          <p:nvPr>
            <p:ph type="sldNum" sz="quarter" idx="12"/>
          </p:nvPr>
        </p:nvSpPr>
        <p:spPr/>
        <p:txBody>
          <a:bodyPr/>
          <a:lstStyle/>
          <a:p>
            <a:fld id="{D7756E16-444E-B644-B3D8-50D596555EAF}" type="slidenum">
              <a:rPr lang="en-US" smtClean="0"/>
              <a:pPr/>
              <a:t>24</a:t>
            </a:fld>
            <a:endParaRPr lang="en-US"/>
          </a:p>
        </p:txBody>
      </p:sp>
      <p:sp>
        <p:nvSpPr>
          <p:cNvPr id="9" name="TextBox 8">
            <a:extLst>
              <a:ext uri="{FF2B5EF4-FFF2-40B4-BE49-F238E27FC236}">
                <a16:creationId xmlns:a16="http://schemas.microsoft.com/office/drawing/2014/main" id="{32715561-C4C8-5F35-5AFC-467EDD6CB040}"/>
              </a:ext>
            </a:extLst>
          </p:cNvPr>
          <p:cNvSpPr txBox="1"/>
          <p:nvPr/>
        </p:nvSpPr>
        <p:spPr>
          <a:xfrm>
            <a:off x="785150" y="5963595"/>
            <a:ext cx="4393627" cy="400110"/>
          </a:xfrm>
          <a:prstGeom prst="rect">
            <a:avLst/>
          </a:prstGeom>
          <a:noFill/>
        </p:spPr>
        <p:txBody>
          <a:bodyPr wrap="square">
            <a:spAutoFit/>
          </a:bodyPr>
          <a:lstStyle/>
          <a:p>
            <a:r>
              <a:rPr lang="en-US" sz="1000"/>
              <a:t>The donor’s experience may not be the same as other donors and does not indicate future performance or success.</a:t>
            </a:r>
          </a:p>
        </p:txBody>
      </p:sp>
      <p:sp>
        <p:nvSpPr>
          <p:cNvPr id="11" name="TextBox 10">
            <a:extLst>
              <a:ext uri="{FF2B5EF4-FFF2-40B4-BE49-F238E27FC236}">
                <a16:creationId xmlns:a16="http://schemas.microsoft.com/office/drawing/2014/main" id="{28D74681-1C91-20EC-8054-D66C5C293867}"/>
              </a:ext>
            </a:extLst>
          </p:cNvPr>
          <p:cNvSpPr txBox="1"/>
          <p:nvPr/>
        </p:nvSpPr>
        <p:spPr>
          <a:xfrm>
            <a:off x="852793" y="5794015"/>
            <a:ext cx="5193244" cy="123111"/>
          </a:xfrm>
          <a:prstGeom prst="rect">
            <a:avLst/>
          </a:prstGeom>
          <a:noFill/>
        </p:spPr>
        <p:txBody>
          <a:bodyPr wrap="square" lIns="0" tIns="0" rIns="0" bIns="0">
            <a:spAutoFit/>
          </a:bodyPr>
          <a:lstStyle/>
          <a:p>
            <a:r>
              <a:rPr lang="en-US" sz="800">
                <a:ea typeface="Times New Roman" panose="02020603050405020304" pitchFamily="18" charset="0"/>
                <a:cs typeface="Times New Roman" panose="02020603050405020304" pitchFamily="18" charset="0"/>
              </a:rPr>
              <a:t>* Gift date as of March 1, 2024</a:t>
            </a:r>
          </a:p>
        </p:txBody>
      </p:sp>
    </p:spTree>
    <p:extLst>
      <p:ext uri="{BB962C8B-B14F-4D97-AF65-F5344CB8AC3E}">
        <p14:creationId xmlns:p14="http://schemas.microsoft.com/office/powerpoint/2010/main" val="37593554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86879-A1A5-E60C-4E26-4835E55F75C6}"/>
            </a:ext>
          </a:extLst>
        </p:cNvPr>
        <p:cNvGrpSpPr/>
        <p:nvPr/>
      </p:nvGrpSpPr>
      <p:grpSpPr>
        <a:xfrm>
          <a:off x="0" y="0"/>
          <a:ext cx="0" cy="0"/>
          <a:chOff x="0" y="0"/>
          <a:chExt cx="0" cy="0"/>
        </a:xfrm>
      </p:grpSpPr>
      <p:sp>
        <p:nvSpPr>
          <p:cNvPr id="13" name="Right Arrow 12">
            <a:extLst>
              <a:ext uri="{FF2B5EF4-FFF2-40B4-BE49-F238E27FC236}">
                <a16:creationId xmlns:a16="http://schemas.microsoft.com/office/drawing/2014/main" id="{0FD07FB6-29F4-2BAA-00B1-5CAECC2C49C1}"/>
              </a:ext>
            </a:extLst>
          </p:cNvPr>
          <p:cNvSpPr/>
          <p:nvPr/>
        </p:nvSpPr>
        <p:spPr>
          <a:xfrm>
            <a:off x="3093863"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F4593080-6C7E-CB32-AD75-8670393E9E1D}"/>
              </a:ext>
            </a:extLst>
          </p:cNvPr>
          <p:cNvSpPr>
            <a:spLocks noGrp="1"/>
          </p:cNvSpPr>
          <p:nvPr>
            <p:ph type="ftr" sz="quarter" idx="14"/>
          </p:nvPr>
        </p:nvSpPr>
        <p:spPr/>
        <p:txBody>
          <a:bodyPr/>
          <a:lstStyle/>
          <a:p>
            <a:r>
              <a:rPr lang="en-US" dirty="0"/>
              <a:t>©2026 Thrivent Charitable® | All rights reserved. Do not distribute without authorization.</a:t>
            </a:r>
          </a:p>
        </p:txBody>
      </p:sp>
      <p:sp>
        <p:nvSpPr>
          <p:cNvPr id="6" name="Slide Number Placeholder 5">
            <a:extLst>
              <a:ext uri="{FF2B5EF4-FFF2-40B4-BE49-F238E27FC236}">
                <a16:creationId xmlns:a16="http://schemas.microsoft.com/office/drawing/2014/main" id="{AD618097-CFE7-5276-4A11-D892D9CDF3F4}"/>
              </a:ext>
            </a:extLst>
          </p:cNvPr>
          <p:cNvSpPr>
            <a:spLocks noGrp="1"/>
          </p:cNvSpPr>
          <p:nvPr>
            <p:ph type="sldNum" sz="quarter" idx="15"/>
          </p:nvPr>
        </p:nvSpPr>
        <p:spPr/>
        <p:txBody>
          <a:bodyPr/>
          <a:lstStyle/>
          <a:p>
            <a:fld id="{D7756E16-444E-B644-B3D8-50D596555EAF}" type="slidenum">
              <a:rPr lang="en-US" smtClean="0"/>
              <a:pPr/>
              <a:t>25</a:t>
            </a:fld>
            <a:endParaRPr lang="en-US"/>
          </a:p>
        </p:txBody>
      </p:sp>
      <p:sp>
        <p:nvSpPr>
          <p:cNvPr id="2" name="Title 1">
            <a:extLst>
              <a:ext uri="{FF2B5EF4-FFF2-40B4-BE49-F238E27FC236}">
                <a16:creationId xmlns:a16="http://schemas.microsoft.com/office/drawing/2014/main" id="{405BBBF4-22E6-26BE-DCE3-D05B5F37E927}"/>
              </a:ext>
            </a:extLst>
          </p:cNvPr>
          <p:cNvSpPr>
            <a:spLocks noGrp="1"/>
          </p:cNvSpPr>
          <p:nvPr>
            <p:ph type="title" hasCustomPrompt="1"/>
          </p:nvPr>
        </p:nvSpPr>
        <p:spPr>
          <a:xfrm>
            <a:off x="635000" y="635000"/>
            <a:ext cx="10922000" cy="873125"/>
          </a:xfrm>
        </p:spPr>
        <p:txBody>
          <a:bodyPr anchor="t" anchorCtr="0"/>
          <a:lstStyle/>
          <a:p>
            <a:r>
              <a:rPr lang="en-US"/>
              <a:t>Charitable remainder trust</a:t>
            </a:r>
          </a:p>
        </p:txBody>
      </p:sp>
      <p:sp>
        <p:nvSpPr>
          <p:cNvPr id="4" name="Rounded Rectangle 3">
            <a:extLst>
              <a:ext uri="{FF2B5EF4-FFF2-40B4-BE49-F238E27FC236}">
                <a16:creationId xmlns:a16="http://schemas.microsoft.com/office/drawing/2014/main" id="{7C4AE2AC-2BD3-9B2F-BC4F-A1F26873CC5B}"/>
              </a:ext>
            </a:extLst>
          </p:cNvPr>
          <p:cNvSpPr/>
          <p:nvPr/>
        </p:nvSpPr>
        <p:spPr>
          <a:xfrm>
            <a:off x="634756" y="2672891"/>
            <a:ext cx="2309712" cy="411263"/>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9" name="Text Placeholder 9">
            <a:extLst>
              <a:ext uri="{FF2B5EF4-FFF2-40B4-BE49-F238E27FC236}">
                <a16:creationId xmlns:a16="http://schemas.microsoft.com/office/drawing/2014/main" id="{5B41F0C2-327E-0D94-E7FF-4F3812E6FBD1}"/>
              </a:ext>
            </a:extLst>
          </p:cNvPr>
          <p:cNvSpPr txBox="1">
            <a:spLocks/>
          </p:cNvSpPr>
          <p:nvPr/>
        </p:nvSpPr>
        <p:spPr>
          <a:xfrm>
            <a:off x="634757" y="3273014"/>
            <a:ext cx="2309711"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Gift of cash, securities or property.</a:t>
            </a:r>
          </a:p>
          <a:p>
            <a:pPr>
              <a:defRPr/>
            </a:pPr>
            <a:r>
              <a:rPr lang="en-US">
                <a:latin typeface="Basis Grt for Thrivent" panose="020B0503030604040103" pitchFamily="34" charset="0"/>
                <a:cs typeface="Basis Grt for Thrivent" panose="020B0503030604040103" pitchFamily="34" charset="0"/>
              </a:rPr>
              <a:t>Will receive income payments. May receive tax income tax deduction.</a:t>
            </a:r>
          </a:p>
        </p:txBody>
      </p:sp>
      <p:sp>
        <p:nvSpPr>
          <p:cNvPr id="14" name="Text Placeholder 12">
            <a:extLst>
              <a:ext uri="{FF2B5EF4-FFF2-40B4-BE49-F238E27FC236}">
                <a16:creationId xmlns:a16="http://schemas.microsoft.com/office/drawing/2014/main" id="{41E8ADB7-6C5F-9D00-F50F-9A6D098E096B}"/>
              </a:ext>
            </a:extLst>
          </p:cNvPr>
          <p:cNvSpPr txBox="1">
            <a:spLocks/>
          </p:cNvSpPr>
          <p:nvPr/>
        </p:nvSpPr>
        <p:spPr>
          <a:xfrm>
            <a:off x="632438" y="2736212"/>
            <a:ext cx="2312030"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Donors</a:t>
            </a:r>
          </a:p>
        </p:txBody>
      </p:sp>
      <p:pic>
        <p:nvPicPr>
          <p:cNvPr id="21" name="Graphic 20">
            <a:extLst>
              <a:ext uri="{FF2B5EF4-FFF2-40B4-BE49-F238E27FC236}">
                <a16:creationId xmlns:a16="http://schemas.microsoft.com/office/drawing/2014/main" id="{26E3B1B3-DB9E-5161-6AE6-300CA1ABDF4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7553" y="1922239"/>
            <a:ext cx="634020" cy="634020"/>
          </a:xfrm>
          <a:prstGeom prst="rect">
            <a:avLst/>
          </a:prstGeom>
        </p:spPr>
      </p:pic>
      <p:sp>
        <p:nvSpPr>
          <p:cNvPr id="31" name="Right Arrow 30">
            <a:extLst>
              <a:ext uri="{FF2B5EF4-FFF2-40B4-BE49-F238E27FC236}">
                <a16:creationId xmlns:a16="http://schemas.microsoft.com/office/drawing/2014/main" id="{DA044ECC-A101-E620-1E4D-8AAE628BAD20}"/>
              </a:ext>
            </a:extLst>
          </p:cNvPr>
          <p:cNvSpPr/>
          <p:nvPr/>
        </p:nvSpPr>
        <p:spPr>
          <a:xfrm>
            <a:off x="6095618"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ounded Rectangle 31">
            <a:extLst>
              <a:ext uri="{FF2B5EF4-FFF2-40B4-BE49-F238E27FC236}">
                <a16:creationId xmlns:a16="http://schemas.microsoft.com/office/drawing/2014/main" id="{D0E4F6DB-BA44-3BB2-F254-2A9AD5EE751F}"/>
              </a:ext>
            </a:extLst>
          </p:cNvPr>
          <p:cNvSpPr/>
          <p:nvPr/>
        </p:nvSpPr>
        <p:spPr>
          <a:xfrm>
            <a:off x="3636511" y="2672891"/>
            <a:ext cx="2309712" cy="411263"/>
          </a:xfrm>
          <a:prstGeom prst="roundRect">
            <a:avLst>
              <a:gd name="adj" fmla="val 50000"/>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33" name="Text Placeholder 9">
            <a:extLst>
              <a:ext uri="{FF2B5EF4-FFF2-40B4-BE49-F238E27FC236}">
                <a16:creationId xmlns:a16="http://schemas.microsoft.com/office/drawing/2014/main" id="{E82D2318-3EEF-B213-738D-481A691284F7}"/>
              </a:ext>
            </a:extLst>
          </p:cNvPr>
          <p:cNvSpPr txBox="1">
            <a:spLocks/>
          </p:cNvSpPr>
          <p:nvPr/>
        </p:nvSpPr>
        <p:spPr>
          <a:xfrm>
            <a:off x="3636512" y="3273014"/>
            <a:ext cx="2309711"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34" name="Text Placeholder 12">
            <a:extLst>
              <a:ext uri="{FF2B5EF4-FFF2-40B4-BE49-F238E27FC236}">
                <a16:creationId xmlns:a16="http://schemas.microsoft.com/office/drawing/2014/main" id="{9A1FE869-C1BD-0477-7D31-0AE7498178B5}"/>
              </a:ext>
            </a:extLst>
          </p:cNvPr>
          <p:cNvSpPr txBox="1">
            <a:spLocks/>
          </p:cNvSpPr>
          <p:nvPr/>
        </p:nvSpPr>
        <p:spPr>
          <a:xfrm>
            <a:off x="3667774" y="2579702"/>
            <a:ext cx="2252293" cy="652268"/>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a:t>Charitable Remainder Trust</a:t>
            </a:r>
          </a:p>
        </p:txBody>
      </p:sp>
      <p:sp>
        <p:nvSpPr>
          <p:cNvPr id="36" name="Right Arrow 35">
            <a:extLst>
              <a:ext uri="{FF2B5EF4-FFF2-40B4-BE49-F238E27FC236}">
                <a16:creationId xmlns:a16="http://schemas.microsoft.com/office/drawing/2014/main" id="{0CCFFA43-E4BB-F79E-757D-823F0F43EF18}"/>
              </a:ext>
            </a:extLst>
          </p:cNvPr>
          <p:cNvSpPr/>
          <p:nvPr/>
        </p:nvSpPr>
        <p:spPr>
          <a:xfrm>
            <a:off x="9055038"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ounded Rectangle 36">
            <a:extLst>
              <a:ext uri="{FF2B5EF4-FFF2-40B4-BE49-F238E27FC236}">
                <a16:creationId xmlns:a16="http://schemas.microsoft.com/office/drawing/2014/main" id="{79AB72F2-BA16-6D49-AC52-5DFC38564F4A}"/>
              </a:ext>
            </a:extLst>
          </p:cNvPr>
          <p:cNvSpPr/>
          <p:nvPr/>
        </p:nvSpPr>
        <p:spPr>
          <a:xfrm>
            <a:off x="6638266" y="2672891"/>
            <a:ext cx="2309712" cy="411263"/>
          </a:xfrm>
          <a:prstGeom prst="roundRect">
            <a:avLst>
              <a:gd name="adj" fmla="val 5000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38" name="Text Placeholder 9">
            <a:extLst>
              <a:ext uri="{FF2B5EF4-FFF2-40B4-BE49-F238E27FC236}">
                <a16:creationId xmlns:a16="http://schemas.microsoft.com/office/drawing/2014/main" id="{B952A6DE-3DC1-88DF-27ED-9EF9FC18A35D}"/>
              </a:ext>
            </a:extLst>
          </p:cNvPr>
          <p:cNvSpPr txBox="1">
            <a:spLocks/>
          </p:cNvSpPr>
          <p:nvPr/>
        </p:nvSpPr>
        <p:spPr>
          <a:xfrm>
            <a:off x="9611766" y="3273014"/>
            <a:ext cx="2330557"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Designated charities receive automatic annual grants for term of years or in perpetuity</a:t>
            </a:r>
          </a:p>
        </p:txBody>
      </p:sp>
      <p:sp>
        <p:nvSpPr>
          <p:cNvPr id="39" name="Text Placeholder 12">
            <a:extLst>
              <a:ext uri="{FF2B5EF4-FFF2-40B4-BE49-F238E27FC236}">
                <a16:creationId xmlns:a16="http://schemas.microsoft.com/office/drawing/2014/main" id="{49795866-CF4B-B119-018A-8CB1F7471F6F}"/>
              </a:ext>
            </a:extLst>
          </p:cNvPr>
          <p:cNvSpPr txBox="1">
            <a:spLocks/>
          </p:cNvSpPr>
          <p:nvPr/>
        </p:nvSpPr>
        <p:spPr>
          <a:xfrm>
            <a:off x="6638267" y="2736212"/>
            <a:ext cx="2309711"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Charitable Fund</a:t>
            </a:r>
          </a:p>
        </p:txBody>
      </p:sp>
      <p:sp>
        <p:nvSpPr>
          <p:cNvPr id="42" name="Rounded Rectangle 41">
            <a:extLst>
              <a:ext uri="{FF2B5EF4-FFF2-40B4-BE49-F238E27FC236}">
                <a16:creationId xmlns:a16="http://schemas.microsoft.com/office/drawing/2014/main" id="{F4950A06-A19F-7685-4944-15A5BF6AF5C3}"/>
              </a:ext>
            </a:extLst>
          </p:cNvPr>
          <p:cNvSpPr/>
          <p:nvPr/>
        </p:nvSpPr>
        <p:spPr>
          <a:xfrm>
            <a:off x="9616575" y="2672891"/>
            <a:ext cx="2309712" cy="411263"/>
          </a:xfrm>
          <a:prstGeom prst="roundRect">
            <a:avLst>
              <a:gd name="adj" fmla="val 5000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43" name="Text Placeholder 9">
            <a:extLst>
              <a:ext uri="{FF2B5EF4-FFF2-40B4-BE49-F238E27FC236}">
                <a16:creationId xmlns:a16="http://schemas.microsoft.com/office/drawing/2014/main" id="{23562178-EB17-BB4B-A74F-FCCA9CE57CA4}"/>
              </a:ext>
            </a:extLst>
          </p:cNvPr>
          <p:cNvSpPr txBox="1">
            <a:spLocks/>
          </p:cNvSpPr>
          <p:nvPr/>
        </p:nvSpPr>
        <p:spPr>
          <a:xfrm>
            <a:off x="9641954" y="3273014"/>
            <a:ext cx="2284333"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44" name="Text Placeholder 12">
            <a:extLst>
              <a:ext uri="{FF2B5EF4-FFF2-40B4-BE49-F238E27FC236}">
                <a16:creationId xmlns:a16="http://schemas.microsoft.com/office/drawing/2014/main" id="{D2628E9E-7AD5-9AB9-4DE8-6A63DC4BA954}"/>
              </a:ext>
            </a:extLst>
          </p:cNvPr>
          <p:cNvSpPr txBox="1">
            <a:spLocks/>
          </p:cNvSpPr>
          <p:nvPr/>
        </p:nvSpPr>
        <p:spPr>
          <a:xfrm>
            <a:off x="9616576" y="2736212"/>
            <a:ext cx="230971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tx2"/>
                </a:solidFill>
              </a:rPr>
              <a:t>Charitable Support</a:t>
            </a:r>
          </a:p>
        </p:txBody>
      </p:sp>
      <p:pic>
        <p:nvPicPr>
          <p:cNvPr id="46" name="Graphic 45">
            <a:extLst>
              <a:ext uri="{FF2B5EF4-FFF2-40B4-BE49-F238E27FC236}">
                <a16:creationId xmlns:a16="http://schemas.microsoft.com/office/drawing/2014/main" id="{E9E1F649-63A9-F933-6D47-4FC173FF829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714723" y="1948036"/>
            <a:ext cx="640360" cy="640360"/>
          </a:xfrm>
          <a:prstGeom prst="rect">
            <a:avLst/>
          </a:prstGeom>
        </p:spPr>
      </p:pic>
      <p:pic>
        <p:nvPicPr>
          <p:cNvPr id="47" name="Graphic 46">
            <a:extLst>
              <a:ext uri="{FF2B5EF4-FFF2-40B4-BE49-F238E27FC236}">
                <a16:creationId xmlns:a16="http://schemas.microsoft.com/office/drawing/2014/main" id="{D0D31CC5-24A1-9A5F-19D3-AB2DB825EE1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695862" y="1884715"/>
            <a:ext cx="640360" cy="640360"/>
          </a:xfrm>
          <a:prstGeom prst="rect">
            <a:avLst/>
          </a:prstGeom>
        </p:spPr>
      </p:pic>
      <p:pic>
        <p:nvPicPr>
          <p:cNvPr id="48" name="Graphic 47">
            <a:extLst>
              <a:ext uri="{FF2B5EF4-FFF2-40B4-BE49-F238E27FC236}">
                <a16:creationId xmlns:a16="http://schemas.microsoft.com/office/drawing/2014/main" id="{B549D478-0175-2FC6-7058-5B934185ECD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733584" y="1947112"/>
            <a:ext cx="640360" cy="640360"/>
          </a:xfrm>
          <a:prstGeom prst="rect">
            <a:avLst/>
          </a:prstGeom>
        </p:spPr>
      </p:pic>
      <p:sp>
        <p:nvSpPr>
          <p:cNvPr id="7" name="Text Placeholder 9">
            <a:extLst>
              <a:ext uri="{FF2B5EF4-FFF2-40B4-BE49-F238E27FC236}">
                <a16:creationId xmlns:a16="http://schemas.microsoft.com/office/drawing/2014/main" id="{BFFF71E2-4B74-3450-00EB-57D7C6104AB0}"/>
              </a:ext>
            </a:extLst>
          </p:cNvPr>
          <p:cNvSpPr txBox="1">
            <a:spLocks/>
          </p:cNvSpPr>
          <p:nvPr/>
        </p:nvSpPr>
        <p:spPr>
          <a:xfrm>
            <a:off x="3636511" y="3273014"/>
            <a:ext cx="2330557" cy="172450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Remainder goes to charitable fund upon donors’ death*</a:t>
            </a:r>
          </a:p>
        </p:txBody>
      </p:sp>
      <p:sp>
        <p:nvSpPr>
          <p:cNvPr id="8" name="TextBox 7">
            <a:extLst>
              <a:ext uri="{FF2B5EF4-FFF2-40B4-BE49-F238E27FC236}">
                <a16:creationId xmlns:a16="http://schemas.microsoft.com/office/drawing/2014/main" id="{C7446544-7111-A62D-FE81-BCDF85B8A90E}"/>
              </a:ext>
            </a:extLst>
          </p:cNvPr>
          <p:cNvSpPr txBox="1"/>
          <p:nvPr/>
        </p:nvSpPr>
        <p:spPr>
          <a:xfrm>
            <a:off x="1026401" y="6280373"/>
            <a:ext cx="5193244" cy="123111"/>
          </a:xfrm>
          <a:prstGeom prst="rect">
            <a:avLst/>
          </a:prstGeom>
          <a:noFill/>
        </p:spPr>
        <p:txBody>
          <a:bodyPr wrap="square" lIns="0" tIns="0" rIns="0" bIns="0">
            <a:spAutoFit/>
          </a:bodyPr>
          <a:lstStyle/>
          <a:p>
            <a:r>
              <a:rPr lang="en-US" sz="800">
                <a:ea typeface="Times New Roman" panose="02020603050405020304" pitchFamily="18" charset="0"/>
                <a:cs typeface="Times New Roman" panose="02020603050405020304" pitchFamily="18" charset="0"/>
              </a:rPr>
              <a:t>Donor’s experience may not be the same as other donors and does not indicate future performance or success.</a:t>
            </a:r>
          </a:p>
        </p:txBody>
      </p:sp>
      <p:sp>
        <p:nvSpPr>
          <p:cNvPr id="10" name="TextBox 9">
            <a:extLst>
              <a:ext uri="{FF2B5EF4-FFF2-40B4-BE49-F238E27FC236}">
                <a16:creationId xmlns:a16="http://schemas.microsoft.com/office/drawing/2014/main" id="{061B8E8D-7CAF-40E9-8962-D116D9653CE5}"/>
              </a:ext>
            </a:extLst>
          </p:cNvPr>
          <p:cNvSpPr txBox="1"/>
          <p:nvPr/>
        </p:nvSpPr>
        <p:spPr>
          <a:xfrm>
            <a:off x="1026401" y="6072421"/>
            <a:ext cx="5193244" cy="123111"/>
          </a:xfrm>
          <a:prstGeom prst="rect">
            <a:avLst/>
          </a:prstGeom>
          <a:noFill/>
        </p:spPr>
        <p:txBody>
          <a:bodyPr wrap="square" lIns="0" tIns="0" rIns="0" bIns="0">
            <a:spAutoFit/>
          </a:bodyPr>
          <a:lstStyle/>
          <a:p>
            <a:r>
              <a:rPr lang="en-US" sz="800">
                <a:ea typeface="Times New Roman" panose="02020603050405020304" pitchFamily="18" charset="0"/>
                <a:cs typeface="Times New Roman" panose="02020603050405020304" pitchFamily="18" charset="0"/>
              </a:rPr>
              <a:t>*Payout rates, charitable deductions and other benefits vary based on a number of factors. </a:t>
            </a:r>
          </a:p>
        </p:txBody>
      </p:sp>
    </p:spTree>
    <p:extLst>
      <p:ext uri="{BB962C8B-B14F-4D97-AF65-F5344CB8AC3E}">
        <p14:creationId xmlns:p14="http://schemas.microsoft.com/office/powerpoint/2010/main" val="22168526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342212-589A-A850-1AD5-198EE732F9EE}"/>
            </a:ext>
          </a:extLst>
        </p:cNvPr>
        <p:cNvGrpSpPr/>
        <p:nvPr/>
      </p:nvGrpSpPr>
      <p:grpSpPr>
        <a:xfrm>
          <a:off x="0" y="0"/>
          <a:ext cx="0" cy="0"/>
          <a:chOff x="0" y="0"/>
          <a:chExt cx="0" cy="0"/>
        </a:xfrm>
      </p:grpSpPr>
      <p:pic>
        <p:nvPicPr>
          <p:cNvPr id="15" name="Picture Placeholder 14" descr="A person and person standing next to bicycles&#10;&#10;AI-generated content may be incorrect.">
            <a:extLst>
              <a:ext uri="{FF2B5EF4-FFF2-40B4-BE49-F238E27FC236}">
                <a16:creationId xmlns:a16="http://schemas.microsoft.com/office/drawing/2014/main" id="{B817226D-9EA5-91E3-E9FD-52852FE93331}"/>
              </a:ext>
            </a:extLst>
          </p:cNvPr>
          <p:cNvPicPr>
            <a:picLocks noGrp="1" noChangeAspect="1"/>
          </p:cNvPicPr>
          <p:nvPr>
            <p:ph type="pic" sz="quarter" idx="30"/>
          </p:nvPr>
        </p:nvPicPr>
        <p:blipFill>
          <a:blip r:embed="rId3"/>
          <a:srcRect l="-9" r="38775"/>
          <a:stretch>
            <a:fillRect/>
          </a:stretch>
        </p:blipFill>
        <p:spPr>
          <a:xfrm>
            <a:off x="5893034" y="0"/>
            <a:ext cx="6298965" cy="6858000"/>
          </a:xfrm>
        </p:spPr>
      </p:pic>
      <p:sp>
        <p:nvSpPr>
          <p:cNvPr id="23" name="Picture Placeholder 11">
            <a:extLst>
              <a:ext uri="{FF2B5EF4-FFF2-40B4-BE49-F238E27FC236}">
                <a16:creationId xmlns:a16="http://schemas.microsoft.com/office/drawing/2014/main" id="{DA9C94E5-79F4-CF0F-9C9A-C683D1FC5F68}"/>
              </a:ext>
            </a:extLst>
          </p:cNvPr>
          <p:cNvSpPr txBox="1">
            <a:spLocks/>
          </p:cNvSpPr>
          <p:nvPr/>
        </p:nvSpPr>
        <p:spPr>
          <a:xfrm>
            <a:off x="5205046" y="0"/>
            <a:ext cx="6986954" cy="6858000"/>
          </a:xfrm>
          <a:prstGeom prst="rect">
            <a:avLst/>
          </a:prstGeom>
        </p:spPr>
        <p:txBody>
          <a:bodyPr vert="horz" lIns="0" tIns="45720" rIns="91440" bIns="45720" rtlCol="0" anchor="ctr" anchorCtr="0">
            <a:noAutofit/>
          </a:bodyPr>
          <a:lstStyle>
            <a:lvl1pPr marL="0" indent="0" algn="ctr" defTabSz="914400" rtl="0" eaLnBrk="1" latinLnBrk="0" hangingPunct="1">
              <a:lnSpc>
                <a:spcPct val="90000"/>
              </a:lnSpc>
              <a:spcBef>
                <a:spcPts val="1000"/>
              </a:spcBef>
              <a:buClr>
                <a:schemeClr val="accent1"/>
              </a:buClr>
              <a:buFontTx/>
              <a:buNone/>
              <a:defRPr sz="2000" b="0" i="0" kern="1200">
                <a:solidFill>
                  <a:schemeClr val="bg1"/>
                </a:solidFill>
                <a:latin typeface="Basis Grotesque Pro Off-White" panose="020B0503030604040103" pitchFamily="34" charset="0"/>
                <a:ea typeface="+mn-ea"/>
                <a:cs typeface="+mn-cs"/>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pic>
        <p:nvPicPr>
          <p:cNvPr id="24" name="Picture 23" descr="A black arch with a white background&#10;&#10;AI-generated content may be incorrect.">
            <a:extLst>
              <a:ext uri="{FF2B5EF4-FFF2-40B4-BE49-F238E27FC236}">
                <a16:creationId xmlns:a16="http://schemas.microsoft.com/office/drawing/2014/main" id="{D2C1F230-15C2-DF49-599F-A1A17973F6A2}"/>
              </a:ext>
            </a:extLst>
          </p:cNvPr>
          <p:cNvPicPr>
            <a:picLocks noChangeAspect="1"/>
          </p:cNvPicPr>
          <p:nvPr/>
        </p:nvPicPr>
        <p:blipFill>
          <a:blip r:embed="rId4"/>
          <a:stretch>
            <a:fillRect/>
          </a:stretch>
        </p:blipFill>
        <p:spPr>
          <a:xfrm>
            <a:off x="-49963" y="-57937"/>
            <a:ext cx="12291925" cy="6915937"/>
          </a:xfrm>
          <a:prstGeom prst="rect">
            <a:avLst/>
          </a:prstGeom>
        </p:spPr>
      </p:pic>
      <p:sp>
        <p:nvSpPr>
          <p:cNvPr id="2" name="Title 1">
            <a:extLst>
              <a:ext uri="{FF2B5EF4-FFF2-40B4-BE49-F238E27FC236}">
                <a16:creationId xmlns:a16="http://schemas.microsoft.com/office/drawing/2014/main" id="{FE464269-9D08-4DCA-4336-AA3D76D6986B}"/>
              </a:ext>
            </a:extLst>
          </p:cNvPr>
          <p:cNvSpPr>
            <a:spLocks noGrp="1"/>
          </p:cNvSpPr>
          <p:nvPr>
            <p:ph type="title"/>
          </p:nvPr>
        </p:nvSpPr>
        <p:spPr>
          <a:xfrm>
            <a:off x="629035" y="313396"/>
            <a:ext cx="5318991" cy="384908"/>
          </a:xfrm>
        </p:spPr>
        <p:txBody>
          <a:bodyPr/>
          <a:lstStyle/>
          <a:p>
            <a:r>
              <a:rPr lang="en-US"/>
              <a:t>Charitable remainder unitrust</a:t>
            </a:r>
          </a:p>
        </p:txBody>
      </p:sp>
      <p:sp>
        <p:nvSpPr>
          <p:cNvPr id="20" name="Text Placeholder 19">
            <a:extLst>
              <a:ext uri="{FF2B5EF4-FFF2-40B4-BE49-F238E27FC236}">
                <a16:creationId xmlns:a16="http://schemas.microsoft.com/office/drawing/2014/main" id="{C0CEE4C8-8AFE-2D9C-DB37-9B35A32DA672}"/>
              </a:ext>
            </a:extLst>
          </p:cNvPr>
          <p:cNvSpPr>
            <a:spLocks noGrp="1"/>
          </p:cNvSpPr>
          <p:nvPr>
            <p:ph type="body" sz="quarter" idx="37"/>
          </p:nvPr>
        </p:nvSpPr>
        <p:spPr>
          <a:xfrm>
            <a:off x="629035" y="1981363"/>
            <a:ext cx="4549742" cy="3127605"/>
          </a:xfrm>
        </p:spPr>
        <p:txBody>
          <a:bodyPr/>
          <a:lstStyle/>
          <a:p>
            <a:r>
              <a:rPr lang="en-US" altLang="en-US" sz="1800"/>
              <a:t>A couple in their 60s wants to secure their retirement, give to their children and support their favorite charity.</a:t>
            </a:r>
          </a:p>
          <a:p>
            <a:r>
              <a:rPr lang="en-US" altLang="en-US" sz="1800"/>
              <a:t>They gave farmland to the trust, received a charitable tax deduction, and a first-year income</a:t>
            </a:r>
          </a:p>
          <a:p>
            <a:r>
              <a:rPr lang="en-US" sz="1800"/>
              <a:t>The remainder of the trust, upon the second death, is directed to their donor-advised fund. Their children decide which charities receive support, how much and when.</a:t>
            </a:r>
          </a:p>
          <a:p>
            <a:pPr marL="285750" indent="-285750">
              <a:buFont typeface="Arial" panose="020B0604020202020204" pitchFamily="34" charset="0"/>
              <a:buChar char="•"/>
            </a:pPr>
            <a:endParaRPr lang="en-US" sz="1800"/>
          </a:p>
          <a:p>
            <a:endParaRPr lang="en-US" altLang="en-US" sz="1800"/>
          </a:p>
        </p:txBody>
      </p:sp>
      <p:sp>
        <p:nvSpPr>
          <p:cNvPr id="4" name="TextBox 3">
            <a:extLst>
              <a:ext uri="{FF2B5EF4-FFF2-40B4-BE49-F238E27FC236}">
                <a16:creationId xmlns:a16="http://schemas.microsoft.com/office/drawing/2014/main" id="{FB85FCA2-B3B3-144D-71E6-869215467D85}"/>
              </a:ext>
            </a:extLst>
          </p:cNvPr>
          <p:cNvSpPr txBox="1"/>
          <p:nvPr/>
        </p:nvSpPr>
        <p:spPr>
          <a:xfrm>
            <a:off x="629035" y="1359724"/>
            <a:ext cx="1733167" cy="400110"/>
          </a:xfrm>
          <a:prstGeom prst="rect">
            <a:avLst/>
          </a:prstGeom>
          <a:noFill/>
        </p:spPr>
        <p:txBody>
          <a:bodyPr wrap="none" rtlCol="0">
            <a:spAutoFit/>
          </a:bodyPr>
          <a:lstStyle/>
          <a:p>
            <a:r>
              <a:rPr lang="en-US" sz="2000">
                <a:latin typeface="Burgess for Thrivent" panose="02020503070402040403" pitchFamily="18" charset="0"/>
                <a:ea typeface="Burgess for Thrivent" panose="02020503070402040403" pitchFamily="18" charset="0"/>
                <a:cs typeface="Burgess for Thrivent" panose="02020503070402040403" pitchFamily="18" charset="0"/>
              </a:rPr>
              <a:t>A donor story</a:t>
            </a:r>
          </a:p>
        </p:txBody>
      </p:sp>
      <p:sp>
        <p:nvSpPr>
          <p:cNvPr id="17" name="Footer Placeholder 16">
            <a:extLst>
              <a:ext uri="{FF2B5EF4-FFF2-40B4-BE49-F238E27FC236}">
                <a16:creationId xmlns:a16="http://schemas.microsoft.com/office/drawing/2014/main" id="{3D9B4007-C52E-6EAF-8752-2042F078307A}"/>
              </a:ext>
            </a:extLst>
          </p:cNvPr>
          <p:cNvSpPr>
            <a:spLocks noGrp="1"/>
          </p:cNvSpPr>
          <p:nvPr>
            <p:ph type="ftr" sz="quarter" idx="31"/>
          </p:nvPr>
        </p:nvSpPr>
        <p:spPr/>
        <p:txBody>
          <a:bodyPr/>
          <a:lstStyle/>
          <a:p>
            <a:r>
              <a:rPr lang="en-US" dirty="0"/>
              <a:t>©2026 Thrivent Charitable® | All rights reserved. Do not distribute without authorization.</a:t>
            </a:r>
          </a:p>
        </p:txBody>
      </p:sp>
      <p:sp>
        <p:nvSpPr>
          <p:cNvPr id="3" name="Slide Number Placeholder 2">
            <a:extLst>
              <a:ext uri="{FF2B5EF4-FFF2-40B4-BE49-F238E27FC236}">
                <a16:creationId xmlns:a16="http://schemas.microsoft.com/office/drawing/2014/main" id="{FD618A4F-D8AD-FB13-4CCD-AFA185524AA1}"/>
              </a:ext>
            </a:extLst>
          </p:cNvPr>
          <p:cNvSpPr>
            <a:spLocks noGrp="1"/>
          </p:cNvSpPr>
          <p:nvPr>
            <p:ph type="sldNum" sz="quarter" idx="12"/>
          </p:nvPr>
        </p:nvSpPr>
        <p:spPr/>
        <p:txBody>
          <a:bodyPr/>
          <a:lstStyle/>
          <a:p>
            <a:fld id="{D7756E16-444E-B644-B3D8-50D596555EAF}" type="slidenum">
              <a:rPr lang="en-US" smtClean="0"/>
              <a:pPr/>
              <a:t>26</a:t>
            </a:fld>
            <a:endParaRPr lang="en-US"/>
          </a:p>
        </p:txBody>
      </p:sp>
      <p:sp>
        <p:nvSpPr>
          <p:cNvPr id="9" name="TextBox 8">
            <a:extLst>
              <a:ext uri="{FF2B5EF4-FFF2-40B4-BE49-F238E27FC236}">
                <a16:creationId xmlns:a16="http://schemas.microsoft.com/office/drawing/2014/main" id="{15476709-A2FC-3EED-EA8D-088A781D144A}"/>
              </a:ext>
            </a:extLst>
          </p:cNvPr>
          <p:cNvSpPr txBox="1"/>
          <p:nvPr/>
        </p:nvSpPr>
        <p:spPr>
          <a:xfrm>
            <a:off x="785150" y="5963595"/>
            <a:ext cx="4393627" cy="400110"/>
          </a:xfrm>
          <a:prstGeom prst="rect">
            <a:avLst/>
          </a:prstGeom>
          <a:noFill/>
        </p:spPr>
        <p:txBody>
          <a:bodyPr wrap="square">
            <a:spAutoFit/>
          </a:bodyPr>
          <a:lstStyle/>
          <a:p>
            <a:r>
              <a:rPr lang="en-US" sz="1000"/>
              <a:t>The donor’s experience may not be the same as other donors and does not indicate future performance or success.</a:t>
            </a:r>
          </a:p>
        </p:txBody>
      </p:sp>
      <p:sp>
        <p:nvSpPr>
          <p:cNvPr id="11" name="TextBox 10">
            <a:extLst>
              <a:ext uri="{FF2B5EF4-FFF2-40B4-BE49-F238E27FC236}">
                <a16:creationId xmlns:a16="http://schemas.microsoft.com/office/drawing/2014/main" id="{09EC00A6-E158-FFE3-FB58-9AB3AE49BA2C}"/>
              </a:ext>
            </a:extLst>
          </p:cNvPr>
          <p:cNvSpPr txBox="1"/>
          <p:nvPr/>
        </p:nvSpPr>
        <p:spPr>
          <a:xfrm>
            <a:off x="852793" y="5749960"/>
            <a:ext cx="5193244" cy="123111"/>
          </a:xfrm>
          <a:prstGeom prst="rect">
            <a:avLst/>
          </a:prstGeom>
          <a:noFill/>
        </p:spPr>
        <p:txBody>
          <a:bodyPr wrap="square" lIns="0" tIns="0" rIns="0" bIns="0">
            <a:spAutoFit/>
          </a:bodyPr>
          <a:lstStyle/>
          <a:p>
            <a:r>
              <a:rPr lang="en-US" sz="800">
                <a:ea typeface="Times New Roman" panose="02020603050405020304" pitchFamily="18" charset="0"/>
                <a:cs typeface="Times New Roman" panose="02020603050405020304" pitchFamily="18" charset="0"/>
              </a:rPr>
              <a:t>* Gift date as of March 1, 2024. Note: 66/66 is age used to calculate and 5% payout.</a:t>
            </a:r>
          </a:p>
        </p:txBody>
      </p:sp>
    </p:spTree>
    <p:extLst>
      <p:ext uri="{BB962C8B-B14F-4D97-AF65-F5344CB8AC3E}">
        <p14:creationId xmlns:p14="http://schemas.microsoft.com/office/powerpoint/2010/main" val="35889426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0AA3B2-5138-D588-8B5F-1534556FB4ED}"/>
              </a:ext>
            </a:extLst>
          </p:cNvPr>
          <p:cNvSpPr>
            <a:spLocks noGrp="1"/>
          </p:cNvSpPr>
          <p:nvPr>
            <p:ph type="title"/>
          </p:nvPr>
        </p:nvSpPr>
        <p:spPr/>
        <p:txBody>
          <a:bodyPr/>
          <a:lstStyle/>
          <a:p>
            <a:r>
              <a:rPr lang="en-US"/>
              <a:t>Putting it together</a:t>
            </a:r>
          </a:p>
        </p:txBody>
      </p:sp>
      <p:sp>
        <p:nvSpPr>
          <p:cNvPr id="3" name="Slide Number Placeholder 2">
            <a:extLst>
              <a:ext uri="{FF2B5EF4-FFF2-40B4-BE49-F238E27FC236}">
                <a16:creationId xmlns:a16="http://schemas.microsoft.com/office/drawing/2014/main" id="{7D4AE929-6D2E-02AA-6366-3390ACA95BD7}"/>
              </a:ext>
            </a:extLst>
          </p:cNvPr>
          <p:cNvSpPr>
            <a:spLocks noGrp="1"/>
          </p:cNvSpPr>
          <p:nvPr>
            <p:ph type="sldNum" sz="quarter" idx="12"/>
          </p:nvPr>
        </p:nvSpPr>
        <p:spPr/>
        <p:txBody>
          <a:bodyPr/>
          <a:lstStyle/>
          <a:p>
            <a:fld id="{D7756E16-444E-B644-B3D8-50D596555EAF}" type="slidenum">
              <a:rPr lang="en-US" smtClean="0"/>
              <a:t>27</a:t>
            </a:fld>
            <a:endParaRPr lang="en-US"/>
          </a:p>
        </p:txBody>
      </p:sp>
      <p:sp>
        <p:nvSpPr>
          <p:cNvPr id="4" name="Text Placeholder 3">
            <a:extLst>
              <a:ext uri="{FF2B5EF4-FFF2-40B4-BE49-F238E27FC236}">
                <a16:creationId xmlns:a16="http://schemas.microsoft.com/office/drawing/2014/main" id="{A82BCD44-1AA5-4D56-3D59-461EF9A3732D}"/>
              </a:ext>
            </a:extLst>
          </p:cNvPr>
          <p:cNvSpPr>
            <a:spLocks noGrp="1"/>
          </p:cNvSpPr>
          <p:nvPr>
            <p:ph type="body" sz="quarter" idx="13"/>
          </p:nvPr>
        </p:nvSpPr>
        <p:spPr/>
        <p:txBody>
          <a:bodyPr/>
          <a:lstStyle/>
          <a:p>
            <a:r>
              <a:rPr lang="en-US"/>
              <a:t>04</a:t>
            </a:r>
          </a:p>
        </p:txBody>
      </p:sp>
      <p:sp>
        <p:nvSpPr>
          <p:cNvPr id="5" name="Footer Placeholder 4">
            <a:extLst>
              <a:ext uri="{FF2B5EF4-FFF2-40B4-BE49-F238E27FC236}">
                <a16:creationId xmlns:a16="http://schemas.microsoft.com/office/drawing/2014/main" id="{ECD2974A-E5B3-0DF8-3710-D6FA05EB9948}"/>
              </a:ext>
            </a:extLst>
          </p:cNvPr>
          <p:cNvSpPr>
            <a:spLocks noGrp="1"/>
          </p:cNvSpPr>
          <p:nvPr>
            <p:ph type="ftr" sz="quarter" idx="14"/>
          </p:nvPr>
        </p:nvSpPr>
        <p:spPr/>
        <p:txBody>
          <a:bodyPr/>
          <a:lstStyle/>
          <a:p>
            <a:r>
              <a:rPr lang="en-US" dirty="0"/>
              <a:t>©2026 Thrivent Charitable® | All rights reserved. Do not distribute without authorization.</a:t>
            </a:r>
          </a:p>
        </p:txBody>
      </p:sp>
    </p:spTree>
    <p:extLst>
      <p:ext uri="{BB962C8B-B14F-4D97-AF65-F5344CB8AC3E}">
        <p14:creationId xmlns:p14="http://schemas.microsoft.com/office/powerpoint/2010/main" val="7066044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58BAAB2-4EF0-FE81-6393-74F5DAF672E0}"/>
              </a:ext>
            </a:extLst>
          </p:cNvPr>
          <p:cNvSpPr/>
          <p:nvPr/>
        </p:nvSpPr>
        <p:spPr>
          <a:xfrm>
            <a:off x="5674290" y="607597"/>
            <a:ext cx="5912285" cy="5578475"/>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erson pointing at a cellphone&#10;&#10;AI-generated content may be incorrect.">
            <a:extLst>
              <a:ext uri="{FF2B5EF4-FFF2-40B4-BE49-F238E27FC236}">
                <a16:creationId xmlns:a16="http://schemas.microsoft.com/office/drawing/2014/main" id="{E5F04D84-487C-065C-C4E3-891B5A0D3B47}"/>
              </a:ext>
            </a:extLst>
          </p:cNvPr>
          <p:cNvPicPr>
            <a:picLocks noChangeAspect="1"/>
          </p:cNvPicPr>
          <p:nvPr/>
        </p:nvPicPr>
        <p:blipFill>
          <a:blip r:embed="rId3"/>
          <a:srcRect l="31559" r="5092" b="4284"/>
          <a:stretch>
            <a:fillRect/>
          </a:stretch>
        </p:blipFill>
        <p:spPr>
          <a:xfrm flipH="1">
            <a:off x="440287" y="607597"/>
            <a:ext cx="4923567" cy="5578475"/>
          </a:xfrm>
          <a:prstGeom prst="rect">
            <a:avLst/>
          </a:prstGeom>
        </p:spPr>
      </p:pic>
      <p:sp>
        <p:nvSpPr>
          <p:cNvPr id="9" name="Rectangle 8">
            <a:extLst>
              <a:ext uri="{FF2B5EF4-FFF2-40B4-BE49-F238E27FC236}">
                <a16:creationId xmlns:a16="http://schemas.microsoft.com/office/drawing/2014/main" id="{2CAAD3BF-1A7C-AAD7-40F3-3DB7685A8A84}"/>
              </a:ext>
            </a:extLst>
          </p:cNvPr>
          <p:cNvSpPr/>
          <p:nvPr/>
        </p:nvSpPr>
        <p:spPr>
          <a:xfrm>
            <a:off x="5674290" y="607598"/>
            <a:ext cx="5912285" cy="44458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2D4D2D32-C916-4960-DFD9-76C6376BE5C5}"/>
              </a:ext>
            </a:extLst>
          </p:cNvPr>
          <p:cNvSpPr txBox="1"/>
          <p:nvPr/>
        </p:nvSpPr>
        <p:spPr>
          <a:xfrm>
            <a:off x="5991790" y="642545"/>
            <a:ext cx="4974879" cy="369332"/>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spc="80">
                <a:solidFill>
                  <a:schemeClr val="tx2"/>
                </a:solidFill>
                <a:latin typeface="Basis Grt for Thrivent" panose="020B0503030604040103" pitchFamily="34" charset="0"/>
                <a:cs typeface="Basis Grt for Thrivent" panose="020B0503030604040103" pitchFamily="34" charset="0"/>
              </a:rPr>
              <a:t>POLL</a:t>
            </a:r>
            <a:endParaRPr kumimoji="0" lang="en-US" b="1" u="none" strike="noStrike" kern="1200" cap="none" spc="80" normalizeH="0" noProof="0">
              <a:ln>
                <a:noFill/>
              </a:ln>
              <a:solidFill>
                <a:schemeClr val="tx2"/>
              </a:solidFill>
              <a:effectLst/>
              <a:uLnTx/>
              <a:uFillTx/>
              <a:latin typeface="Basis Grt for Thrivent" panose="020B0503030604040103" pitchFamily="34" charset="0"/>
              <a:cs typeface="Basis Grt for Thrivent" panose="020B0503030604040103" pitchFamily="34" charset="0"/>
            </a:endParaRPr>
          </a:p>
        </p:txBody>
      </p:sp>
      <p:sp>
        <p:nvSpPr>
          <p:cNvPr id="12" name="Footer Placeholder 11">
            <a:extLst>
              <a:ext uri="{FF2B5EF4-FFF2-40B4-BE49-F238E27FC236}">
                <a16:creationId xmlns:a16="http://schemas.microsoft.com/office/drawing/2014/main" id="{9EE5009F-1739-F160-3AEA-182BD57A6EA0}"/>
              </a:ext>
            </a:extLst>
          </p:cNvPr>
          <p:cNvSpPr>
            <a:spLocks noGrp="1"/>
          </p:cNvSpPr>
          <p:nvPr>
            <p:ph type="ftr" sz="quarter" idx="32"/>
          </p:nvPr>
        </p:nvSpPr>
        <p:spPr>
          <a:xfrm>
            <a:off x="1033937" y="6435784"/>
            <a:ext cx="4114800" cy="184151"/>
          </a:xfrm>
        </p:spPr>
        <p:txBody>
          <a:bodyPr/>
          <a:lstStyle/>
          <a:p>
            <a:r>
              <a:rPr lang="en-US" dirty="0"/>
              <a:t>©2026 Thrivent Charitable® | All rights reserved. Do not distribute without authorization.</a:t>
            </a:r>
          </a:p>
        </p:txBody>
      </p:sp>
      <p:sp>
        <p:nvSpPr>
          <p:cNvPr id="3" name="Slide Number Placeholder 2">
            <a:extLst>
              <a:ext uri="{FF2B5EF4-FFF2-40B4-BE49-F238E27FC236}">
                <a16:creationId xmlns:a16="http://schemas.microsoft.com/office/drawing/2014/main" id="{BF7F0E1D-9789-113A-77B7-0991E4E8297F}"/>
              </a:ext>
            </a:extLst>
          </p:cNvPr>
          <p:cNvSpPr>
            <a:spLocks noGrp="1"/>
          </p:cNvSpPr>
          <p:nvPr>
            <p:ph type="sldNum" sz="quarter" idx="33"/>
          </p:nvPr>
        </p:nvSpPr>
        <p:spPr>
          <a:xfrm>
            <a:off x="317500" y="6403484"/>
            <a:ext cx="317500" cy="232986"/>
          </a:xfrm>
        </p:spPr>
        <p:txBody>
          <a:bodyPr/>
          <a:lstStyle/>
          <a:p>
            <a:fld id="{D7756E16-444E-B644-B3D8-50D596555EAF}" type="slidenum">
              <a:rPr lang="en-US" smtClean="0"/>
              <a:pPr/>
              <a:t>28</a:t>
            </a:fld>
            <a:endParaRPr lang="en-US"/>
          </a:p>
        </p:txBody>
      </p:sp>
      <p:sp>
        <p:nvSpPr>
          <p:cNvPr id="37" name="Text Placeholder 36">
            <a:extLst>
              <a:ext uri="{FF2B5EF4-FFF2-40B4-BE49-F238E27FC236}">
                <a16:creationId xmlns:a16="http://schemas.microsoft.com/office/drawing/2014/main" id="{10407904-ED98-D20E-D250-56B8E8D18E3A}"/>
              </a:ext>
            </a:extLst>
          </p:cNvPr>
          <p:cNvSpPr>
            <a:spLocks noGrp="1"/>
          </p:cNvSpPr>
          <p:nvPr>
            <p:ph type="body" sz="quarter" idx="34"/>
          </p:nvPr>
        </p:nvSpPr>
        <p:spPr>
          <a:xfrm>
            <a:off x="5983761" y="1675311"/>
            <a:ext cx="4982908" cy="4529137"/>
          </a:xfrm>
        </p:spPr>
        <p:txBody>
          <a:bodyPr/>
          <a:lstStyle/>
          <a:p>
            <a:r>
              <a:rPr lang="en-US" sz="2400"/>
              <a:t>What areas are you interested in supporting through your giving?</a:t>
            </a:r>
          </a:p>
          <a:p>
            <a:endParaRPr lang="en-US" sz="2400"/>
          </a:p>
          <a:p>
            <a:pPr marL="342900" indent="-342900">
              <a:buFont typeface="Wingdings" pitchFamily="2" charset="2"/>
              <a:buChar char="q"/>
            </a:pPr>
            <a:r>
              <a:rPr lang="en-US" sz="2000"/>
              <a:t>Health Services</a:t>
            </a:r>
          </a:p>
          <a:p>
            <a:pPr marL="342900" indent="-342900">
              <a:buFont typeface="Wingdings" pitchFamily="2" charset="2"/>
              <a:buChar char="q"/>
            </a:pPr>
            <a:r>
              <a:rPr lang="en-US" sz="2000"/>
              <a:t>Education</a:t>
            </a:r>
          </a:p>
          <a:p>
            <a:pPr marL="342900" indent="-342900">
              <a:buFont typeface="Wingdings" pitchFamily="2" charset="2"/>
              <a:buChar char="q"/>
            </a:pPr>
            <a:r>
              <a:rPr lang="en-US" sz="2000"/>
              <a:t>Churches &amp; Faith-Based Nonprofits </a:t>
            </a:r>
          </a:p>
          <a:p>
            <a:pPr marL="342900" indent="-342900">
              <a:buFont typeface="Wingdings" pitchFamily="2" charset="2"/>
              <a:buChar char="q"/>
            </a:pPr>
            <a:r>
              <a:rPr lang="en-US" sz="2000"/>
              <a:t>Human Services</a:t>
            </a:r>
          </a:p>
          <a:p>
            <a:pPr marL="342900" indent="-342900">
              <a:buFont typeface="Wingdings" pitchFamily="2" charset="2"/>
              <a:buChar char="q"/>
            </a:pPr>
            <a:r>
              <a:rPr lang="en-US" sz="2000"/>
              <a:t>Disaster Relief </a:t>
            </a:r>
          </a:p>
          <a:p>
            <a:pPr marL="342900" indent="-342900">
              <a:buFont typeface="Wingdings" pitchFamily="2" charset="2"/>
              <a:buChar char="q"/>
            </a:pPr>
            <a:r>
              <a:rPr lang="en-US" sz="2000"/>
              <a:t>Arts/Culture</a:t>
            </a:r>
          </a:p>
          <a:p>
            <a:pPr marL="342900" indent="-342900">
              <a:buFont typeface="Wingdings" pitchFamily="2" charset="2"/>
              <a:buChar char="q"/>
            </a:pPr>
            <a:r>
              <a:rPr lang="en-US" sz="2000"/>
              <a:t>Other</a:t>
            </a:r>
          </a:p>
          <a:p>
            <a:pPr marL="342900" indent="-342900">
              <a:buFont typeface="Wingdings" pitchFamily="2" charset="2"/>
              <a:buChar char="q"/>
            </a:pPr>
            <a:endParaRPr lang="en-US" sz="2400"/>
          </a:p>
        </p:txBody>
      </p:sp>
      <p:pic>
        <p:nvPicPr>
          <p:cNvPr id="4" name="Picture Placeholder 3" descr="A person and person looking at a computer&#10;&#10;AI-generated content may be incorrect.">
            <a:extLst>
              <a:ext uri="{FF2B5EF4-FFF2-40B4-BE49-F238E27FC236}">
                <a16:creationId xmlns:a16="http://schemas.microsoft.com/office/drawing/2014/main" id="{6A1A77B6-695F-B3E5-BB4D-FC1347775200}"/>
              </a:ext>
            </a:extLst>
          </p:cNvPr>
          <p:cNvPicPr>
            <a:picLocks noGrp="1" noChangeAspect="1"/>
          </p:cNvPicPr>
          <p:nvPr>
            <p:ph type="pic" sz="quarter" idx="4294967295"/>
          </p:nvPr>
        </p:nvPicPr>
        <p:blipFill>
          <a:blip r:embed="rId4"/>
          <a:srcRect l="18318" t="11262" r="36522" b="20173"/>
          <a:stretch>
            <a:fillRect/>
          </a:stretch>
        </p:blipFill>
        <p:spPr>
          <a:xfrm>
            <a:off x="440290" y="607597"/>
            <a:ext cx="4923564" cy="5605878"/>
          </a:xfrm>
        </p:spPr>
      </p:pic>
    </p:spTree>
    <p:extLst>
      <p:ext uri="{BB962C8B-B14F-4D97-AF65-F5344CB8AC3E}">
        <p14:creationId xmlns:p14="http://schemas.microsoft.com/office/powerpoint/2010/main" val="28005479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7BE24EA1-0D60-412A-2BC9-942497D5A87A}"/>
              </a:ext>
            </a:extLst>
          </p:cNvPr>
          <p:cNvSpPr/>
          <p:nvPr/>
        </p:nvSpPr>
        <p:spPr>
          <a:xfrm>
            <a:off x="317500" y="2137566"/>
            <a:ext cx="11538964" cy="3387254"/>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1">
            <a:extLst>
              <a:ext uri="{FF2B5EF4-FFF2-40B4-BE49-F238E27FC236}">
                <a16:creationId xmlns:a16="http://schemas.microsoft.com/office/drawing/2014/main" id="{B1C4ADB4-46EF-2B55-D81B-9D8EAF0F154A}"/>
              </a:ext>
            </a:extLst>
          </p:cNvPr>
          <p:cNvSpPr>
            <a:spLocks noGrp="1"/>
          </p:cNvSpPr>
          <p:nvPr>
            <p:ph type="title"/>
          </p:nvPr>
        </p:nvSpPr>
        <p:spPr>
          <a:xfrm>
            <a:off x="635000" y="635001"/>
            <a:ext cx="10325274" cy="1135326"/>
          </a:xfrm>
        </p:spPr>
        <p:txBody>
          <a:bodyPr/>
          <a:lstStyle/>
          <a:p>
            <a:r>
              <a:rPr lang="en-US" sz="3600"/>
              <a:t>Giving provides us a way to express </a:t>
            </a:r>
            <a:br>
              <a:rPr lang="en-US" sz="3600"/>
            </a:br>
            <a:r>
              <a:rPr lang="en-US" sz="3600"/>
              <a:t>our generosity, faith and values.</a:t>
            </a:r>
            <a:br>
              <a:rPr lang="en-US" sz="3600"/>
            </a:br>
            <a:endParaRPr lang="en-US" sz="3600"/>
          </a:p>
        </p:txBody>
      </p:sp>
      <p:sp>
        <p:nvSpPr>
          <p:cNvPr id="14" name="Text Placeholder 13">
            <a:extLst>
              <a:ext uri="{FF2B5EF4-FFF2-40B4-BE49-F238E27FC236}">
                <a16:creationId xmlns:a16="http://schemas.microsoft.com/office/drawing/2014/main" id="{0A64B6F6-F156-7C0A-6804-B24755E95F3E}"/>
              </a:ext>
            </a:extLst>
          </p:cNvPr>
          <p:cNvSpPr>
            <a:spLocks noGrp="1"/>
          </p:cNvSpPr>
          <p:nvPr>
            <p:ph type="body" sz="quarter" idx="17"/>
          </p:nvPr>
        </p:nvSpPr>
        <p:spPr>
          <a:xfrm>
            <a:off x="634999" y="2350977"/>
            <a:ext cx="8324583" cy="384909"/>
          </a:xfrm>
        </p:spPr>
        <p:txBody>
          <a:bodyPr/>
          <a:lstStyle/>
          <a:p>
            <a:r>
              <a:rPr lang="en-US"/>
              <a:t>Putting it together with these simple steps:</a:t>
            </a:r>
          </a:p>
        </p:txBody>
      </p:sp>
      <p:sp>
        <p:nvSpPr>
          <p:cNvPr id="6" name="Footer Placeholder 5">
            <a:extLst>
              <a:ext uri="{FF2B5EF4-FFF2-40B4-BE49-F238E27FC236}">
                <a16:creationId xmlns:a16="http://schemas.microsoft.com/office/drawing/2014/main" id="{843A7DA1-5417-83E4-DAC5-AD0438D07942}"/>
              </a:ext>
            </a:extLst>
          </p:cNvPr>
          <p:cNvSpPr>
            <a:spLocks noGrp="1"/>
          </p:cNvSpPr>
          <p:nvPr>
            <p:ph type="ftr" sz="quarter" idx="15"/>
          </p:nvPr>
        </p:nvSpPr>
        <p:spPr/>
        <p:txBody>
          <a:bodyPr/>
          <a:lstStyle/>
          <a:p>
            <a:r>
              <a:rPr lang="en-US" dirty="0"/>
              <a:t>©2026 Thrivent Charitable® | All rights reserved. Do not distribute without authorization.</a:t>
            </a:r>
          </a:p>
        </p:txBody>
      </p:sp>
      <p:sp>
        <p:nvSpPr>
          <p:cNvPr id="7" name="Slide Number Placeholder 6">
            <a:extLst>
              <a:ext uri="{FF2B5EF4-FFF2-40B4-BE49-F238E27FC236}">
                <a16:creationId xmlns:a16="http://schemas.microsoft.com/office/drawing/2014/main" id="{750C493C-8668-7EDF-537C-76C6F37538D4}"/>
              </a:ext>
            </a:extLst>
          </p:cNvPr>
          <p:cNvSpPr>
            <a:spLocks noGrp="1"/>
          </p:cNvSpPr>
          <p:nvPr>
            <p:ph type="sldNum" sz="quarter" idx="16"/>
          </p:nvPr>
        </p:nvSpPr>
        <p:spPr/>
        <p:txBody>
          <a:bodyPr/>
          <a:lstStyle/>
          <a:p>
            <a:fld id="{D7756E16-444E-B644-B3D8-50D596555EAF}" type="slidenum">
              <a:rPr lang="en-US" smtClean="0"/>
              <a:pPr/>
              <a:t>29</a:t>
            </a:fld>
            <a:endParaRPr lang="en-US"/>
          </a:p>
        </p:txBody>
      </p:sp>
      <p:cxnSp>
        <p:nvCxnSpPr>
          <p:cNvPr id="2" name="Straight Connector 1">
            <a:extLst>
              <a:ext uri="{FF2B5EF4-FFF2-40B4-BE49-F238E27FC236}">
                <a16:creationId xmlns:a16="http://schemas.microsoft.com/office/drawing/2014/main" id="{69821D10-2C81-FBBC-E585-627A50B99983}"/>
              </a:ext>
            </a:extLst>
          </p:cNvPr>
          <p:cNvCxnSpPr>
            <a:cxnSpLocks/>
          </p:cNvCxnSpPr>
          <p:nvPr/>
        </p:nvCxnSpPr>
        <p:spPr>
          <a:xfrm>
            <a:off x="317500" y="3967790"/>
            <a:ext cx="11538964"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
        <p:nvSpPr>
          <p:cNvPr id="3" name="Oval 2">
            <a:extLst>
              <a:ext uri="{FF2B5EF4-FFF2-40B4-BE49-F238E27FC236}">
                <a16:creationId xmlns:a16="http://schemas.microsoft.com/office/drawing/2014/main" id="{F6D264AA-0C4E-BED9-9258-B85B3FBB5295}"/>
              </a:ext>
            </a:extLst>
          </p:cNvPr>
          <p:cNvSpPr/>
          <p:nvPr/>
        </p:nvSpPr>
        <p:spPr>
          <a:xfrm flipV="1">
            <a:off x="1390721" y="3906244"/>
            <a:ext cx="123092" cy="123092"/>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4" name="Oval 3">
            <a:extLst>
              <a:ext uri="{FF2B5EF4-FFF2-40B4-BE49-F238E27FC236}">
                <a16:creationId xmlns:a16="http://schemas.microsoft.com/office/drawing/2014/main" id="{93EE4C49-A9B6-898B-02F8-DCFB19F294F7}"/>
              </a:ext>
            </a:extLst>
          </p:cNvPr>
          <p:cNvSpPr/>
          <p:nvPr/>
        </p:nvSpPr>
        <p:spPr>
          <a:xfrm flipV="1">
            <a:off x="3657514" y="3915036"/>
            <a:ext cx="123092" cy="123092"/>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608E7D51-9356-1C3A-3154-06686056885F}"/>
              </a:ext>
            </a:extLst>
          </p:cNvPr>
          <p:cNvSpPr/>
          <p:nvPr/>
        </p:nvSpPr>
        <p:spPr>
          <a:xfrm flipV="1">
            <a:off x="5924307" y="3915036"/>
            <a:ext cx="123092" cy="123092"/>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31563F62-D535-3B93-7DF2-369926693641}"/>
              </a:ext>
            </a:extLst>
          </p:cNvPr>
          <p:cNvSpPr/>
          <p:nvPr/>
        </p:nvSpPr>
        <p:spPr>
          <a:xfrm flipV="1">
            <a:off x="8191100" y="3915036"/>
            <a:ext cx="123092" cy="123092"/>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9974DD23-B499-3233-872B-FAD12124C60B}"/>
              </a:ext>
            </a:extLst>
          </p:cNvPr>
          <p:cNvSpPr/>
          <p:nvPr/>
        </p:nvSpPr>
        <p:spPr>
          <a:xfrm flipV="1">
            <a:off x="10457891" y="3915036"/>
            <a:ext cx="123092" cy="123092"/>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0">
            <a:extLst>
              <a:ext uri="{FF2B5EF4-FFF2-40B4-BE49-F238E27FC236}">
                <a16:creationId xmlns:a16="http://schemas.microsoft.com/office/drawing/2014/main" id="{359BCDFA-52FF-CCDB-5096-B2938D3F896F}"/>
              </a:ext>
            </a:extLst>
          </p:cNvPr>
          <p:cNvSpPr txBox="1">
            <a:spLocks/>
          </p:cNvSpPr>
          <p:nvPr/>
        </p:nvSpPr>
        <p:spPr>
          <a:xfrm>
            <a:off x="476250" y="4263115"/>
            <a:ext cx="1952034" cy="407988"/>
          </a:xfrm>
          <a:prstGeom prst="rect">
            <a:avLst/>
          </a:prstGeom>
        </p:spPr>
        <p:txBody>
          <a:bodyPr tIns="0" rIns="0" bIns="0"/>
          <a:lstStyle>
            <a:lvl1pPr marL="7938" indent="-7938" algn="ctr" defTabSz="914400" rtl="0" eaLnBrk="1" latinLnBrk="0" hangingPunct="1">
              <a:lnSpc>
                <a:spcPct val="90000"/>
              </a:lnSpc>
              <a:spcBef>
                <a:spcPts val="1000"/>
              </a:spcBef>
              <a:buClr>
                <a:schemeClr val="accent1"/>
              </a:buClr>
              <a:buFontTx/>
              <a:buNone/>
              <a:tabLst/>
              <a:defRPr sz="12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a:t>Reach out to a qualified professional.</a:t>
            </a:r>
          </a:p>
        </p:txBody>
      </p:sp>
      <p:sp>
        <p:nvSpPr>
          <p:cNvPr id="16" name="Text Placeholder 10">
            <a:extLst>
              <a:ext uri="{FF2B5EF4-FFF2-40B4-BE49-F238E27FC236}">
                <a16:creationId xmlns:a16="http://schemas.microsoft.com/office/drawing/2014/main" id="{C7B7CAEA-025D-4C18-2297-3913E9634408}"/>
              </a:ext>
            </a:extLst>
          </p:cNvPr>
          <p:cNvSpPr txBox="1">
            <a:spLocks/>
          </p:cNvSpPr>
          <p:nvPr/>
        </p:nvSpPr>
        <p:spPr>
          <a:xfrm>
            <a:off x="2758429" y="4263115"/>
            <a:ext cx="1952034" cy="407988"/>
          </a:xfrm>
          <a:prstGeom prst="rect">
            <a:avLst/>
          </a:prstGeom>
        </p:spPr>
        <p:txBody>
          <a:bodyPr tIns="0" rIns="0" bIns="0"/>
          <a:lstStyle>
            <a:lvl1pPr marL="7938" indent="-7938" algn="ctr" defTabSz="914400" rtl="0" eaLnBrk="1" latinLnBrk="0" hangingPunct="1">
              <a:lnSpc>
                <a:spcPct val="90000"/>
              </a:lnSpc>
              <a:spcBef>
                <a:spcPts val="1000"/>
              </a:spcBef>
              <a:buClr>
                <a:schemeClr val="accent1"/>
              </a:buClr>
              <a:buFontTx/>
              <a:buNone/>
              <a:tabLst/>
              <a:defRPr sz="12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1200">
                <a:solidFill>
                  <a:schemeClr val="accent1">
                    <a:lumMod val="75000"/>
                  </a:schemeClr>
                </a:solidFill>
              </a:rPr>
              <a:t>Work with your financial advisor to create a custom donor-advised fund.</a:t>
            </a:r>
          </a:p>
        </p:txBody>
      </p:sp>
      <p:sp>
        <p:nvSpPr>
          <p:cNvPr id="17" name="Text Placeholder 10">
            <a:extLst>
              <a:ext uri="{FF2B5EF4-FFF2-40B4-BE49-F238E27FC236}">
                <a16:creationId xmlns:a16="http://schemas.microsoft.com/office/drawing/2014/main" id="{02C1BD04-40DA-9072-4E6F-9903C68F96F8}"/>
              </a:ext>
            </a:extLst>
          </p:cNvPr>
          <p:cNvSpPr txBox="1">
            <a:spLocks/>
          </p:cNvSpPr>
          <p:nvPr/>
        </p:nvSpPr>
        <p:spPr>
          <a:xfrm>
            <a:off x="5040608" y="4263115"/>
            <a:ext cx="1952034" cy="407988"/>
          </a:xfrm>
          <a:prstGeom prst="rect">
            <a:avLst/>
          </a:prstGeom>
        </p:spPr>
        <p:txBody>
          <a:bodyPr tIns="0" rIns="0" bIns="0"/>
          <a:lstStyle>
            <a:lvl1pPr marL="7938" indent="-7938" algn="ctr" defTabSz="914400" rtl="0" eaLnBrk="1" latinLnBrk="0" hangingPunct="1">
              <a:lnSpc>
                <a:spcPct val="90000"/>
              </a:lnSpc>
              <a:spcBef>
                <a:spcPts val="1000"/>
              </a:spcBef>
              <a:buClr>
                <a:schemeClr val="accent1"/>
              </a:buClr>
              <a:buFontTx/>
              <a:buNone/>
              <a:tabLst/>
              <a:defRPr sz="12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80975" algn="l"/>
            <a:r>
              <a:rPr lang="en-US" sz="1200" b="0">
                <a:solidFill>
                  <a:schemeClr val="accent1">
                    <a:lumMod val="75000"/>
                  </a:schemeClr>
                </a:solidFill>
              </a:rPr>
              <a:t>Take advantage of the tax efficiencies.</a:t>
            </a:r>
          </a:p>
        </p:txBody>
      </p:sp>
      <p:sp>
        <p:nvSpPr>
          <p:cNvPr id="18" name="Text Placeholder 10">
            <a:extLst>
              <a:ext uri="{FF2B5EF4-FFF2-40B4-BE49-F238E27FC236}">
                <a16:creationId xmlns:a16="http://schemas.microsoft.com/office/drawing/2014/main" id="{36E49BE8-EE4F-FEB7-101D-2EED4A4FAC05}"/>
              </a:ext>
            </a:extLst>
          </p:cNvPr>
          <p:cNvSpPr txBox="1">
            <a:spLocks/>
          </p:cNvSpPr>
          <p:nvPr/>
        </p:nvSpPr>
        <p:spPr>
          <a:xfrm>
            <a:off x="7481101" y="4263115"/>
            <a:ext cx="1793719" cy="407988"/>
          </a:xfrm>
          <a:prstGeom prst="rect">
            <a:avLst/>
          </a:prstGeom>
        </p:spPr>
        <p:txBody>
          <a:bodyPr tIns="0" rIns="0" bIns="0"/>
          <a:lstStyle>
            <a:lvl1pPr marL="7938" indent="-7938" algn="ctr" defTabSz="914400" rtl="0" eaLnBrk="1" latinLnBrk="0" hangingPunct="1">
              <a:lnSpc>
                <a:spcPct val="90000"/>
              </a:lnSpc>
              <a:spcBef>
                <a:spcPts val="1000"/>
              </a:spcBef>
              <a:buClr>
                <a:schemeClr val="accent1"/>
              </a:buClr>
              <a:buFontTx/>
              <a:buNone/>
              <a:tabLst/>
              <a:defRPr sz="12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80975" algn="l"/>
            <a:r>
              <a:rPr lang="en-US" sz="1200" b="0">
                <a:solidFill>
                  <a:schemeClr val="accent1">
                    <a:lumMod val="75000"/>
                  </a:schemeClr>
                </a:solidFill>
              </a:rPr>
              <a:t>Give as planned.</a:t>
            </a:r>
          </a:p>
        </p:txBody>
      </p:sp>
      <p:sp>
        <p:nvSpPr>
          <p:cNvPr id="19" name="Text Placeholder 10">
            <a:extLst>
              <a:ext uri="{FF2B5EF4-FFF2-40B4-BE49-F238E27FC236}">
                <a16:creationId xmlns:a16="http://schemas.microsoft.com/office/drawing/2014/main" id="{B46AEEA7-8784-E0A7-2F88-0009C28734F4}"/>
              </a:ext>
            </a:extLst>
          </p:cNvPr>
          <p:cNvSpPr txBox="1">
            <a:spLocks/>
          </p:cNvSpPr>
          <p:nvPr/>
        </p:nvSpPr>
        <p:spPr>
          <a:xfrm>
            <a:off x="9604966" y="4263115"/>
            <a:ext cx="1793719" cy="407988"/>
          </a:xfrm>
          <a:prstGeom prst="rect">
            <a:avLst/>
          </a:prstGeom>
        </p:spPr>
        <p:txBody>
          <a:bodyPr tIns="0" rIns="0" bIns="0"/>
          <a:lstStyle>
            <a:lvl1pPr marL="7938" indent="-7938" algn="ctr" defTabSz="914400" rtl="0" eaLnBrk="1" latinLnBrk="0" hangingPunct="1">
              <a:lnSpc>
                <a:spcPct val="90000"/>
              </a:lnSpc>
              <a:spcBef>
                <a:spcPts val="1000"/>
              </a:spcBef>
              <a:buClr>
                <a:schemeClr val="accent1"/>
              </a:buClr>
              <a:buFontTx/>
              <a:buNone/>
              <a:tabLst/>
              <a:defRPr sz="12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80975" algn="l"/>
            <a:r>
              <a:rPr lang="en-US" sz="1200" b="0">
                <a:solidFill>
                  <a:schemeClr val="accent1">
                    <a:lumMod val="75000"/>
                  </a:schemeClr>
                </a:solidFill>
              </a:rPr>
              <a:t>Celebrate every time you give.</a:t>
            </a:r>
          </a:p>
        </p:txBody>
      </p:sp>
      <p:pic>
        <p:nvPicPr>
          <p:cNvPr id="30" name="Graphic 29">
            <a:extLst>
              <a:ext uri="{FF2B5EF4-FFF2-40B4-BE49-F238E27FC236}">
                <a16:creationId xmlns:a16="http://schemas.microsoft.com/office/drawing/2014/main" id="{1D518A10-19C2-09A7-1402-A6C022FEC5B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137711" y="3154913"/>
            <a:ext cx="640360" cy="640360"/>
          </a:xfrm>
          <a:prstGeom prst="rect">
            <a:avLst/>
          </a:prstGeom>
        </p:spPr>
      </p:pic>
      <p:pic>
        <p:nvPicPr>
          <p:cNvPr id="32" name="Graphic 31">
            <a:extLst>
              <a:ext uri="{FF2B5EF4-FFF2-40B4-BE49-F238E27FC236}">
                <a16:creationId xmlns:a16="http://schemas.microsoft.com/office/drawing/2014/main" id="{9BB3DAA5-314D-DB22-1F1C-37A64A7A4A0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32087" y="3103125"/>
            <a:ext cx="640360" cy="640360"/>
          </a:xfrm>
          <a:prstGeom prst="rect">
            <a:avLst/>
          </a:prstGeom>
        </p:spPr>
      </p:pic>
      <p:pic>
        <p:nvPicPr>
          <p:cNvPr id="10" name="Graphic 9">
            <a:extLst>
              <a:ext uri="{FF2B5EF4-FFF2-40B4-BE49-F238E27FC236}">
                <a16:creationId xmlns:a16="http://schemas.microsoft.com/office/drawing/2014/main" id="{5BA0FB59-7388-A0E4-47B8-EA644DFBF7C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932466" y="3173434"/>
            <a:ext cx="640360" cy="640360"/>
          </a:xfrm>
          <a:prstGeom prst="rect">
            <a:avLst/>
          </a:prstGeom>
        </p:spPr>
      </p:pic>
      <p:pic>
        <p:nvPicPr>
          <p:cNvPr id="11" name="Graphic 10">
            <a:extLst>
              <a:ext uri="{FF2B5EF4-FFF2-40B4-BE49-F238E27FC236}">
                <a16:creationId xmlns:a16="http://schemas.microsoft.com/office/drawing/2014/main" id="{1AACE624-38A4-5B4F-9F84-F163136A716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727219" y="3087558"/>
            <a:ext cx="640360" cy="640360"/>
          </a:xfrm>
          <a:prstGeom prst="rect">
            <a:avLst/>
          </a:prstGeom>
        </p:spPr>
      </p:pic>
      <p:pic>
        <p:nvPicPr>
          <p:cNvPr id="13" name="Graphic 12">
            <a:extLst>
              <a:ext uri="{FF2B5EF4-FFF2-40B4-BE49-F238E27FC236}">
                <a16:creationId xmlns:a16="http://schemas.microsoft.com/office/drawing/2014/main" id="{8973FF35-A941-53CA-A30A-601A75803CC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337334" y="3114073"/>
            <a:ext cx="640360" cy="640360"/>
          </a:xfrm>
          <a:prstGeom prst="rect">
            <a:avLst/>
          </a:prstGeom>
        </p:spPr>
      </p:pic>
    </p:spTree>
    <p:extLst>
      <p:ext uri="{BB962C8B-B14F-4D97-AF65-F5344CB8AC3E}">
        <p14:creationId xmlns:p14="http://schemas.microsoft.com/office/powerpoint/2010/main" val="8390297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4B4B5561-F3FE-4783-EE65-7472A5EAF617}"/>
              </a:ext>
            </a:extLst>
          </p:cNvPr>
          <p:cNvSpPr>
            <a:spLocks noGrp="1"/>
          </p:cNvSpPr>
          <p:nvPr>
            <p:ph type="title"/>
          </p:nvPr>
        </p:nvSpPr>
        <p:spPr/>
        <p:txBody>
          <a:bodyPr/>
          <a:lstStyle/>
          <a:p>
            <a:r>
              <a:rPr lang="en-US"/>
              <a:t>Expressing your generosity</a:t>
            </a:r>
          </a:p>
        </p:txBody>
      </p:sp>
      <p:sp>
        <p:nvSpPr>
          <p:cNvPr id="3" name="Slide Number Placeholder 2">
            <a:extLst>
              <a:ext uri="{FF2B5EF4-FFF2-40B4-BE49-F238E27FC236}">
                <a16:creationId xmlns:a16="http://schemas.microsoft.com/office/drawing/2014/main" id="{CDC02A37-A3E1-1E8C-A442-8E1F8A44FAB6}"/>
              </a:ext>
            </a:extLst>
          </p:cNvPr>
          <p:cNvSpPr>
            <a:spLocks noGrp="1"/>
          </p:cNvSpPr>
          <p:nvPr>
            <p:ph type="sldNum" sz="quarter" idx="12"/>
          </p:nvPr>
        </p:nvSpPr>
        <p:spPr>
          <a:xfrm>
            <a:off x="317500" y="6403484"/>
            <a:ext cx="317500" cy="232986"/>
          </a:xfrm>
        </p:spPr>
        <p:txBody>
          <a:bodyPr/>
          <a:lstStyle/>
          <a:p>
            <a:fld id="{D7756E16-444E-B644-B3D8-50D596555EAF}" type="slidenum">
              <a:rPr lang="en-US" smtClean="0"/>
              <a:pPr/>
              <a:t>3</a:t>
            </a:fld>
            <a:endParaRPr lang="en-US"/>
          </a:p>
        </p:txBody>
      </p:sp>
      <p:sp>
        <p:nvSpPr>
          <p:cNvPr id="4" name="Text Placeholder 3">
            <a:extLst>
              <a:ext uri="{FF2B5EF4-FFF2-40B4-BE49-F238E27FC236}">
                <a16:creationId xmlns:a16="http://schemas.microsoft.com/office/drawing/2014/main" id="{2990DAA6-FAF9-A133-F7DB-C4A4A70D1573}"/>
              </a:ext>
            </a:extLst>
          </p:cNvPr>
          <p:cNvSpPr>
            <a:spLocks noGrp="1"/>
          </p:cNvSpPr>
          <p:nvPr>
            <p:ph type="body" sz="quarter" idx="13"/>
          </p:nvPr>
        </p:nvSpPr>
        <p:spPr>
          <a:xfrm>
            <a:off x="7280131" y="4405451"/>
            <a:ext cx="4891088" cy="2251075"/>
          </a:xfrm>
        </p:spPr>
        <p:txBody>
          <a:bodyPr/>
          <a:lstStyle/>
          <a:p>
            <a:r>
              <a:rPr lang="en-US"/>
              <a:t>01</a:t>
            </a:r>
          </a:p>
        </p:txBody>
      </p:sp>
      <p:sp>
        <p:nvSpPr>
          <p:cNvPr id="11" name="Footer Placeholder 4">
            <a:extLst>
              <a:ext uri="{FF2B5EF4-FFF2-40B4-BE49-F238E27FC236}">
                <a16:creationId xmlns:a16="http://schemas.microsoft.com/office/drawing/2014/main" id="{C8C54F2D-3D16-7056-AD22-F0240DBC6468}"/>
              </a:ext>
            </a:extLst>
          </p:cNvPr>
          <p:cNvSpPr>
            <a:spLocks noGrp="1"/>
          </p:cNvSpPr>
          <p:nvPr>
            <p:ph type="ftr" sz="quarter" idx="14"/>
          </p:nvPr>
        </p:nvSpPr>
        <p:spPr>
          <a:xfrm>
            <a:off x="1033937" y="6435784"/>
            <a:ext cx="4114800" cy="184151"/>
          </a:xfrm>
        </p:spPr>
        <p:txBody>
          <a:bodyPr/>
          <a:lstStyle/>
          <a:p>
            <a:r>
              <a:rPr lang="en-US" dirty="0"/>
              <a:t>©2026 Thrivent Charitable® | All rights reserved. Do not distribute without authorization.</a:t>
            </a:r>
          </a:p>
        </p:txBody>
      </p:sp>
    </p:spTree>
    <p:extLst>
      <p:ext uri="{BB962C8B-B14F-4D97-AF65-F5344CB8AC3E}">
        <p14:creationId xmlns:p14="http://schemas.microsoft.com/office/powerpoint/2010/main" val="13938758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97CDC04-0D2F-D7E9-84BA-F555CC0C2A2D}"/>
              </a:ext>
            </a:extLst>
          </p:cNvPr>
          <p:cNvSpPr>
            <a:spLocks noGrp="1"/>
          </p:cNvSpPr>
          <p:nvPr>
            <p:ph type="sldNum" sz="quarter" idx="12"/>
          </p:nvPr>
        </p:nvSpPr>
        <p:spPr/>
        <p:txBody>
          <a:bodyPr/>
          <a:lstStyle/>
          <a:p>
            <a:fld id="{D7756E16-444E-B644-B3D8-50D596555EAF}" type="slidenum">
              <a:rPr lang="en-US" smtClean="0"/>
              <a:t>30</a:t>
            </a:fld>
            <a:endParaRPr lang="en-US"/>
          </a:p>
        </p:txBody>
      </p:sp>
    </p:spTree>
    <p:extLst>
      <p:ext uri="{BB962C8B-B14F-4D97-AF65-F5344CB8AC3E}">
        <p14:creationId xmlns:p14="http://schemas.microsoft.com/office/powerpoint/2010/main" val="19708993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A980948B-AF5A-B02F-1A52-9189D4109A88}"/>
              </a:ext>
            </a:extLst>
          </p:cNvPr>
          <p:cNvSpPr>
            <a:spLocks noGrp="1"/>
          </p:cNvSpPr>
          <p:nvPr>
            <p:ph type="title"/>
          </p:nvPr>
        </p:nvSpPr>
        <p:spPr>
          <a:xfrm>
            <a:off x="635000" y="1910341"/>
            <a:ext cx="5308600" cy="556012"/>
          </a:xfrm>
        </p:spPr>
        <p:txBody>
          <a:bodyPr anchor="t">
            <a:noAutofit/>
          </a:bodyPr>
          <a:lstStyle/>
          <a:p>
            <a:r>
              <a:rPr lang="en-US" sz="4800"/>
              <a:t>About </a:t>
            </a:r>
            <a:br>
              <a:rPr lang="en-US" sz="4800"/>
            </a:br>
            <a:r>
              <a:rPr lang="en-US" sz="4800"/>
              <a:t>Thrivent Charitable</a:t>
            </a:r>
          </a:p>
        </p:txBody>
      </p:sp>
      <p:sp>
        <p:nvSpPr>
          <p:cNvPr id="5" name="Footer Placeholder 4">
            <a:extLst>
              <a:ext uri="{FF2B5EF4-FFF2-40B4-BE49-F238E27FC236}">
                <a16:creationId xmlns:a16="http://schemas.microsoft.com/office/drawing/2014/main" id="{CACC46F2-83EC-538C-64E2-23DFA33C1CEB}"/>
              </a:ext>
            </a:extLst>
          </p:cNvPr>
          <p:cNvSpPr>
            <a:spLocks noGrp="1"/>
          </p:cNvSpPr>
          <p:nvPr>
            <p:ph type="ftr" sz="quarter" idx="30"/>
          </p:nvPr>
        </p:nvSpPr>
        <p:spPr/>
        <p:txBody>
          <a:bodyPr anchor="ctr">
            <a:normAutofit fontScale="92500"/>
          </a:bodyPr>
          <a:lstStyle/>
          <a:p>
            <a:pPr>
              <a:spcAft>
                <a:spcPts val="600"/>
              </a:spcAft>
            </a:pPr>
            <a:r>
              <a:rPr lang="en-US" dirty="0"/>
              <a:t>©2026 Thrivent Charitable® | For internal use only. Not to be shown or distributed to the public.</a:t>
            </a:r>
          </a:p>
        </p:txBody>
      </p:sp>
      <p:sp>
        <p:nvSpPr>
          <p:cNvPr id="6" name="Slide Number Placeholder 5">
            <a:extLst>
              <a:ext uri="{FF2B5EF4-FFF2-40B4-BE49-F238E27FC236}">
                <a16:creationId xmlns:a16="http://schemas.microsoft.com/office/drawing/2014/main" id="{318374DD-538B-B1D5-770D-7FEC1CF83030}"/>
              </a:ext>
            </a:extLst>
          </p:cNvPr>
          <p:cNvSpPr>
            <a:spLocks noGrp="1"/>
          </p:cNvSpPr>
          <p:nvPr>
            <p:ph type="sldNum" sz="quarter" idx="31"/>
          </p:nvPr>
        </p:nvSpPr>
        <p:spPr/>
        <p:txBody>
          <a:bodyPr anchor="ctr">
            <a:normAutofit/>
          </a:bodyPr>
          <a:lstStyle/>
          <a:p>
            <a:pPr>
              <a:spcAft>
                <a:spcPts val="600"/>
              </a:spcAft>
            </a:pPr>
            <a:fld id="{D7756E16-444E-B644-B3D8-50D596555EAF}" type="slidenum">
              <a:rPr lang="en-US" smtClean="0"/>
              <a:pPr>
                <a:spcAft>
                  <a:spcPts val="600"/>
                </a:spcAft>
              </a:pPr>
              <a:t>31</a:t>
            </a:fld>
            <a:endParaRPr lang="en-US"/>
          </a:p>
        </p:txBody>
      </p:sp>
      <p:sp>
        <p:nvSpPr>
          <p:cNvPr id="15" name="Text Placeholder 14">
            <a:extLst>
              <a:ext uri="{FF2B5EF4-FFF2-40B4-BE49-F238E27FC236}">
                <a16:creationId xmlns:a16="http://schemas.microsoft.com/office/drawing/2014/main" id="{69C35922-4EE4-E2AF-8A09-82E9DD9D0392}"/>
              </a:ext>
            </a:extLst>
          </p:cNvPr>
          <p:cNvSpPr>
            <a:spLocks noGrp="1"/>
          </p:cNvSpPr>
          <p:nvPr>
            <p:ph type="body" sz="quarter" idx="34"/>
          </p:nvPr>
        </p:nvSpPr>
        <p:spPr>
          <a:xfrm>
            <a:off x="6496050" y="1830372"/>
            <a:ext cx="5060950" cy="3089971"/>
          </a:xfrm>
        </p:spPr>
        <p:txBody>
          <a:bodyPr>
            <a:noAutofit/>
          </a:bodyPr>
          <a:lstStyle/>
          <a:p>
            <a:r>
              <a:rPr lang="en-US"/>
              <a:t>Thrivent Charitable brings hope to the world by empowering people to create the change that matters most to them. We open the joy of generosity to all by making it easy for anyone to give to the causes they cherish. We take a holistic, personalized approach to help our donors create strategic charitable plans, illuminating new paths to personalized impact through visionary models, tailored service and deep expertise. Ignited by our faith, we are passionate about creating positive impact and inspiring lasting change in our communities.</a:t>
            </a:r>
          </a:p>
          <a:p>
            <a:endParaRPr lang="en-US"/>
          </a:p>
        </p:txBody>
      </p:sp>
    </p:spTree>
    <p:extLst>
      <p:ext uri="{BB962C8B-B14F-4D97-AF65-F5344CB8AC3E}">
        <p14:creationId xmlns:p14="http://schemas.microsoft.com/office/powerpoint/2010/main" val="14663554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212CFDA-AEB3-AF0A-0308-D8D095514378}"/>
              </a:ext>
            </a:extLst>
          </p:cNvPr>
          <p:cNvSpPr>
            <a:spLocks noGrp="1"/>
          </p:cNvSpPr>
          <p:nvPr>
            <p:ph type="sldNum" sz="quarter" idx="12"/>
          </p:nvPr>
        </p:nvSpPr>
        <p:spPr/>
        <p:txBody>
          <a:bodyPr/>
          <a:lstStyle/>
          <a:p>
            <a:fld id="{D7756E16-444E-B644-B3D8-50D596555EAF}" type="slidenum">
              <a:rPr lang="en-US" smtClean="0"/>
              <a:t>32</a:t>
            </a:fld>
            <a:endParaRPr lang="en-US"/>
          </a:p>
        </p:txBody>
      </p:sp>
      <p:sp>
        <p:nvSpPr>
          <p:cNvPr id="5" name="Footer Placeholder 4">
            <a:extLst>
              <a:ext uri="{FF2B5EF4-FFF2-40B4-BE49-F238E27FC236}">
                <a16:creationId xmlns:a16="http://schemas.microsoft.com/office/drawing/2014/main" id="{DD2FCBF4-4FB9-F8F1-537E-48AB873654AF}"/>
              </a:ext>
            </a:extLst>
          </p:cNvPr>
          <p:cNvSpPr>
            <a:spLocks noGrp="1"/>
          </p:cNvSpPr>
          <p:nvPr>
            <p:ph type="ftr" sz="quarter" idx="13"/>
          </p:nvPr>
        </p:nvSpPr>
        <p:spPr/>
        <p:txBody>
          <a:bodyPr/>
          <a:lstStyle/>
          <a:p>
            <a:r>
              <a:rPr lang="en-US" dirty="0"/>
              <a:t>©2026 Thrivent Charitable® | All rights reserved. Do not distribute without authorization.</a:t>
            </a:r>
          </a:p>
        </p:txBody>
      </p:sp>
      <p:sp>
        <p:nvSpPr>
          <p:cNvPr id="9" name="Content Placeholder 8">
            <a:extLst>
              <a:ext uri="{FF2B5EF4-FFF2-40B4-BE49-F238E27FC236}">
                <a16:creationId xmlns:a16="http://schemas.microsoft.com/office/drawing/2014/main" id="{227AC87C-170E-C570-0A1D-E5ADA9EF1DF8}"/>
              </a:ext>
            </a:extLst>
          </p:cNvPr>
          <p:cNvSpPr>
            <a:spLocks noGrp="1"/>
          </p:cNvSpPr>
          <p:nvPr>
            <p:ph type="body" sz="quarter" idx="4294967295"/>
          </p:nvPr>
        </p:nvSpPr>
        <p:spPr>
          <a:xfrm>
            <a:off x="635000" y="2166938"/>
            <a:ext cx="5478463" cy="3206750"/>
          </a:xfrm>
        </p:spPr>
        <p:txBody>
          <a:bodyPr/>
          <a:lstStyle/>
          <a:p>
            <a:pPr marL="0" indent="0">
              <a:buNone/>
            </a:pPr>
            <a:r>
              <a:rPr lang="en-US" sz="1800" b="1" err="1">
                <a:latin typeface="+mn-lt"/>
              </a:rPr>
              <a:t>Firstname</a:t>
            </a:r>
            <a:r>
              <a:rPr lang="en-US" sz="1800" b="1">
                <a:latin typeface="+mn-lt"/>
              </a:rPr>
              <a:t> Lastname</a:t>
            </a:r>
          </a:p>
          <a:p>
            <a:pPr marL="0" indent="0">
              <a:buNone/>
            </a:pPr>
            <a:r>
              <a:rPr lang="en-US" sz="1800">
                <a:latin typeface="+mn-lt"/>
              </a:rPr>
              <a:t>Title</a:t>
            </a:r>
            <a:br>
              <a:rPr lang="en-US" sz="1800">
                <a:latin typeface="+mn-lt"/>
              </a:rPr>
            </a:br>
            <a:r>
              <a:rPr lang="en-US" sz="1800">
                <a:latin typeface="+mn-lt"/>
              </a:rPr>
              <a:t>Professional Designations</a:t>
            </a:r>
            <a:br>
              <a:rPr lang="en-US" sz="1800">
                <a:latin typeface="+mn-lt"/>
              </a:rPr>
            </a:br>
            <a:r>
              <a:rPr lang="en-US" sz="1800">
                <a:latin typeface="+mn-lt"/>
                <a:hlinkClick r:id="rId3">
                  <a:extLst>
                    <a:ext uri="{A12FA001-AC4F-418D-AE19-62706E023703}">
                      <ahyp:hlinkClr xmlns:ahyp="http://schemas.microsoft.com/office/drawing/2018/hyperlinkcolor" val="tx"/>
                    </a:ext>
                  </a:extLst>
                </a:hlinkClick>
              </a:rPr>
              <a:t>email@thrivent.com</a:t>
            </a:r>
            <a:endParaRPr lang="en-US" sz="1800">
              <a:latin typeface="+mn-lt"/>
            </a:endParaRPr>
          </a:p>
          <a:p>
            <a:pPr marL="0" indent="0">
              <a:buNone/>
            </a:pPr>
            <a:endParaRPr lang="en-US" sz="1800">
              <a:latin typeface="+mn-lt"/>
            </a:endParaRPr>
          </a:p>
          <a:p>
            <a:pPr marL="0" indent="0">
              <a:buNone/>
            </a:pPr>
            <a:r>
              <a:rPr lang="en-US" sz="1800" b="1" err="1">
                <a:latin typeface="+mn-lt"/>
              </a:rPr>
              <a:t>Firstname</a:t>
            </a:r>
            <a:r>
              <a:rPr lang="en-US" sz="1800" b="1">
                <a:latin typeface="+mn-lt"/>
              </a:rPr>
              <a:t> Lastname</a:t>
            </a:r>
          </a:p>
          <a:p>
            <a:pPr marL="0" indent="0">
              <a:buNone/>
            </a:pPr>
            <a:r>
              <a:rPr lang="en-US" sz="1800">
                <a:latin typeface="+mn-lt"/>
              </a:rPr>
              <a:t>Title</a:t>
            </a:r>
            <a:br>
              <a:rPr lang="en-US" sz="1800">
                <a:latin typeface="+mn-lt"/>
              </a:rPr>
            </a:br>
            <a:r>
              <a:rPr lang="en-US" sz="1800">
                <a:latin typeface="+mn-lt"/>
              </a:rPr>
              <a:t>Professional Designations</a:t>
            </a:r>
            <a:br>
              <a:rPr lang="en-US" sz="1800">
                <a:latin typeface="+mn-lt"/>
              </a:rPr>
            </a:br>
            <a:r>
              <a:rPr lang="en-US" sz="1800">
                <a:latin typeface="+mn-lt"/>
                <a:hlinkClick r:id="rId3">
                  <a:extLst>
                    <a:ext uri="{A12FA001-AC4F-418D-AE19-62706E023703}">
                      <ahyp:hlinkClr xmlns:ahyp="http://schemas.microsoft.com/office/drawing/2018/hyperlinkcolor" val="tx"/>
                    </a:ext>
                  </a:extLst>
                </a:hlinkClick>
              </a:rPr>
              <a:t>email@thrivent.com</a:t>
            </a:r>
            <a:endParaRPr lang="en-US" sz="1800">
              <a:latin typeface="+mn-lt"/>
            </a:endParaRPr>
          </a:p>
          <a:p>
            <a:pPr marL="0" indent="0">
              <a:buNone/>
            </a:pPr>
            <a:endParaRPr lang="en-US" sz="1800">
              <a:latin typeface="+mn-lt"/>
            </a:endParaRPr>
          </a:p>
          <a:p>
            <a:pPr marL="0" indent="0">
              <a:buNone/>
            </a:pPr>
            <a:endParaRPr lang="en-US" sz="1800">
              <a:latin typeface="+mn-lt"/>
            </a:endParaRPr>
          </a:p>
        </p:txBody>
      </p:sp>
      <p:sp>
        <p:nvSpPr>
          <p:cNvPr id="26" name="Title 5">
            <a:extLst>
              <a:ext uri="{FF2B5EF4-FFF2-40B4-BE49-F238E27FC236}">
                <a16:creationId xmlns:a16="http://schemas.microsoft.com/office/drawing/2014/main" id="{0C4D874C-6D9C-69B6-1900-F6B5EB441458}"/>
              </a:ext>
            </a:extLst>
          </p:cNvPr>
          <p:cNvSpPr txBox="1">
            <a:spLocks/>
          </p:cNvSpPr>
          <p:nvPr/>
        </p:nvSpPr>
        <p:spPr>
          <a:xfrm>
            <a:off x="635000" y="635001"/>
            <a:ext cx="4720771" cy="384908"/>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6400" b="0" i="0" kern="1200" spc="-110" baseline="0">
                <a:solidFill>
                  <a:schemeClr val="tx2"/>
                </a:solidFill>
                <a:latin typeface="Basis Grt for Thrivent OffWhite" panose="020B0503030604040103" pitchFamily="34" charset="0"/>
                <a:ea typeface="+mj-ea"/>
                <a:cs typeface="Basis Grt for Thrivent OffWhite" panose="020B0503030604040103" pitchFamily="34" charset="0"/>
              </a:defRPr>
            </a:lvl1pPr>
          </a:lstStyle>
          <a:p>
            <a:r>
              <a:rPr lang="en-US" sz="3600">
                <a:solidFill>
                  <a:schemeClr val="tx1"/>
                </a:solidFill>
              </a:rPr>
              <a:t>For more information, please contact</a:t>
            </a:r>
          </a:p>
        </p:txBody>
      </p:sp>
      <p:sp>
        <p:nvSpPr>
          <p:cNvPr id="2" name="Footer Placeholder 4">
            <a:extLst>
              <a:ext uri="{FF2B5EF4-FFF2-40B4-BE49-F238E27FC236}">
                <a16:creationId xmlns:a16="http://schemas.microsoft.com/office/drawing/2014/main" id="{E2946927-6530-4CB5-543C-5B5E24337DD8}"/>
              </a:ext>
            </a:extLst>
          </p:cNvPr>
          <p:cNvSpPr txBox="1">
            <a:spLocks/>
          </p:cNvSpPr>
          <p:nvPr/>
        </p:nvSpPr>
        <p:spPr>
          <a:xfrm>
            <a:off x="1033936" y="5904880"/>
            <a:ext cx="7145559" cy="498604"/>
          </a:xfrm>
          <a:prstGeom prst="rect">
            <a:avLst/>
          </a:prstGeom>
        </p:spPr>
        <p:txBody>
          <a:bodyPr vert="horz" lIns="0" tIns="0" rIns="0" bIns="0" rtlCol="0" anchor="ctr"/>
          <a:lstStyle>
            <a:defPPr>
              <a:defRPr lang="en-US"/>
            </a:defPPr>
            <a:lvl1pPr marL="0" algn="l" defTabSz="914400" rtl="0" eaLnBrk="1" latinLnBrk="0" hangingPunct="1">
              <a:defRPr sz="8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Certified Financial Planner Board of Standards, Inc. (CFP Board) owns the CFP® certification mark, the CERTIFIED FINANCIAL PLANNER™ certification mark, and the CFP® certification mark (with plaque design) logo in the United States, which it authorizes use of by individuals who successfully complete CFP Board’s initial and ongoing certification requirements.</a:t>
            </a:r>
          </a:p>
          <a:p>
            <a:endParaRPr lang="en-US"/>
          </a:p>
        </p:txBody>
      </p:sp>
    </p:spTree>
    <p:extLst>
      <p:ext uri="{BB962C8B-B14F-4D97-AF65-F5344CB8AC3E}">
        <p14:creationId xmlns:p14="http://schemas.microsoft.com/office/powerpoint/2010/main" val="29691187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034F3-3865-41B6-2C53-A9AFB35EF423}"/>
              </a:ext>
            </a:extLst>
          </p:cNvPr>
          <p:cNvSpPr>
            <a:spLocks noGrp="1"/>
          </p:cNvSpPr>
          <p:nvPr>
            <p:ph type="title"/>
          </p:nvPr>
        </p:nvSpPr>
        <p:spPr/>
        <p:txBody>
          <a:bodyPr/>
          <a:lstStyle/>
          <a:p>
            <a:r>
              <a:rPr lang="en-US"/>
              <a:t>Disclosure/Disclaimer</a:t>
            </a:r>
          </a:p>
        </p:txBody>
      </p:sp>
      <p:sp>
        <p:nvSpPr>
          <p:cNvPr id="3" name="Footer Placeholder 2">
            <a:extLst>
              <a:ext uri="{FF2B5EF4-FFF2-40B4-BE49-F238E27FC236}">
                <a16:creationId xmlns:a16="http://schemas.microsoft.com/office/drawing/2014/main" id="{A08B1D27-C26B-0318-2EDB-94331F9A5284}"/>
              </a:ext>
            </a:extLst>
          </p:cNvPr>
          <p:cNvSpPr>
            <a:spLocks noGrp="1"/>
          </p:cNvSpPr>
          <p:nvPr>
            <p:ph type="ftr" sz="quarter" idx="36"/>
          </p:nvPr>
        </p:nvSpPr>
        <p:spPr>
          <a:xfrm>
            <a:off x="1033936" y="6435784"/>
            <a:ext cx="4513935" cy="200686"/>
          </a:xfrm>
        </p:spPr>
        <p:txBody>
          <a:bodyPr/>
          <a:lstStyle/>
          <a:p>
            <a:r>
              <a:rPr lang="en-US" dirty="0"/>
              <a:t>©2026 Thrivent Charitable® | All rights reserved. Do not distribute without authorization.</a:t>
            </a:r>
          </a:p>
        </p:txBody>
      </p:sp>
      <p:sp>
        <p:nvSpPr>
          <p:cNvPr id="4" name="Slide Number Placeholder 3">
            <a:extLst>
              <a:ext uri="{FF2B5EF4-FFF2-40B4-BE49-F238E27FC236}">
                <a16:creationId xmlns:a16="http://schemas.microsoft.com/office/drawing/2014/main" id="{BB273BA5-A430-5DAA-1937-110F8B3B4070}"/>
              </a:ext>
            </a:extLst>
          </p:cNvPr>
          <p:cNvSpPr>
            <a:spLocks noGrp="1"/>
          </p:cNvSpPr>
          <p:nvPr>
            <p:ph type="sldNum" sz="quarter" idx="37"/>
          </p:nvPr>
        </p:nvSpPr>
        <p:spPr/>
        <p:txBody>
          <a:bodyPr/>
          <a:lstStyle/>
          <a:p>
            <a:fld id="{D7756E16-444E-B644-B3D8-50D596555EAF}" type="slidenum">
              <a:rPr lang="en-US" smtClean="0"/>
              <a:pPr/>
              <a:t>33</a:t>
            </a:fld>
            <a:endParaRPr lang="en-US"/>
          </a:p>
        </p:txBody>
      </p:sp>
      <p:sp>
        <p:nvSpPr>
          <p:cNvPr id="5" name="Text Placeholder 4">
            <a:extLst>
              <a:ext uri="{FF2B5EF4-FFF2-40B4-BE49-F238E27FC236}">
                <a16:creationId xmlns:a16="http://schemas.microsoft.com/office/drawing/2014/main" id="{E45F6253-69C4-6759-A9BB-F87B3815F951}"/>
              </a:ext>
            </a:extLst>
          </p:cNvPr>
          <p:cNvSpPr>
            <a:spLocks noGrp="1"/>
          </p:cNvSpPr>
          <p:nvPr>
            <p:ph type="body" sz="quarter" idx="38"/>
          </p:nvPr>
        </p:nvSpPr>
        <p:spPr>
          <a:xfrm>
            <a:off x="635000" y="1629152"/>
            <a:ext cx="11252200" cy="4593849"/>
          </a:xfrm>
        </p:spPr>
        <p:txBody>
          <a:bodyPr/>
          <a:lstStyle/>
          <a:p>
            <a:pPr>
              <a:spcBef>
                <a:spcPts val="1600"/>
              </a:spcBef>
            </a:pPr>
            <a:r>
              <a:rPr lang="en-US" sz="1100" dirty="0"/>
              <a:t>Thrivent Charitable®, the marketing name for Thrivent Charitable Impact &amp; Investing®, is a public charity that serves individuals, organizations and the community through charitable planning, donor-advised funds and endowments. Thrivent Charitable works collaboratively with Thrivent and its financial advisors. It is a separate legal entity from Thrivent, the marketing name for Thrivent Financial for Lutherans.</a:t>
            </a:r>
          </a:p>
          <a:p>
            <a:pPr>
              <a:spcBef>
                <a:spcPts val="1600"/>
              </a:spcBef>
            </a:pPr>
            <a:r>
              <a:rPr lang="en-US" sz="1100" dirty="0"/>
              <a:t>Insurance products, securities and investment advisory services are provided by appropriately appointed and licensed financial advisors and professionals. Only individuals who are financial advisors are credentialed to provide investment advisory services. Visit Thrivent.com or FINRA’s Broker Check for more information about Thrivent’s financial advisors.</a:t>
            </a:r>
          </a:p>
          <a:p>
            <a:pPr>
              <a:spcBef>
                <a:spcPts val="1600"/>
              </a:spcBef>
            </a:pPr>
            <a:r>
              <a:rPr lang="en-US" sz="1100" dirty="0"/>
              <a:t>Donors must itemize deductions to receive a charitable income tax deduction. Charitable giving can result in tax, legal and financial consequences. Thrivent, its financial professionals, and Thrivent Charitable Impact &amp; Investing®, do not provide legal, accounting, or tax advice. Consult your attorney or tax professional. </a:t>
            </a:r>
          </a:p>
          <a:p>
            <a:pPr>
              <a:spcBef>
                <a:spcPts val="1600"/>
              </a:spcBef>
            </a:pPr>
            <a:r>
              <a:rPr lang="en-US" sz="1100" dirty="0"/>
              <a:t>To ensure compliance with IRS requirements, be aware that any U.S. federal tax advice that may be contained in this brochure is not intended to be used, and cannot be used, for the purpose of (</a:t>
            </a:r>
            <a:r>
              <a:rPr lang="en-US" sz="1100" dirty="0" err="1"/>
              <a:t>i</a:t>
            </a:r>
            <a:r>
              <a:rPr lang="en-US" sz="1100" dirty="0"/>
              <a:t>) avoiding penalties under the Internal Revenue Code or (ii) promoting, marketing and recommending another party to any transaction or matter addressed herein. </a:t>
            </a:r>
          </a:p>
          <a:p>
            <a:pPr>
              <a:spcBef>
                <a:spcPts val="1600"/>
              </a:spcBef>
            </a:pPr>
            <a:r>
              <a:rPr lang="en-US" sz="1100" dirty="0"/>
              <a:t>Thrivent and its financial advisors and professionals do not provide legal, accounting or tax advice. Consult your attorney or tax professional.</a:t>
            </a:r>
          </a:p>
          <a:p>
            <a:pPr>
              <a:spcBef>
                <a:spcPts val="1600"/>
              </a:spcBef>
            </a:pPr>
            <a:r>
              <a:rPr lang="en-US" sz="1100" dirty="0"/>
              <a:t>The donor’s experience may not be the same as other donors and does not indicate future performance or success.</a:t>
            </a:r>
          </a:p>
        </p:txBody>
      </p:sp>
    </p:spTree>
    <p:extLst>
      <p:ext uri="{BB962C8B-B14F-4D97-AF65-F5344CB8AC3E}">
        <p14:creationId xmlns:p14="http://schemas.microsoft.com/office/powerpoint/2010/main" val="2465597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C27F0-C4DE-5D91-FF18-211E979E55B3}"/>
              </a:ext>
            </a:extLst>
          </p:cNvPr>
          <p:cNvSpPr>
            <a:spLocks noGrp="1"/>
          </p:cNvSpPr>
          <p:nvPr>
            <p:ph type="title"/>
          </p:nvPr>
        </p:nvSpPr>
        <p:spPr/>
        <p:txBody>
          <a:bodyPr/>
          <a:lstStyle/>
          <a:p>
            <a:r>
              <a:rPr lang="en-US"/>
              <a:t>Expressing your generosity</a:t>
            </a:r>
          </a:p>
        </p:txBody>
      </p:sp>
      <p:sp>
        <p:nvSpPr>
          <p:cNvPr id="17" name="Footer Placeholder 16">
            <a:extLst>
              <a:ext uri="{FF2B5EF4-FFF2-40B4-BE49-F238E27FC236}">
                <a16:creationId xmlns:a16="http://schemas.microsoft.com/office/drawing/2014/main" id="{F48CB389-5872-9D24-4620-30762C1E9130}"/>
              </a:ext>
            </a:extLst>
          </p:cNvPr>
          <p:cNvSpPr>
            <a:spLocks noGrp="1"/>
          </p:cNvSpPr>
          <p:nvPr>
            <p:ph type="ftr" sz="quarter" idx="10"/>
          </p:nvPr>
        </p:nvSpPr>
        <p:spPr/>
        <p:txBody>
          <a:bodyPr/>
          <a:lstStyle/>
          <a:p>
            <a:r>
              <a:rPr lang="en-US" dirty="0"/>
              <a:t>©2026 Thrivent Charitable® | All rights reserved. Do not distribute without authorization.</a:t>
            </a:r>
          </a:p>
        </p:txBody>
      </p:sp>
      <p:sp>
        <p:nvSpPr>
          <p:cNvPr id="3" name="Slide Number Placeholder 2">
            <a:extLst>
              <a:ext uri="{FF2B5EF4-FFF2-40B4-BE49-F238E27FC236}">
                <a16:creationId xmlns:a16="http://schemas.microsoft.com/office/drawing/2014/main" id="{339401B3-4517-1B08-48F8-1E5036AFF285}"/>
              </a:ext>
            </a:extLst>
          </p:cNvPr>
          <p:cNvSpPr>
            <a:spLocks noGrp="1"/>
          </p:cNvSpPr>
          <p:nvPr>
            <p:ph type="sldNum" sz="quarter" idx="11"/>
          </p:nvPr>
        </p:nvSpPr>
        <p:spPr/>
        <p:txBody>
          <a:bodyPr/>
          <a:lstStyle/>
          <a:p>
            <a:fld id="{D7756E16-444E-B644-B3D8-50D596555EAF}" type="slidenum">
              <a:rPr lang="en-US" smtClean="0"/>
              <a:pPr/>
              <a:t>4</a:t>
            </a:fld>
            <a:endParaRPr lang="en-US"/>
          </a:p>
        </p:txBody>
      </p:sp>
      <p:grpSp>
        <p:nvGrpSpPr>
          <p:cNvPr id="8" name="Group 7">
            <a:extLst>
              <a:ext uri="{FF2B5EF4-FFF2-40B4-BE49-F238E27FC236}">
                <a16:creationId xmlns:a16="http://schemas.microsoft.com/office/drawing/2014/main" id="{946A83B2-87BD-4E81-C3DC-6CA47493766F}"/>
              </a:ext>
            </a:extLst>
          </p:cNvPr>
          <p:cNvGrpSpPr/>
          <p:nvPr/>
        </p:nvGrpSpPr>
        <p:grpSpPr>
          <a:xfrm>
            <a:off x="4290158" y="2223603"/>
            <a:ext cx="3640256" cy="3081403"/>
            <a:chOff x="3269529" y="1827840"/>
            <a:chExt cx="3640256" cy="4408938"/>
          </a:xfrm>
        </p:grpSpPr>
        <p:cxnSp>
          <p:nvCxnSpPr>
            <p:cNvPr id="9" name="Straight Connector 8">
              <a:extLst>
                <a:ext uri="{FF2B5EF4-FFF2-40B4-BE49-F238E27FC236}">
                  <a16:creationId xmlns:a16="http://schemas.microsoft.com/office/drawing/2014/main" id="{8697A1CA-3990-4109-B9F7-6446BBAE3D5B}"/>
                </a:ext>
              </a:extLst>
            </p:cNvPr>
            <p:cNvCxnSpPr>
              <a:cxnSpLocks/>
            </p:cNvCxnSpPr>
            <p:nvPr/>
          </p:nvCxnSpPr>
          <p:spPr>
            <a:xfrm>
              <a:off x="3269529" y="1827840"/>
              <a:ext cx="0" cy="4408938"/>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BF567F42-B832-2957-D9DA-CC0E478E36BE}"/>
                </a:ext>
              </a:extLst>
            </p:cNvPr>
            <p:cNvCxnSpPr>
              <a:cxnSpLocks/>
            </p:cNvCxnSpPr>
            <p:nvPr/>
          </p:nvCxnSpPr>
          <p:spPr>
            <a:xfrm>
              <a:off x="6909785" y="1827840"/>
              <a:ext cx="0" cy="4408938"/>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grpSp>
      <p:grpSp>
        <p:nvGrpSpPr>
          <p:cNvPr id="15" name="Group 14">
            <a:extLst>
              <a:ext uri="{FF2B5EF4-FFF2-40B4-BE49-F238E27FC236}">
                <a16:creationId xmlns:a16="http://schemas.microsoft.com/office/drawing/2014/main" id="{493E26B3-760F-10C6-44C3-BF1D4530B10A}"/>
              </a:ext>
            </a:extLst>
          </p:cNvPr>
          <p:cNvGrpSpPr/>
          <p:nvPr/>
        </p:nvGrpSpPr>
        <p:grpSpPr>
          <a:xfrm>
            <a:off x="8548119" y="2948571"/>
            <a:ext cx="2592020" cy="1225658"/>
            <a:chOff x="8548119" y="2948571"/>
            <a:chExt cx="2592020" cy="1225658"/>
          </a:xfrm>
        </p:grpSpPr>
        <p:sp>
          <p:nvSpPr>
            <p:cNvPr id="7" name="Text Placeholder 28">
              <a:extLst>
                <a:ext uri="{FF2B5EF4-FFF2-40B4-BE49-F238E27FC236}">
                  <a16:creationId xmlns:a16="http://schemas.microsoft.com/office/drawing/2014/main" id="{0C4E059B-78E7-F280-DC08-DE7279146E83}"/>
                </a:ext>
              </a:extLst>
            </p:cNvPr>
            <p:cNvSpPr txBox="1">
              <a:spLocks/>
            </p:cNvSpPr>
            <p:nvPr/>
          </p:nvSpPr>
          <p:spPr>
            <a:xfrm>
              <a:off x="8548119" y="3768995"/>
              <a:ext cx="2592020" cy="405234"/>
            </a:xfrm>
            <a:prstGeom prst="rect">
              <a:avLst/>
            </a:prstGeom>
          </p:spPr>
          <p:txBody>
            <a:bodyPr lIns="0" tIns="0" rIns="0" bIns="0" anchor="t"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gn="ctr"/>
              <a:r>
                <a:rPr lang="en-US"/>
                <a:t>Planned giving</a:t>
              </a:r>
            </a:p>
          </p:txBody>
        </p:sp>
        <p:pic>
          <p:nvPicPr>
            <p:cNvPr id="12" name="Graphic 11">
              <a:extLst>
                <a:ext uri="{FF2B5EF4-FFF2-40B4-BE49-F238E27FC236}">
                  <a16:creationId xmlns:a16="http://schemas.microsoft.com/office/drawing/2014/main" id="{25459FC7-A53D-3CC0-9C79-21D8D7E3D4B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529571" y="2948571"/>
              <a:ext cx="640360" cy="640360"/>
            </a:xfrm>
            <a:prstGeom prst="rect">
              <a:avLst/>
            </a:prstGeom>
          </p:spPr>
        </p:pic>
      </p:grpSp>
      <p:sp>
        <p:nvSpPr>
          <p:cNvPr id="5" name="Text Placeholder 28">
            <a:extLst>
              <a:ext uri="{FF2B5EF4-FFF2-40B4-BE49-F238E27FC236}">
                <a16:creationId xmlns:a16="http://schemas.microsoft.com/office/drawing/2014/main" id="{AC5EFEC1-B790-FD98-010D-C9E9CF8E53D9}"/>
              </a:ext>
            </a:extLst>
          </p:cNvPr>
          <p:cNvSpPr txBox="1">
            <a:spLocks/>
          </p:cNvSpPr>
          <p:nvPr/>
        </p:nvSpPr>
        <p:spPr>
          <a:xfrm>
            <a:off x="1237834" y="3768995"/>
            <a:ext cx="2151308" cy="405234"/>
          </a:xfrm>
          <a:prstGeom prst="rect">
            <a:avLst/>
          </a:prstGeom>
        </p:spPr>
        <p:txBody>
          <a:bodyPr lIns="0" tIns="0" rIns="0" bIns="0" anchor="t"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gn="ctr"/>
            <a:r>
              <a:rPr lang="en-US"/>
              <a:t>Spontaneous giving</a:t>
            </a:r>
          </a:p>
        </p:txBody>
      </p:sp>
      <p:sp>
        <p:nvSpPr>
          <p:cNvPr id="6" name="Text Placeholder 28">
            <a:extLst>
              <a:ext uri="{FF2B5EF4-FFF2-40B4-BE49-F238E27FC236}">
                <a16:creationId xmlns:a16="http://schemas.microsoft.com/office/drawing/2014/main" id="{4697D391-C13C-58C3-EB88-BA8C34A0807D}"/>
              </a:ext>
            </a:extLst>
          </p:cNvPr>
          <p:cNvSpPr txBox="1">
            <a:spLocks/>
          </p:cNvSpPr>
          <p:nvPr/>
        </p:nvSpPr>
        <p:spPr>
          <a:xfrm>
            <a:off x="4903175" y="3768995"/>
            <a:ext cx="2130911" cy="405234"/>
          </a:xfrm>
          <a:prstGeom prst="rect">
            <a:avLst/>
          </a:prstGeom>
        </p:spPr>
        <p:txBody>
          <a:bodyPr lIns="0" tIns="0" rIns="0" bIns="0" anchor="t"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gn="ctr"/>
            <a:r>
              <a:rPr lang="en-US"/>
              <a:t>Intentional giving</a:t>
            </a:r>
          </a:p>
          <a:p>
            <a:pPr lvl="1" algn="ctr"/>
            <a:endParaRPr lang="en-US"/>
          </a:p>
        </p:txBody>
      </p:sp>
      <p:pic>
        <p:nvPicPr>
          <p:cNvPr id="22" name="Graphic 21">
            <a:extLst>
              <a:ext uri="{FF2B5EF4-FFF2-40B4-BE49-F238E27FC236}">
                <a16:creationId xmlns:a16="http://schemas.microsoft.com/office/drawing/2014/main" id="{A9D845DA-01AA-9ABE-A7E8-FB81BB77FBF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690898" y="2880941"/>
            <a:ext cx="640360" cy="640360"/>
          </a:xfrm>
          <a:prstGeom prst="rect">
            <a:avLst/>
          </a:prstGeom>
        </p:spPr>
      </p:pic>
      <p:pic>
        <p:nvPicPr>
          <p:cNvPr id="23" name="Graphic 22">
            <a:extLst>
              <a:ext uri="{FF2B5EF4-FFF2-40B4-BE49-F238E27FC236}">
                <a16:creationId xmlns:a16="http://schemas.microsoft.com/office/drawing/2014/main" id="{12B5065F-2EAC-B1F6-FEE2-DC68220DA70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993308" y="2880941"/>
            <a:ext cx="640360" cy="640360"/>
          </a:xfrm>
          <a:prstGeom prst="rect">
            <a:avLst/>
          </a:prstGeom>
        </p:spPr>
      </p:pic>
    </p:spTree>
    <p:extLst>
      <p:ext uri="{BB962C8B-B14F-4D97-AF65-F5344CB8AC3E}">
        <p14:creationId xmlns:p14="http://schemas.microsoft.com/office/powerpoint/2010/main" val="15287814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A23351-3C84-F312-D52D-D2238481ABEB}"/>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BD6D40F9-62A1-8BF6-FBBB-F1B69F8D97B5}"/>
              </a:ext>
            </a:extLst>
          </p:cNvPr>
          <p:cNvSpPr/>
          <p:nvPr/>
        </p:nvSpPr>
        <p:spPr>
          <a:xfrm>
            <a:off x="5674290" y="607597"/>
            <a:ext cx="5912285" cy="5578475"/>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A person pointing at a cellphone&#10;&#10;AI-generated content may be incorrect.">
            <a:extLst>
              <a:ext uri="{FF2B5EF4-FFF2-40B4-BE49-F238E27FC236}">
                <a16:creationId xmlns:a16="http://schemas.microsoft.com/office/drawing/2014/main" id="{8660E20F-64B2-68ED-DEEB-9517C47F4A88}"/>
              </a:ext>
            </a:extLst>
          </p:cNvPr>
          <p:cNvPicPr>
            <a:picLocks noChangeAspect="1"/>
          </p:cNvPicPr>
          <p:nvPr/>
        </p:nvPicPr>
        <p:blipFill>
          <a:blip r:embed="rId3"/>
          <a:srcRect l="31559" r="5092" b="4284"/>
          <a:stretch>
            <a:fillRect/>
          </a:stretch>
        </p:blipFill>
        <p:spPr>
          <a:xfrm flipH="1">
            <a:off x="440287" y="607597"/>
            <a:ext cx="4923567" cy="5578475"/>
          </a:xfrm>
          <a:prstGeom prst="rect">
            <a:avLst/>
          </a:prstGeom>
        </p:spPr>
      </p:pic>
      <p:sp>
        <p:nvSpPr>
          <p:cNvPr id="37" name="Text Placeholder 36">
            <a:extLst>
              <a:ext uri="{FF2B5EF4-FFF2-40B4-BE49-F238E27FC236}">
                <a16:creationId xmlns:a16="http://schemas.microsoft.com/office/drawing/2014/main" id="{12D4C1AF-CDF2-0A89-CA2C-066410B8534D}"/>
              </a:ext>
            </a:extLst>
          </p:cNvPr>
          <p:cNvSpPr>
            <a:spLocks noGrp="1"/>
          </p:cNvSpPr>
          <p:nvPr>
            <p:ph type="body" sz="quarter" idx="14"/>
          </p:nvPr>
        </p:nvSpPr>
        <p:spPr>
          <a:xfrm>
            <a:off x="5983761" y="1684338"/>
            <a:ext cx="5318991" cy="2755248"/>
          </a:xfrm>
        </p:spPr>
        <p:txBody>
          <a:bodyPr/>
          <a:lstStyle/>
          <a:p>
            <a:r>
              <a:rPr lang="en-US" sz="2400"/>
              <a:t>Do you have a formalized, written charitable giving plan in place?</a:t>
            </a:r>
          </a:p>
          <a:p>
            <a:endParaRPr lang="en-US" sz="2400"/>
          </a:p>
          <a:p>
            <a:pPr marL="342900" indent="-342900">
              <a:buFont typeface="Wingdings" pitchFamily="2" charset="2"/>
              <a:buChar char="q"/>
            </a:pPr>
            <a:r>
              <a:rPr lang="en-US" sz="2000"/>
              <a:t>YES</a:t>
            </a:r>
          </a:p>
          <a:p>
            <a:pPr marL="342900" indent="-342900">
              <a:buFont typeface="Wingdings" pitchFamily="2" charset="2"/>
              <a:buChar char="q"/>
            </a:pPr>
            <a:r>
              <a:rPr lang="en-US" sz="2000"/>
              <a:t>NO</a:t>
            </a:r>
          </a:p>
        </p:txBody>
      </p:sp>
      <p:sp>
        <p:nvSpPr>
          <p:cNvPr id="12" name="Footer Placeholder 11">
            <a:extLst>
              <a:ext uri="{FF2B5EF4-FFF2-40B4-BE49-F238E27FC236}">
                <a16:creationId xmlns:a16="http://schemas.microsoft.com/office/drawing/2014/main" id="{41B651E8-34CA-EFEA-81F1-141715A6C206}"/>
              </a:ext>
            </a:extLst>
          </p:cNvPr>
          <p:cNvSpPr>
            <a:spLocks noGrp="1"/>
          </p:cNvSpPr>
          <p:nvPr>
            <p:ph type="ftr" sz="quarter" idx="32"/>
          </p:nvPr>
        </p:nvSpPr>
        <p:spPr/>
        <p:txBody>
          <a:bodyPr/>
          <a:lstStyle/>
          <a:p>
            <a:r>
              <a:rPr lang="en-US" dirty="0"/>
              <a:t>©2026 Thrivent Charitable® | All rights reserved. Do not distribute without authorization.</a:t>
            </a:r>
          </a:p>
        </p:txBody>
      </p:sp>
      <p:sp>
        <p:nvSpPr>
          <p:cNvPr id="3" name="Slide Number Placeholder 2">
            <a:extLst>
              <a:ext uri="{FF2B5EF4-FFF2-40B4-BE49-F238E27FC236}">
                <a16:creationId xmlns:a16="http://schemas.microsoft.com/office/drawing/2014/main" id="{67ED6D41-D5E9-CB42-95AE-C3A17108B920}"/>
              </a:ext>
            </a:extLst>
          </p:cNvPr>
          <p:cNvSpPr>
            <a:spLocks noGrp="1"/>
          </p:cNvSpPr>
          <p:nvPr>
            <p:ph type="sldNum" sz="quarter" idx="33"/>
          </p:nvPr>
        </p:nvSpPr>
        <p:spPr/>
        <p:txBody>
          <a:bodyPr/>
          <a:lstStyle/>
          <a:p>
            <a:fld id="{D7756E16-444E-B644-B3D8-50D596555EAF}" type="slidenum">
              <a:rPr lang="en-US" smtClean="0"/>
              <a:pPr/>
              <a:t>5</a:t>
            </a:fld>
            <a:endParaRPr lang="en-US"/>
          </a:p>
        </p:txBody>
      </p:sp>
      <p:sp>
        <p:nvSpPr>
          <p:cNvPr id="23" name="Rectangle 22">
            <a:extLst>
              <a:ext uri="{FF2B5EF4-FFF2-40B4-BE49-F238E27FC236}">
                <a16:creationId xmlns:a16="http://schemas.microsoft.com/office/drawing/2014/main" id="{EA5DA529-4C74-A6CE-5A97-463D627330EA}"/>
              </a:ext>
            </a:extLst>
          </p:cNvPr>
          <p:cNvSpPr/>
          <p:nvPr/>
        </p:nvSpPr>
        <p:spPr>
          <a:xfrm>
            <a:off x="5674290" y="607598"/>
            <a:ext cx="5912285" cy="44458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E3542AE6-F0F3-8043-3405-A38B6EE4A004}"/>
              </a:ext>
            </a:extLst>
          </p:cNvPr>
          <p:cNvSpPr txBox="1"/>
          <p:nvPr/>
        </p:nvSpPr>
        <p:spPr>
          <a:xfrm>
            <a:off x="5991790" y="642545"/>
            <a:ext cx="4974879" cy="369332"/>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spc="80">
                <a:solidFill>
                  <a:schemeClr val="tx2"/>
                </a:solidFill>
                <a:latin typeface="Basis Grt for Thrivent" panose="020B0503030604040103" pitchFamily="34" charset="0"/>
                <a:cs typeface="Basis Grt for Thrivent" panose="020B0503030604040103" pitchFamily="34" charset="0"/>
              </a:rPr>
              <a:t>POLL</a:t>
            </a:r>
            <a:endParaRPr kumimoji="0" lang="en-US" b="1" u="none" strike="noStrike" kern="1200" cap="none" spc="80" normalizeH="0" noProof="0">
              <a:ln>
                <a:noFill/>
              </a:ln>
              <a:solidFill>
                <a:schemeClr val="tx2"/>
              </a:solidFill>
              <a:effectLst/>
              <a:uLnTx/>
              <a:uFillTx/>
              <a:latin typeface="Basis Grt for Thrivent" panose="020B0503030604040103" pitchFamily="34" charset="0"/>
              <a:cs typeface="Basis Grt for Thrivent" panose="020B0503030604040103" pitchFamily="34" charset="0"/>
            </a:endParaRPr>
          </a:p>
        </p:txBody>
      </p:sp>
    </p:spTree>
    <p:extLst>
      <p:ext uri="{BB962C8B-B14F-4D97-AF65-F5344CB8AC3E}">
        <p14:creationId xmlns:p14="http://schemas.microsoft.com/office/powerpoint/2010/main" val="23254191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8D66B-A738-7437-7072-EB37237905FA}"/>
              </a:ext>
            </a:extLst>
          </p:cNvPr>
          <p:cNvSpPr>
            <a:spLocks noGrp="1"/>
          </p:cNvSpPr>
          <p:nvPr>
            <p:ph type="title"/>
          </p:nvPr>
        </p:nvSpPr>
        <p:spPr/>
        <p:txBody>
          <a:bodyPr/>
          <a:lstStyle/>
          <a:p>
            <a:r>
              <a:rPr lang="en-US"/>
              <a:t>Charitable funds</a:t>
            </a:r>
          </a:p>
        </p:txBody>
      </p:sp>
      <p:sp>
        <p:nvSpPr>
          <p:cNvPr id="3" name="Slide Number Placeholder 2">
            <a:extLst>
              <a:ext uri="{FF2B5EF4-FFF2-40B4-BE49-F238E27FC236}">
                <a16:creationId xmlns:a16="http://schemas.microsoft.com/office/drawing/2014/main" id="{DB24F213-8C86-F91E-2DAF-1CF4CCB0BF0C}"/>
              </a:ext>
            </a:extLst>
          </p:cNvPr>
          <p:cNvSpPr>
            <a:spLocks noGrp="1"/>
          </p:cNvSpPr>
          <p:nvPr>
            <p:ph type="sldNum" sz="quarter" idx="12"/>
          </p:nvPr>
        </p:nvSpPr>
        <p:spPr/>
        <p:txBody>
          <a:bodyPr/>
          <a:lstStyle/>
          <a:p>
            <a:fld id="{D7756E16-444E-B644-B3D8-50D596555EAF}" type="slidenum">
              <a:rPr lang="en-US" smtClean="0"/>
              <a:t>6</a:t>
            </a:fld>
            <a:endParaRPr lang="en-US"/>
          </a:p>
        </p:txBody>
      </p:sp>
      <p:sp>
        <p:nvSpPr>
          <p:cNvPr id="4" name="Text Placeholder 3">
            <a:extLst>
              <a:ext uri="{FF2B5EF4-FFF2-40B4-BE49-F238E27FC236}">
                <a16:creationId xmlns:a16="http://schemas.microsoft.com/office/drawing/2014/main" id="{B7DC7C2F-AAED-AFDE-D3F0-50DC89A91996}"/>
              </a:ext>
            </a:extLst>
          </p:cNvPr>
          <p:cNvSpPr>
            <a:spLocks noGrp="1"/>
          </p:cNvSpPr>
          <p:nvPr>
            <p:ph type="body" sz="quarter" idx="13"/>
          </p:nvPr>
        </p:nvSpPr>
        <p:spPr/>
        <p:txBody>
          <a:bodyPr/>
          <a:lstStyle/>
          <a:p>
            <a:r>
              <a:rPr lang="en-US"/>
              <a:t>02</a:t>
            </a:r>
          </a:p>
        </p:txBody>
      </p:sp>
      <p:sp>
        <p:nvSpPr>
          <p:cNvPr id="5" name="Footer Placeholder 4">
            <a:extLst>
              <a:ext uri="{FF2B5EF4-FFF2-40B4-BE49-F238E27FC236}">
                <a16:creationId xmlns:a16="http://schemas.microsoft.com/office/drawing/2014/main" id="{5A27BA78-81A3-BA51-BEBB-7A1C59548D20}"/>
              </a:ext>
            </a:extLst>
          </p:cNvPr>
          <p:cNvSpPr>
            <a:spLocks noGrp="1"/>
          </p:cNvSpPr>
          <p:nvPr>
            <p:ph type="ftr" sz="quarter" idx="14"/>
          </p:nvPr>
        </p:nvSpPr>
        <p:spPr/>
        <p:txBody>
          <a:bodyPr/>
          <a:lstStyle/>
          <a:p>
            <a:r>
              <a:rPr lang="en-US" dirty="0"/>
              <a:t>©2026 Thrivent Charitable® | All rights reserved. Do not distribute without authorization.</a:t>
            </a:r>
          </a:p>
        </p:txBody>
      </p:sp>
    </p:spTree>
    <p:extLst>
      <p:ext uri="{BB962C8B-B14F-4D97-AF65-F5344CB8AC3E}">
        <p14:creationId xmlns:p14="http://schemas.microsoft.com/office/powerpoint/2010/main" val="10854822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Graphic 25">
            <a:extLst>
              <a:ext uri="{FF2B5EF4-FFF2-40B4-BE49-F238E27FC236}">
                <a16:creationId xmlns:a16="http://schemas.microsoft.com/office/drawing/2014/main" id="{EC7189E1-CB00-2067-EDFD-2015064B19C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12184" y="2251390"/>
            <a:ext cx="640360" cy="640360"/>
          </a:xfrm>
          <a:prstGeom prst="rect">
            <a:avLst/>
          </a:prstGeom>
        </p:spPr>
      </p:pic>
      <p:sp>
        <p:nvSpPr>
          <p:cNvPr id="6" name="Title 5">
            <a:extLst>
              <a:ext uri="{FF2B5EF4-FFF2-40B4-BE49-F238E27FC236}">
                <a16:creationId xmlns:a16="http://schemas.microsoft.com/office/drawing/2014/main" id="{FA9E2764-781C-CB92-123C-D8D0D5E040F2}"/>
              </a:ext>
            </a:extLst>
          </p:cNvPr>
          <p:cNvSpPr>
            <a:spLocks noGrp="1"/>
          </p:cNvSpPr>
          <p:nvPr>
            <p:ph type="title"/>
          </p:nvPr>
        </p:nvSpPr>
        <p:spPr/>
        <p:txBody>
          <a:bodyPr/>
          <a:lstStyle/>
          <a:p>
            <a:r>
              <a:rPr lang="en-US"/>
              <a:t>How a charitable fund works</a:t>
            </a:r>
          </a:p>
        </p:txBody>
      </p:sp>
      <p:sp>
        <p:nvSpPr>
          <p:cNvPr id="5" name="Footer Placeholder 4">
            <a:extLst>
              <a:ext uri="{FF2B5EF4-FFF2-40B4-BE49-F238E27FC236}">
                <a16:creationId xmlns:a16="http://schemas.microsoft.com/office/drawing/2014/main" id="{1A13A835-8B1B-007C-E4EF-816C2383AAD7}"/>
              </a:ext>
            </a:extLst>
          </p:cNvPr>
          <p:cNvSpPr>
            <a:spLocks noGrp="1"/>
          </p:cNvSpPr>
          <p:nvPr>
            <p:ph type="ftr" sz="quarter" idx="15"/>
          </p:nvPr>
        </p:nvSpPr>
        <p:spPr/>
        <p:txBody>
          <a:bodyPr/>
          <a:lstStyle/>
          <a:p>
            <a:r>
              <a:rPr lang="en-US" dirty="0"/>
              <a:t>©2026 Thrivent Charitable® | All rights reserved. Do not distribute without authorization.</a:t>
            </a:r>
          </a:p>
        </p:txBody>
      </p:sp>
      <p:sp>
        <p:nvSpPr>
          <p:cNvPr id="3" name="Slide Number Placeholder 2">
            <a:extLst>
              <a:ext uri="{FF2B5EF4-FFF2-40B4-BE49-F238E27FC236}">
                <a16:creationId xmlns:a16="http://schemas.microsoft.com/office/drawing/2014/main" id="{2B2EF427-B515-07CF-2C44-11FFB1939BA5}"/>
              </a:ext>
            </a:extLst>
          </p:cNvPr>
          <p:cNvSpPr>
            <a:spLocks noGrp="1"/>
          </p:cNvSpPr>
          <p:nvPr>
            <p:ph type="sldNum" sz="quarter" idx="16"/>
          </p:nvPr>
        </p:nvSpPr>
        <p:spPr/>
        <p:txBody>
          <a:bodyPr/>
          <a:lstStyle/>
          <a:p>
            <a:fld id="{D7756E16-444E-B644-B3D8-50D596555EAF}" type="slidenum">
              <a:rPr lang="en-US" smtClean="0"/>
              <a:t>7</a:t>
            </a:fld>
            <a:endParaRPr lang="en-US"/>
          </a:p>
        </p:txBody>
      </p:sp>
      <p:cxnSp>
        <p:nvCxnSpPr>
          <p:cNvPr id="9" name="Straight Connector 8">
            <a:extLst>
              <a:ext uri="{FF2B5EF4-FFF2-40B4-BE49-F238E27FC236}">
                <a16:creationId xmlns:a16="http://schemas.microsoft.com/office/drawing/2014/main" id="{1DF76EAF-E909-8FF8-9C12-E6D574DEC0B0}"/>
              </a:ext>
            </a:extLst>
          </p:cNvPr>
          <p:cNvCxnSpPr>
            <a:cxnSpLocks/>
          </p:cNvCxnSpPr>
          <p:nvPr/>
        </p:nvCxnSpPr>
        <p:spPr>
          <a:xfrm>
            <a:off x="4387354" y="1854599"/>
            <a:ext cx="0" cy="3782232"/>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4B459542-C51C-3AF0-6952-C39F42FF738B}"/>
              </a:ext>
            </a:extLst>
          </p:cNvPr>
          <p:cNvCxnSpPr>
            <a:cxnSpLocks/>
          </p:cNvCxnSpPr>
          <p:nvPr/>
        </p:nvCxnSpPr>
        <p:spPr>
          <a:xfrm>
            <a:off x="8185632" y="1854599"/>
            <a:ext cx="0" cy="3782232"/>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sp>
        <p:nvSpPr>
          <p:cNvPr id="11" name="Text Placeholder 28">
            <a:extLst>
              <a:ext uri="{FF2B5EF4-FFF2-40B4-BE49-F238E27FC236}">
                <a16:creationId xmlns:a16="http://schemas.microsoft.com/office/drawing/2014/main" id="{86C457A7-8A93-C923-75BE-B631FDAEBC70}"/>
              </a:ext>
            </a:extLst>
          </p:cNvPr>
          <p:cNvSpPr txBox="1">
            <a:spLocks/>
          </p:cNvSpPr>
          <p:nvPr/>
        </p:nvSpPr>
        <p:spPr>
          <a:xfrm>
            <a:off x="647936" y="3085355"/>
            <a:ext cx="3422899" cy="1227024"/>
          </a:xfrm>
          <a:prstGeom prst="rect">
            <a:avLst/>
          </a:prstGeom>
        </p:spPr>
        <p:txBody>
          <a:bodyPr anchor="t"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0"/>
              </a:spcBef>
            </a:pPr>
            <a:r>
              <a:rPr lang="en-US" sz="4800"/>
              <a:t>Give</a:t>
            </a:r>
          </a:p>
          <a:p>
            <a:pPr lvl="1">
              <a:spcBef>
                <a:spcPts val="0"/>
              </a:spcBef>
            </a:pPr>
            <a:r>
              <a:rPr lang="en-US" sz="1600" spc="0">
                <a:solidFill>
                  <a:schemeClr val="tx2">
                    <a:lumMod val="75000"/>
                  </a:schemeClr>
                </a:solidFill>
                <a:latin typeface="+mn-lt"/>
                <a:cs typeface="Basis Grt for Thrivent" panose="020B0503030604040103" pitchFamily="34" charset="0"/>
              </a:rPr>
              <a:t>Give Now. Give Later. </a:t>
            </a:r>
            <a:br>
              <a:rPr lang="en-US" sz="1600" spc="0">
                <a:solidFill>
                  <a:schemeClr val="tx2">
                    <a:lumMod val="75000"/>
                  </a:schemeClr>
                </a:solidFill>
                <a:latin typeface="+mn-lt"/>
                <a:cs typeface="Basis Grt for Thrivent" panose="020B0503030604040103" pitchFamily="34" charset="0"/>
              </a:rPr>
            </a:br>
            <a:r>
              <a:rPr lang="en-US" sz="1600" spc="0">
                <a:solidFill>
                  <a:schemeClr val="tx2">
                    <a:lumMod val="75000"/>
                  </a:schemeClr>
                </a:solidFill>
                <a:latin typeface="+mn-lt"/>
                <a:cs typeface="Basis Grt for Thrivent" panose="020B0503030604040103" pitchFamily="34" charset="0"/>
              </a:rPr>
              <a:t>Give &amp; Receive.</a:t>
            </a:r>
          </a:p>
        </p:txBody>
      </p:sp>
      <p:sp>
        <p:nvSpPr>
          <p:cNvPr id="20" name="Text Placeholder 9">
            <a:extLst>
              <a:ext uri="{FF2B5EF4-FFF2-40B4-BE49-F238E27FC236}">
                <a16:creationId xmlns:a16="http://schemas.microsoft.com/office/drawing/2014/main" id="{462D28CD-EF48-225D-056B-3B841ABE0E0C}"/>
              </a:ext>
            </a:extLst>
          </p:cNvPr>
          <p:cNvSpPr txBox="1">
            <a:spLocks/>
          </p:cNvSpPr>
          <p:nvPr/>
        </p:nvSpPr>
        <p:spPr>
          <a:xfrm>
            <a:off x="660643" y="4343683"/>
            <a:ext cx="3162788" cy="12270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sz="1800" b="0"/>
              <a:t>Contribute assets into </a:t>
            </a:r>
            <a:br>
              <a:rPr lang="en-US" altLang="en-US" sz="1800" b="0"/>
            </a:br>
            <a:r>
              <a:rPr lang="en-US" altLang="en-US" sz="1800" b="0"/>
              <a:t>your fund.</a:t>
            </a:r>
          </a:p>
        </p:txBody>
      </p:sp>
      <p:pic>
        <p:nvPicPr>
          <p:cNvPr id="25" name="Graphic 24">
            <a:extLst>
              <a:ext uri="{FF2B5EF4-FFF2-40B4-BE49-F238E27FC236}">
                <a16:creationId xmlns:a16="http://schemas.microsoft.com/office/drawing/2014/main" id="{D712EFB1-F973-BE04-6C3E-CA01617FE61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689219" y="2216221"/>
            <a:ext cx="640360" cy="640360"/>
          </a:xfrm>
          <a:prstGeom prst="rect">
            <a:avLst/>
          </a:prstGeom>
        </p:spPr>
      </p:pic>
      <p:pic>
        <p:nvPicPr>
          <p:cNvPr id="27" name="Graphic 26">
            <a:extLst>
              <a:ext uri="{FF2B5EF4-FFF2-40B4-BE49-F238E27FC236}">
                <a16:creationId xmlns:a16="http://schemas.microsoft.com/office/drawing/2014/main" id="{B214064B-3F13-7B55-709E-C4CED0CF331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62227" y="2412345"/>
            <a:ext cx="640360" cy="640360"/>
          </a:xfrm>
          <a:prstGeom prst="rect">
            <a:avLst/>
          </a:prstGeom>
        </p:spPr>
      </p:pic>
      <p:sp>
        <p:nvSpPr>
          <p:cNvPr id="30" name="Text Placeholder 28">
            <a:extLst>
              <a:ext uri="{FF2B5EF4-FFF2-40B4-BE49-F238E27FC236}">
                <a16:creationId xmlns:a16="http://schemas.microsoft.com/office/drawing/2014/main" id="{BA861F62-5ACA-FE38-8521-FD382763EF9A}"/>
              </a:ext>
            </a:extLst>
          </p:cNvPr>
          <p:cNvSpPr txBox="1">
            <a:spLocks/>
          </p:cNvSpPr>
          <p:nvPr/>
        </p:nvSpPr>
        <p:spPr>
          <a:xfrm>
            <a:off x="4824270" y="3085355"/>
            <a:ext cx="3422899" cy="1227024"/>
          </a:xfrm>
          <a:prstGeom prst="rect">
            <a:avLst/>
          </a:prstGeom>
        </p:spPr>
        <p:txBody>
          <a:bodyPr anchor="t"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0"/>
              </a:spcBef>
            </a:pPr>
            <a:r>
              <a:rPr lang="en-US" sz="4800"/>
              <a:t>Grow</a:t>
            </a:r>
          </a:p>
          <a:p>
            <a:pPr lvl="1">
              <a:spcBef>
                <a:spcPts val="0"/>
              </a:spcBef>
            </a:pPr>
            <a:r>
              <a:rPr lang="en-US" sz="1600" spc="0">
                <a:solidFill>
                  <a:schemeClr val="tx2">
                    <a:lumMod val="75000"/>
                  </a:schemeClr>
                </a:solidFill>
                <a:latin typeface="+mn-lt"/>
                <a:cs typeface="Basis Grt for Thrivent" panose="020B0503030604040103" pitchFamily="34" charset="0"/>
              </a:rPr>
              <a:t>Charitable fund</a:t>
            </a:r>
          </a:p>
        </p:txBody>
      </p:sp>
      <p:sp>
        <p:nvSpPr>
          <p:cNvPr id="31" name="Text Placeholder 9">
            <a:extLst>
              <a:ext uri="{FF2B5EF4-FFF2-40B4-BE49-F238E27FC236}">
                <a16:creationId xmlns:a16="http://schemas.microsoft.com/office/drawing/2014/main" id="{6023306A-911D-AF9E-8AF2-410A81B6AA5F}"/>
              </a:ext>
            </a:extLst>
          </p:cNvPr>
          <p:cNvSpPr txBox="1">
            <a:spLocks/>
          </p:cNvSpPr>
          <p:nvPr/>
        </p:nvSpPr>
        <p:spPr>
          <a:xfrm>
            <a:off x="4836977" y="4343683"/>
            <a:ext cx="3162788" cy="12270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0"/>
              <a:t>Choose an investment option to match your goals.</a:t>
            </a:r>
          </a:p>
        </p:txBody>
      </p:sp>
      <p:sp>
        <p:nvSpPr>
          <p:cNvPr id="32" name="Text Placeholder 28">
            <a:extLst>
              <a:ext uri="{FF2B5EF4-FFF2-40B4-BE49-F238E27FC236}">
                <a16:creationId xmlns:a16="http://schemas.microsoft.com/office/drawing/2014/main" id="{8F16746D-D4FA-3C67-6FDB-C6DC08086ADD}"/>
              </a:ext>
            </a:extLst>
          </p:cNvPr>
          <p:cNvSpPr txBox="1">
            <a:spLocks/>
          </p:cNvSpPr>
          <p:nvPr/>
        </p:nvSpPr>
        <p:spPr>
          <a:xfrm>
            <a:off x="8622547" y="3085355"/>
            <a:ext cx="3422899" cy="1227024"/>
          </a:xfrm>
          <a:prstGeom prst="rect">
            <a:avLst/>
          </a:prstGeom>
        </p:spPr>
        <p:txBody>
          <a:bodyPr anchor="t"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0"/>
              </a:spcBef>
            </a:pPr>
            <a:r>
              <a:rPr lang="en-US" sz="4800"/>
              <a:t>Grant</a:t>
            </a:r>
          </a:p>
          <a:p>
            <a:pPr lvl="1">
              <a:spcBef>
                <a:spcPts val="0"/>
              </a:spcBef>
            </a:pPr>
            <a:r>
              <a:rPr lang="en-US" sz="1600" spc="0">
                <a:solidFill>
                  <a:schemeClr val="tx2">
                    <a:lumMod val="75000"/>
                  </a:schemeClr>
                </a:solidFill>
                <a:latin typeface="+mn-lt"/>
                <a:cs typeface="Basis Grt for Thrivent" panose="020B0503030604040103" pitchFamily="34" charset="0"/>
              </a:rPr>
              <a:t>Distributions</a:t>
            </a:r>
          </a:p>
        </p:txBody>
      </p:sp>
      <p:sp>
        <p:nvSpPr>
          <p:cNvPr id="33" name="Text Placeholder 9">
            <a:extLst>
              <a:ext uri="{FF2B5EF4-FFF2-40B4-BE49-F238E27FC236}">
                <a16:creationId xmlns:a16="http://schemas.microsoft.com/office/drawing/2014/main" id="{6D41C3A8-88BD-FD90-B222-1359CD0E885B}"/>
              </a:ext>
            </a:extLst>
          </p:cNvPr>
          <p:cNvSpPr txBox="1">
            <a:spLocks/>
          </p:cNvSpPr>
          <p:nvPr/>
        </p:nvSpPr>
        <p:spPr>
          <a:xfrm>
            <a:off x="8635254" y="4343683"/>
            <a:ext cx="2865069" cy="12270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sz="1800" b="0"/>
              <a:t>Distribute to support organizations and causes closest to your heart.</a:t>
            </a:r>
          </a:p>
        </p:txBody>
      </p:sp>
    </p:spTree>
    <p:extLst>
      <p:ext uri="{BB962C8B-B14F-4D97-AF65-F5344CB8AC3E}">
        <p14:creationId xmlns:p14="http://schemas.microsoft.com/office/powerpoint/2010/main" val="27105609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32E3C-1138-220A-9D7A-2E53130FE783}"/>
              </a:ext>
            </a:extLst>
          </p:cNvPr>
          <p:cNvSpPr>
            <a:spLocks noGrp="1"/>
          </p:cNvSpPr>
          <p:nvPr>
            <p:ph type="title"/>
          </p:nvPr>
        </p:nvSpPr>
        <p:spPr/>
        <p:txBody>
          <a:bodyPr/>
          <a:lstStyle/>
          <a:p>
            <a:r>
              <a:rPr lang="en-US"/>
              <a:t>Ways to give</a:t>
            </a:r>
          </a:p>
        </p:txBody>
      </p:sp>
      <p:sp>
        <p:nvSpPr>
          <p:cNvPr id="3" name="Slide Number Placeholder 2">
            <a:extLst>
              <a:ext uri="{FF2B5EF4-FFF2-40B4-BE49-F238E27FC236}">
                <a16:creationId xmlns:a16="http://schemas.microsoft.com/office/drawing/2014/main" id="{3C9A2FF5-9419-A863-8982-8AC2E5284727}"/>
              </a:ext>
            </a:extLst>
          </p:cNvPr>
          <p:cNvSpPr>
            <a:spLocks noGrp="1"/>
          </p:cNvSpPr>
          <p:nvPr>
            <p:ph type="sldNum" sz="quarter" idx="12"/>
          </p:nvPr>
        </p:nvSpPr>
        <p:spPr/>
        <p:txBody>
          <a:bodyPr/>
          <a:lstStyle/>
          <a:p>
            <a:fld id="{D7756E16-444E-B644-B3D8-50D596555EAF}" type="slidenum">
              <a:rPr lang="en-US" smtClean="0"/>
              <a:pPr/>
              <a:t>8</a:t>
            </a:fld>
            <a:endParaRPr lang="en-US"/>
          </a:p>
        </p:txBody>
      </p:sp>
      <p:sp>
        <p:nvSpPr>
          <p:cNvPr id="4" name="Text Placeholder 3">
            <a:extLst>
              <a:ext uri="{FF2B5EF4-FFF2-40B4-BE49-F238E27FC236}">
                <a16:creationId xmlns:a16="http://schemas.microsoft.com/office/drawing/2014/main" id="{AFEFD439-406C-CCFE-4BA7-F53C8F2AA419}"/>
              </a:ext>
            </a:extLst>
          </p:cNvPr>
          <p:cNvSpPr>
            <a:spLocks noGrp="1"/>
          </p:cNvSpPr>
          <p:nvPr>
            <p:ph type="body" sz="quarter" idx="13"/>
          </p:nvPr>
        </p:nvSpPr>
        <p:spPr/>
        <p:txBody>
          <a:bodyPr/>
          <a:lstStyle/>
          <a:p>
            <a:r>
              <a:rPr lang="en-US"/>
              <a:t>03</a:t>
            </a:r>
          </a:p>
        </p:txBody>
      </p:sp>
      <p:sp>
        <p:nvSpPr>
          <p:cNvPr id="5" name="Footer Placeholder 4">
            <a:extLst>
              <a:ext uri="{FF2B5EF4-FFF2-40B4-BE49-F238E27FC236}">
                <a16:creationId xmlns:a16="http://schemas.microsoft.com/office/drawing/2014/main" id="{E0A3697B-7123-703E-AE2D-D54A3D080072}"/>
              </a:ext>
            </a:extLst>
          </p:cNvPr>
          <p:cNvSpPr>
            <a:spLocks noGrp="1"/>
          </p:cNvSpPr>
          <p:nvPr>
            <p:ph type="ftr" sz="quarter" idx="14"/>
          </p:nvPr>
        </p:nvSpPr>
        <p:spPr/>
        <p:txBody>
          <a:bodyPr/>
          <a:lstStyle/>
          <a:p>
            <a:r>
              <a:rPr lang="en-US" dirty="0"/>
              <a:t>©2026 Thrivent Charitable® | All rights reserved. Do not distribute without authorization.</a:t>
            </a:r>
          </a:p>
        </p:txBody>
      </p:sp>
    </p:spTree>
    <p:extLst>
      <p:ext uri="{BB962C8B-B14F-4D97-AF65-F5344CB8AC3E}">
        <p14:creationId xmlns:p14="http://schemas.microsoft.com/office/powerpoint/2010/main" val="27977311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271DD6-7278-6A67-C48D-231FF2A6D3B6}"/>
              </a:ext>
            </a:extLst>
          </p:cNvPr>
          <p:cNvSpPr txBox="1"/>
          <p:nvPr/>
        </p:nvSpPr>
        <p:spPr>
          <a:xfrm>
            <a:off x="4298468" y="1970861"/>
            <a:ext cx="2422764" cy="1446550"/>
          </a:xfrm>
          <a:prstGeom prst="rect">
            <a:avLst/>
          </a:prstGeom>
          <a:noFill/>
        </p:spPr>
        <p:txBody>
          <a:bodyPr wrap="square" rtlCol="0">
            <a:spAutoFit/>
          </a:bodyPr>
          <a:lstStyle/>
          <a:p>
            <a:r>
              <a:rPr lang="en-US" sz="8800">
                <a:solidFill>
                  <a:schemeClr val="tx2">
                    <a:lumMod val="40000"/>
                    <a:lumOff val="60000"/>
                  </a:schemeClr>
                </a:solidFill>
                <a:latin typeface="+mj-lt"/>
              </a:rPr>
              <a:t>2</a:t>
            </a:r>
          </a:p>
        </p:txBody>
      </p:sp>
      <p:sp>
        <p:nvSpPr>
          <p:cNvPr id="12" name="TextBox 11">
            <a:extLst>
              <a:ext uri="{FF2B5EF4-FFF2-40B4-BE49-F238E27FC236}">
                <a16:creationId xmlns:a16="http://schemas.microsoft.com/office/drawing/2014/main" id="{4FDFBC2F-F55B-05A0-387A-C5487DCEA685}"/>
              </a:ext>
            </a:extLst>
          </p:cNvPr>
          <p:cNvSpPr txBox="1"/>
          <p:nvPr/>
        </p:nvSpPr>
        <p:spPr>
          <a:xfrm>
            <a:off x="7877914" y="1970861"/>
            <a:ext cx="2422764" cy="1446550"/>
          </a:xfrm>
          <a:prstGeom prst="rect">
            <a:avLst/>
          </a:prstGeom>
          <a:noFill/>
        </p:spPr>
        <p:txBody>
          <a:bodyPr wrap="square" rtlCol="0">
            <a:spAutoFit/>
          </a:bodyPr>
          <a:lstStyle/>
          <a:p>
            <a:r>
              <a:rPr lang="en-US" sz="8800">
                <a:solidFill>
                  <a:schemeClr val="tx2">
                    <a:lumMod val="40000"/>
                    <a:lumOff val="60000"/>
                  </a:schemeClr>
                </a:solidFill>
                <a:latin typeface="+mj-lt"/>
              </a:rPr>
              <a:t>3</a:t>
            </a:r>
          </a:p>
        </p:txBody>
      </p:sp>
      <p:sp>
        <p:nvSpPr>
          <p:cNvPr id="19" name="Title 1">
            <a:extLst>
              <a:ext uri="{FF2B5EF4-FFF2-40B4-BE49-F238E27FC236}">
                <a16:creationId xmlns:a16="http://schemas.microsoft.com/office/drawing/2014/main" id="{FE2F926B-6176-7497-C330-5D10F980F27F}"/>
              </a:ext>
            </a:extLst>
          </p:cNvPr>
          <p:cNvSpPr>
            <a:spLocks noGrp="1"/>
          </p:cNvSpPr>
          <p:nvPr>
            <p:ph type="title" hasCustomPrompt="1"/>
          </p:nvPr>
        </p:nvSpPr>
        <p:spPr>
          <a:xfrm>
            <a:off x="635000" y="635001"/>
            <a:ext cx="10922000" cy="384908"/>
          </a:xfrm>
        </p:spPr>
        <p:txBody>
          <a:bodyPr anchor="t" anchorCtr="0">
            <a:noAutofit/>
          </a:bodyPr>
          <a:lstStyle/>
          <a:p>
            <a:r>
              <a:rPr lang="en-US" altLang="en-US"/>
              <a:t>There are three common ways to give charitably.</a:t>
            </a:r>
            <a:endParaRPr lang="en-US"/>
          </a:p>
        </p:txBody>
      </p:sp>
      <p:sp>
        <p:nvSpPr>
          <p:cNvPr id="5" name="Footer Placeholder 4">
            <a:extLst>
              <a:ext uri="{FF2B5EF4-FFF2-40B4-BE49-F238E27FC236}">
                <a16:creationId xmlns:a16="http://schemas.microsoft.com/office/drawing/2014/main" id="{1A13A835-8B1B-007C-E4EF-816C2383AAD7}"/>
              </a:ext>
            </a:extLst>
          </p:cNvPr>
          <p:cNvSpPr>
            <a:spLocks noGrp="1"/>
          </p:cNvSpPr>
          <p:nvPr>
            <p:ph type="ftr" sz="quarter" idx="15"/>
          </p:nvPr>
        </p:nvSpPr>
        <p:spPr>
          <a:xfrm>
            <a:off x="1033937" y="6403484"/>
            <a:ext cx="5522138" cy="216451"/>
          </a:xfrm>
        </p:spPr>
        <p:txBody>
          <a:bodyPr/>
          <a:lstStyle/>
          <a:p>
            <a:r>
              <a:rPr lang="en-US" dirty="0"/>
              <a:t>©2026 Thrivent Charitable® | All rights reserved. Do not distribute without authorization.</a:t>
            </a:r>
          </a:p>
        </p:txBody>
      </p:sp>
      <p:sp>
        <p:nvSpPr>
          <p:cNvPr id="3" name="Slide Number Placeholder 2">
            <a:extLst>
              <a:ext uri="{FF2B5EF4-FFF2-40B4-BE49-F238E27FC236}">
                <a16:creationId xmlns:a16="http://schemas.microsoft.com/office/drawing/2014/main" id="{2B2EF427-B515-07CF-2C44-11FFB1939BA5}"/>
              </a:ext>
            </a:extLst>
          </p:cNvPr>
          <p:cNvSpPr>
            <a:spLocks noGrp="1"/>
          </p:cNvSpPr>
          <p:nvPr>
            <p:ph type="sldNum" sz="quarter" idx="16"/>
          </p:nvPr>
        </p:nvSpPr>
        <p:spPr>
          <a:xfrm>
            <a:off x="317500" y="6403484"/>
            <a:ext cx="317500" cy="232986"/>
          </a:xfrm>
        </p:spPr>
        <p:txBody>
          <a:bodyPr/>
          <a:lstStyle/>
          <a:p>
            <a:fld id="{D7756E16-444E-B644-B3D8-50D596555EAF}" type="slidenum">
              <a:rPr lang="en-US" smtClean="0"/>
              <a:pPr/>
              <a:t>9</a:t>
            </a:fld>
            <a:endParaRPr lang="en-US"/>
          </a:p>
        </p:txBody>
      </p:sp>
      <p:cxnSp>
        <p:nvCxnSpPr>
          <p:cNvPr id="9" name="Straight Connector 8">
            <a:extLst>
              <a:ext uri="{FF2B5EF4-FFF2-40B4-BE49-F238E27FC236}">
                <a16:creationId xmlns:a16="http://schemas.microsoft.com/office/drawing/2014/main" id="{1DF76EAF-E909-8FF8-9C12-E6D574DEC0B0}"/>
              </a:ext>
            </a:extLst>
          </p:cNvPr>
          <p:cNvCxnSpPr>
            <a:cxnSpLocks/>
          </p:cNvCxnSpPr>
          <p:nvPr/>
        </p:nvCxnSpPr>
        <p:spPr>
          <a:xfrm>
            <a:off x="3965338" y="1854599"/>
            <a:ext cx="0" cy="3782232"/>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4B459542-C51C-3AF0-6952-C39F42FF738B}"/>
              </a:ext>
            </a:extLst>
          </p:cNvPr>
          <p:cNvCxnSpPr>
            <a:cxnSpLocks/>
          </p:cNvCxnSpPr>
          <p:nvPr/>
        </p:nvCxnSpPr>
        <p:spPr>
          <a:xfrm>
            <a:off x="7622944" y="1854599"/>
            <a:ext cx="0" cy="3782232"/>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sp>
        <p:nvSpPr>
          <p:cNvPr id="11" name="Text Placeholder 28">
            <a:extLst>
              <a:ext uri="{FF2B5EF4-FFF2-40B4-BE49-F238E27FC236}">
                <a16:creationId xmlns:a16="http://schemas.microsoft.com/office/drawing/2014/main" id="{86C457A7-8A93-C923-75BE-B631FDAEBC70}"/>
              </a:ext>
            </a:extLst>
          </p:cNvPr>
          <p:cNvSpPr txBox="1">
            <a:spLocks/>
          </p:cNvSpPr>
          <p:nvPr/>
        </p:nvSpPr>
        <p:spPr>
          <a:xfrm>
            <a:off x="647936" y="3085355"/>
            <a:ext cx="3422899" cy="996696"/>
          </a:xfrm>
          <a:prstGeom prst="rect">
            <a:avLst/>
          </a:prstGeom>
        </p:spPr>
        <p:txBody>
          <a:bodyPr anchor="ctr"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0"/>
              </a:spcBef>
            </a:pPr>
            <a:r>
              <a:rPr lang="en-US" sz="4400"/>
              <a:t>Give Now</a:t>
            </a:r>
          </a:p>
        </p:txBody>
      </p:sp>
      <p:sp>
        <p:nvSpPr>
          <p:cNvPr id="20" name="Text Placeholder 9">
            <a:extLst>
              <a:ext uri="{FF2B5EF4-FFF2-40B4-BE49-F238E27FC236}">
                <a16:creationId xmlns:a16="http://schemas.microsoft.com/office/drawing/2014/main" id="{462D28CD-EF48-225D-056B-3B841ABE0E0C}"/>
              </a:ext>
            </a:extLst>
          </p:cNvPr>
          <p:cNvSpPr txBox="1">
            <a:spLocks/>
          </p:cNvSpPr>
          <p:nvPr/>
        </p:nvSpPr>
        <p:spPr>
          <a:xfrm>
            <a:off x="660643" y="4083680"/>
            <a:ext cx="3162788" cy="17054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tx2">
                    <a:lumMod val="75000"/>
                  </a:schemeClr>
                </a:solidFill>
              </a:rPr>
              <a:t>Cash</a:t>
            </a:r>
          </a:p>
          <a:p>
            <a:r>
              <a:rPr lang="en-US">
                <a:solidFill>
                  <a:schemeClr val="tx2">
                    <a:lumMod val="75000"/>
                  </a:schemeClr>
                </a:solidFill>
              </a:rPr>
              <a:t>Securities</a:t>
            </a:r>
          </a:p>
          <a:p>
            <a:r>
              <a:rPr lang="en-US">
                <a:solidFill>
                  <a:schemeClr val="tx2">
                    <a:lumMod val="75000"/>
                  </a:schemeClr>
                </a:solidFill>
              </a:rPr>
              <a:t>Qualified charitable distributions (QCDs)</a:t>
            </a:r>
          </a:p>
          <a:p>
            <a:r>
              <a:rPr lang="en-US">
                <a:solidFill>
                  <a:schemeClr val="tx2">
                    <a:lumMod val="75000"/>
                  </a:schemeClr>
                </a:solidFill>
              </a:rPr>
              <a:t>Real estate</a:t>
            </a:r>
          </a:p>
        </p:txBody>
      </p:sp>
      <p:sp>
        <p:nvSpPr>
          <p:cNvPr id="30" name="Text Placeholder 28">
            <a:extLst>
              <a:ext uri="{FF2B5EF4-FFF2-40B4-BE49-F238E27FC236}">
                <a16:creationId xmlns:a16="http://schemas.microsoft.com/office/drawing/2014/main" id="{BA861F62-5ACA-FE38-8521-FD382763EF9A}"/>
              </a:ext>
            </a:extLst>
          </p:cNvPr>
          <p:cNvSpPr txBox="1">
            <a:spLocks/>
          </p:cNvSpPr>
          <p:nvPr/>
        </p:nvSpPr>
        <p:spPr>
          <a:xfrm>
            <a:off x="4189382" y="3085355"/>
            <a:ext cx="3422899" cy="996696"/>
          </a:xfrm>
          <a:prstGeom prst="rect">
            <a:avLst/>
          </a:prstGeom>
        </p:spPr>
        <p:txBody>
          <a:bodyPr anchor="ctr"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0"/>
              </a:spcBef>
            </a:pPr>
            <a:r>
              <a:rPr lang="en-US" sz="4400"/>
              <a:t>Give Later</a:t>
            </a:r>
          </a:p>
        </p:txBody>
      </p:sp>
      <p:sp>
        <p:nvSpPr>
          <p:cNvPr id="32" name="Text Placeholder 28">
            <a:extLst>
              <a:ext uri="{FF2B5EF4-FFF2-40B4-BE49-F238E27FC236}">
                <a16:creationId xmlns:a16="http://schemas.microsoft.com/office/drawing/2014/main" id="{8F16746D-D4FA-3C67-6FDB-C6DC08086ADD}"/>
              </a:ext>
            </a:extLst>
          </p:cNvPr>
          <p:cNvSpPr txBox="1">
            <a:spLocks/>
          </p:cNvSpPr>
          <p:nvPr/>
        </p:nvSpPr>
        <p:spPr>
          <a:xfrm>
            <a:off x="7862485" y="3085355"/>
            <a:ext cx="4675646" cy="996696"/>
          </a:xfrm>
          <a:prstGeom prst="rect">
            <a:avLst/>
          </a:prstGeom>
        </p:spPr>
        <p:txBody>
          <a:bodyPr anchor="ctr"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0"/>
              </a:spcBef>
            </a:pPr>
            <a:r>
              <a:rPr lang="en-US" sz="4400"/>
              <a:t>Give &amp; Receive</a:t>
            </a:r>
          </a:p>
        </p:txBody>
      </p:sp>
      <p:sp>
        <p:nvSpPr>
          <p:cNvPr id="2" name="Text Placeholder 9">
            <a:extLst>
              <a:ext uri="{FF2B5EF4-FFF2-40B4-BE49-F238E27FC236}">
                <a16:creationId xmlns:a16="http://schemas.microsoft.com/office/drawing/2014/main" id="{B3AADEDB-70CE-3C18-8F4D-11F865258853}"/>
              </a:ext>
            </a:extLst>
          </p:cNvPr>
          <p:cNvSpPr txBox="1">
            <a:spLocks/>
          </p:cNvSpPr>
          <p:nvPr/>
        </p:nvSpPr>
        <p:spPr>
          <a:xfrm>
            <a:off x="4319438" y="4083680"/>
            <a:ext cx="3162788" cy="17054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0">
                <a:solidFill>
                  <a:schemeClr val="tx2">
                    <a:lumMod val="75000"/>
                  </a:schemeClr>
                </a:solidFill>
              </a:rPr>
              <a:t>Gift through will</a:t>
            </a:r>
          </a:p>
          <a:p>
            <a:r>
              <a:rPr lang="en-US" sz="1600">
                <a:solidFill>
                  <a:schemeClr val="tx2">
                    <a:lumMod val="75000"/>
                  </a:schemeClr>
                </a:solidFill>
              </a:rPr>
              <a:t>B</a:t>
            </a:r>
            <a:r>
              <a:rPr lang="en-US" sz="1600" b="0">
                <a:solidFill>
                  <a:schemeClr val="tx2">
                    <a:lumMod val="75000"/>
                  </a:schemeClr>
                </a:solidFill>
              </a:rPr>
              <a:t>eneficiary designation</a:t>
            </a:r>
          </a:p>
          <a:p>
            <a:r>
              <a:rPr lang="en-US" sz="1600">
                <a:solidFill>
                  <a:schemeClr val="tx2">
                    <a:lumMod val="75000"/>
                  </a:schemeClr>
                </a:solidFill>
              </a:rPr>
              <a:t>L</a:t>
            </a:r>
            <a:r>
              <a:rPr lang="en-US" sz="1600" b="0">
                <a:solidFill>
                  <a:schemeClr val="tx2">
                    <a:lumMod val="75000"/>
                  </a:schemeClr>
                </a:solidFill>
              </a:rPr>
              <a:t>ife insurance</a:t>
            </a:r>
          </a:p>
          <a:p>
            <a:r>
              <a:rPr lang="en-US" sz="1600">
                <a:solidFill>
                  <a:schemeClr val="tx2">
                    <a:lumMod val="75000"/>
                  </a:schemeClr>
                </a:solidFill>
              </a:rPr>
              <a:t>L</a:t>
            </a:r>
            <a:r>
              <a:rPr lang="en-US" sz="1600" b="0">
                <a:solidFill>
                  <a:schemeClr val="tx2">
                    <a:lumMod val="75000"/>
                  </a:schemeClr>
                </a:solidFill>
              </a:rPr>
              <a:t>ife estate reserved</a:t>
            </a:r>
            <a:endParaRPr lang="en-US">
              <a:solidFill>
                <a:schemeClr val="tx2">
                  <a:lumMod val="75000"/>
                </a:schemeClr>
              </a:solidFill>
            </a:endParaRPr>
          </a:p>
        </p:txBody>
      </p:sp>
      <p:sp>
        <p:nvSpPr>
          <p:cNvPr id="4" name="Text Placeholder 9">
            <a:extLst>
              <a:ext uri="{FF2B5EF4-FFF2-40B4-BE49-F238E27FC236}">
                <a16:creationId xmlns:a16="http://schemas.microsoft.com/office/drawing/2014/main" id="{551F9509-ED72-A1FC-5E2F-2D1FB649E3C7}"/>
              </a:ext>
            </a:extLst>
          </p:cNvPr>
          <p:cNvSpPr txBox="1">
            <a:spLocks/>
          </p:cNvSpPr>
          <p:nvPr/>
        </p:nvSpPr>
        <p:spPr>
          <a:xfrm>
            <a:off x="7992541" y="4083680"/>
            <a:ext cx="3162788" cy="17054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tx2">
                    <a:lumMod val="75000"/>
                  </a:schemeClr>
                </a:solidFill>
              </a:rPr>
              <a:t>Charitable gift annuities</a:t>
            </a:r>
          </a:p>
          <a:p>
            <a:r>
              <a:rPr lang="en-US">
                <a:solidFill>
                  <a:schemeClr val="tx2">
                    <a:lumMod val="75000"/>
                  </a:schemeClr>
                </a:solidFill>
              </a:rPr>
              <a:t>Charitable remainder trusts</a:t>
            </a:r>
          </a:p>
        </p:txBody>
      </p:sp>
      <p:sp>
        <p:nvSpPr>
          <p:cNvPr id="7" name="TextBox 6">
            <a:extLst>
              <a:ext uri="{FF2B5EF4-FFF2-40B4-BE49-F238E27FC236}">
                <a16:creationId xmlns:a16="http://schemas.microsoft.com/office/drawing/2014/main" id="{55E30D9F-7F81-43EB-73E6-A57C3945A430}"/>
              </a:ext>
            </a:extLst>
          </p:cNvPr>
          <p:cNvSpPr txBox="1"/>
          <p:nvPr/>
        </p:nvSpPr>
        <p:spPr>
          <a:xfrm>
            <a:off x="719021" y="1970861"/>
            <a:ext cx="2422764" cy="1446550"/>
          </a:xfrm>
          <a:prstGeom prst="rect">
            <a:avLst/>
          </a:prstGeom>
          <a:noFill/>
        </p:spPr>
        <p:txBody>
          <a:bodyPr wrap="square" rtlCol="0">
            <a:spAutoFit/>
          </a:bodyPr>
          <a:lstStyle/>
          <a:p>
            <a:r>
              <a:rPr lang="en-US" sz="8800">
                <a:solidFill>
                  <a:schemeClr val="tx2">
                    <a:lumMod val="40000"/>
                    <a:lumOff val="60000"/>
                  </a:schemeClr>
                </a:solidFill>
                <a:latin typeface="+mj-lt"/>
              </a:rPr>
              <a:t>1</a:t>
            </a:r>
          </a:p>
        </p:txBody>
      </p:sp>
      <p:sp>
        <p:nvSpPr>
          <p:cNvPr id="13" name="Text Placeholder 12">
            <a:extLst>
              <a:ext uri="{FF2B5EF4-FFF2-40B4-BE49-F238E27FC236}">
                <a16:creationId xmlns:a16="http://schemas.microsoft.com/office/drawing/2014/main" id="{B9E872DA-BA9E-12F0-0587-82CA78FD5088}"/>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1877319237"/>
      </p:ext>
    </p:extLst>
  </p:cSld>
  <p:clrMapOvr>
    <a:masterClrMapping/>
  </p:clrMapOvr>
</p:sld>
</file>

<file path=ppt/theme/theme1.xml><?xml version="1.0" encoding="utf-8"?>
<a:theme xmlns:a="http://schemas.openxmlformats.org/drawingml/2006/main" name="Office Theme">
  <a:themeElements>
    <a:clrScheme name="Final Thrivent Color Palette">
      <a:dk1>
        <a:srgbClr val="1C4158"/>
      </a:dk1>
      <a:lt1>
        <a:srgbClr val="FFFFFF"/>
      </a:lt1>
      <a:dk2>
        <a:srgbClr val="9BBFC3"/>
      </a:dk2>
      <a:lt2>
        <a:srgbClr val="F5F8F9"/>
      </a:lt2>
      <a:accent1>
        <a:srgbClr val="1C4158"/>
      </a:accent1>
      <a:accent2>
        <a:srgbClr val="9BBFC3"/>
      </a:accent2>
      <a:accent3>
        <a:srgbClr val="F1D3A3"/>
      </a:accent3>
      <a:accent4>
        <a:srgbClr val="F79165"/>
      </a:accent4>
      <a:accent5>
        <a:srgbClr val="9E82BD"/>
      </a:accent5>
      <a:accent6>
        <a:srgbClr val="6D6E71"/>
      </a:accent6>
      <a:hlink>
        <a:srgbClr val="E30045"/>
      </a:hlink>
      <a:folHlink>
        <a:srgbClr val="1C4158"/>
      </a:folHlink>
    </a:clrScheme>
    <a:fontScheme name="Thrivent Default Fonts for PowerPoint">
      <a:majorFont>
        <a:latin typeface="Basis Grt for Thrivent"/>
        <a:ea typeface=""/>
        <a:cs typeface=""/>
      </a:majorFont>
      <a:minorFont>
        <a:latin typeface="Basis Grt for Thrive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hrivent_PPT_Template_2025_v4" id="{9C75BFAA-3BED-B64D-ADCB-64F92062FB36}" vid="{0D4E3EFE-E61A-5548-83D4-ACA7DB9A08C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6b3378c-42cb-41dc-9c05-5327e3fb1bca" xsi:nil="true"/>
    <lcf76f155ced4ddcb4097134ff3c332f xmlns="f96f4849-9aa6-4f8e-9a55-f589e869c01f">
      <Terms xmlns="http://schemas.microsoft.com/office/infopath/2007/PartnerControls"/>
    </lcf76f155ced4ddcb4097134ff3c332f>
    <_Flow_SignoffStatus xmlns="f96f4849-9aa6-4f8e-9a55-f589e869c01f" xsi:nil="true"/>
    <Frequency xmlns="f96f4849-9aa6-4f8e-9a55-f589e869c01f" xsi:nil="true"/>
    <DocReviewer xmlns="f96f4849-9aa6-4f8e-9a55-f589e869c01f">
      <UserInfo>
        <DisplayName/>
        <AccountId xsi:nil="true"/>
        <AccountType/>
      </UserInfo>
    </DocReviewer>
    <link xmlns="f96f4849-9aa6-4f8e-9a55-f589e869c01f">
      <Url xsi:nil="true"/>
      <Description xsi:nil="true"/>
    </link>
    <ReviewDate xmlns="f96f4849-9aa6-4f8e-9a55-f589e869c01f" xsi:nil="true"/>
    <Weekofthemonth xmlns="f96f4849-9aa6-4f8e-9a55-f589e869c01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154FD056937C947ADBB571B05A30D2C" ma:contentTypeVersion="26" ma:contentTypeDescription="Create a new document." ma:contentTypeScope="" ma:versionID="77e40ff2f07f342650d1d10b04cf6576">
  <xsd:schema xmlns:xsd="http://www.w3.org/2001/XMLSchema" xmlns:xs="http://www.w3.org/2001/XMLSchema" xmlns:p="http://schemas.microsoft.com/office/2006/metadata/properties" xmlns:ns2="f96f4849-9aa6-4f8e-9a55-f589e869c01f" xmlns:ns3="9257cdb8-f29a-47d2-88f3-24be9247a746" xmlns:ns4="56b3378c-42cb-41dc-9c05-5327e3fb1bca" targetNamespace="http://schemas.microsoft.com/office/2006/metadata/properties" ma:root="true" ma:fieldsID="b48007ebd9b319c283b875e1078b078e" ns2:_="" ns3:_="" ns4:_="">
    <xsd:import namespace="f96f4849-9aa6-4f8e-9a55-f589e869c01f"/>
    <xsd:import namespace="9257cdb8-f29a-47d2-88f3-24be9247a746"/>
    <xsd:import namespace="56b3378c-42cb-41dc-9c05-5327e3fb1bc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4:TaxCatchAll" minOccurs="0"/>
                <xsd:element ref="ns2:link" minOccurs="0"/>
                <xsd:element ref="ns2:ReviewDate" minOccurs="0"/>
                <xsd:element ref="ns2:DocReviewer" minOccurs="0"/>
                <xsd:element ref="ns2:_Flow_SignoffStatus" minOccurs="0"/>
                <xsd:element ref="ns2:MediaServiceObjectDetectorVersions" minOccurs="0"/>
                <xsd:element ref="ns2:MediaServiceSearchProperties" minOccurs="0"/>
                <xsd:element ref="ns2:Frequency" minOccurs="0"/>
                <xsd:element ref="ns2:MediaServiceBillingMetadata" minOccurs="0"/>
                <xsd:element ref="ns2:Weekofthemont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6f4849-9aa6-4f8e-9a55-f589e869c0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hidden="true" ma:internalName="MediaServiceKeyPoints" ma:readOnly="true">
      <xsd:simpleType>
        <xsd:restriction base="dms:Note"/>
      </xsd:simpleType>
    </xsd:element>
    <xsd:element name="MediaServiceAutoTags" ma:index="12" nillable="true" ma:displayName="Tags" ma:hidden="true" ma:internalName="MediaServiceAutoTags" ma:readOnly="true">
      <xsd:simpleType>
        <xsd:restriction base="dms:Text"/>
      </xsd:simpleType>
    </xsd:element>
    <xsd:element name="MediaServiceOCR" ma:index="13" nillable="true" ma:displayName="Extracted Text" ma:hidden="true" ma:internalName="MediaServiceOCR"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hidden="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9afaa8e7-25b4-485f-88b1-2029d9007e1d" ma:termSetId="09814cd3-568e-fe90-9814-8d621ff8fb84" ma:anchorId="fba54fb3-c3e1-fe81-a776-ca4b69148c4d" ma:open="true" ma:isKeyword="false">
      <xsd:complexType>
        <xsd:sequence>
          <xsd:element ref="pc:Terms" minOccurs="0" maxOccurs="1"/>
        </xsd:sequence>
      </xsd:complexType>
    </xsd:element>
    <xsd:element name="link" ma:index="24" nillable="true" ma:displayName="link" ma:format="Hyperlink" ma:hidden="true" ma:internalName="link"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ReviewDate" ma:index="25" nillable="true" ma:displayName="Review Date" ma:default="2/10/2024" ma:format="DateOnly" ma:hidden="true" ma:internalName="ReviewDate" ma:readOnly="false">
      <xsd:simpleType>
        <xsd:restriction base="dms:DateTime"/>
      </xsd:simpleType>
    </xsd:element>
    <xsd:element name="DocReviewer" ma:index="26" nillable="true" ma:displayName="Doc Reviewer" ma:format="Dropdown" ma:hidden="true" ma:list="UserInfo" ma:SharePointGroup="0" ma:internalName="DocReviewe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Flow_SignoffStatus" ma:index="27" nillable="true" ma:displayName="Sign-off status" ma:hidden="true" ma:internalName="Sign_x002d_off_x0020_status" ma:readOnly="false">
      <xsd:simpleType>
        <xsd:restriction base="dms:Text"/>
      </xsd:simple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Frequency" ma:index="30" nillable="true" ma:displayName="Frequency" ma:format="Dropdown" ma:internalName="Frequency">
      <xsd:simpleType>
        <xsd:restriction base="dms:Text">
          <xsd:maxLength value="255"/>
        </xsd:restriction>
      </xsd:simpleType>
    </xsd:element>
    <xsd:element name="MediaServiceBillingMetadata" ma:index="31" nillable="true" ma:displayName="MediaServiceBillingMetadata" ma:hidden="true" ma:internalName="MediaServiceBillingMetadata" ma:readOnly="true">
      <xsd:simpleType>
        <xsd:restriction base="dms:Note"/>
      </xsd:simpleType>
    </xsd:element>
    <xsd:element name="Weekofthemonth" ma:index="32" nillable="true" ma:displayName="Week of the month" ma:format="Dropdown" ma:internalName="Weekofthemonth" ma:percentage="FALS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9257cdb8-f29a-47d2-88f3-24be9247a746" elementFormDefault="qualified">
    <xsd:import namespace="http://schemas.microsoft.com/office/2006/documentManagement/types"/>
    <xsd:import namespace="http://schemas.microsoft.com/office/infopath/2007/PartnerControls"/>
    <xsd:element name="SharedWithUsers" ma:index="1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6b3378c-42cb-41dc-9c05-5327e3fb1bca"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bf269bad-2ae2-455b-9c35-43b084ddcf86}" ma:internalName="TaxCatchAll" ma:readOnly="false" ma:showField="CatchAllData" ma:web="9257cdb8-f29a-47d2-88f3-24be9247a74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82A11AB-DBA8-4EAC-972F-0B500EB40E10}">
  <ds:schemaRefs>
    <ds:schemaRef ds:uri="9257cdb8-f29a-47d2-88f3-24be9247a746"/>
    <ds:schemaRef ds:uri="http://schemas.microsoft.com/office/2006/metadata/properties"/>
    <ds:schemaRef ds:uri="http://www.w3.org/XML/1998/namespace"/>
    <ds:schemaRef ds:uri="http://purl.org/dc/elements/1.1/"/>
    <ds:schemaRef ds:uri="http://purl.org/dc/dcmitype/"/>
    <ds:schemaRef ds:uri="http://schemas.microsoft.com/office/2006/documentManagement/types"/>
    <ds:schemaRef ds:uri="http://schemas.openxmlformats.org/package/2006/metadata/core-properties"/>
    <ds:schemaRef ds:uri="http://purl.org/dc/terms/"/>
    <ds:schemaRef ds:uri="http://schemas.microsoft.com/office/infopath/2007/PartnerControls"/>
    <ds:schemaRef ds:uri="56b3378c-42cb-41dc-9c05-5327e3fb1bca"/>
    <ds:schemaRef ds:uri="f96f4849-9aa6-4f8e-9a55-f589e869c01f"/>
  </ds:schemaRefs>
</ds:datastoreItem>
</file>

<file path=customXml/itemProps2.xml><?xml version="1.0" encoding="utf-8"?>
<ds:datastoreItem xmlns:ds="http://schemas.openxmlformats.org/officeDocument/2006/customXml" ds:itemID="{75244B72-286E-4E07-9BD3-C7D1C99F0A96}">
  <ds:schemaRefs>
    <ds:schemaRef ds:uri="http://schemas.microsoft.com/sharepoint/v3/contenttype/forms"/>
  </ds:schemaRefs>
</ds:datastoreItem>
</file>

<file path=customXml/itemProps3.xml><?xml version="1.0" encoding="utf-8"?>
<ds:datastoreItem xmlns:ds="http://schemas.openxmlformats.org/officeDocument/2006/customXml" ds:itemID="{23EF9CC7-30D1-4DF7-8B4F-F086A9FE22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96f4849-9aa6-4f8e-9a55-f589e869c01f"/>
    <ds:schemaRef ds:uri="9257cdb8-f29a-47d2-88f3-24be9247a746"/>
    <ds:schemaRef ds:uri="56b3378c-42cb-41dc-9c05-5327e3fb1bc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336</TotalTime>
  <Words>4727</Words>
  <Application>Microsoft Office PowerPoint</Application>
  <PresentationFormat>Widescreen</PresentationFormat>
  <Paragraphs>390</Paragraphs>
  <Slides>33</Slides>
  <Notes>31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33</vt:i4>
      </vt:variant>
    </vt:vector>
  </HeadingPairs>
  <TitlesOfParts>
    <vt:vector size="42" baseType="lpstr">
      <vt:lpstr>Aptos</vt:lpstr>
      <vt:lpstr>Arial</vt:lpstr>
      <vt:lpstr>Basis Grotesque Pro Off-White</vt:lpstr>
      <vt:lpstr>Basis Grt for Thrivent</vt:lpstr>
      <vt:lpstr>Basis Grt for Thrivent OffWhite</vt:lpstr>
      <vt:lpstr>Burgess for Thrivent</vt:lpstr>
      <vt:lpstr>Times New Roman</vt:lpstr>
      <vt:lpstr>Wingdings</vt:lpstr>
      <vt:lpstr>Office Theme</vt:lpstr>
      <vt:lpstr>Amplify support to causes you love</vt:lpstr>
      <vt:lpstr>Agenda</vt:lpstr>
      <vt:lpstr>Expressing your generosity</vt:lpstr>
      <vt:lpstr>Expressing your generosity</vt:lpstr>
      <vt:lpstr>PowerPoint Presentation</vt:lpstr>
      <vt:lpstr>Charitable funds</vt:lpstr>
      <vt:lpstr>How a charitable fund works</vt:lpstr>
      <vt:lpstr>Ways to give</vt:lpstr>
      <vt:lpstr>There are three common ways to give charitably.</vt:lpstr>
      <vt:lpstr>Give Now.  Give Later.  Give &amp; Receive.™</vt:lpstr>
      <vt:lpstr>Give now</vt:lpstr>
      <vt:lpstr>Cash</vt:lpstr>
      <vt:lpstr>Appreciated securities</vt:lpstr>
      <vt:lpstr>PowerPoint Presentation</vt:lpstr>
      <vt:lpstr>Give later</vt:lpstr>
      <vt:lpstr>Beneficiary proceeds &amp; bequests</vt:lpstr>
      <vt:lpstr>Beneficiary proceeds</vt:lpstr>
      <vt:lpstr>Bequest</vt:lpstr>
      <vt:lpstr>Life insurance</vt:lpstr>
      <vt:lpstr>Life insurance</vt:lpstr>
      <vt:lpstr>PowerPoint Presentation</vt:lpstr>
      <vt:lpstr>Give and receive</vt:lpstr>
      <vt:lpstr>Charitable gift annuity</vt:lpstr>
      <vt:lpstr>Charitable gift annuity</vt:lpstr>
      <vt:lpstr>Charitable remainder trust</vt:lpstr>
      <vt:lpstr>Charitable remainder unitrust</vt:lpstr>
      <vt:lpstr>Putting it together</vt:lpstr>
      <vt:lpstr>PowerPoint Presentation</vt:lpstr>
      <vt:lpstr>Giving provides us a way to express  our generosity, faith and values. </vt:lpstr>
      <vt:lpstr>PowerPoint Presentation</vt:lpstr>
      <vt:lpstr>About  Thrivent Charitable</vt:lpstr>
      <vt:lpstr>PowerPoint Presentation</vt:lpstr>
      <vt:lpstr>Disclosure/Disclaimer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Ashley Zimiga</dc:creator>
  <cp:lastModifiedBy>Marisa McMillan</cp:lastModifiedBy>
  <cp:revision>3</cp:revision>
  <dcterms:created xsi:type="dcterms:W3CDTF">2024-10-24T18:25:29Z</dcterms:created>
  <dcterms:modified xsi:type="dcterms:W3CDTF">2026-08-13T14:07:46Z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0x0101002154FD056937C947ADBB571B05A30D2C</vt:lpwstr>
  </property>
</Properties>
</file>