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7"/>
    <p:sldMasterId id="2147483740" r:id="rId8"/>
    <p:sldMasterId id="2147483702" r:id="rId9"/>
  </p:sldMasterIdLst>
  <p:notesMasterIdLst>
    <p:notesMasterId r:id="rId38"/>
  </p:notesMasterIdLst>
  <p:sldIdLst>
    <p:sldId id="6688" r:id="rId10"/>
    <p:sldId id="6689" r:id="rId11"/>
    <p:sldId id="6658" r:id="rId12"/>
    <p:sldId id="6576" r:id="rId13"/>
    <p:sldId id="6577" r:id="rId14"/>
    <p:sldId id="6581" r:id="rId15"/>
    <p:sldId id="6657" r:id="rId16"/>
    <p:sldId id="6637" r:id="rId17"/>
    <p:sldId id="6690" r:id="rId18"/>
    <p:sldId id="6638" r:id="rId19"/>
    <p:sldId id="6691" r:id="rId20"/>
    <p:sldId id="6698" r:id="rId21"/>
    <p:sldId id="6639" r:id="rId22"/>
    <p:sldId id="6693" r:id="rId23"/>
    <p:sldId id="331" r:id="rId24"/>
    <p:sldId id="6694" r:id="rId25"/>
    <p:sldId id="6702" r:id="rId26"/>
    <p:sldId id="6703" r:id="rId27"/>
    <p:sldId id="6558" r:id="rId28"/>
    <p:sldId id="6696" r:id="rId29"/>
    <p:sldId id="6686" r:id="rId30"/>
    <p:sldId id="6667" r:id="rId31"/>
    <p:sldId id="6561" r:id="rId32"/>
    <p:sldId id="6697" r:id="rId33"/>
    <p:sldId id="6668" r:id="rId34"/>
    <p:sldId id="6704" r:id="rId35"/>
    <p:sldId id="6572" r:id="rId36"/>
    <p:sldId id="43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20A3672-B3AA-3418-93BA-B9D8DF768814}" name="Kelly Reed" initials="KR" userId="S::kelly.reed@thrivent.com::985970b5-fc4c-4c43-9526-f8d3c034cd2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9F9"/>
    <a:srgbClr val="FDFDFD"/>
    <a:srgbClr val="F5F5F5"/>
    <a:srgbClr val="FBFBFB"/>
    <a:srgbClr val="8E723A"/>
    <a:srgbClr val="3D3935"/>
    <a:srgbClr val="53565A"/>
    <a:srgbClr val="75787B"/>
    <a:srgbClr val="97999B"/>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644" y="-260"/>
      </p:cViewPr>
      <p:guideLst>
        <p:guide pos="3840"/>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commentAuthors" Target="commentAuthors.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theme" Target="theme/theme1.xml"/><Relationship Id="rId7" Type="http://schemas.openxmlformats.org/officeDocument/2006/relationships/slideMaster" Target="slideMasters/slideMaster1.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20" Type="http://schemas.openxmlformats.org/officeDocument/2006/relationships/slide" Target="slides/slide11.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presProps" Target="presProps.xml"/><Relationship Id="rId45" Type="http://schemas.microsoft.com/office/2018/10/relationships/authors" Target="authors.xml"/><Relationship Id="rId36" Type="http://schemas.openxmlformats.org/officeDocument/2006/relationships/slide" Target="slides/slide27.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microsoft.com/office/2016/11/relationships/changesInfo" Target="changesInfos/changesInfo1.xml"/><Relationship Id="rId43" Type="http://schemas.openxmlformats.org/officeDocument/2006/relationships/tableStyles" Target="tableStyles.xml"/><Relationship Id="rId9" Type="http://schemas.openxmlformats.org/officeDocument/2006/relationships/slideMaster" Target="slideMasters/slideMaster3.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8" Type="http://schemas.openxmlformats.org/officeDocument/2006/relationships/slideMaster" Target="slideMasters/slideMaster2.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a Stoller" userId="c33a2234-42ad-4868-ad4e-2260f626c98c" providerId="ADAL" clId="{31468F07-CB3A-4216-BC79-9711284823D3}"/>
    <pc:docChg chg="modSld">
      <pc:chgData name="Julia Stoller" userId="c33a2234-42ad-4868-ad4e-2260f626c98c" providerId="ADAL" clId="{31468F07-CB3A-4216-BC79-9711284823D3}" dt="2025-02-14T15:49:57.983" v="2" actId="20577"/>
      <pc:docMkLst>
        <pc:docMk/>
      </pc:docMkLst>
      <pc:sldChg chg="modSp mod">
        <pc:chgData name="Julia Stoller" userId="c33a2234-42ad-4868-ad4e-2260f626c98c" providerId="ADAL" clId="{31468F07-CB3A-4216-BC79-9711284823D3}" dt="2025-02-14T15:49:57.983" v="2" actId="20577"/>
        <pc:sldMkLst>
          <pc:docMk/>
          <pc:sldMk cId="3379180570" sldId="6688"/>
        </pc:sldMkLst>
        <pc:spChg chg="mod">
          <ac:chgData name="Julia Stoller" userId="c33a2234-42ad-4868-ad4e-2260f626c98c" providerId="ADAL" clId="{31468F07-CB3A-4216-BC79-9711284823D3}" dt="2025-02-14T15:49:57.983" v="2" actId="20577"/>
          <ac:spMkLst>
            <pc:docMk/>
            <pc:sldMk cId="3379180570" sldId="6688"/>
            <ac:spMk id="9" creationId="{21A7C141-8D40-0C05-D7F3-06B19573977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14/02/2025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Today we’ll cover the basics of charitable planning so you can help your clients make the most of what they have been given. </a:t>
            </a:r>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a:p>
        </p:txBody>
      </p:sp>
    </p:spTree>
    <p:extLst>
      <p:ext uri="{BB962C8B-B14F-4D97-AF65-F5344CB8AC3E}">
        <p14:creationId xmlns:p14="http://schemas.microsoft.com/office/powerpoint/2010/main" val="34888757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When working with non-profit organizations or churches, another type of charitable fund you may offer is called an endowment. An endowment is a tool for your church and non-profit clients who may need a perpetual income to support their mission in the future. </a:t>
            </a:r>
          </a:p>
          <a:p>
            <a:endParaRPr lang="en-US"/>
          </a:p>
          <a:p>
            <a:r>
              <a:rPr lang="en-US">
                <a:latin typeface="Arial"/>
                <a:cs typeface="Arial"/>
              </a:rPr>
              <a:t>Your non-profit or church clients’ supporters contribute to the fund, those funds are then invested and are available for your client to distribute to support their organization’s mission. A potential benefit to your individual clients is they may receive tax benefits while supporting the long-term mission of the organization. </a:t>
            </a:r>
            <a:endParaRPr lang="en-US">
              <a:cs typeface="Arial"/>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a:p>
        </p:txBody>
      </p:sp>
    </p:spTree>
    <p:extLst>
      <p:ext uri="{BB962C8B-B14F-4D97-AF65-F5344CB8AC3E}">
        <p14:creationId xmlns:p14="http://schemas.microsoft.com/office/powerpoint/2010/main" val="948454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latin typeface="Arial"/>
                <a:cs typeface="Arial"/>
              </a:rPr>
              <a:t>Whether</a:t>
            </a:r>
            <a:r>
              <a:rPr lang="en-US" baseline="0">
                <a:latin typeface="Arial"/>
                <a:cs typeface="Arial"/>
              </a:rPr>
              <a:t> you’re working with an individual client or with supporters of non-profit organizations to grow their endowment fund, we have a </a:t>
            </a:r>
            <a:r>
              <a:rPr lang="en-US" baseline="0">
                <a:highlight>
                  <a:srgbClr val="FFFF00"/>
                </a:highlight>
                <a:latin typeface="Arial"/>
                <a:cs typeface="Arial"/>
              </a:rPr>
              <a:t>full range </a:t>
            </a:r>
            <a:r>
              <a:rPr lang="en-US" baseline="0">
                <a:latin typeface="Arial"/>
                <a:cs typeface="Arial"/>
              </a:rPr>
              <a:t>of giving </a:t>
            </a:r>
            <a:r>
              <a:rPr lang="en-US" baseline="0">
                <a:highlight>
                  <a:srgbClr val="FFFF00"/>
                </a:highlight>
                <a:latin typeface="Arial"/>
                <a:cs typeface="Arial"/>
              </a:rPr>
              <a:t>options. </a:t>
            </a:r>
            <a:r>
              <a:rPr lang="en-US">
                <a:highlight>
                  <a:srgbClr val="FFFF00"/>
                </a:highlight>
                <a:latin typeface="Arial"/>
                <a:cs typeface="Arial"/>
              </a:rPr>
              <a:t>That </a:t>
            </a:r>
            <a:r>
              <a:rPr lang="en-US" baseline="0">
                <a:highlight>
                  <a:srgbClr val="FFFF00"/>
                </a:highlight>
                <a:latin typeface="Arial"/>
                <a:cs typeface="Arial"/>
              </a:rPr>
              <a:t>can </a:t>
            </a:r>
            <a:r>
              <a:rPr lang="en-US" baseline="0">
                <a:latin typeface="Arial"/>
                <a:cs typeface="Arial"/>
              </a:rPr>
              <a:t>be tailored to your client’s specific financial circumstances.</a:t>
            </a:r>
            <a:r>
              <a:rPr lang="en-US">
                <a:latin typeface="Arial"/>
                <a:cs typeface="Arial"/>
              </a:rPr>
              <a:t> </a:t>
            </a:r>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13</a:t>
            </a:fld>
            <a:endParaRPr lang="en-GB"/>
          </a:p>
        </p:txBody>
      </p:sp>
    </p:spTree>
    <p:extLst>
      <p:ext uri="{BB962C8B-B14F-4D97-AF65-F5344CB8AC3E}">
        <p14:creationId xmlns:p14="http://schemas.microsoft.com/office/powerpoint/2010/main" val="2141861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a:t>To help you understand all the charitable giving opportunities, let’s break it down into three categories: Give Now, Give Later and Give &amp; Receive. Each of these giving methods may benefit a charitable fund.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14</a:t>
            </a:fld>
            <a:endParaRPr lang="en-GB"/>
          </a:p>
        </p:txBody>
      </p:sp>
    </p:spTree>
    <p:extLst>
      <p:ext uri="{BB962C8B-B14F-4D97-AF65-F5344CB8AC3E}">
        <p14:creationId xmlns:p14="http://schemas.microsoft.com/office/powerpoint/2010/main" val="20041865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First, we’ll discuss a few gifts that are in the category of “Give Now.”</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07320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give in bigger, wiser ways.</a:t>
            </a:r>
            <a:endParaRPr lang="en-US" sz="1200" kern="1200">
              <a:solidFill>
                <a:schemeClr val="tx1"/>
              </a:solidFill>
              <a:effectLst/>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a:solidFill>
                  <a:schemeClr val="tx1"/>
                </a:solidFill>
                <a:effectLst/>
                <a:latin typeface="Arial" panose="020B0604020202020204" pitchFamily="34" charset="0"/>
                <a:ea typeface="+mn-ea"/>
                <a:cs typeface="Arial" panose="020B0604020202020204" pitchFamily="34" charset="0"/>
              </a:rPr>
              <a:t>Tools to assist you to “Give Now” include cash, securities and various non-cash assets. Let’s look at two that are common, after cash.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16</a:t>
            </a:fld>
            <a:endParaRPr lang="en-GB"/>
          </a:p>
        </p:txBody>
      </p:sp>
    </p:spTree>
    <p:extLst>
      <p:ext uri="{BB962C8B-B14F-4D97-AF65-F5344CB8AC3E}">
        <p14:creationId xmlns:p14="http://schemas.microsoft.com/office/powerpoint/2010/main" val="87840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a:solidFill>
                  <a:schemeClr val="tx1"/>
                </a:solidFill>
                <a:effectLst/>
                <a:latin typeface="Arial" panose="020B0604020202020204" pitchFamily="34" charset="0"/>
                <a:ea typeface="+mn-ea"/>
                <a:cs typeface="+mn-cs"/>
              </a:rPr>
              <a:t>Sometimes donors have very busy lives and find it appealing to centralize their giving in one account so that they no longer need to track all their gifts and gift receipts. A fund with Thrivent Charitable can benefit any IRS qualified charity (and is not limited to faith-based charities). It’s up to your clients and their priorities. Our gift planners are available to help your clients research and identify specific charities that match their interests, if they wish.</a:t>
            </a:r>
            <a:br>
              <a:rPr lang="en-US" sz="1400" kern="1200">
                <a:solidFill>
                  <a:schemeClr val="tx1"/>
                </a:solidFill>
                <a:effectLst/>
                <a:latin typeface="Arial" panose="020B0604020202020204" pitchFamily="34" charset="0"/>
                <a:ea typeface="+mn-ea"/>
                <a:cs typeface="+mn-cs"/>
              </a:rPr>
            </a:br>
            <a:endParaRPr lang="en-US" sz="1400" kern="1200">
              <a:solidFill>
                <a:schemeClr val="tx1"/>
              </a:solidFill>
              <a:effectLst/>
              <a:latin typeface="Arial" panose="020B0604020202020204" pitchFamily="34" charset="0"/>
              <a:ea typeface="+mn-ea"/>
              <a:cs typeface="+mn-cs"/>
            </a:endParaRPr>
          </a:p>
          <a:p>
            <a:r>
              <a:rPr lang="en-US" sz="1400" b="1" kern="1200">
                <a:solidFill>
                  <a:schemeClr val="tx1"/>
                </a:solidFill>
                <a:effectLst/>
                <a:latin typeface="Arial" panose="020B0604020202020204" pitchFamily="34" charset="0"/>
                <a:ea typeface="+mn-ea"/>
                <a:cs typeface="+mn-cs"/>
              </a:rPr>
              <a:t>DONOR EXAMPLE</a:t>
            </a:r>
            <a:endParaRPr lang="en-US" sz="1400" kern="1200">
              <a:solidFill>
                <a:schemeClr val="tx1"/>
              </a:solidFill>
              <a:effectLst/>
              <a:latin typeface="Arial" panose="020B0604020202020204" pitchFamily="34" charset="0"/>
              <a:ea typeface="+mn-ea"/>
              <a:cs typeface="+mn-cs"/>
            </a:endParaRPr>
          </a:p>
          <a:p>
            <a:r>
              <a:rPr lang="en-US" sz="1400" kern="1200">
                <a:solidFill>
                  <a:schemeClr val="tx1"/>
                </a:solidFill>
                <a:effectLst/>
                <a:latin typeface="Arial" panose="020B0604020202020204" pitchFamily="34" charset="0"/>
                <a:ea typeface="+mn-ea"/>
                <a:cs typeface="+mn-cs"/>
              </a:rPr>
              <a:t>A man in his late 40s wants to create a centralized giving account using appreciated stock. He worked with our gift planners to establish a donor-advised fund with $25,000 in stock, bypassing capital gain and possibly receiving an immediate charitable tax deduction in the year the assets were given to his donor-advised fund. Through his fund, he supports multiple local and national charities and chooses when, where and how much is distributed.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17</a:t>
            </a:fld>
            <a:endParaRPr lang="en-GB"/>
          </a:p>
        </p:txBody>
      </p:sp>
    </p:spTree>
    <p:extLst>
      <p:ext uri="{BB962C8B-B14F-4D97-AF65-F5344CB8AC3E}">
        <p14:creationId xmlns:p14="http://schemas.microsoft.com/office/powerpoint/2010/main" val="1950509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kern="1200">
                <a:solidFill>
                  <a:schemeClr val="tx1"/>
                </a:solidFill>
                <a:effectLst/>
                <a:latin typeface="Arial" panose="020B0604020202020204" pitchFamily="34" charset="0"/>
                <a:ea typeface="+mn-ea"/>
                <a:cs typeface="+mn-cs"/>
              </a:rPr>
              <a:t>For donors who’ve reached the age where they’re required to take minimum distributions from their IRA accounts, a Qualified Charitable Distribution, is a way to help meet that requirement, potentially avoid creating extra taxable income, and make a gift to charity.  </a:t>
            </a:r>
          </a:p>
          <a:p>
            <a:pPr marL="171450" lvl="0" indent="-171450">
              <a:buFont typeface="Arial" panose="020B0604020202020204" pitchFamily="34" charset="0"/>
              <a:buChar char="•"/>
            </a:pPr>
            <a:r>
              <a:rPr lang="en-US" sz="1400" kern="1200">
                <a:solidFill>
                  <a:schemeClr val="tx1"/>
                </a:solidFill>
                <a:effectLst/>
                <a:latin typeface="Arial" panose="020B0604020202020204" pitchFamily="34" charset="0"/>
                <a:ea typeface="+mn-ea"/>
                <a:cs typeface="+mn-cs"/>
              </a:rPr>
              <a:t>For those 70-1/2 and older, you can make a distribution from your IRA directly to charity</a:t>
            </a:r>
          </a:p>
          <a:p>
            <a:pPr marL="171450" lvl="0" indent="-171450">
              <a:buFont typeface="Arial" panose="020B0604020202020204" pitchFamily="34" charset="0"/>
              <a:buChar char="•"/>
            </a:pPr>
            <a:r>
              <a:rPr lang="en-US" sz="1400" kern="1200">
                <a:solidFill>
                  <a:schemeClr val="tx1"/>
                </a:solidFill>
                <a:effectLst/>
                <a:latin typeface="Arial" panose="020B0604020202020204" pitchFamily="34" charset="0"/>
                <a:ea typeface="+mn-ea"/>
                <a:cs typeface="+mn-cs"/>
              </a:rPr>
              <a:t>You may avoid recognizing income from the distribution (for tax purposes); however,</a:t>
            </a:r>
          </a:p>
          <a:p>
            <a:pPr marL="171450" lvl="0" indent="-171450">
              <a:buFont typeface="Arial" panose="020B0604020202020204" pitchFamily="34" charset="0"/>
              <a:buChar char="•"/>
            </a:pPr>
            <a:r>
              <a:rPr lang="en-US" sz="1400" kern="1200">
                <a:solidFill>
                  <a:schemeClr val="tx1"/>
                </a:solidFill>
                <a:effectLst/>
                <a:latin typeface="Arial" panose="020B0604020202020204" pitchFamily="34" charset="0"/>
                <a:ea typeface="+mn-ea"/>
                <a:cs typeface="+mn-cs"/>
              </a:rPr>
              <a:t>The QCD does count toward your required minimum distribution for the year</a:t>
            </a:r>
          </a:p>
          <a:p>
            <a:pPr marL="171450" indent="-171450">
              <a:buFont typeface="Arial" panose="020B0604020202020204" pitchFamily="34" charset="0"/>
              <a:buChar char="•"/>
            </a:pPr>
            <a:r>
              <a:rPr lang="en-US" sz="1400" kern="1200">
                <a:solidFill>
                  <a:schemeClr val="tx1"/>
                </a:solidFill>
                <a:effectLst/>
                <a:latin typeface="Arial"/>
                <a:cs typeface="Arial"/>
              </a:rPr>
              <a:t>You may give any amount, up to $</a:t>
            </a:r>
            <a:r>
              <a:rPr lang="en-US" sz="1400">
                <a:latin typeface="Arial"/>
                <a:cs typeface="Arial"/>
              </a:rPr>
              <a:t>105K</a:t>
            </a:r>
            <a:r>
              <a:rPr lang="en-US" sz="1400" kern="1200">
                <a:solidFill>
                  <a:schemeClr val="tx1"/>
                </a:solidFill>
                <a:effectLst/>
                <a:latin typeface="Arial"/>
                <a:cs typeface="Arial"/>
              </a:rPr>
              <a:t> annually</a:t>
            </a:r>
            <a:r>
              <a:rPr lang="en-US" sz="1400">
                <a:latin typeface="Arial"/>
                <a:cs typeface="Arial"/>
              </a:rPr>
              <a:t> (indexed for inflation)</a:t>
            </a:r>
            <a:endParaRPr lang="en-US" sz="1400" kern="1200">
              <a:solidFill>
                <a:schemeClr val="tx1"/>
              </a:solidFill>
              <a:effectLst/>
              <a:latin typeface="Arial"/>
              <a:cs typeface="Arial"/>
            </a:endParaRPr>
          </a:p>
          <a:p>
            <a:pPr marL="171450" lvl="0" indent="-171450">
              <a:buFont typeface="Arial" panose="020B0604020202020204" pitchFamily="34" charset="0"/>
              <a:buChar char="•"/>
            </a:pPr>
            <a:r>
              <a:rPr lang="en-US" sz="2000" b="0" i="0">
                <a:solidFill>
                  <a:srgbClr val="000000"/>
                </a:solidFill>
                <a:effectLst/>
                <a:latin typeface="HelveticaNeue-Light"/>
              </a:rPr>
              <a:t>QCD contributions can only be applied to non-advised funds and charitable beneficiaries cannot be changed after initial fund establishment.</a:t>
            </a:r>
          </a:p>
          <a:p>
            <a:pPr marL="171450" indent="-171450">
              <a:buFont typeface="Arial" panose="020B0604020202020204" pitchFamily="34" charset="0"/>
              <a:buChar char="•"/>
            </a:pPr>
            <a:r>
              <a:rPr lang="en-US" sz="2000" b="0" i="0" kern="1200">
                <a:solidFill>
                  <a:srgbClr val="000000"/>
                </a:solidFill>
                <a:effectLst/>
                <a:latin typeface="HelveticaNeue-Light"/>
                <a:ea typeface="+mn-ea"/>
                <a:cs typeface="+mn-cs"/>
              </a:rPr>
              <a:t>A recent change in legislation has expanded charitable strategies using QCDs.</a:t>
            </a:r>
            <a:r>
              <a:rPr lang="en-US" sz="2000">
                <a:solidFill>
                  <a:srgbClr val="000000"/>
                </a:solidFill>
                <a:latin typeface="HelveticaNeue-Light"/>
              </a:rPr>
              <a:t> </a:t>
            </a:r>
            <a:r>
              <a:rPr lang="en-US" sz="2000" b="0" i="0" kern="1200">
                <a:solidFill>
                  <a:srgbClr val="000000"/>
                </a:solidFill>
                <a:effectLst/>
                <a:latin typeface="HelveticaNeue-Light"/>
                <a:ea typeface="+mn-ea"/>
                <a:cs typeface="+mn-cs"/>
              </a:rPr>
              <a:t> A “one-time election” can now be used in a single year in which the donor can gift up to $</a:t>
            </a:r>
            <a:r>
              <a:rPr lang="en-US" sz="2000">
                <a:solidFill>
                  <a:srgbClr val="000000"/>
                </a:solidFill>
                <a:latin typeface="HelveticaNeue-Light"/>
              </a:rPr>
              <a:t>53,000 to</a:t>
            </a:r>
            <a:r>
              <a:rPr lang="en-US" sz="2000" b="0" i="0" kern="1200">
                <a:solidFill>
                  <a:srgbClr val="000000"/>
                </a:solidFill>
                <a:effectLst/>
                <a:latin typeface="HelveticaNeue-Light"/>
                <a:ea typeface="+mn-ea"/>
                <a:cs typeface="+mn-cs"/>
              </a:rPr>
              <a:t> a gift annuity, charitable remainder annuity trust or charitable remainder unitrust.</a:t>
            </a:r>
            <a:r>
              <a:rPr lang="en-US" sz="2000">
                <a:solidFill>
                  <a:srgbClr val="000000"/>
                </a:solidFill>
                <a:latin typeface="HelveticaNeue-Light"/>
              </a:rPr>
              <a:t> </a:t>
            </a:r>
            <a:r>
              <a:rPr lang="en-US" sz="2000" b="0" i="0" kern="1200">
                <a:solidFill>
                  <a:srgbClr val="000000"/>
                </a:solidFill>
                <a:effectLst/>
                <a:latin typeface="HelveticaNeue-Light"/>
                <a:ea typeface="+mn-ea"/>
                <a:cs typeface="+mn-cs"/>
              </a:rPr>
              <a:t> The income generated would be taxed as ordinary income and cannot be deferred. If the full $</a:t>
            </a:r>
            <a:r>
              <a:rPr lang="en-US" sz="2000">
                <a:solidFill>
                  <a:srgbClr val="000000"/>
                </a:solidFill>
                <a:latin typeface="HelveticaNeue-Light"/>
              </a:rPr>
              <a:t>53,000</a:t>
            </a:r>
            <a:r>
              <a:rPr lang="en-US" sz="2000" b="0" i="0" kern="1200">
                <a:solidFill>
                  <a:srgbClr val="000000"/>
                </a:solidFill>
                <a:effectLst/>
                <a:latin typeface="HelveticaNeue-Light"/>
                <a:ea typeface="+mn-ea"/>
                <a:cs typeface="+mn-cs"/>
              </a:rPr>
              <a:t> is not used in the year elected, any unused portion doesn’t carry forward.</a:t>
            </a:r>
            <a:r>
              <a:rPr lang="en-US" sz="2000">
                <a:solidFill>
                  <a:srgbClr val="000000"/>
                </a:solidFill>
                <a:latin typeface="HelveticaNeue-Light"/>
              </a:rPr>
              <a:t> </a:t>
            </a:r>
            <a:r>
              <a:rPr lang="en-US" sz="2000" b="0" i="0" kern="1200">
                <a:solidFill>
                  <a:srgbClr val="000000"/>
                </a:solidFill>
                <a:effectLst/>
                <a:latin typeface="HelveticaNeue-Light"/>
                <a:ea typeface="+mn-ea"/>
                <a:cs typeface="+mn-cs"/>
              </a:rPr>
              <a:t> This $</a:t>
            </a:r>
            <a:r>
              <a:rPr lang="en-US" sz="2000">
                <a:solidFill>
                  <a:srgbClr val="000000"/>
                </a:solidFill>
                <a:latin typeface="HelveticaNeue-Light"/>
              </a:rPr>
              <a:t>53,000</a:t>
            </a:r>
            <a:r>
              <a:rPr lang="en-US" sz="2000" b="0" i="0" kern="1200">
                <a:solidFill>
                  <a:srgbClr val="000000"/>
                </a:solidFill>
                <a:effectLst/>
                <a:latin typeface="HelveticaNeue-Light"/>
                <a:ea typeface="+mn-ea"/>
                <a:cs typeface="+mn-cs"/>
              </a:rPr>
              <a:t> gift can be combined with other outright QCDs </a:t>
            </a:r>
            <a:r>
              <a:rPr lang="en-US" sz="2000">
                <a:solidFill>
                  <a:srgbClr val="000000"/>
                </a:solidFill>
                <a:latin typeface="HelveticaNeue-Light"/>
              </a:rPr>
              <a:t>to</a:t>
            </a:r>
            <a:r>
              <a:rPr lang="en-US" sz="2000" b="0" i="0" kern="1200">
                <a:solidFill>
                  <a:srgbClr val="000000"/>
                </a:solidFill>
                <a:effectLst/>
                <a:latin typeface="HelveticaNeue-Light"/>
                <a:ea typeface="+mn-ea"/>
                <a:cs typeface="+mn-cs"/>
              </a:rPr>
              <a:t> reach the $</a:t>
            </a:r>
            <a:r>
              <a:rPr lang="en-US" sz="2000">
                <a:solidFill>
                  <a:srgbClr val="000000"/>
                </a:solidFill>
                <a:latin typeface="HelveticaNeue-Light"/>
              </a:rPr>
              <a:t>105,000</a:t>
            </a:r>
            <a:r>
              <a:rPr lang="en-US" sz="2000" b="0" i="0" kern="1200">
                <a:solidFill>
                  <a:srgbClr val="000000"/>
                </a:solidFill>
                <a:effectLst/>
                <a:latin typeface="HelveticaNeue-Light"/>
                <a:ea typeface="+mn-ea"/>
                <a:cs typeface="+mn-cs"/>
              </a:rPr>
              <a:t> maximum QCD. (</a:t>
            </a:r>
            <a:r>
              <a:rPr lang="en-US" sz="2000">
                <a:solidFill>
                  <a:srgbClr val="000000"/>
                </a:solidFill>
                <a:latin typeface="HelveticaNeue-Light"/>
              </a:rPr>
              <a:t>These</a:t>
            </a:r>
            <a:r>
              <a:rPr lang="en-US" sz="2000" b="0" i="0" kern="1200">
                <a:solidFill>
                  <a:srgbClr val="000000"/>
                </a:solidFill>
                <a:effectLst/>
                <a:latin typeface="HelveticaNeue-Light"/>
                <a:ea typeface="+mn-ea"/>
                <a:cs typeface="+mn-cs"/>
              </a:rPr>
              <a:t> amounts will be indexed for inflation beginning in 2024).</a:t>
            </a:r>
            <a:endParaRPr lang="en-US" sz="1400" kern="1200">
              <a:solidFill>
                <a:schemeClr val="tx1"/>
              </a:solidFill>
              <a:effectLst/>
              <a:latin typeface="Arial" panose="020B0604020202020204" pitchFamily="34" charset="0"/>
              <a:ea typeface="+mn-ea"/>
              <a:cs typeface="+mn-cs"/>
            </a:endParaRPr>
          </a:p>
          <a:p>
            <a:pPr marL="171450" lvl="0" indent="-171450">
              <a:buFont typeface="Arial" panose="020B0604020202020204" pitchFamily="34" charset="0"/>
              <a:buChar char="•"/>
            </a:pPr>
            <a:endParaRPr lang="en-US" sz="1400" b="1" i="0" u="none" strike="noStrike" kern="1200" baseline="0">
              <a:solidFill>
                <a:schemeClr val="tx1"/>
              </a:solidFill>
              <a:latin typeface="Arial" panose="020B0604020202020204" pitchFamily="34" charset="0"/>
              <a:ea typeface="+mn-ea"/>
              <a:cs typeface="+mn-cs"/>
            </a:endParaRPr>
          </a:p>
          <a:p>
            <a:r>
              <a:rPr lang="en-US" sz="1400" b="1" i="0" u="none" strike="noStrike" kern="1200" baseline="0">
                <a:solidFill>
                  <a:schemeClr val="tx1"/>
                </a:solidFill>
                <a:latin typeface="Arial" panose="020B0604020202020204" pitchFamily="34" charset="0"/>
                <a:ea typeface="+mn-ea"/>
                <a:cs typeface="+mn-cs"/>
              </a:rPr>
              <a:t>TAX ADVANTAGES OF GIVING QUALIFIED CHARITABLE DISTRIBUTIONS</a:t>
            </a:r>
          </a:p>
          <a:p>
            <a:pPr marL="171450" indent="-171450">
              <a:buFont typeface="Courier New" panose="02070309020205020404" pitchFamily="49" charset="0"/>
              <a:buChar char="o"/>
            </a:pPr>
            <a:r>
              <a:rPr lang="en-US" sz="1400" b="0" i="0" u="none" strike="noStrike" kern="1200" baseline="0">
                <a:solidFill>
                  <a:schemeClr val="tx1"/>
                </a:solidFill>
                <a:latin typeface="Arial" panose="020B0604020202020204" pitchFamily="34" charset="0"/>
                <a:ea typeface="+mn-ea"/>
                <a:cs typeface="+mn-cs"/>
              </a:rPr>
              <a:t>Giving these assets to Thrivent Charitable, versus taking required minimum distributions (RMDs) into income, may enable you to avoid certain disadvantages that can come with a higher AGI, such as higher Medicare premiums, self-employment or Social Security taxes, etc.</a:t>
            </a:r>
          </a:p>
          <a:p>
            <a:pPr marL="171450" indent="-171450">
              <a:buFont typeface="Courier New" panose="02070309020205020404" pitchFamily="49" charset="0"/>
              <a:buChar char="o"/>
            </a:pPr>
            <a:r>
              <a:rPr lang="en-US" sz="1400" b="0" i="0" u="none" strike="noStrike" kern="1200" baseline="0">
                <a:solidFill>
                  <a:schemeClr val="tx1"/>
                </a:solidFill>
                <a:latin typeface="Arial" panose="020B0604020202020204" pitchFamily="34" charset="0"/>
                <a:ea typeface="+mn-ea"/>
                <a:cs typeface="+mn-cs"/>
              </a:rPr>
              <a:t>There is no income tax due from you on the IRA distributions to Thrivent Charitable.</a:t>
            </a:r>
          </a:p>
          <a:p>
            <a:pPr marL="0" indent="0">
              <a:buFont typeface="Courier New" panose="02070309020205020404" pitchFamily="49" charset="0"/>
              <a:buNone/>
            </a:pPr>
            <a:endParaRPr lang="en-US" sz="1400" b="0" i="0" u="none" strike="noStrike" kern="1200" baseline="0">
              <a:solidFill>
                <a:schemeClr val="tx1"/>
              </a:solidFill>
              <a:latin typeface="Arial" panose="020B0604020202020204" pitchFamily="34" charset="0"/>
              <a:ea typeface="+mn-ea"/>
              <a:cs typeface="+mn-cs"/>
            </a:endParaRPr>
          </a:p>
          <a:p>
            <a:r>
              <a:rPr lang="en-US" sz="1400" b="1" kern="1200">
                <a:solidFill>
                  <a:schemeClr val="tx1"/>
                </a:solidFill>
                <a:effectLst/>
                <a:latin typeface="Arial" panose="020B0604020202020204" pitchFamily="34" charset="0"/>
                <a:ea typeface="+mn-ea"/>
                <a:cs typeface="+mn-cs"/>
              </a:rPr>
              <a:t>DONOR EXAMPLE</a:t>
            </a:r>
            <a:endParaRPr lang="en-US" sz="1400" kern="1200">
              <a:solidFill>
                <a:schemeClr val="tx1"/>
              </a:solidFill>
              <a:effectLst/>
              <a:latin typeface="Arial" panose="020B0604020202020204" pitchFamily="34" charset="0"/>
              <a:ea typeface="+mn-ea"/>
              <a:cs typeface="+mn-cs"/>
            </a:endParaRPr>
          </a:p>
          <a:p>
            <a:r>
              <a:rPr lang="en-US" sz="1400" kern="1200">
                <a:solidFill>
                  <a:schemeClr val="tx1"/>
                </a:solidFill>
                <a:effectLst/>
                <a:latin typeface="Arial" panose="020B0604020202020204" pitchFamily="34" charset="0"/>
                <a:ea typeface="+mn-ea"/>
                <a:cs typeface="+mn-cs"/>
              </a:rPr>
              <a:t>A woman in her mid-70’s </a:t>
            </a:r>
            <a:r>
              <a:rPr lang="en-US" sz="1400" b="0" i="0" u="none" strike="noStrike" kern="1200" baseline="0">
                <a:solidFill>
                  <a:schemeClr val="tx1"/>
                </a:solidFill>
                <a:latin typeface="Arial" panose="020B0604020202020204" pitchFamily="34" charset="0"/>
                <a:ea typeface="+mn-ea"/>
                <a:cs typeface="+mn-cs"/>
              </a:rPr>
              <a:t>who was very involved at her church always dreamed about being able to tithe and wanted to provide on-going to the congregation, even after she passed, but she wasn’t’ sure if she could afford to do so. She did have an IRA set aside, and didn’t need the income for living expenses, but was required to take minimum distributions each year, which would put her into a higher tax-bracket, affecting how her other income was taxed. Her financial advisor suggested she might avoid having to recognize that IRA income each year and meet her charitable goals by creating a non-advised charitable fund at Thrivent Charitable. She created a charitable fund (non-advised) and made a QCD of $100,000 each year for two years to the fund – in essence rolling over her un-needed IRA to the fund. The fund now makes annual grant distributions to her church (so she doesn’t have to tithe from her remaining income), and those grants will continue every year continue for the donor’s lifetime and long after she’s gone.</a:t>
            </a:r>
          </a:p>
          <a:p>
            <a:endParaRPr lang="en-US" sz="1400" b="1" i="0" u="none" strike="noStrike" kern="1200" baseline="0">
              <a:solidFill>
                <a:schemeClr val="tx1"/>
              </a:solidFill>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18</a:t>
            </a:fld>
            <a:endParaRPr lang="en-GB"/>
          </a:p>
        </p:txBody>
      </p:sp>
    </p:spTree>
    <p:extLst>
      <p:ext uri="{BB962C8B-B14F-4D97-AF65-F5344CB8AC3E}">
        <p14:creationId xmlns:p14="http://schemas.microsoft.com/office/powerpoint/2010/main" val="31580029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06985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atin typeface="Arial" panose="020B0604020202020204" pitchFamily="34" charset="0"/>
                <a:cs typeface="Arial" panose="020B0604020202020204" pitchFamily="34" charset="0"/>
              </a:rPr>
              <a:t>Now</a:t>
            </a:r>
            <a:r>
              <a:rPr lang="en-US" baseline="0">
                <a:latin typeface="Arial" panose="020B0604020202020204" pitchFamily="34" charset="0"/>
                <a:cs typeface="Arial" panose="020B0604020202020204" pitchFamily="34" charset="0"/>
              </a:rPr>
              <a:t> we’ll discuss a few gifts that are in the category of “Give Later.”</a:t>
            </a:r>
            <a:endParaRPr lang="en-US">
              <a:latin typeface="Arial" panose="020B0604020202020204" pitchFamily="34" charset="0"/>
              <a:cs typeface="Arial" panose="020B0604020202020204" pitchFamily="34" charset="0"/>
            </a:endParaRPr>
          </a:p>
          <a:p>
            <a:endParaRPr lang="en-US">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US" sz="1200" kern="1200">
                <a:solidFill>
                  <a:schemeClr val="tx1"/>
                </a:solidFill>
                <a:effectLst/>
                <a:latin typeface="Arial" panose="020B0604020202020204" pitchFamily="34" charset="0"/>
                <a:ea typeface="+mn-ea"/>
                <a:cs typeface="Arial" panose="020B0604020202020204" pitchFamily="34" charset="0"/>
              </a:rPr>
              <a:t>“Give Later” gifts are popular giving options because people can use their assets while living but also support causes after they die.</a:t>
            </a:r>
            <a:endParaRPr lang="en-US" sz="1200" kern="1200" baseline="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en-US" sz="1200" kern="1200">
                <a:solidFill>
                  <a:schemeClr val="tx1"/>
                </a:solidFill>
                <a:effectLst/>
                <a:latin typeface="Arial" panose="020B0604020202020204" pitchFamily="34" charset="0"/>
                <a:ea typeface="+mn-ea"/>
                <a:cs typeface="Arial" panose="020B0604020202020204" pitchFamily="34" charset="0"/>
              </a:rPr>
              <a:t>Tools for “Give Later” gifts are gifts through wills, beneficiary proceeds, life insurance and life estate reserved.</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20</a:t>
            </a:fld>
            <a:endParaRPr lang="en-GB"/>
          </a:p>
        </p:txBody>
      </p:sp>
    </p:spTree>
    <p:extLst>
      <p:ext uri="{BB962C8B-B14F-4D97-AF65-F5344CB8AC3E}">
        <p14:creationId xmlns:p14="http://schemas.microsoft.com/office/powerpoint/2010/main" val="24687396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Arial" panose="020B0604020202020204" pitchFamily="34" charset="0"/>
                <a:ea typeface="+mn-ea"/>
                <a:cs typeface="+mn-cs"/>
              </a:rPr>
              <a:t>Many people are familiar with the idea of naming a charity as a beneficiary of a retirement account or life insurance contract, but did you know there is a way to use life insurance strategically to leverage smaller gifts during a lifetime into a much larger gift at death? By absolutely</a:t>
            </a:r>
            <a:r>
              <a:rPr lang="en-US" sz="1200" kern="1200" baseline="0">
                <a:solidFill>
                  <a:schemeClr val="tx1"/>
                </a:solidFill>
                <a:effectLst/>
                <a:latin typeface="Arial" panose="020B0604020202020204" pitchFamily="34" charset="0"/>
                <a:ea typeface="+mn-ea"/>
                <a:cs typeface="+mn-cs"/>
              </a:rPr>
              <a:t> assigning the ownership of a new or existing life insurance contract, the donor may receive tax benefits while living. The value of the contract when assigned and any ongoing premiums may be tax deductible.</a:t>
            </a:r>
            <a:endParaRPr lang="en-US" sz="1200" kern="1200">
              <a:solidFill>
                <a:schemeClr val="tx1"/>
              </a:solidFill>
              <a:effectLst/>
              <a:latin typeface="Arial" panose="020B0604020202020204" pitchFamily="34" charset="0"/>
              <a:ea typeface="+mn-ea"/>
              <a:cs typeface="+mn-cs"/>
            </a:endParaRPr>
          </a:p>
          <a:p>
            <a:r>
              <a:rPr lang="en-US" sz="1200" kern="1200">
                <a:solidFill>
                  <a:schemeClr val="tx1"/>
                </a:solidFill>
                <a:effectLst/>
                <a:latin typeface="Arial" panose="020B0604020202020204" pitchFamily="34" charset="0"/>
                <a:ea typeface="+mn-ea"/>
                <a:cs typeface="+mn-cs"/>
              </a:rPr>
              <a:t> </a:t>
            </a:r>
          </a:p>
          <a:p>
            <a:r>
              <a:rPr lang="en-US" sz="1200" b="1" kern="1200">
                <a:solidFill>
                  <a:schemeClr val="tx1"/>
                </a:solidFill>
                <a:effectLst/>
                <a:latin typeface="Arial" panose="020B0604020202020204" pitchFamily="34" charset="0"/>
                <a:ea typeface="+mn-ea"/>
                <a:cs typeface="+mn-cs"/>
              </a:rPr>
              <a:t>DONOR EXAMPLE</a:t>
            </a:r>
            <a:endParaRPr lang="en-US" sz="1200" kern="1200">
              <a:solidFill>
                <a:schemeClr val="tx1"/>
              </a:solidFill>
              <a:effectLst/>
              <a:latin typeface="Arial" panose="020B0604020202020204" pitchFamily="34" charset="0"/>
              <a:ea typeface="+mn-ea"/>
              <a:cs typeface="+mn-cs"/>
            </a:endParaRPr>
          </a:p>
          <a:p>
            <a:r>
              <a:rPr lang="en-US" sz="1200" kern="1200">
                <a:solidFill>
                  <a:schemeClr val="tx1"/>
                </a:solidFill>
                <a:effectLst/>
                <a:latin typeface="Arial" panose="020B0604020202020204" pitchFamily="34" charset="0"/>
                <a:ea typeface="+mn-ea"/>
                <a:cs typeface="+mn-cs"/>
              </a:rPr>
              <a:t>One example of a donor who used this technique was a music teacher who wanted to leave enough money to her local church school’s endowment fund to help support the music program. She was concerned it was always one of the first things to get cut when the budget was tight. However, she wasn’t wealthy and didn’t think she would have enough money to meet her goal. With the help of her financial advisor, she developed a strategy to take out a life insurance policy and donate it to her donor-advised fund. Once the policy is owned by charity, the premium payments she makes each year may be tax deductible. She is also able to leverage an affordable annual gift </a:t>
            </a:r>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21</a:t>
            </a:fld>
            <a:endParaRPr lang="en-GB"/>
          </a:p>
        </p:txBody>
      </p:sp>
    </p:spTree>
    <p:extLst>
      <p:ext uri="{BB962C8B-B14F-4D97-AF65-F5344CB8AC3E}">
        <p14:creationId xmlns:p14="http://schemas.microsoft.com/office/powerpoint/2010/main" val="34449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t>Thrivent's research shows that </a:t>
            </a:r>
            <a:r>
              <a:rPr lang="en-US" sz="4800">
                <a:solidFill>
                  <a:srgbClr val="2E66FF"/>
                </a:solidFill>
                <a:latin typeface="+mj-lt"/>
              </a:rPr>
              <a:t>76% o</a:t>
            </a:r>
            <a:r>
              <a:rPr lang="en-US" sz="1200"/>
              <a:t>f Purposeful Providers say giving back to their community is important to them. And they may not mention generosity as part of their discussions. This may be an opportunity for you to get to know your clients on a different level and help them put their generosity into action. </a:t>
            </a:r>
          </a:p>
          <a:p>
            <a:endParaRPr lang="en-US" sz="1200"/>
          </a:p>
          <a:p>
            <a:endParaRPr lang="en-US" sz="1200"/>
          </a:p>
          <a:p>
            <a:r>
              <a:rPr lang="en-US" sz="1200"/>
              <a:t>Source: “Generosity: Segment Summary,” Thrivent research team, January 2021</a:t>
            </a:r>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a:p>
        </p:txBody>
      </p:sp>
    </p:spTree>
    <p:extLst>
      <p:ext uri="{BB962C8B-B14F-4D97-AF65-F5344CB8AC3E}">
        <p14:creationId xmlns:p14="http://schemas.microsoft.com/office/powerpoint/2010/main" val="21732599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a:solidFill>
                  <a:schemeClr val="tx1"/>
                </a:solidFill>
                <a:latin typeface="Arial" panose="020B0604020202020204" pitchFamily="34" charset="0"/>
                <a:ea typeface="+mn-ea"/>
                <a:cs typeface="Arial" panose="020B0604020202020204" pitchFamily="34" charset="0"/>
              </a:rPr>
              <a:t>Giving through a will or living trust – or naming a charity as a beneficiary on retirement or other accounts – is a simple, flexible way for your client to act on their values and charitable interests. IRAs or other qualified retirement assets, life insurance, annuities, investments and real estate provide an opportunity for your clients to support charities and causes that mean the most to them. Our gift planners are here to help. </a:t>
            </a:r>
          </a:p>
          <a:p>
            <a:endParaRPr lang="en-US" sz="1200" b="0" i="0" u="none" strike="noStrike" kern="1200" baseline="0">
              <a:solidFill>
                <a:schemeClr val="tx1"/>
              </a:solidFill>
              <a:latin typeface="Arial" panose="020B0604020202020204" pitchFamily="34" charset="0"/>
              <a:ea typeface="+mn-ea"/>
              <a:cs typeface="Arial" panose="020B0604020202020204" pitchFamily="34" charset="0"/>
            </a:endParaRPr>
          </a:p>
          <a:p>
            <a:r>
              <a:rPr lang="en-US" sz="1200" b="0" i="0" u="none" strike="noStrike" kern="1200" baseline="0">
                <a:solidFill>
                  <a:schemeClr val="tx1"/>
                </a:solidFill>
                <a:latin typeface="Arial" panose="020B0604020202020204" pitchFamily="34" charset="0"/>
                <a:ea typeface="+mn-ea"/>
                <a:cs typeface="Arial" panose="020B0604020202020204" pitchFamily="34" charset="0"/>
              </a:rPr>
              <a:t>Sharing all or a portion of these assets, your clients benefit in these ways:</a:t>
            </a:r>
          </a:p>
          <a:p>
            <a:r>
              <a:rPr lang="en-US" sz="1200" b="0" i="0" u="none" strike="noStrike" kern="1200" baseline="0">
                <a:solidFill>
                  <a:schemeClr val="tx1"/>
                </a:solidFill>
                <a:latin typeface="Arial" panose="020B0604020202020204" pitchFamily="34" charset="0"/>
                <a:ea typeface="+mn-ea"/>
                <a:cs typeface="Arial" panose="020B0604020202020204" pitchFamily="34" charset="0"/>
              </a:rPr>
              <a:t>1. Make a significant gift, oftentimes larger than what they could have made while living;</a:t>
            </a:r>
          </a:p>
          <a:p>
            <a:r>
              <a:rPr lang="en-US" sz="1200" b="0" i="0" u="none" strike="noStrike" kern="1200" baseline="0">
                <a:solidFill>
                  <a:schemeClr val="tx1"/>
                </a:solidFill>
                <a:latin typeface="Arial" panose="020B0604020202020204" pitchFamily="34" charset="0"/>
                <a:ea typeface="+mn-ea"/>
                <a:cs typeface="Arial" panose="020B0604020202020204" pitchFamily="34" charset="0"/>
              </a:rPr>
              <a:t>2. Retain control of assets while living and have the flexibility to make changes as needed; and</a:t>
            </a:r>
          </a:p>
          <a:p>
            <a:r>
              <a:rPr lang="en-US" sz="1200" b="0" i="0" u="none" strike="noStrike" kern="1200" baseline="0">
                <a:solidFill>
                  <a:schemeClr val="tx1"/>
                </a:solidFill>
                <a:latin typeface="Arial" panose="020B0604020202020204" pitchFamily="34" charset="0"/>
                <a:ea typeface="+mn-ea"/>
                <a:cs typeface="Arial" panose="020B0604020202020204" pitchFamily="34" charset="0"/>
              </a:rPr>
              <a:t>3. By giving through a donor-advised fund, their gift supports multiple charities through one simple designation.</a:t>
            </a:r>
            <a:endParaRPr lang="en-US" altLang="en-US">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0" baseline="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a:solidFill>
                  <a:schemeClr val="tx1"/>
                </a:solidFill>
                <a:effectLst/>
                <a:latin typeface="Arial" panose="020B0604020202020204" pitchFamily="34" charset="0"/>
                <a:ea typeface="+mn-ea"/>
                <a:cs typeface="+mn-cs"/>
              </a:rPr>
              <a:t>DONOR EXAMPLE</a:t>
            </a:r>
            <a:r>
              <a:rPr lang="en-US" altLang="en-US" b="1" baseline="0">
                <a:latin typeface="Arial" panose="020B0604020202020204" pitchFamily="34" charset="0"/>
                <a:cs typeface="Arial" panose="020B0604020202020204" pitchFamily="34" charset="0"/>
              </a:rPr>
              <a:t>– Beneficiary Proceeds</a:t>
            </a:r>
          </a:p>
          <a:p>
            <a:pPr marL="0" marR="0" indent="0" algn="l" defTabSz="914400" rtl="0" eaLnBrk="1" fontAlgn="auto" latinLnBrk="0" hangingPunct="1">
              <a:lnSpc>
                <a:spcPct val="100000"/>
              </a:lnSpc>
              <a:spcBef>
                <a:spcPts val="0"/>
              </a:spcBef>
              <a:spcAft>
                <a:spcPts val="0"/>
              </a:spcAft>
              <a:buClrTx/>
              <a:buSzPct val="80000"/>
              <a:buFontTx/>
              <a:buNone/>
              <a:tabLst/>
              <a:defRPr/>
            </a:pPr>
            <a:r>
              <a:rPr lang="en-US" sz="1200">
                <a:latin typeface="Arial" panose="020B0604020202020204" pitchFamily="34" charset="0"/>
                <a:cs typeface="Arial" panose="020B0604020202020204" pitchFamily="34" charset="0"/>
              </a:rPr>
              <a:t>A couple in their 70s wanted control of their assets while living in case they needed them in retirement but were aware that IRAs inherited by family would</a:t>
            </a:r>
            <a:r>
              <a:rPr lang="en-US" sz="1200" baseline="0">
                <a:latin typeface="Arial" panose="020B0604020202020204" pitchFamily="34" charset="0"/>
                <a:cs typeface="Arial" panose="020B0604020202020204" pitchFamily="34" charset="0"/>
              </a:rPr>
              <a:t> be</a:t>
            </a:r>
            <a:r>
              <a:rPr lang="en-US" sz="1200">
                <a:latin typeface="Arial" panose="020B0604020202020204" pitchFamily="34" charset="0"/>
                <a:cs typeface="Arial" panose="020B0604020202020204" pitchFamily="34" charset="0"/>
              </a:rPr>
              <a:t> subject to income tax and, possibly, estate tax. By naming Thrivent Charitable Impact &amp; Investing as beneficiary of their IRAs, the donors retain access to these assets while living. Upon their deaths, remaining IRA assets are directed to their Thrivent Charitable donor-advised fund to benefit their favorite charities, which include Thrivent Charitable’s Community Fund.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a:latin typeface="Arial" panose="020B0604020202020204" pitchFamily="34" charset="0"/>
                <a:cs typeface="Arial" panose="020B0604020202020204" pitchFamily="34" charset="0"/>
              </a:rPr>
              <a:t>The</a:t>
            </a:r>
            <a:r>
              <a:rPr lang="en-US" altLang="en-US" baseline="0">
                <a:latin typeface="Arial" panose="020B0604020202020204" pitchFamily="34" charset="0"/>
                <a:cs typeface="Arial" panose="020B0604020202020204" pitchFamily="34" charset="0"/>
              </a:rPr>
              <a:t> tax treatment of inherited assets can vary depending on the type of asset and the recipient. </a:t>
            </a:r>
            <a:r>
              <a:rPr lang="en-US" altLang="en-US">
                <a:latin typeface="Arial" panose="020B0604020202020204" pitchFamily="34" charset="0"/>
                <a:cs typeface="Arial" panose="020B0604020202020204" pitchFamily="34" charset="0"/>
              </a:rPr>
              <a:t>Our gift planners can team</a:t>
            </a:r>
            <a:r>
              <a:rPr lang="en-US" altLang="en-US" baseline="0">
                <a:latin typeface="Arial" panose="020B0604020202020204" pitchFamily="34" charset="0"/>
                <a:cs typeface="Arial" panose="020B0604020202020204" pitchFamily="34" charset="0"/>
              </a:rPr>
              <a:t> with you and your clients to help identify which assets are best to leave to charity and which are best to leave to loved ones.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a:latin typeface="Arial" panose="020B0604020202020204" pitchFamily="34" charset="0"/>
              <a:cs typeface="Arial" panose="020B0604020202020204" pitchFamily="34" charset="0"/>
            </a:endParaRPr>
          </a:p>
          <a:p>
            <a:r>
              <a:rPr lang="en-US" sz="1200" b="1" i="0" u="none" strike="noStrike" kern="1200" baseline="0">
                <a:solidFill>
                  <a:schemeClr val="tx1"/>
                </a:solidFill>
                <a:latin typeface="Arial" panose="020B0604020202020204" pitchFamily="34" charset="0"/>
                <a:ea typeface="+mn-ea"/>
                <a:cs typeface="Arial" panose="020B0604020202020204" pitchFamily="34" charset="0"/>
              </a:rPr>
              <a:t>DONOR STORY </a:t>
            </a:r>
            <a:r>
              <a:rPr lang="en-US" altLang="en-US" b="1" baseline="0">
                <a:latin typeface="Arial" panose="020B0604020202020204" pitchFamily="34" charset="0"/>
                <a:cs typeface="Arial" panose="020B0604020202020204" pitchFamily="34" charset="0"/>
              </a:rPr>
              <a:t>–</a:t>
            </a:r>
            <a:r>
              <a:rPr lang="en-US" sz="1200" b="1" i="0" u="none" strike="noStrike" kern="1200" baseline="0">
                <a:solidFill>
                  <a:schemeClr val="tx1"/>
                </a:solidFill>
                <a:latin typeface="Arial" panose="020B0604020202020204" pitchFamily="34" charset="0"/>
                <a:ea typeface="+mn-ea"/>
                <a:cs typeface="Arial" panose="020B0604020202020204" pitchFamily="34" charset="0"/>
              </a:rPr>
              <a:t> Bequests</a:t>
            </a:r>
          </a:p>
          <a:p>
            <a:r>
              <a:rPr lang="en-US" sz="1200" b="1" i="0" u="none" strike="noStrike" kern="1200" baseline="0">
                <a:solidFill>
                  <a:schemeClr val="tx1"/>
                </a:solidFill>
                <a:latin typeface="Arial" panose="020B0604020202020204" pitchFamily="34" charset="0"/>
                <a:ea typeface="+mn-ea"/>
                <a:cs typeface="Arial" panose="020B0604020202020204" pitchFamily="34" charset="0"/>
              </a:rPr>
              <a:t>The Donors: </a:t>
            </a:r>
            <a:r>
              <a:rPr lang="en-US" sz="1200" b="0" i="0" u="none" strike="noStrike" kern="1200" baseline="0">
                <a:solidFill>
                  <a:schemeClr val="tx1"/>
                </a:solidFill>
                <a:latin typeface="Arial" panose="020B0604020202020204" pitchFamily="34" charset="0"/>
                <a:ea typeface="+mn-ea"/>
                <a:cs typeface="Arial" panose="020B0604020202020204" pitchFamily="34" charset="0"/>
              </a:rPr>
              <a:t>A couple, 66 and 72, always wanted to tithe to their church but were never quite able to achieve their goal because of their restricted income. However, they decided to tithe to the church from their estate.</a:t>
            </a:r>
          </a:p>
          <a:p>
            <a:r>
              <a:rPr lang="en-US" sz="1200" b="1" i="0" u="none" strike="noStrike" kern="1200" baseline="0">
                <a:solidFill>
                  <a:schemeClr val="tx1"/>
                </a:solidFill>
                <a:latin typeface="Arial" panose="020B0604020202020204" pitchFamily="34" charset="0"/>
                <a:ea typeface="+mn-ea"/>
                <a:cs typeface="Arial" panose="020B0604020202020204" pitchFamily="34" charset="0"/>
              </a:rPr>
              <a:t>Their Gift: </a:t>
            </a:r>
            <a:r>
              <a:rPr lang="en-US" sz="1200" b="0" i="0" u="none" strike="noStrike" kern="1200" baseline="0">
                <a:solidFill>
                  <a:schemeClr val="tx1"/>
                </a:solidFill>
                <a:latin typeface="Arial" panose="020B0604020202020204" pitchFamily="34" charset="0"/>
                <a:ea typeface="+mn-ea"/>
                <a:cs typeface="Arial" panose="020B0604020202020204" pitchFamily="34" charset="0"/>
              </a:rPr>
              <a:t>They named Thrivent Charitable Impact &amp; Investing as the beneficiary of 10% of their assets in their will, to create a charitable fund that will benefit their church in perpetuity, replacing the support they offered during their lifetime.</a:t>
            </a:r>
            <a:endParaRPr lang="en-US">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22</a:t>
            </a:fld>
            <a:endParaRPr lang="en-GB"/>
          </a:p>
        </p:txBody>
      </p:sp>
    </p:spTree>
    <p:extLst>
      <p:ext uri="{BB962C8B-B14F-4D97-AF65-F5344CB8AC3E}">
        <p14:creationId xmlns:p14="http://schemas.microsoft.com/office/powerpoint/2010/main" val="3171747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last way to contribute to a charitable fund includes Give &amp; Receive.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577710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a:latin typeface="Baskerville Old Face" panose="02020602080505020303" pitchFamily="18" charset="0"/>
                <a:ea typeface="Baskerville" panose="02020502070401020303" pitchFamily="18" charset="0"/>
              </a:rPr>
              <a:t>Clients can also m</a:t>
            </a:r>
            <a:r>
              <a:rPr lang="en-US"/>
              <a:t>ake a charitable gift and receive ongoing income payments for life or a term of years. The remainder provides charitable support.</a:t>
            </a:r>
            <a:endParaRPr lang="en-US" sz="1200" kern="120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en-US" sz="1200" kern="1200">
                <a:solidFill>
                  <a:schemeClr val="tx1"/>
                </a:solidFill>
                <a:effectLst/>
                <a:latin typeface="Arial" panose="020B0604020202020204" pitchFamily="34" charset="0"/>
                <a:ea typeface="+mn-ea"/>
                <a:cs typeface="Arial" panose="020B0604020202020204" pitchFamily="34" charset="0"/>
              </a:rPr>
              <a:t>There are two strategies that offer options for “Give &amp; Receive” gifts: a charitable gift annuity and a charitable remainder trust.</a:t>
            </a:r>
          </a:p>
          <a:p>
            <a:pPr marL="171450" lvl="0" indent="-171450">
              <a:buFont typeface="Arial" panose="020B0604020202020204" pitchFamily="34" charset="0"/>
              <a:buChar char="•"/>
            </a:pPr>
            <a:endParaRPr lang="en-US" sz="1200" kern="120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en-US" sz="1200" kern="1200">
                <a:solidFill>
                  <a:schemeClr val="tx1"/>
                </a:solidFill>
                <a:effectLst/>
                <a:latin typeface="Arial" panose="020B0604020202020204" pitchFamily="34" charset="0"/>
                <a:ea typeface="+mn-ea"/>
                <a:cs typeface="Arial" panose="020B0604020202020204" pitchFamily="34" charset="0"/>
              </a:rPr>
              <a:t>Thrivent Charitable</a:t>
            </a:r>
            <a:r>
              <a:rPr lang="en-US" sz="1200" kern="1200" baseline="0">
                <a:solidFill>
                  <a:schemeClr val="tx1"/>
                </a:solidFill>
                <a:effectLst/>
                <a:latin typeface="Arial" panose="020B0604020202020204" pitchFamily="34" charset="0"/>
                <a:ea typeface="+mn-ea"/>
                <a:cs typeface="Arial" panose="020B0604020202020204" pitchFamily="34" charset="0"/>
              </a:rPr>
              <a:t> offers both, depending on the type of income your clients want and what assets they may have to give.</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24</a:t>
            </a:fld>
            <a:endParaRPr lang="en-GB"/>
          </a:p>
        </p:txBody>
      </p:sp>
    </p:spTree>
    <p:extLst>
      <p:ext uri="{BB962C8B-B14F-4D97-AF65-F5344CB8AC3E}">
        <p14:creationId xmlns:p14="http://schemas.microsoft.com/office/powerpoint/2010/main" val="19492578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b="0" i="0"/>
              <a:t>The</a:t>
            </a:r>
            <a:r>
              <a:rPr lang="en-US" altLang="en-US" b="0" i="0" baseline="0"/>
              <a:t> charitable gift annuity is one of our most popular giving tools. </a:t>
            </a:r>
            <a:r>
              <a:rPr lang="en-US" altLang="en-US" baseline="0"/>
              <a:t>It provides income payments to your client while living and future support to favorite charities. Income rates are based on age and other factors. </a:t>
            </a:r>
          </a:p>
          <a:p>
            <a:pPr eaLnBrk="1" hangingPunct="1"/>
            <a:endParaRPr lang="en-US" altLang="en-US" baseline="0"/>
          </a:p>
          <a:p>
            <a:pPr eaLnBrk="1" hangingPunct="1"/>
            <a:r>
              <a:rPr lang="en-US" altLang="en-US" baseline="0"/>
              <a:t>Many of Thrivent Charitable donors find gift annuities to be a simple, effective way to convert money market fund assets or a CD into an ongoing income stream. </a:t>
            </a:r>
            <a:r>
              <a:rPr lang="en-US" altLang="en-US"/>
              <a:t>Donors may receive potential income </a:t>
            </a:r>
            <a:r>
              <a:rPr lang="en-US" altLang="en-US" baseline="0"/>
              <a:t>and tax advantages from their gift while also providing lasting change to their chosen charities. </a:t>
            </a:r>
          </a:p>
          <a:p>
            <a:pPr eaLnBrk="1" hangingPunct="1"/>
            <a:endParaRPr lang="en-US" altLang="en-US" b="1" baseline="0"/>
          </a:p>
          <a:p>
            <a:r>
              <a:rPr lang="en-US" sz="1200" b="1" kern="1200">
                <a:solidFill>
                  <a:schemeClr val="tx1"/>
                </a:solidFill>
                <a:effectLst/>
                <a:latin typeface="Arial" panose="020B0604020202020204" pitchFamily="34" charset="0"/>
                <a:ea typeface="+mn-ea"/>
                <a:cs typeface="+mn-cs"/>
              </a:rPr>
              <a:t>DONOR EXAMPLE</a:t>
            </a:r>
            <a:endParaRPr lang="en-US" sz="1200" kern="1200">
              <a:solidFill>
                <a:schemeClr val="tx1"/>
              </a:solidFill>
              <a:effectLst/>
              <a:latin typeface="Arial" panose="020B0604020202020204" pitchFamily="34" charset="0"/>
              <a:ea typeface="+mn-ea"/>
              <a:cs typeface="+mn-cs"/>
            </a:endParaRPr>
          </a:p>
          <a:p>
            <a:pPr eaLnBrk="1" hangingPunct="1"/>
            <a:r>
              <a:rPr lang="en-US" altLang="en-US"/>
              <a:t>A widow in her early 70s has been active in her community for decades, particularly a homeless shelter for women. It was natural for her to want to make a gift to the shelter upon her death. She also wanted to increase her current income to help her live more comfortably in her retirement. With the help of her financial advisor, she was able to do exactly that. Her financial advisor set up a charitable gift annuity, which provides her with quarterly income payments while she’s living. When she passes away, the annuity will provide funds to the homeless shelter for women.</a:t>
            </a:r>
          </a:p>
        </p:txBody>
      </p:sp>
      <p:sp>
        <p:nvSpPr>
          <p:cNvPr id="4" name="Slide Number Placeholder 3"/>
          <p:cNvSpPr>
            <a:spLocks noGrp="1"/>
          </p:cNvSpPr>
          <p:nvPr>
            <p:ph type="sldNum" sz="quarter" idx="5"/>
          </p:nvPr>
        </p:nvSpPr>
        <p:spPr/>
        <p:txBody>
          <a:bodyPr/>
          <a:lstStyle/>
          <a:p>
            <a:fld id="{408B12A2-CBD0-42BA-BDA5-00E1D1EE9282}" type="slidenum">
              <a:rPr lang="en-GB" smtClean="0"/>
              <a:pPr/>
              <a:t>25</a:t>
            </a:fld>
            <a:endParaRPr lang="en-GB"/>
          </a:p>
        </p:txBody>
      </p:sp>
    </p:spTree>
    <p:extLst>
      <p:ext uri="{BB962C8B-B14F-4D97-AF65-F5344CB8AC3E}">
        <p14:creationId xmlns:p14="http://schemas.microsoft.com/office/powerpoint/2010/main" val="5564781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a:t>Through a charitable remainder annuity trust or unitrust, a donor’s gift is converted to ongoing income payments for a lifetime or a term of up to 20 years. At the end of the trust, the remainder benefits their donor-advised</a:t>
            </a:r>
            <a:r>
              <a:rPr lang="en-US" altLang="en-US" baseline="0"/>
              <a:t> </a:t>
            </a:r>
            <a:r>
              <a:rPr lang="en-US" altLang="en-US"/>
              <a:t>fund with Thrivent Charitable. With an annuity trust, your client can make a one-time gift and receive a set income. Their gift can be cash or publicly traded securities and the minimum is $50,000.</a:t>
            </a:r>
          </a:p>
          <a:p>
            <a:pPr eaLnBrk="1" hangingPunct="1"/>
            <a:endParaRPr lang="en-US" altLang="en-US"/>
          </a:p>
          <a:p>
            <a:pPr eaLnBrk="1" hangingPunct="1"/>
            <a:r>
              <a:rPr lang="en-US" altLang="en-US"/>
              <a:t>With a unitrust, clients can make multiple gifts of cash, publicly traded securities and real estate or other illiquid assets. Their income payments are calculated annually using a set percentage rate and the value of their trust’s assets. The gift minimum is $100,000–$200,000 when giving real estate or closely held stock. With either type of trust, donors may receive an immediate charitable deduction. We </a:t>
            </a:r>
            <a:r>
              <a:rPr lang="en-US" altLang="en-US" baseline="0"/>
              <a:t>will draft the trust agreement for you at no cost. </a:t>
            </a:r>
            <a:r>
              <a:rPr lang="en-US" altLang="en-US"/>
              <a:t>Other common assets used for charitable remainder trusts include s</a:t>
            </a:r>
            <a:r>
              <a:rPr lang="en-US" altLang="en-US" baseline="0"/>
              <a:t>tock, mutual funds, rental properties, farmland, equipment and crops.</a:t>
            </a:r>
          </a:p>
          <a:p>
            <a:pPr eaLnBrk="1" hangingPunct="1"/>
            <a:endParaRPr lang="en-US" altLang="en-US" baseline="0"/>
          </a:p>
          <a:p>
            <a:r>
              <a:rPr lang="en-US" sz="1200" b="1" kern="1200">
                <a:solidFill>
                  <a:schemeClr val="tx1"/>
                </a:solidFill>
                <a:effectLst/>
                <a:latin typeface="Arial" panose="020B0604020202020204" pitchFamily="34" charset="0"/>
                <a:ea typeface="+mn-ea"/>
                <a:cs typeface="+mn-cs"/>
              </a:rPr>
              <a:t>DONOR EXAMPLE</a:t>
            </a:r>
            <a:endParaRPr lang="en-US" sz="1200" kern="1200">
              <a:solidFill>
                <a:schemeClr val="tx1"/>
              </a:solidFill>
              <a:effectLst/>
              <a:latin typeface="Arial" panose="020B0604020202020204" pitchFamily="34" charset="0"/>
              <a:ea typeface="+mn-ea"/>
              <a:cs typeface="+mn-cs"/>
            </a:endParaRPr>
          </a:p>
          <a:p>
            <a:pPr eaLnBrk="1" hangingPunct="1"/>
            <a:r>
              <a:rPr lang="en-US" altLang="en-US" b="0" baseline="0"/>
              <a:t>A couple in their late 50s with grown children and own small business. As they prepare for retirement, they know they want a secure retirement, provide for their kids, and give to their church. This couple donated their business to a charitable remainder trust. By doing so, they may receive an income tax deduction. Eventually the business was sold by the trust, potentially free of capital gains taxes. The couple receive quarterly income payments, which they use to pay for a life insurance contract insuring both of them, which may provide their children with income tax-free proceeds when they die. The couple established their trust to provide the remainder interest to pass to their donor-advised fund, following their deaths. The donor-advised fund lets them—or their children and grandchildren—advise how and when to grant funds to their church and other charitable organizations for years to come. This creates a legacy of giving.</a:t>
            </a:r>
          </a:p>
        </p:txBody>
      </p:sp>
      <p:sp>
        <p:nvSpPr>
          <p:cNvPr id="4" name="Slide Number Placeholder 3"/>
          <p:cNvSpPr>
            <a:spLocks noGrp="1"/>
          </p:cNvSpPr>
          <p:nvPr>
            <p:ph type="sldNum" sz="quarter" idx="5"/>
          </p:nvPr>
        </p:nvSpPr>
        <p:spPr/>
        <p:txBody>
          <a:bodyPr/>
          <a:lstStyle/>
          <a:p>
            <a:fld id="{408B12A2-CBD0-42BA-BDA5-00E1D1EE9282}" type="slidenum">
              <a:rPr lang="en-GB" smtClean="0"/>
              <a:pPr/>
              <a:t>26</a:t>
            </a:fld>
            <a:endParaRPr lang="en-GB"/>
          </a:p>
        </p:txBody>
      </p:sp>
    </p:spTree>
    <p:extLst>
      <p:ext uri="{BB962C8B-B14F-4D97-AF65-F5344CB8AC3E}">
        <p14:creationId xmlns:p14="http://schemas.microsoft.com/office/powerpoint/2010/main" val="27952473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28</a:t>
            </a:fld>
            <a:endParaRPr lang="en-GB"/>
          </a:p>
        </p:txBody>
      </p:sp>
    </p:spTree>
    <p:extLst>
      <p:ext uri="{BB962C8B-B14F-4D97-AF65-F5344CB8AC3E}">
        <p14:creationId xmlns:p14="http://schemas.microsoft.com/office/powerpoint/2010/main" val="1280408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By starting a conversation about generosity and charitable planning, you may be </a:t>
            </a:r>
            <a:r>
              <a:rPr lang="en-US" sz="1200">
                <a:solidFill>
                  <a:srgbClr val="2E66FF"/>
                </a:solidFill>
              </a:rPr>
              <a:t>fulfilling a need </a:t>
            </a:r>
            <a:r>
              <a:rPr lang="en-US" sz="1200"/>
              <a:t>— adding value to your client and strengthening your relationship. </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a:p>
        </p:txBody>
      </p:sp>
    </p:spTree>
    <p:extLst>
      <p:ext uri="{BB962C8B-B14F-4D97-AF65-F5344CB8AC3E}">
        <p14:creationId xmlns:p14="http://schemas.microsoft.com/office/powerpoint/2010/main" val="2608929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a:cs typeface="Arial"/>
              </a:rPr>
              <a:t>Sometimes starting that conversation can feel difficult since generosity and charitable giving are deeply personal. We’ll provide some reasons people give and ways that the conversation can be more natural. </a:t>
            </a:r>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6</a:t>
            </a:fld>
            <a:endParaRPr lang="en-GB"/>
          </a:p>
        </p:txBody>
      </p:sp>
    </p:spTree>
    <p:extLst>
      <p:ext uri="{BB962C8B-B14F-4D97-AF65-F5344CB8AC3E}">
        <p14:creationId xmlns:p14="http://schemas.microsoft.com/office/powerpoint/2010/main" val="3747427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latin typeface="Arial"/>
                <a:cs typeface="Arial"/>
              </a:rPr>
              <a:t>As we said, opening the conversation about generosity and charitable giving sometimes can feel difficult. And yet, there may be natural ways it can come up in conversations with your clients as part of your regular meetings such as retirement and estate planning, wealth transfer or tax planning. Also, as you grow to know your clients more and more over the course of your relationship, they may reveal to you more personal reasons and their own generosity goals such as to </a:t>
            </a:r>
            <a:r>
              <a:rPr lang="en-US" sz="1800" b="0" i="0" u="none" strike="noStrike" baseline="0" dirty="0">
                <a:solidFill>
                  <a:srgbClr val="211D1E"/>
                </a:solidFill>
                <a:latin typeface="Arial"/>
                <a:cs typeface="Arial"/>
              </a:rPr>
              <a:t>express their values and serve as models to family via these gestures of generosity. Regardless, discussing generosity and strategic ways to your clients can amplify their </a:t>
            </a:r>
            <a:r>
              <a:rPr lang="en-US" sz="1800" b="0" i="0" u="none" strike="noStrike" baseline="0">
                <a:solidFill>
                  <a:srgbClr val="211D1E"/>
                </a:solidFill>
                <a:latin typeface="Arial"/>
                <a:cs typeface="Arial"/>
              </a:rPr>
              <a:t>giving AND can </a:t>
            </a:r>
            <a:r>
              <a:rPr lang="en-US" sz="1800" b="0" i="0" u="none" strike="noStrike" baseline="0" dirty="0">
                <a:solidFill>
                  <a:srgbClr val="211D1E"/>
                </a:solidFill>
                <a:latin typeface="Arial"/>
                <a:cs typeface="Arial"/>
              </a:rPr>
              <a:t>be a natural part of your meetings.</a:t>
            </a:r>
            <a:r>
              <a:rPr lang="en-US" sz="1800" dirty="0">
                <a:solidFill>
                  <a:srgbClr val="211D1E"/>
                </a:solidFill>
                <a:latin typeface="Arial"/>
                <a:cs typeface="Arial"/>
              </a:rPr>
              <a:t> </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7</a:t>
            </a:fld>
            <a:endParaRPr lang="en-GB"/>
          </a:p>
        </p:txBody>
      </p:sp>
    </p:spTree>
    <p:extLst>
      <p:ext uri="{BB962C8B-B14F-4D97-AF65-F5344CB8AC3E}">
        <p14:creationId xmlns:p14="http://schemas.microsoft.com/office/powerpoint/2010/main" val="16946484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You have a team of gift planners available to help you understand what may be the best solution for your clients’ situation and goals. </a:t>
            </a:r>
          </a:p>
        </p:txBody>
      </p:sp>
      <p:sp>
        <p:nvSpPr>
          <p:cNvPr id="4" name="Slide Number Placeholder 3"/>
          <p:cNvSpPr>
            <a:spLocks noGrp="1"/>
          </p:cNvSpPr>
          <p:nvPr>
            <p:ph type="sldNum" sz="quarter" idx="5"/>
          </p:nvPr>
        </p:nvSpPr>
        <p:spPr/>
        <p:txBody>
          <a:bodyPr/>
          <a:lstStyle/>
          <a:p>
            <a:fld id="{408B12A2-CBD0-42BA-BDA5-00E1D1EE9282}" type="slidenum">
              <a:rPr lang="en-GB" smtClean="0"/>
              <a:pPr/>
              <a:t>8</a:t>
            </a:fld>
            <a:endParaRPr lang="en-GB"/>
          </a:p>
        </p:txBody>
      </p:sp>
    </p:spTree>
    <p:extLst>
      <p:ext uri="{BB962C8B-B14F-4D97-AF65-F5344CB8AC3E}">
        <p14:creationId xmlns:p14="http://schemas.microsoft.com/office/powerpoint/2010/main" val="3051272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slide illustrates how Thrivent Charitable gift planners work with financial advisors like you. We are available to work with you 1:1, attend a meeting with you and your clients for a consultation or provide you with the training so you can start the conversations with your clients about their generosity plans. Whatever works best for you, we are here to help ensure you provide the best information and options to your clients so they may make decisions that fit their priorities and values. </a:t>
            </a:r>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a:p>
        </p:txBody>
      </p:sp>
    </p:spTree>
    <p:extLst>
      <p:ext uri="{BB962C8B-B14F-4D97-AF65-F5344CB8AC3E}">
        <p14:creationId xmlns:p14="http://schemas.microsoft.com/office/powerpoint/2010/main" val="4071482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talk about charitable funds – what they are and how they work. </a:t>
            </a:r>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a:p>
        </p:txBody>
      </p:sp>
    </p:spTree>
    <p:extLst>
      <p:ext uri="{BB962C8B-B14F-4D97-AF65-F5344CB8AC3E}">
        <p14:creationId xmlns:p14="http://schemas.microsoft.com/office/powerpoint/2010/main" val="481540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What is a charitable fund? A charitable fund is like a “charitable checking account” and is one of the ways to help your clients think differently on how they live their generosity values.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A charitable fund may be part of the financial tools you offer your clients. The funds they contribute are invested and may grow until your client is ready to make grants to the organizations or causes they care about most. </a:t>
            </a:r>
          </a:p>
        </p:txBody>
      </p:sp>
      <p:sp>
        <p:nvSpPr>
          <p:cNvPr id="4" name="Slide Number Placeholder 3"/>
          <p:cNvSpPr>
            <a:spLocks noGrp="1"/>
          </p:cNvSpPr>
          <p:nvPr>
            <p:ph type="sldNum" sz="quarter" idx="5"/>
          </p:nvPr>
        </p:nvSpPr>
        <p:spPr/>
        <p:txBody>
          <a:bodyPr/>
          <a:lstStyle/>
          <a:p>
            <a:fld id="{408B12A2-CBD0-42BA-BDA5-00E1D1EE9282}" type="slidenum">
              <a:rPr lang="en-GB" smtClean="0"/>
              <a:pPr/>
              <a:t>11</a:t>
            </a:fld>
            <a:endParaRPr lang="en-GB"/>
          </a:p>
        </p:txBody>
      </p:sp>
    </p:spTree>
    <p:extLst>
      <p:ext uri="{BB962C8B-B14F-4D97-AF65-F5344CB8AC3E}">
        <p14:creationId xmlns:p14="http://schemas.microsoft.com/office/powerpoint/2010/main" val="31662505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a:t>Click to edit </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a:t>Click to edit </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Tree>
    <p:extLst>
      <p:ext uri="{BB962C8B-B14F-4D97-AF65-F5344CB8AC3E}">
        <p14:creationId xmlns:p14="http://schemas.microsoft.com/office/powerpoint/2010/main" val="2900165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a:t>Click to edit master styles</a:t>
            </a:r>
          </a:p>
          <a:p>
            <a:pPr lvl="1"/>
            <a:r>
              <a:rPr lang="en-US"/>
              <a:t>Second level text</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a:t>Click to edit </a:t>
            </a:r>
            <a:endParaRPr lang="en-GB"/>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0.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91.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3.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3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9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3.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33.xml"/><Relationship Id="rId5" Type="http://schemas.openxmlformats.org/officeDocument/2006/relationships/image" Target="../media/image24.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33.xml"/><Relationship Id="rId5" Type="http://schemas.openxmlformats.org/officeDocument/2006/relationships/image" Target="../media/image24.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3.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33.xml"/><Relationship Id="rId6" Type="http://schemas.openxmlformats.org/officeDocument/2006/relationships/image" Target="../media/image31.png"/><Relationship Id="rId5" Type="http://schemas.openxmlformats.org/officeDocument/2006/relationships/image" Target="../media/image24.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33.xml"/><Relationship Id="rId5" Type="http://schemas.openxmlformats.org/officeDocument/2006/relationships/image" Target="../media/image24.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3.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33.xml"/><Relationship Id="rId6" Type="http://schemas.openxmlformats.org/officeDocument/2006/relationships/image" Target="../media/image32.png"/><Relationship Id="rId5" Type="http://schemas.openxmlformats.org/officeDocument/2006/relationships/image" Target="../media/image24.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33.xml"/><Relationship Id="rId6" Type="http://schemas.openxmlformats.org/officeDocument/2006/relationships/image" Target="../media/image32.png"/><Relationship Id="rId5" Type="http://schemas.openxmlformats.org/officeDocument/2006/relationships/image" Target="../media/image24.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9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1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9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DEDF8-384B-57E4-7397-155CB7CE48BD}"/>
              </a:ext>
            </a:extLst>
          </p:cNvPr>
          <p:cNvSpPr>
            <a:spLocks noGrp="1"/>
          </p:cNvSpPr>
          <p:nvPr>
            <p:ph type="ctrTitle"/>
          </p:nvPr>
        </p:nvSpPr>
        <p:spPr/>
        <p:txBody>
          <a:bodyPr/>
          <a:lstStyle/>
          <a:p>
            <a:r>
              <a:rPr lang="en-US"/>
              <a:t>Incorporating generosity </a:t>
            </a:r>
            <a:br>
              <a:rPr lang="en-US"/>
            </a:br>
            <a:r>
              <a:rPr lang="en-US"/>
              <a:t>into your practice</a:t>
            </a:r>
          </a:p>
        </p:txBody>
      </p:sp>
      <p:sp>
        <p:nvSpPr>
          <p:cNvPr id="4" name="Subtitle 3">
            <a:extLst>
              <a:ext uri="{FF2B5EF4-FFF2-40B4-BE49-F238E27FC236}">
                <a16:creationId xmlns:a16="http://schemas.microsoft.com/office/drawing/2014/main" id="{E70DE4A4-BAC8-7606-AB76-DCF71B1A3E80}"/>
              </a:ext>
            </a:extLst>
          </p:cNvPr>
          <p:cNvSpPr>
            <a:spLocks noGrp="1"/>
          </p:cNvSpPr>
          <p:nvPr>
            <p:ph type="subTitle" idx="1"/>
          </p:nvPr>
        </p:nvSpPr>
        <p:spPr/>
        <p:txBody>
          <a:bodyPr/>
          <a:lstStyle/>
          <a:p>
            <a:endParaRPr lang="en-US"/>
          </a:p>
        </p:txBody>
      </p:sp>
      <p:pic>
        <p:nvPicPr>
          <p:cNvPr id="6" name="Picture 5" descr="Icon&#10;&#10;Description automatically generated">
            <a:extLst>
              <a:ext uri="{FF2B5EF4-FFF2-40B4-BE49-F238E27FC236}">
                <a16:creationId xmlns:a16="http://schemas.microsoft.com/office/drawing/2014/main" id="{B5A2D51E-07E6-A356-304C-5EC1DA8B8D9E}"/>
              </a:ext>
            </a:extLst>
          </p:cNvPr>
          <p:cNvPicPr>
            <a:picLocks noChangeAspect="1"/>
          </p:cNvPicPr>
          <p:nvPr/>
        </p:nvPicPr>
        <p:blipFill>
          <a:blip r:embed="rId2"/>
          <a:stretch>
            <a:fillRect/>
          </a:stretch>
        </p:blipFill>
        <p:spPr>
          <a:xfrm>
            <a:off x="6190971" y="804672"/>
            <a:ext cx="5708226" cy="6053328"/>
          </a:xfrm>
          <a:prstGeom prst="rect">
            <a:avLst/>
          </a:prstGeom>
        </p:spPr>
      </p:pic>
      <p:sp>
        <p:nvSpPr>
          <p:cNvPr id="8" name="Rectangle 7">
            <a:extLst>
              <a:ext uri="{FF2B5EF4-FFF2-40B4-BE49-F238E27FC236}">
                <a16:creationId xmlns:a16="http://schemas.microsoft.com/office/drawing/2014/main" id="{BBBA0E84-C7DF-1CBA-B477-4D436F2062AB}"/>
              </a:ext>
            </a:extLst>
          </p:cNvPr>
          <p:cNvSpPr/>
          <p:nvPr/>
        </p:nvSpPr>
        <p:spPr>
          <a:xfrm>
            <a:off x="11259127" y="6199928"/>
            <a:ext cx="640070" cy="568036"/>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Date Placeholder 3">
            <a:extLst>
              <a:ext uri="{FF2B5EF4-FFF2-40B4-BE49-F238E27FC236}">
                <a16:creationId xmlns:a16="http://schemas.microsoft.com/office/drawing/2014/main" id="{21A7C141-8D40-0C05-D7F3-06B195739771}"/>
              </a:ext>
            </a:extLst>
          </p:cNvPr>
          <p:cNvSpPr txBox="1">
            <a:spLocks/>
          </p:cNvSpPr>
          <p:nvPr/>
        </p:nvSpPr>
        <p:spPr>
          <a:xfrm>
            <a:off x="7906243" y="6483946"/>
            <a:ext cx="411480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a:t>3483401.7</a:t>
            </a:r>
            <a:endParaRPr lang="en-US" dirty="0"/>
          </a:p>
        </p:txBody>
      </p:sp>
      <p:sp>
        <p:nvSpPr>
          <p:cNvPr id="5" name="Date Placeholder 4">
            <a:extLst>
              <a:ext uri="{FF2B5EF4-FFF2-40B4-BE49-F238E27FC236}">
                <a16:creationId xmlns:a16="http://schemas.microsoft.com/office/drawing/2014/main" id="{F3EDDE93-D1A0-D0E0-A094-954E9CEE3647}"/>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79180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a:t>Charitable Funds</a:t>
            </a:r>
          </a:p>
        </p:txBody>
      </p:sp>
      <p:sp>
        <p:nvSpPr>
          <p:cNvPr id="3" name="Date Placeholder 2">
            <a:extLst>
              <a:ext uri="{FF2B5EF4-FFF2-40B4-BE49-F238E27FC236}">
                <a16:creationId xmlns:a16="http://schemas.microsoft.com/office/drawing/2014/main" id="{0AB37B16-572C-6223-B893-084A9F02E1B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4" name="Picture 3" descr="Logo, icon&#10;&#10;Description automatically generated">
            <a:extLst>
              <a:ext uri="{FF2B5EF4-FFF2-40B4-BE49-F238E27FC236}">
                <a16:creationId xmlns:a16="http://schemas.microsoft.com/office/drawing/2014/main" id="{F5D991B3-64F2-6D4D-2C48-73FF8A01F7EC}"/>
              </a:ext>
            </a:extLst>
          </p:cNvPr>
          <p:cNvPicPr>
            <a:picLocks noChangeAspect="1"/>
          </p:cNvPicPr>
          <p:nvPr/>
        </p:nvPicPr>
        <p:blipFill>
          <a:blip r:embed="rId3"/>
          <a:stretch>
            <a:fillRect/>
          </a:stretch>
        </p:blipFill>
        <p:spPr>
          <a:xfrm>
            <a:off x="6329326" y="-222415"/>
            <a:ext cx="7564351" cy="8021669"/>
          </a:xfrm>
          <a:prstGeom prst="rect">
            <a:avLst/>
          </a:prstGeom>
        </p:spPr>
      </p:pic>
    </p:spTree>
    <p:extLst>
      <p:ext uri="{BB962C8B-B14F-4D97-AF65-F5344CB8AC3E}">
        <p14:creationId xmlns:p14="http://schemas.microsoft.com/office/powerpoint/2010/main" val="164288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CF16D89-C749-3843-3C7F-654462080AB3}"/>
              </a:ext>
            </a:extLst>
          </p:cNvPr>
          <p:cNvSpPr/>
          <p:nvPr/>
        </p:nvSpPr>
        <p:spPr>
          <a:xfrm>
            <a:off x="4347197"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9D5FEA2-39B2-B076-44DF-E0331454CB39}"/>
              </a:ext>
            </a:extLst>
          </p:cNvPr>
          <p:cNvSpPr/>
          <p:nvPr/>
        </p:nvSpPr>
        <p:spPr>
          <a:xfrm>
            <a:off x="8101344"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C1E96FB-5030-5D8C-8AE1-12ECC91ED663}"/>
              </a:ext>
            </a:extLst>
          </p:cNvPr>
          <p:cNvSpPr/>
          <p:nvPr/>
        </p:nvSpPr>
        <p:spPr>
          <a:xfrm>
            <a:off x="605640"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6A51CC-AC5F-F824-9CA5-9DF20B0E4019}"/>
              </a:ext>
            </a:extLst>
          </p:cNvPr>
          <p:cNvSpPr>
            <a:spLocks noGrp="1"/>
          </p:cNvSpPr>
          <p:nvPr>
            <p:ph type="title"/>
          </p:nvPr>
        </p:nvSpPr>
        <p:spPr/>
        <p:txBody>
          <a:bodyPr/>
          <a:lstStyle/>
          <a:p>
            <a:r>
              <a:rPr lang="en-US"/>
              <a:t>How a Charitable Fund Works</a:t>
            </a:r>
          </a:p>
        </p:txBody>
      </p:sp>
      <p:sp>
        <p:nvSpPr>
          <p:cNvPr id="13" name="TextBox 12">
            <a:extLst>
              <a:ext uri="{FF2B5EF4-FFF2-40B4-BE49-F238E27FC236}">
                <a16:creationId xmlns:a16="http://schemas.microsoft.com/office/drawing/2014/main" id="{0C81DF1A-9807-2233-FD9C-BDEF6B344522}"/>
              </a:ext>
            </a:extLst>
          </p:cNvPr>
          <p:cNvSpPr txBox="1"/>
          <p:nvPr/>
        </p:nvSpPr>
        <p:spPr>
          <a:xfrm>
            <a:off x="8647591" y="3483384"/>
            <a:ext cx="2510353" cy="677108"/>
          </a:xfrm>
          <a:prstGeom prst="rect">
            <a:avLst/>
          </a:prstGeom>
          <a:noFill/>
        </p:spPr>
        <p:txBody>
          <a:bodyPr wrap="square" rtlCol="0">
            <a:spAutoFit/>
          </a:bodyPr>
          <a:lstStyle/>
          <a:p>
            <a:pPr algn="ctr"/>
            <a:r>
              <a:rPr lang="en-US" sz="2400" b="1">
                <a:solidFill>
                  <a:schemeClr val="accent2"/>
                </a:solidFill>
              </a:rPr>
              <a:t>Grant</a:t>
            </a:r>
          </a:p>
          <a:p>
            <a:pPr algn="ctr"/>
            <a:r>
              <a:rPr lang="en-US" sz="1400"/>
              <a:t>Distributions</a:t>
            </a:r>
          </a:p>
        </p:txBody>
      </p:sp>
      <p:sp>
        <p:nvSpPr>
          <p:cNvPr id="15" name="TextBox 14">
            <a:extLst>
              <a:ext uri="{FF2B5EF4-FFF2-40B4-BE49-F238E27FC236}">
                <a16:creationId xmlns:a16="http://schemas.microsoft.com/office/drawing/2014/main" id="{55298DFC-E38F-49D6-9476-C7B7CCFFEC34}"/>
              </a:ext>
            </a:extLst>
          </p:cNvPr>
          <p:cNvSpPr txBox="1"/>
          <p:nvPr/>
        </p:nvSpPr>
        <p:spPr>
          <a:xfrm>
            <a:off x="545985" y="3483384"/>
            <a:ext cx="3755407" cy="677108"/>
          </a:xfrm>
          <a:prstGeom prst="rect">
            <a:avLst/>
          </a:prstGeom>
          <a:noFill/>
        </p:spPr>
        <p:txBody>
          <a:bodyPr wrap="square" rtlCol="0">
            <a:spAutoFit/>
          </a:bodyPr>
          <a:lstStyle/>
          <a:p>
            <a:pPr algn="ctr"/>
            <a:r>
              <a:rPr lang="en-US" sz="2400" b="1">
                <a:solidFill>
                  <a:schemeClr val="accent2"/>
                </a:solidFill>
              </a:rPr>
              <a:t>Give</a:t>
            </a:r>
          </a:p>
          <a:p>
            <a:pPr algn="ctr"/>
            <a:r>
              <a:rPr lang="en-US" sz="1400">
                <a:solidFill>
                  <a:srgbClr val="000000"/>
                </a:solidFill>
              </a:rPr>
              <a:t>Give Now. Give Later. Give &amp; Receive™.</a:t>
            </a:r>
          </a:p>
        </p:txBody>
      </p:sp>
      <p:pic>
        <p:nvPicPr>
          <p:cNvPr id="28" name="Picture 27" descr="Icon&#10;&#10;Description automatically generated">
            <a:extLst>
              <a:ext uri="{FF2B5EF4-FFF2-40B4-BE49-F238E27FC236}">
                <a16:creationId xmlns:a16="http://schemas.microsoft.com/office/drawing/2014/main" id="{6C149B7A-BC06-37AE-0F0D-1AE0E385FFC7}"/>
              </a:ext>
            </a:extLst>
          </p:cNvPr>
          <p:cNvPicPr>
            <a:picLocks noChangeAspect="1"/>
          </p:cNvPicPr>
          <p:nvPr/>
        </p:nvPicPr>
        <p:blipFill>
          <a:blip r:embed="rId3"/>
          <a:stretch>
            <a:fillRect/>
          </a:stretch>
        </p:blipFill>
        <p:spPr>
          <a:xfrm>
            <a:off x="1769165" y="2128014"/>
            <a:ext cx="1227764" cy="1231857"/>
          </a:xfrm>
          <a:prstGeom prst="rect">
            <a:avLst/>
          </a:prstGeom>
        </p:spPr>
      </p:pic>
      <p:sp>
        <p:nvSpPr>
          <p:cNvPr id="33" name="Text Placeholder 6">
            <a:extLst>
              <a:ext uri="{FF2B5EF4-FFF2-40B4-BE49-F238E27FC236}">
                <a16:creationId xmlns:a16="http://schemas.microsoft.com/office/drawing/2014/main" id="{51C37762-40A4-9A64-283C-E667643E75F4}"/>
              </a:ext>
            </a:extLst>
          </p:cNvPr>
          <p:cNvSpPr txBox="1">
            <a:spLocks/>
          </p:cNvSpPr>
          <p:nvPr/>
        </p:nvSpPr>
        <p:spPr>
          <a:xfrm>
            <a:off x="8328103" y="4338395"/>
            <a:ext cx="3149329" cy="1492251"/>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a:t>Your client recommends grants to the charities and causes they care about most</a:t>
            </a:r>
            <a:endParaRPr lang="en-GB" sz="2000" b="0"/>
          </a:p>
        </p:txBody>
      </p:sp>
      <p:sp>
        <p:nvSpPr>
          <p:cNvPr id="35" name="Text Placeholder 5">
            <a:extLst>
              <a:ext uri="{FF2B5EF4-FFF2-40B4-BE49-F238E27FC236}">
                <a16:creationId xmlns:a16="http://schemas.microsoft.com/office/drawing/2014/main" id="{4A17B7A8-3D29-C490-15CD-48EFA145A67E}"/>
              </a:ext>
            </a:extLst>
          </p:cNvPr>
          <p:cNvSpPr txBox="1">
            <a:spLocks/>
          </p:cNvSpPr>
          <p:nvPr/>
        </p:nvSpPr>
        <p:spPr>
          <a:xfrm>
            <a:off x="5109470" y="4338395"/>
            <a:ext cx="2281963" cy="1148604"/>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sz="2000" b="0"/>
              <a:t>Assets are invested for potential growth</a:t>
            </a:r>
            <a:endParaRPr lang="en-GB" sz="2000" b="0"/>
          </a:p>
        </p:txBody>
      </p:sp>
      <p:pic>
        <p:nvPicPr>
          <p:cNvPr id="7" name="Picture 6" descr="Icon&#10;&#10;Description automatically generated">
            <a:extLst>
              <a:ext uri="{FF2B5EF4-FFF2-40B4-BE49-F238E27FC236}">
                <a16:creationId xmlns:a16="http://schemas.microsoft.com/office/drawing/2014/main" id="{D6D2A26D-FB95-FE7A-9637-2375A914B256}"/>
              </a:ext>
            </a:extLst>
          </p:cNvPr>
          <p:cNvPicPr>
            <a:picLocks noChangeAspect="1"/>
          </p:cNvPicPr>
          <p:nvPr/>
        </p:nvPicPr>
        <p:blipFill>
          <a:blip r:embed="rId4"/>
          <a:stretch>
            <a:fillRect/>
          </a:stretch>
        </p:blipFill>
        <p:spPr>
          <a:xfrm>
            <a:off x="5542284" y="2061035"/>
            <a:ext cx="1350694" cy="1350694"/>
          </a:xfrm>
          <a:prstGeom prst="rect">
            <a:avLst/>
          </a:prstGeom>
        </p:spPr>
      </p:pic>
      <p:sp>
        <p:nvSpPr>
          <p:cNvPr id="39" name="Text Placeholder 6">
            <a:extLst>
              <a:ext uri="{FF2B5EF4-FFF2-40B4-BE49-F238E27FC236}">
                <a16:creationId xmlns:a16="http://schemas.microsoft.com/office/drawing/2014/main" id="{6145A55C-D727-E64D-6827-273E89218C3A}"/>
              </a:ext>
            </a:extLst>
          </p:cNvPr>
          <p:cNvSpPr txBox="1">
            <a:spLocks/>
          </p:cNvSpPr>
          <p:nvPr/>
        </p:nvSpPr>
        <p:spPr>
          <a:xfrm>
            <a:off x="1068499" y="4338395"/>
            <a:ext cx="2710379" cy="107511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a:t>Your client contributes assets to the charitable fund</a:t>
            </a:r>
            <a:endParaRPr lang="en-GB" sz="2000" b="0"/>
          </a:p>
        </p:txBody>
      </p:sp>
      <p:sp>
        <p:nvSpPr>
          <p:cNvPr id="43" name="TextBox 42">
            <a:extLst>
              <a:ext uri="{FF2B5EF4-FFF2-40B4-BE49-F238E27FC236}">
                <a16:creationId xmlns:a16="http://schemas.microsoft.com/office/drawing/2014/main" id="{24BA21A8-55A3-6241-F963-65D17475D250}"/>
              </a:ext>
            </a:extLst>
          </p:cNvPr>
          <p:cNvSpPr txBox="1"/>
          <p:nvPr/>
        </p:nvSpPr>
        <p:spPr>
          <a:xfrm>
            <a:off x="4995275" y="3483384"/>
            <a:ext cx="2510353" cy="677108"/>
          </a:xfrm>
          <a:prstGeom prst="rect">
            <a:avLst/>
          </a:prstGeom>
          <a:noFill/>
        </p:spPr>
        <p:txBody>
          <a:bodyPr wrap="square" rtlCol="0">
            <a:spAutoFit/>
          </a:bodyPr>
          <a:lstStyle/>
          <a:p>
            <a:pPr algn="ctr"/>
            <a:r>
              <a:rPr lang="en-US" sz="2400" b="1">
                <a:solidFill>
                  <a:schemeClr val="accent2"/>
                </a:solidFill>
              </a:rPr>
              <a:t>Grow</a:t>
            </a:r>
          </a:p>
          <a:p>
            <a:pPr algn="ctr"/>
            <a:r>
              <a:rPr lang="en-US" sz="1400">
                <a:solidFill>
                  <a:srgbClr val="000000"/>
                </a:solidFill>
              </a:rPr>
              <a:t>Charitable fund</a:t>
            </a:r>
            <a:endParaRPr lang="en-US" sz="1400" b="1">
              <a:solidFill>
                <a:schemeClr val="accent2"/>
              </a:solidFill>
            </a:endParaRPr>
          </a:p>
        </p:txBody>
      </p:sp>
      <p:pic>
        <p:nvPicPr>
          <p:cNvPr id="4" name="Picture 3" descr="Icon&#10;&#10;Description automatically generated">
            <a:extLst>
              <a:ext uri="{FF2B5EF4-FFF2-40B4-BE49-F238E27FC236}">
                <a16:creationId xmlns:a16="http://schemas.microsoft.com/office/drawing/2014/main" id="{6857DB12-AB8C-4175-8A38-9B713E321453}"/>
              </a:ext>
            </a:extLst>
          </p:cNvPr>
          <p:cNvPicPr>
            <a:picLocks noChangeAspect="1"/>
          </p:cNvPicPr>
          <p:nvPr/>
        </p:nvPicPr>
        <p:blipFill>
          <a:blip r:embed="rId5"/>
          <a:stretch>
            <a:fillRect/>
          </a:stretch>
        </p:blipFill>
        <p:spPr>
          <a:xfrm>
            <a:off x="9158974" y="2061034"/>
            <a:ext cx="1422349" cy="1422349"/>
          </a:xfrm>
          <a:prstGeom prst="rect">
            <a:avLst/>
          </a:prstGeom>
        </p:spPr>
      </p:pic>
      <p:sp>
        <p:nvSpPr>
          <p:cNvPr id="3" name="Date Placeholder 2">
            <a:extLst>
              <a:ext uri="{FF2B5EF4-FFF2-40B4-BE49-F238E27FC236}">
                <a16:creationId xmlns:a16="http://schemas.microsoft.com/office/drawing/2014/main" id="{F4E51013-79E9-F399-23A7-091658EA8C6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cxnSp>
        <p:nvCxnSpPr>
          <p:cNvPr id="6" name="Straight Connector 5">
            <a:extLst>
              <a:ext uri="{FF2B5EF4-FFF2-40B4-BE49-F238E27FC236}">
                <a16:creationId xmlns:a16="http://schemas.microsoft.com/office/drawing/2014/main" id="{57681E36-8D43-E368-4711-2CD1DD130883}"/>
              </a:ext>
            </a:extLst>
          </p:cNvPr>
          <p:cNvCxnSpPr>
            <a:cxnSpLocks/>
          </p:cNvCxnSpPr>
          <p:nvPr/>
        </p:nvCxnSpPr>
        <p:spPr>
          <a:xfrm>
            <a:off x="1197068"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4E8EA6C-F32E-6158-68C1-BFEEFCEF63C9}"/>
              </a:ext>
            </a:extLst>
          </p:cNvPr>
          <p:cNvCxnSpPr>
            <a:cxnSpLocks/>
          </p:cNvCxnSpPr>
          <p:nvPr/>
        </p:nvCxnSpPr>
        <p:spPr>
          <a:xfrm>
            <a:off x="4995275"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154D00-C69B-1102-0438-03852CF9EF1F}"/>
              </a:ext>
            </a:extLst>
          </p:cNvPr>
          <p:cNvCxnSpPr>
            <a:cxnSpLocks/>
          </p:cNvCxnSpPr>
          <p:nvPr/>
        </p:nvCxnSpPr>
        <p:spPr>
          <a:xfrm>
            <a:off x="8647591"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4515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8CAABDA8-49CA-0FB2-D8AE-C09E3CAE6E42}"/>
              </a:ext>
            </a:extLst>
          </p:cNvPr>
          <p:cNvSpPr/>
          <p:nvPr/>
        </p:nvSpPr>
        <p:spPr>
          <a:xfrm>
            <a:off x="8994304" y="2372251"/>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100A0F0-6FFE-A23B-42F4-8DD684554EE5}"/>
              </a:ext>
            </a:extLst>
          </p:cNvPr>
          <p:cNvSpPr/>
          <p:nvPr/>
        </p:nvSpPr>
        <p:spPr>
          <a:xfrm>
            <a:off x="5268582" y="2372252"/>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2897431A-D7B6-DB27-B572-6DE833E5877F}"/>
              </a:ext>
            </a:extLst>
          </p:cNvPr>
          <p:cNvSpPr/>
          <p:nvPr/>
        </p:nvSpPr>
        <p:spPr>
          <a:xfrm>
            <a:off x="792045" y="4044171"/>
            <a:ext cx="3510134" cy="2103710"/>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C3090DD-0300-06DF-E7DD-BED58953BAE2}"/>
              </a:ext>
            </a:extLst>
          </p:cNvPr>
          <p:cNvSpPr/>
          <p:nvPr/>
        </p:nvSpPr>
        <p:spPr>
          <a:xfrm>
            <a:off x="792045" y="1076529"/>
            <a:ext cx="3510134" cy="2852228"/>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6A51CC-AC5F-F824-9CA5-9DF20B0E4019}"/>
              </a:ext>
            </a:extLst>
          </p:cNvPr>
          <p:cNvSpPr>
            <a:spLocks noGrp="1"/>
          </p:cNvSpPr>
          <p:nvPr>
            <p:ph type="title"/>
          </p:nvPr>
        </p:nvSpPr>
        <p:spPr/>
        <p:txBody>
          <a:bodyPr/>
          <a:lstStyle/>
          <a:p>
            <a:r>
              <a:rPr lang="en-US"/>
              <a:t>How an endowment fund works</a:t>
            </a:r>
          </a:p>
        </p:txBody>
      </p:sp>
      <p:sp>
        <p:nvSpPr>
          <p:cNvPr id="12" name="TextBox 11">
            <a:extLst>
              <a:ext uri="{FF2B5EF4-FFF2-40B4-BE49-F238E27FC236}">
                <a16:creationId xmlns:a16="http://schemas.microsoft.com/office/drawing/2014/main" id="{4D6F9847-C0E1-BA68-6D76-036A3F2C6056}"/>
              </a:ext>
            </a:extLst>
          </p:cNvPr>
          <p:cNvSpPr txBox="1"/>
          <p:nvPr/>
        </p:nvSpPr>
        <p:spPr>
          <a:xfrm>
            <a:off x="976606" y="2341616"/>
            <a:ext cx="3616906" cy="338554"/>
          </a:xfrm>
          <a:prstGeom prst="rect">
            <a:avLst/>
          </a:prstGeom>
          <a:noFill/>
        </p:spPr>
        <p:txBody>
          <a:bodyPr wrap="square" rtlCol="0">
            <a:spAutoFit/>
          </a:bodyPr>
          <a:lstStyle/>
          <a:p>
            <a:r>
              <a:rPr lang="en-US" sz="1600" i="1"/>
              <a:t>May receive tax benefits</a:t>
            </a:r>
          </a:p>
        </p:txBody>
      </p:sp>
      <p:sp>
        <p:nvSpPr>
          <p:cNvPr id="13" name="TextBox 12">
            <a:extLst>
              <a:ext uri="{FF2B5EF4-FFF2-40B4-BE49-F238E27FC236}">
                <a16:creationId xmlns:a16="http://schemas.microsoft.com/office/drawing/2014/main" id="{0C81DF1A-9807-2233-FD9C-BDEF6B344522}"/>
              </a:ext>
            </a:extLst>
          </p:cNvPr>
          <p:cNvSpPr txBox="1"/>
          <p:nvPr/>
        </p:nvSpPr>
        <p:spPr>
          <a:xfrm>
            <a:off x="9222245" y="3528646"/>
            <a:ext cx="2510353" cy="400110"/>
          </a:xfrm>
          <a:prstGeom prst="rect">
            <a:avLst/>
          </a:prstGeom>
          <a:noFill/>
        </p:spPr>
        <p:txBody>
          <a:bodyPr wrap="square" rtlCol="0">
            <a:spAutoFit/>
          </a:bodyPr>
          <a:lstStyle/>
          <a:p>
            <a:r>
              <a:rPr lang="en-US" sz="2000" b="1">
                <a:solidFill>
                  <a:schemeClr val="accent2"/>
                </a:solidFill>
              </a:rPr>
              <a:t>Distributions</a:t>
            </a:r>
          </a:p>
        </p:txBody>
      </p:sp>
      <p:sp>
        <p:nvSpPr>
          <p:cNvPr id="14" name="TextBox 13">
            <a:extLst>
              <a:ext uri="{FF2B5EF4-FFF2-40B4-BE49-F238E27FC236}">
                <a16:creationId xmlns:a16="http://schemas.microsoft.com/office/drawing/2014/main" id="{B00862EB-2F39-7A34-C36E-CDB9CADE0C69}"/>
              </a:ext>
            </a:extLst>
          </p:cNvPr>
          <p:cNvSpPr txBox="1"/>
          <p:nvPr/>
        </p:nvSpPr>
        <p:spPr>
          <a:xfrm>
            <a:off x="914243" y="5158410"/>
            <a:ext cx="2744621" cy="707886"/>
          </a:xfrm>
          <a:prstGeom prst="rect">
            <a:avLst/>
          </a:prstGeom>
          <a:noFill/>
        </p:spPr>
        <p:txBody>
          <a:bodyPr wrap="square" rtlCol="0">
            <a:spAutoFit/>
          </a:bodyPr>
          <a:lstStyle/>
          <a:p>
            <a:r>
              <a:rPr lang="en-US" sz="2000" b="1">
                <a:solidFill>
                  <a:schemeClr val="accent2"/>
                </a:solidFill>
              </a:rPr>
              <a:t>Support ($) from the organization</a:t>
            </a:r>
          </a:p>
        </p:txBody>
      </p:sp>
      <p:sp>
        <p:nvSpPr>
          <p:cNvPr id="15" name="TextBox 14">
            <a:extLst>
              <a:ext uri="{FF2B5EF4-FFF2-40B4-BE49-F238E27FC236}">
                <a16:creationId xmlns:a16="http://schemas.microsoft.com/office/drawing/2014/main" id="{55298DFC-E38F-49D6-9476-C7B7CCFFEC34}"/>
              </a:ext>
            </a:extLst>
          </p:cNvPr>
          <p:cNvSpPr txBox="1"/>
          <p:nvPr/>
        </p:nvSpPr>
        <p:spPr>
          <a:xfrm>
            <a:off x="968087" y="1995164"/>
            <a:ext cx="3541246" cy="400110"/>
          </a:xfrm>
          <a:prstGeom prst="rect">
            <a:avLst/>
          </a:prstGeom>
          <a:noFill/>
        </p:spPr>
        <p:txBody>
          <a:bodyPr wrap="square" rtlCol="0">
            <a:spAutoFit/>
          </a:bodyPr>
          <a:lstStyle/>
          <a:p>
            <a:r>
              <a:rPr lang="en-US" sz="2000" b="1">
                <a:solidFill>
                  <a:schemeClr val="accent2"/>
                </a:solidFill>
              </a:rPr>
              <a:t>Gifts ($) from supporters</a:t>
            </a:r>
          </a:p>
        </p:txBody>
      </p:sp>
      <p:pic>
        <p:nvPicPr>
          <p:cNvPr id="26" name="Picture 25" descr="Icon&#10;&#10;Description automatically generated">
            <a:extLst>
              <a:ext uri="{FF2B5EF4-FFF2-40B4-BE49-F238E27FC236}">
                <a16:creationId xmlns:a16="http://schemas.microsoft.com/office/drawing/2014/main" id="{7805F0D4-7F64-2952-CF79-00B4BC5BF77E}"/>
              </a:ext>
            </a:extLst>
          </p:cNvPr>
          <p:cNvPicPr>
            <a:picLocks noChangeAspect="1"/>
          </p:cNvPicPr>
          <p:nvPr/>
        </p:nvPicPr>
        <p:blipFill>
          <a:blip r:embed="rId3"/>
          <a:stretch>
            <a:fillRect/>
          </a:stretch>
        </p:blipFill>
        <p:spPr>
          <a:xfrm>
            <a:off x="5397418" y="2571062"/>
            <a:ext cx="946446" cy="946446"/>
          </a:xfrm>
          <a:prstGeom prst="rect">
            <a:avLst/>
          </a:prstGeom>
        </p:spPr>
      </p:pic>
      <p:pic>
        <p:nvPicPr>
          <p:cNvPr id="28" name="Picture 27" descr="Icon&#10;&#10;Description automatically generated">
            <a:extLst>
              <a:ext uri="{FF2B5EF4-FFF2-40B4-BE49-F238E27FC236}">
                <a16:creationId xmlns:a16="http://schemas.microsoft.com/office/drawing/2014/main" id="{6C149B7A-BC06-37AE-0F0D-1AE0E385FFC7}"/>
              </a:ext>
            </a:extLst>
          </p:cNvPr>
          <p:cNvPicPr>
            <a:picLocks noChangeAspect="1"/>
          </p:cNvPicPr>
          <p:nvPr/>
        </p:nvPicPr>
        <p:blipFill>
          <a:blip r:embed="rId4"/>
          <a:stretch>
            <a:fillRect/>
          </a:stretch>
        </p:blipFill>
        <p:spPr>
          <a:xfrm>
            <a:off x="917963" y="1175820"/>
            <a:ext cx="943711" cy="946857"/>
          </a:xfrm>
          <a:prstGeom prst="rect">
            <a:avLst/>
          </a:prstGeom>
        </p:spPr>
      </p:pic>
      <p:pic>
        <p:nvPicPr>
          <p:cNvPr id="32" name="Picture 31" descr="Icon&#10;&#10;Description automatically generated">
            <a:extLst>
              <a:ext uri="{FF2B5EF4-FFF2-40B4-BE49-F238E27FC236}">
                <a16:creationId xmlns:a16="http://schemas.microsoft.com/office/drawing/2014/main" id="{E6E11DCD-6B77-9D70-1C9B-F0AF0C92A4E1}"/>
              </a:ext>
            </a:extLst>
          </p:cNvPr>
          <p:cNvPicPr>
            <a:picLocks noChangeAspect="1"/>
          </p:cNvPicPr>
          <p:nvPr/>
        </p:nvPicPr>
        <p:blipFill>
          <a:blip r:embed="rId5"/>
          <a:stretch>
            <a:fillRect/>
          </a:stretch>
        </p:blipFill>
        <p:spPr>
          <a:xfrm>
            <a:off x="792045" y="4171906"/>
            <a:ext cx="1069629" cy="1069629"/>
          </a:xfrm>
          <a:prstGeom prst="rect">
            <a:avLst/>
          </a:prstGeom>
        </p:spPr>
      </p:pic>
      <p:sp>
        <p:nvSpPr>
          <p:cNvPr id="33" name="Text Placeholder 6">
            <a:extLst>
              <a:ext uri="{FF2B5EF4-FFF2-40B4-BE49-F238E27FC236}">
                <a16:creationId xmlns:a16="http://schemas.microsoft.com/office/drawing/2014/main" id="{51C37762-40A4-9A64-283C-E667643E75F4}"/>
              </a:ext>
            </a:extLst>
          </p:cNvPr>
          <p:cNvSpPr txBox="1">
            <a:spLocks/>
          </p:cNvSpPr>
          <p:nvPr/>
        </p:nvSpPr>
        <p:spPr>
          <a:xfrm>
            <a:off x="9222246" y="3949017"/>
            <a:ext cx="2456464" cy="128509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a:t>The endowment committee determines the distribution policy for grants from the endowment to support the organization’s mission.</a:t>
            </a:r>
            <a:endParaRPr lang="en-GB"/>
          </a:p>
          <a:p>
            <a:endParaRPr lang="en-GB"/>
          </a:p>
        </p:txBody>
      </p:sp>
      <p:sp>
        <p:nvSpPr>
          <p:cNvPr id="34" name="Text Placeholder 8">
            <a:extLst>
              <a:ext uri="{FF2B5EF4-FFF2-40B4-BE49-F238E27FC236}">
                <a16:creationId xmlns:a16="http://schemas.microsoft.com/office/drawing/2014/main" id="{E89C8144-A2B4-3297-6427-C4E52FB50C03}"/>
              </a:ext>
            </a:extLst>
          </p:cNvPr>
          <p:cNvSpPr txBox="1">
            <a:spLocks/>
          </p:cNvSpPr>
          <p:nvPr/>
        </p:nvSpPr>
        <p:spPr>
          <a:xfrm>
            <a:off x="968087" y="2642212"/>
            <a:ext cx="3248733" cy="132983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lvl="1"/>
            <a:r>
              <a:rPr lang="en-US"/>
              <a:t>Individuals who make gifts to the endowment receive the joy of supporting a future mission and potential tax benefits based on when and how their gifts were made.</a:t>
            </a:r>
            <a:endParaRPr lang="en-GB"/>
          </a:p>
          <a:p>
            <a:endParaRPr lang="en-GB"/>
          </a:p>
        </p:txBody>
      </p:sp>
      <p:sp>
        <p:nvSpPr>
          <p:cNvPr id="35" name="Text Placeholder 5">
            <a:extLst>
              <a:ext uri="{FF2B5EF4-FFF2-40B4-BE49-F238E27FC236}">
                <a16:creationId xmlns:a16="http://schemas.microsoft.com/office/drawing/2014/main" id="{4A17B7A8-3D29-C490-15CD-48EFA145A67E}"/>
              </a:ext>
            </a:extLst>
          </p:cNvPr>
          <p:cNvSpPr txBox="1">
            <a:spLocks/>
          </p:cNvSpPr>
          <p:nvPr/>
        </p:nvSpPr>
        <p:spPr>
          <a:xfrm>
            <a:off x="5470476" y="3983362"/>
            <a:ext cx="2510354" cy="1595519"/>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a:t>Assets from the organization and gifts from supporters are invested in the endowment fund for the organization’s benefit. </a:t>
            </a:r>
            <a:endParaRPr lang="en-GB" b="0"/>
          </a:p>
        </p:txBody>
      </p:sp>
      <p:sp>
        <p:nvSpPr>
          <p:cNvPr id="36" name="TextBox 35">
            <a:extLst>
              <a:ext uri="{FF2B5EF4-FFF2-40B4-BE49-F238E27FC236}">
                <a16:creationId xmlns:a16="http://schemas.microsoft.com/office/drawing/2014/main" id="{D3C63EA2-DAC5-3B27-94C7-B8ACBE73FE9D}"/>
              </a:ext>
            </a:extLst>
          </p:cNvPr>
          <p:cNvSpPr txBox="1"/>
          <p:nvPr/>
        </p:nvSpPr>
        <p:spPr>
          <a:xfrm>
            <a:off x="5470475" y="3563786"/>
            <a:ext cx="3192215" cy="400110"/>
          </a:xfrm>
          <a:prstGeom prst="rect">
            <a:avLst/>
          </a:prstGeom>
          <a:noFill/>
        </p:spPr>
        <p:txBody>
          <a:bodyPr wrap="square" rtlCol="0">
            <a:spAutoFit/>
          </a:bodyPr>
          <a:lstStyle/>
          <a:p>
            <a:r>
              <a:rPr lang="en-US" sz="2000" b="1">
                <a:solidFill>
                  <a:schemeClr val="accent2"/>
                </a:solidFill>
              </a:rPr>
              <a:t>Endowment Fund</a:t>
            </a:r>
          </a:p>
        </p:txBody>
      </p:sp>
      <p:cxnSp>
        <p:nvCxnSpPr>
          <p:cNvPr id="38" name="Straight Arrow Connector 37">
            <a:extLst>
              <a:ext uri="{FF2B5EF4-FFF2-40B4-BE49-F238E27FC236}">
                <a16:creationId xmlns:a16="http://schemas.microsoft.com/office/drawing/2014/main" id="{ACE3827B-7D6D-700D-B181-9F917B219FA1}"/>
              </a:ext>
            </a:extLst>
          </p:cNvPr>
          <p:cNvCxnSpPr>
            <a:cxnSpLocks/>
          </p:cNvCxnSpPr>
          <p:nvPr/>
        </p:nvCxnSpPr>
        <p:spPr>
          <a:xfrm>
            <a:off x="4302180" y="2784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 name="Date Placeholder 2">
            <a:extLst>
              <a:ext uri="{FF2B5EF4-FFF2-40B4-BE49-F238E27FC236}">
                <a16:creationId xmlns:a16="http://schemas.microsoft.com/office/drawing/2014/main" id="{15452650-4D51-12A3-8644-81FF838633A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cxnSp>
        <p:nvCxnSpPr>
          <p:cNvPr id="7" name="Straight Arrow Connector 6">
            <a:extLst>
              <a:ext uri="{FF2B5EF4-FFF2-40B4-BE49-F238E27FC236}">
                <a16:creationId xmlns:a16="http://schemas.microsoft.com/office/drawing/2014/main" id="{245C51C6-0839-8D68-C39D-F262E7E0CE50}"/>
              </a:ext>
            </a:extLst>
          </p:cNvPr>
          <p:cNvCxnSpPr>
            <a:cxnSpLocks/>
          </p:cNvCxnSpPr>
          <p:nvPr/>
        </p:nvCxnSpPr>
        <p:spPr>
          <a:xfrm>
            <a:off x="4302180" y="4868959"/>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Straight Arrow Connector 8">
            <a:extLst>
              <a:ext uri="{FF2B5EF4-FFF2-40B4-BE49-F238E27FC236}">
                <a16:creationId xmlns:a16="http://schemas.microsoft.com/office/drawing/2014/main" id="{77693F4A-12EB-FA1F-14EC-81E4CCB14606}"/>
              </a:ext>
            </a:extLst>
          </p:cNvPr>
          <p:cNvCxnSpPr>
            <a:cxnSpLocks/>
          </p:cNvCxnSpPr>
          <p:nvPr/>
        </p:nvCxnSpPr>
        <p:spPr>
          <a:xfrm>
            <a:off x="8180930" y="3791328"/>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 name="Straight Arrow Connector 9">
            <a:extLst>
              <a:ext uri="{FF2B5EF4-FFF2-40B4-BE49-F238E27FC236}">
                <a16:creationId xmlns:a16="http://schemas.microsoft.com/office/drawing/2014/main" id="{647AEDED-F0D4-3BC9-70FF-BBBF2543EA66}"/>
              </a:ext>
            </a:extLst>
          </p:cNvPr>
          <p:cNvCxnSpPr>
            <a:cxnSpLocks/>
          </p:cNvCxnSpPr>
          <p:nvPr/>
        </p:nvCxnSpPr>
        <p:spPr>
          <a:xfrm>
            <a:off x="8180930" y="4110190"/>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117295E7-0B35-18D1-38CD-8EB7D7C1FBC5}"/>
              </a:ext>
            </a:extLst>
          </p:cNvPr>
          <p:cNvCxnSpPr>
            <a:cxnSpLocks/>
          </p:cNvCxnSpPr>
          <p:nvPr/>
        </p:nvCxnSpPr>
        <p:spPr>
          <a:xfrm>
            <a:off x="8180930" y="4435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41" name="Picture 40" descr="A blue line with check marks on a black background&#10;&#10;Description automatically generated">
            <a:extLst>
              <a:ext uri="{FF2B5EF4-FFF2-40B4-BE49-F238E27FC236}">
                <a16:creationId xmlns:a16="http://schemas.microsoft.com/office/drawing/2014/main" id="{0BBB30EE-3C18-BB9E-20B9-296765095A92}"/>
              </a:ext>
            </a:extLst>
          </p:cNvPr>
          <p:cNvPicPr>
            <a:picLocks noChangeAspect="1"/>
          </p:cNvPicPr>
          <p:nvPr/>
        </p:nvPicPr>
        <p:blipFill>
          <a:blip r:embed="rId6"/>
          <a:stretch>
            <a:fillRect/>
          </a:stretch>
        </p:blipFill>
        <p:spPr>
          <a:xfrm>
            <a:off x="9157912" y="2695262"/>
            <a:ext cx="797334" cy="799992"/>
          </a:xfrm>
          <a:prstGeom prst="rect">
            <a:avLst/>
          </a:prstGeom>
        </p:spPr>
      </p:pic>
    </p:spTree>
    <p:extLst>
      <p:ext uri="{BB962C8B-B14F-4D97-AF65-F5344CB8AC3E}">
        <p14:creationId xmlns:p14="http://schemas.microsoft.com/office/powerpoint/2010/main" val="286833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a:t>Ways to Give</a:t>
            </a:r>
          </a:p>
        </p:txBody>
      </p:sp>
      <p:sp>
        <p:nvSpPr>
          <p:cNvPr id="3" name="Subtitle 2">
            <a:extLst>
              <a:ext uri="{FF2B5EF4-FFF2-40B4-BE49-F238E27FC236}">
                <a16:creationId xmlns:a16="http://schemas.microsoft.com/office/drawing/2014/main" id="{6E8C1EB1-3293-4F01-BB66-CC2A573AFDA5}"/>
              </a:ext>
            </a:extLst>
          </p:cNvPr>
          <p:cNvSpPr>
            <a:spLocks noGrp="1"/>
          </p:cNvSpPr>
          <p:nvPr>
            <p:ph type="body" idx="1"/>
          </p:nvPr>
        </p:nvSpPr>
        <p:spPr/>
        <p:txBody>
          <a:bodyPr/>
          <a:lstStyle/>
          <a:p>
            <a:r>
              <a:rPr lang="en-US"/>
              <a:t>How to help your clients establish a charitable fund</a:t>
            </a:r>
          </a:p>
        </p:txBody>
      </p:sp>
      <p:sp>
        <p:nvSpPr>
          <p:cNvPr id="4" name="Date Placeholder 3">
            <a:extLst>
              <a:ext uri="{FF2B5EF4-FFF2-40B4-BE49-F238E27FC236}">
                <a16:creationId xmlns:a16="http://schemas.microsoft.com/office/drawing/2014/main" id="{7A71F829-9C82-1332-E696-200C17F5A89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14" name="Picture 13" descr="Icon&#10;&#10;Description automatically generated">
            <a:extLst>
              <a:ext uri="{FF2B5EF4-FFF2-40B4-BE49-F238E27FC236}">
                <a16:creationId xmlns:a16="http://schemas.microsoft.com/office/drawing/2014/main" id="{7B965D64-B446-D9C1-4AC9-B74C6EE7BDF2}"/>
              </a:ext>
            </a:extLst>
          </p:cNvPr>
          <p:cNvPicPr>
            <a:picLocks noChangeAspect="1"/>
          </p:cNvPicPr>
          <p:nvPr/>
        </p:nvPicPr>
        <p:blipFill>
          <a:blip r:embed="rId3"/>
          <a:stretch>
            <a:fillRect/>
          </a:stretch>
        </p:blipFill>
        <p:spPr>
          <a:xfrm>
            <a:off x="5901765" y="-454220"/>
            <a:ext cx="7420772" cy="8502354"/>
          </a:xfrm>
          <a:prstGeom prst="rect">
            <a:avLst/>
          </a:prstGeom>
        </p:spPr>
      </p:pic>
    </p:spTree>
    <p:extLst>
      <p:ext uri="{BB962C8B-B14F-4D97-AF65-F5344CB8AC3E}">
        <p14:creationId xmlns:p14="http://schemas.microsoft.com/office/powerpoint/2010/main" val="3505152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F9C931-1CB4-06C9-ADF4-4F6964402E28}"/>
              </a:ext>
            </a:extLst>
          </p:cNvPr>
          <p:cNvSpPr txBox="1"/>
          <p:nvPr/>
        </p:nvSpPr>
        <p:spPr>
          <a:xfrm>
            <a:off x="442469" y="2276707"/>
            <a:ext cx="863126" cy="2646878"/>
          </a:xfrm>
          <a:prstGeom prst="rect">
            <a:avLst/>
          </a:prstGeom>
          <a:noFill/>
        </p:spPr>
        <p:txBody>
          <a:bodyPr wrap="square" rtlCol="0">
            <a:spAutoFit/>
          </a:bodyPr>
          <a:lstStyle/>
          <a:p>
            <a:r>
              <a:rPr lang="en-US" sz="16600">
                <a:solidFill>
                  <a:schemeClr val="bg2"/>
                </a:solidFill>
                <a:latin typeface="+mj-lt"/>
              </a:rPr>
              <a:t>1</a:t>
            </a:r>
          </a:p>
        </p:txBody>
      </p:sp>
      <p:sp>
        <p:nvSpPr>
          <p:cNvPr id="8" name="TextBox 7">
            <a:extLst>
              <a:ext uri="{FF2B5EF4-FFF2-40B4-BE49-F238E27FC236}">
                <a16:creationId xmlns:a16="http://schemas.microsoft.com/office/drawing/2014/main" id="{935A0AB8-0A86-A085-EC1C-BD884C29222E}"/>
              </a:ext>
            </a:extLst>
          </p:cNvPr>
          <p:cNvSpPr txBox="1"/>
          <p:nvPr/>
        </p:nvSpPr>
        <p:spPr>
          <a:xfrm>
            <a:off x="3993595" y="2276707"/>
            <a:ext cx="863126" cy="2646878"/>
          </a:xfrm>
          <a:prstGeom prst="rect">
            <a:avLst/>
          </a:prstGeom>
          <a:noFill/>
        </p:spPr>
        <p:txBody>
          <a:bodyPr wrap="square" rtlCol="0">
            <a:spAutoFit/>
          </a:bodyPr>
          <a:lstStyle/>
          <a:p>
            <a:r>
              <a:rPr lang="en-US" sz="16600">
                <a:solidFill>
                  <a:schemeClr val="bg2"/>
                </a:solidFill>
                <a:latin typeface="+mj-lt"/>
              </a:rPr>
              <a:t>2</a:t>
            </a:r>
          </a:p>
        </p:txBody>
      </p:sp>
      <p:sp>
        <p:nvSpPr>
          <p:cNvPr id="10" name="TextBox 9">
            <a:extLst>
              <a:ext uri="{FF2B5EF4-FFF2-40B4-BE49-F238E27FC236}">
                <a16:creationId xmlns:a16="http://schemas.microsoft.com/office/drawing/2014/main" id="{B083BC77-36CB-EC5B-221A-E374660A2FA7}"/>
              </a:ext>
            </a:extLst>
          </p:cNvPr>
          <p:cNvSpPr txBox="1"/>
          <p:nvPr/>
        </p:nvSpPr>
        <p:spPr>
          <a:xfrm>
            <a:off x="7482239" y="2241656"/>
            <a:ext cx="863126" cy="2646878"/>
          </a:xfrm>
          <a:prstGeom prst="rect">
            <a:avLst/>
          </a:prstGeom>
          <a:noFill/>
        </p:spPr>
        <p:txBody>
          <a:bodyPr wrap="square" rtlCol="0">
            <a:spAutoFit/>
          </a:bodyPr>
          <a:lstStyle/>
          <a:p>
            <a:r>
              <a:rPr lang="en-US" sz="16600">
                <a:solidFill>
                  <a:schemeClr val="bg2"/>
                </a:solidFill>
                <a:latin typeface="+mj-lt"/>
              </a:rPr>
              <a:t>3</a:t>
            </a:r>
          </a:p>
        </p:txBody>
      </p:sp>
      <p:sp>
        <p:nvSpPr>
          <p:cNvPr id="2" name="Title 1">
            <a:extLst>
              <a:ext uri="{FF2B5EF4-FFF2-40B4-BE49-F238E27FC236}">
                <a16:creationId xmlns:a16="http://schemas.microsoft.com/office/drawing/2014/main" id="{370AFCD9-548C-E455-9F39-ACBB7CDAB824}"/>
              </a:ext>
            </a:extLst>
          </p:cNvPr>
          <p:cNvSpPr>
            <a:spLocks noGrp="1"/>
          </p:cNvSpPr>
          <p:nvPr>
            <p:ph type="title"/>
          </p:nvPr>
        </p:nvSpPr>
        <p:spPr/>
        <p:txBody>
          <a:bodyPr/>
          <a:lstStyle/>
          <a:p>
            <a:r>
              <a:rPr lang="en-US"/>
              <a:t>Ways to give</a:t>
            </a:r>
          </a:p>
        </p:txBody>
      </p:sp>
      <p:sp>
        <p:nvSpPr>
          <p:cNvPr id="5" name="TextBox 4">
            <a:extLst>
              <a:ext uri="{FF2B5EF4-FFF2-40B4-BE49-F238E27FC236}">
                <a16:creationId xmlns:a16="http://schemas.microsoft.com/office/drawing/2014/main" id="{7492948E-1E93-2F3B-A991-FF4C615195EB}"/>
              </a:ext>
            </a:extLst>
          </p:cNvPr>
          <p:cNvSpPr txBox="1"/>
          <p:nvPr/>
        </p:nvSpPr>
        <p:spPr>
          <a:xfrm>
            <a:off x="4526906" y="1747256"/>
            <a:ext cx="6591173" cy="646331"/>
          </a:xfrm>
          <a:prstGeom prst="rect">
            <a:avLst/>
          </a:prstGeom>
          <a:noFill/>
        </p:spPr>
        <p:txBody>
          <a:bodyPr wrap="square">
            <a:spAutoFit/>
          </a:bodyPr>
          <a:lstStyle/>
          <a:p>
            <a:pPr eaLnBrk="1" hangingPunct="1"/>
            <a:r>
              <a:rPr lang="en-US" altLang="en-US"/>
              <a:t>There are three common ways to give charitably. </a:t>
            </a:r>
            <a:br>
              <a:rPr lang="en-US" altLang="en-US"/>
            </a:br>
            <a:r>
              <a:rPr lang="en-US" altLang="en-US"/>
              <a:t>Each of these giving methods may benefit your charitable fund.</a:t>
            </a:r>
          </a:p>
        </p:txBody>
      </p:sp>
      <p:cxnSp>
        <p:nvCxnSpPr>
          <p:cNvPr id="14" name="Straight Connector 13">
            <a:extLst>
              <a:ext uri="{FF2B5EF4-FFF2-40B4-BE49-F238E27FC236}">
                <a16:creationId xmlns:a16="http://schemas.microsoft.com/office/drawing/2014/main" id="{D40BD3D4-7C0D-4A78-C5C9-D04FF7F2C708}"/>
              </a:ext>
            </a:extLst>
          </p:cNvPr>
          <p:cNvCxnSpPr>
            <a:cxnSpLocks/>
          </p:cNvCxnSpPr>
          <p:nvPr/>
        </p:nvCxnSpPr>
        <p:spPr>
          <a:xfrm flipH="1">
            <a:off x="0" y="1934240"/>
            <a:ext cx="438912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4177D98-08E3-757D-41A1-471300CD1826}"/>
              </a:ext>
            </a:extLst>
          </p:cNvPr>
          <p:cNvSpPr txBox="1"/>
          <p:nvPr/>
        </p:nvSpPr>
        <p:spPr>
          <a:xfrm>
            <a:off x="1128842" y="3708484"/>
            <a:ext cx="2178380" cy="369332"/>
          </a:xfrm>
          <a:prstGeom prst="rect">
            <a:avLst/>
          </a:prstGeom>
          <a:noFill/>
        </p:spPr>
        <p:txBody>
          <a:bodyPr wrap="square">
            <a:noAutofit/>
          </a:bodyPr>
          <a:lstStyle/>
          <a:p>
            <a:pPr>
              <a:lnSpc>
                <a:spcPct val="90000"/>
              </a:lnSpc>
            </a:pPr>
            <a:r>
              <a:rPr lang="en-US" altLang="en-US" sz="2800" b="1">
                <a:solidFill>
                  <a:srgbClr val="2E66FF"/>
                </a:solidFill>
              </a:rPr>
              <a:t>Give Now</a:t>
            </a:r>
            <a:endParaRPr lang="en-US" sz="2800" b="1">
              <a:solidFill>
                <a:srgbClr val="2E66FF"/>
              </a:solidFill>
            </a:endParaRPr>
          </a:p>
        </p:txBody>
      </p:sp>
      <p:sp>
        <p:nvSpPr>
          <p:cNvPr id="23" name="TextBox 22">
            <a:extLst>
              <a:ext uri="{FF2B5EF4-FFF2-40B4-BE49-F238E27FC236}">
                <a16:creationId xmlns:a16="http://schemas.microsoft.com/office/drawing/2014/main" id="{D3C61D29-6FC8-C7FD-693C-43966751F826}"/>
              </a:ext>
            </a:extLst>
          </p:cNvPr>
          <p:cNvSpPr txBox="1"/>
          <p:nvPr/>
        </p:nvSpPr>
        <p:spPr>
          <a:xfrm>
            <a:off x="4526906" y="3708484"/>
            <a:ext cx="2275543" cy="369332"/>
          </a:xfrm>
          <a:prstGeom prst="rect">
            <a:avLst/>
          </a:prstGeom>
          <a:noFill/>
        </p:spPr>
        <p:txBody>
          <a:bodyPr wrap="square">
            <a:noAutofit/>
          </a:bodyPr>
          <a:lstStyle/>
          <a:p>
            <a:pPr>
              <a:lnSpc>
                <a:spcPct val="90000"/>
              </a:lnSpc>
            </a:pPr>
            <a:r>
              <a:rPr lang="en-US" altLang="en-US" sz="2800" b="1">
                <a:solidFill>
                  <a:srgbClr val="2E66FF"/>
                </a:solidFill>
              </a:rPr>
              <a:t>Give Later</a:t>
            </a:r>
            <a:endParaRPr lang="en-US" sz="2800" b="1">
              <a:solidFill>
                <a:srgbClr val="2E66FF"/>
              </a:solidFill>
            </a:endParaRPr>
          </a:p>
        </p:txBody>
      </p:sp>
      <p:sp>
        <p:nvSpPr>
          <p:cNvPr id="24" name="TextBox 23">
            <a:extLst>
              <a:ext uri="{FF2B5EF4-FFF2-40B4-BE49-F238E27FC236}">
                <a16:creationId xmlns:a16="http://schemas.microsoft.com/office/drawing/2014/main" id="{A6DA0CF0-58AC-258C-59E6-DB0B97279BF4}"/>
              </a:ext>
            </a:extLst>
          </p:cNvPr>
          <p:cNvSpPr txBox="1"/>
          <p:nvPr/>
        </p:nvSpPr>
        <p:spPr>
          <a:xfrm>
            <a:off x="7934903" y="3708484"/>
            <a:ext cx="2951973" cy="369332"/>
          </a:xfrm>
          <a:prstGeom prst="rect">
            <a:avLst/>
          </a:prstGeom>
          <a:noFill/>
        </p:spPr>
        <p:txBody>
          <a:bodyPr wrap="square">
            <a:noAutofit/>
          </a:bodyPr>
          <a:lstStyle/>
          <a:p>
            <a:pPr>
              <a:lnSpc>
                <a:spcPct val="90000"/>
              </a:lnSpc>
            </a:pPr>
            <a:r>
              <a:rPr lang="en-US" altLang="en-US" sz="2800" b="1">
                <a:solidFill>
                  <a:srgbClr val="2E66FF"/>
                </a:solidFill>
              </a:rPr>
              <a:t>Give &amp; Receive</a:t>
            </a:r>
            <a:endParaRPr lang="en-US" sz="2800" b="1">
              <a:solidFill>
                <a:srgbClr val="2E66FF"/>
              </a:solidFill>
            </a:endParaRPr>
          </a:p>
        </p:txBody>
      </p:sp>
      <p:sp>
        <p:nvSpPr>
          <p:cNvPr id="28" name="TextBox 27">
            <a:extLst>
              <a:ext uri="{FF2B5EF4-FFF2-40B4-BE49-F238E27FC236}">
                <a16:creationId xmlns:a16="http://schemas.microsoft.com/office/drawing/2014/main" id="{0B9F002F-4194-10C3-CA9D-FD8547E1CC9D}"/>
              </a:ext>
            </a:extLst>
          </p:cNvPr>
          <p:cNvSpPr txBox="1"/>
          <p:nvPr/>
        </p:nvSpPr>
        <p:spPr>
          <a:xfrm>
            <a:off x="1128841" y="4280259"/>
            <a:ext cx="2643011" cy="1323439"/>
          </a:xfrm>
          <a:prstGeom prst="rect">
            <a:avLst/>
          </a:prstGeom>
          <a:noFill/>
        </p:spPr>
        <p:txBody>
          <a:bodyPr wrap="square" rtlCol="0">
            <a:spAutoFit/>
          </a:bodyPr>
          <a:lstStyle/>
          <a:p>
            <a:pPr marL="285750" indent="-285750">
              <a:buFont typeface="Arial" panose="020B0604020202020204" pitchFamily="34" charset="0"/>
              <a:buChar char="•"/>
            </a:pPr>
            <a:r>
              <a:rPr lang="en-US" sz="1600" b="0">
                <a:solidFill>
                  <a:schemeClr val="tx1"/>
                </a:solidFill>
              </a:rPr>
              <a:t>Cash</a:t>
            </a:r>
          </a:p>
          <a:p>
            <a:pPr marL="285750" indent="-285750">
              <a:buFont typeface="Arial" panose="020B0604020202020204" pitchFamily="34" charset="0"/>
              <a:buChar char="•"/>
            </a:pPr>
            <a:r>
              <a:rPr lang="en-US" sz="1600" b="0">
                <a:solidFill>
                  <a:schemeClr val="tx1"/>
                </a:solidFill>
              </a:rPr>
              <a:t>Securities</a:t>
            </a:r>
          </a:p>
          <a:p>
            <a:pPr marL="285750" indent="-285750">
              <a:buFont typeface="Arial" panose="020B0604020202020204" pitchFamily="34" charset="0"/>
              <a:buChar char="•"/>
            </a:pPr>
            <a:r>
              <a:rPr lang="en-US" sz="1600" b="0">
                <a:solidFill>
                  <a:schemeClr val="tx1"/>
                </a:solidFill>
              </a:rPr>
              <a:t>Qualified charitable distributions (QCDs)</a:t>
            </a:r>
            <a:endParaRPr lang="en-US" sz="1600"/>
          </a:p>
          <a:p>
            <a:pPr marL="285750" indent="-285750">
              <a:buFont typeface="Arial" panose="020B0604020202020204" pitchFamily="34" charset="0"/>
              <a:buChar char="•"/>
            </a:pPr>
            <a:r>
              <a:rPr lang="en-US" sz="1600" b="0">
                <a:solidFill>
                  <a:schemeClr val="tx1"/>
                </a:solidFill>
              </a:rPr>
              <a:t>Real estate</a:t>
            </a:r>
            <a:endParaRPr lang="en-US" sz="1600"/>
          </a:p>
        </p:txBody>
      </p:sp>
      <p:sp>
        <p:nvSpPr>
          <p:cNvPr id="29" name="TextBox 28">
            <a:extLst>
              <a:ext uri="{FF2B5EF4-FFF2-40B4-BE49-F238E27FC236}">
                <a16:creationId xmlns:a16="http://schemas.microsoft.com/office/drawing/2014/main" id="{DD6FB489-2555-915E-185A-40CA2CEC18C7}"/>
              </a:ext>
            </a:extLst>
          </p:cNvPr>
          <p:cNvSpPr txBox="1"/>
          <p:nvPr/>
        </p:nvSpPr>
        <p:spPr>
          <a:xfrm>
            <a:off x="4526907" y="4286550"/>
            <a:ext cx="2643012"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a:solidFill>
                  <a:schemeClr val="tx1"/>
                </a:solidFill>
              </a:rPr>
              <a:t>Gift through will</a:t>
            </a:r>
          </a:p>
          <a:p>
            <a:pPr marL="285750" indent="-285750">
              <a:buFont typeface="Arial" panose="020B0604020202020204" pitchFamily="34" charset="0"/>
              <a:buChar char="•"/>
            </a:pPr>
            <a:r>
              <a:rPr lang="en-US" sz="1600"/>
              <a:t>B</a:t>
            </a:r>
            <a:r>
              <a:rPr lang="en-US" sz="1600" b="0">
                <a:solidFill>
                  <a:schemeClr val="tx1"/>
                </a:solidFill>
              </a:rPr>
              <a:t>eneficiary designation</a:t>
            </a:r>
          </a:p>
          <a:p>
            <a:pPr marL="285750" indent="-285750">
              <a:buFont typeface="Arial" panose="020B0604020202020204" pitchFamily="34" charset="0"/>
              <a:buChar char="•"/>
            </a:pPr>
            <a:r>
              <a:rPr lang="en-US" sz="1600"/>
              <a:t>L</a:t>
            </a:r>
            <a:r>
              <a:rPr lang="en-US" sz="1600" b="0">
                <a:solidFill>
                  <a:schemeClr val="tx1"/>
                </a:solidFill>
              </a:rPr>
              <a:t>ife insurance</a:t>
            </a:r>
          </a:p>
          <a:p>
            <a:pPr marL="285750" indent="-285750">
              <a:buFont typeface="Arial" panose="020B0604020202020204" pitchFamily="34" charset="0"/>
              <a:buChar char="•"/>
            </a:pPr>
            <a:r>
              <a:rPr lang="en-US" sz="1600"/>
              <a:t>L</a:t>
            </a:r>
            <a:r>
              <a:rPr lang="en-US" sz="1600" b="0">
                <a:solidFill>
                  <a:schemeClr val="tx1"/>
                </a:solidFill>
              </a:rPr>
              <a:t>ife estate reserved</a:t>
            </a:r>
            <a:endParaRPr lang="en-US" sz="1600"/>
          </a:p>
        </p:txBody>
      </p:sp>
      <p:sp>
        <p:nvSpPr>
          <p:cNvPr id="30" name="TextBox 29">
            <a:extLst>
              <a:ext uri="{FF2B5EF4-FFF2-40B4-BE49-F238E27FC236}">
                <a16:creationId xmlns:a16="http://schemas.microsoft.com/office/drawing/2014/main" id="{121B957A-01E5-BB1F-3872-C033A8916E5B}"/>
              </a:ext>
            </a:extLst>
          </p:cNvPr>
          <p:cNvSpPr txBox="1"/>
          <p:nvPr/>
        </p:nvSpPr>
        <p:spPr>
          <a:xfrm>
            <a:off x="7934903" y="4304544"/>
            <a:ext cx="2643011"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a:solidFill>
                  <a:schemeClr val="tx1"/>
                </a:solidFill>
              </a:rPr>
              <a:t>Lifetime income from charitable gift annuities or charitable remainder trusts</a:t>
            </a:r>
            <a:endParaRPr lang="en-US" sz="1600"/>
          </a:p>
        </p:txBody>
      </p:sp>
      <p:sp>
        <p:nvSpPr>
          <p:cNvPr id="4" name="Date Placeholder 3">
            <a:extLst>
              <a:ext uri="{FF2B5EF4-FFF2-40B4-BE49-F238E27FC236}">
                <a16:creationId xmlns:a16="http://schemas.microsoft.com/office/drawing/2014/main" id="{7CBD290C-B90A-EB93-CB0B-C6530D9A6A9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4425042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a:solidFill>
                  <a:schemeClr val="tx1"/>
                </a:solidFill>
              </a:rPr>
              <a:t>Give Now.</a:t>
            </a:r>
            <a:br>
              <a:rPr lang="en-US">
                <a:solidFill>
                  <a:schemeClr val="tx1"/>
                </a:solidFill>
              </a:rPr>
            </a:br>
            <a:r>
              <a:rPr lang="en-US">
                <a:solidFill>
                  <a:schemeClr val="accent1"/>
                </a:solidFill>
              </a:rPr>
              <a:t>Give Later.</a:t>
            </a:r>
            <a:br>
              <a:rPr lang="en-US">
                <a:solidFill>
                  <a:schemeClr val="accent1"/>
                </a:solidFill>
              </a:rPr>
            </a:br>
            <a:r>
              <a:rPr lang="en-US">
                <a:solidFill>
                  <a:schemeClr val="accent1"/>
                </a:solidFill>
              </a:rPr>
              <a:t>Give &amp; Receive.</a:t>
            </a:r>
            <a:r>
              <a:rPr lang="en-US" sz="4000" baseline="30000">
                <a:solidFill>
                  <a:schemeClr val="accent1"/>
                </a:solidFill>
              </a:rPr>
              <a:t>™</a:t>
            </a:r>
            <a:r>
              <a:rPr lang="en-US">
                <a:solidFill>
                  <a:schemeClr val="accent1"/>
                </a:solidFill>
              </a:rPr>
              <a:t> </a:t>
            </a:r>
          </a:p>
        </p:txBody>
      </p:sp>
      <p:sp>
        <p:nvSpPr>
          <p:cNvPr id="5" name="Text Placeholder 4">
            <a:extLst>
              <a:ext uri="{FF2B5EF4-FFF2-40B4-BE49-F238E27FC236}">
                <a16:creationId xmlns:a16="http://schemas.microsoft.com/office/drawing/2014/main" id="{41413C08-20A0-4B3E-F582-E7BF3D585279}"/>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EB69F000-F7CE-5E77-3381-EBE0934C4BA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05747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9910811-CAE4-A9F1-ECFC-517A266263E4}"/>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CE3F900-77E8-5BE5-0045-DBA26DE64845}"/>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give in bigger, wiser ways.</a:t>
            </a:r>
            <a:endParaRPr lang="en-US"/>
          </a:p>
        </p:txBody>
      </p:sp>
      <p:sp>
        <p:nvSpPr>
          <p:cNvPr id="3" name="Date Placeholder 2">
            <a:extLst>
              <a:ext uri="{FF2B5EF4-FFF2-40B4-BE49-F238E27FC236}">
                <a16:creationId xmlns:a16="http://schemas.microsoft.com/office/drawing/2014/main" id="{D3773136-2F2F-2CE1-C402-61CB5424FA41}"/>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cxnSp>
        <p:nvCxnSpPr>
          <p:cNvPr id="5" name="Straight Connector 4">
            <a:extLst>
              <a:ext uri="{FF2B5EF4-FFF2-40B4-BE49-F238E27FC236}">
                <a16:creationId xmlns:a16="http://schemas.microsoft.com/office/drawing/2014/main" id="{3C99C87E-45A5-BDDC-5B34-77070B26BF42}"/>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F6884CD-4926-DBB2-B452-50262D3D63D3}"/>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a:solidFill>
                  <a:srgbClr val="2E66FF"/>
                </a:solidFill>
              </a:rPr>
              <a:t>For people who</a:t>
            </a:r>
          </a:p>
        </p:txBody>
      </p:sp>
      <p:sp>
        <p:nvSpPr>
          <p:cNvPr id="7" name="TextBox 6">
            <a:extLst>
              <a:ext uri="{FF2B5EF4-FFF2-40B4-BE49-F238E27FC236}">
                <a16:creationId xmlns:a16="http://schemas.microsoft.com/office/drawing/2014/main" id="{68144D6F-D31C-CD9E-C717-97914E32FEA9}"/>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solidFill>
                  <a:schemeClr val="tx1"/>
                </a:solidFill>
              </a:rPr>
              <a:t>Cash.</a:t>
            </a:r>
          </a:p>
          <a:p>
            <a:pPr marL="285750" indent="-285750">
              <a:spcAft>
                <a:spcPts val="1000"/>
              </a:spcAft>
              <a:buFont typeface="Arial" panose="020B0604020202020204" pitchFamily="34" charset="0"/>
              <a:buChar char="•"/>
            </a:pPr>
            <a:r>
              <a:rPr lang="en-US" sz="1600" b="0">
                <a:solidFill>
                  <a:schemeClr val="tx1"/>
                </a:solidFill>
              </a:rPr>
              <a:t>Publicly traded securities.</a:t>
            </a:r>
          </a:p>
          <a:p>
            <a:pPr marL="285750" indent="-285750">
              <a:spcAft>
                <a:spcPts val="1000"/>
              </a:spcAft>
              <a:buFont typeface="Arial" panose="020B0604020202020204" pitchFamily="34" charset="0"/>
              <a:buChar char="•"/>
            </a:pPr>
            <a:r>
              <a:rPr lang="en-US" sz="1600" b="0">
                <a:solidFill>
                  <a:schemeClr val="tx1"/>
                </a:solidFill>
              </a:rPr>
              <a:t>Real estate.</a:t>
            </a:r>
          </a:p>
          <a:p>
            <a:pPr marL="285750" indent="-285750">
              <a:spcAft>
                <a:spcPts val="1000"/>
              </a:spcAft>
              <a:buFont typeface="Arial" panose="020B0604020202020204" pitchFamily="34" charset="0"/>
              <a:buChar char="•"/>
            </a:pPr>
            <a:r>
              <a:rPr lang="en-US" sz="1600" b="0">
                <a:solidFill>
                  <a:schemeClr val="tx1"/>
                </a:solidFill>
              </a:rPr>
              <a:t>Closely held stock.</a:t>
            </a:r>
          </a:p>
          <a:p>
            <a:pPr marL="285750" indent="-285750">
              <a:spcAft>
                <a:spcPts val="1000"/>
              </a:spcAft>
              <a:buFont typeface="Arial" panose="020B0604020202020204" pitchFamily="34" charset="0"/>
              <a:buChar char="•"/>
            </a:pPr>
            <a:r>
              <a:rPr lang="en-US" sz="1600" b="0">
                <a:solidFill>
                  <a:schemeClr val="tx1"/>
                </a:solidFill>
              </a:rPr>
              <a:t>Qualified charitable distributions (QCDs) from IRA.</a:t>
            </a:r>
          </a:p>
          <a:p>
            <a:pPr marL="285750" indent="-285750">
              <a:spcAft>
                <a:spcPts val="1000"/>
              </a:spcAft>
              <a:buFont typeface="Arial" panose="020B0604020202020204" pitchFamily="34" charset="0"/>
              <a:buChar char="•"/>
            </a:pPr>
            <a:r>
              <a:rPr lang="en-US" sz="1600" b="0">
                <a:solidFill>
                  <a:schemeClr val="tx1"/>
                </a:solidFill>
              </a:rPr>
              <a:t>Crops/farm equipment.</a:t>
            </a:r>
          </a:p>
          <a:p>
            <a:pPr marL="285750" indent="-285750">
              <a:spcAft>
                <a:spcPts val="1000"/>
              </a:spcAft>
              <a:buFont typeface="Arial" panose="020B0604020202020204" pitchFamily="34" charset="0"/>
              <a:buChar char="•"/>
            </a:pPr>
            <a:r>
              <a:rPr lang="en-US" sz="1600" b="0">
                <a:solidFill>
                  <a:schemeClr val="tx1"/>
                </a:solidFill>
              </a:rPr>
              <a:t>Limited or general partnerships.</a:t>
            </a:r>
          </a:p>
          <a:p>
            <a:pPr marL="285750" indent="-285750">
              <a:spcAft>
                <a:spcPts val="1000"/>
              </a:spcAft>
              <a:buFont typeface="Arial" panose="020B0604020202020204" pitchFamily="34" charset="0"/>
              <a:buChar char="•"/>
            </a:pPr>
            <a:r>
              <a:rPr lang="en-US" sz="1600" b="0">
                <a:solidFill>
                  <a:schemeClr val="tx1"/>
                </a:solidFill>
              </a:rPr>
              <a:t>Limited liability company.</a:t>
            </a:r>
          </a:p>
        </p:txBody>
      </p:sp>
      <p:sp>
        <p:nvSpPr>
          <p:cNvPr id="10" name="TextBox 9">
            <a:extLst>
              <a:ext uri="{FF2B5EF4-FFF2-40B4-BE49-F238E27FC236}">
                <a16:creationId xmlns:a16="http://schemas.microsoft.com/office/drawing/2014/main" id="{EBF58F36-6571-3A19-A933-D4346D175AE8}"/>
              </a:ext>
            </a:extLst>
          </p:cNvPr>
          <p:cNvSpPr txBox="1"/>
          <p:nvPr/>
        </p:nvSpPr>
        <p:spPr>
          <a:xfrm>
            <a:off x="7071543" y="2934910"/>
            <a:ext cx="4302909" cy="2185214"/>
          </a:xfrm>
          <a:prstGeom prst="rect">
            <a:avLst/>
          </a:prstGeom>
          <a:noFill/>
        </p:spPr>
        <p:txBody>
          <a:bodyPr wrap="square" numCol="1" spcCol="182880">
            <a:spAutoFit/>
          </a:bodyPr>
          <a:lstStyle/>
          <a:p>
            <a:pPr marL="285750" indent="-285750">
              <a:spcBef>
                <a:spcPts val="600"/>
              </a:spcBef>
              <a:spcAft>
                <a:spcPts val="1000"/>
              </a:spcAft>
              <a:buFont typeface="Arial" panose="020B0604020202020204" pitchFamily="34" charset="0"/>
              <a:buChar char="•"/>
            </a:pPr>
            <a:r>
              <a:rPr lang="en-US" sz="1600" b="0">
                <a:solidFill>
                  <a:schemeClr val="tx1"/>
                </a:solidFill>
              </a:rPr>
              <a:t>Want to provide charitable support now, while living.</a:t>
            </a:r>
          </a:p>
          <a:p>
            <a:pPr marL="285750" indent="-285750">
              <a:spcBef>
                <a:spcPts val="600"/>
              </a:spcBef>
              <a:spcAft>
                <a:spcPts val="1000"/>
              </a:spcAft>
              <a:buFont typeface="Arial" panose="020B0604020202020204" pitchFamily="34" charset="0"/>
              <a:buChar char="•"/>
            </a:pPr>
            <a:r>
              <a:rPr lang="en-US" sz="1600" b="0">
                <a:solidFill>
                  <a:schemeClr val="tx1"/>
                </a:solidFill>
              </a:rPr>
              <a:t>Want to give long-term assets and avoid paying taxes on capital gains.</a:t>
            </a:r>
          </a:p>
          <a:p>
            <a:pPr marL="285750" indent="-285750">
              <a:spcBef>
                <a:spcPts val="600"/>
              </a:spcBef>
              <a:spcAft>
                <a:spcPts val="1000"/>
              </a:spcAft>
              <a:buFont typeface="Arial" panose="020B0604020202020204" pitchFamily="34" charset="0"/>
              <a:buChar char="•"/>
            </a:pPr>
            <a:r>
              <a:rPr lang="en-US" sz="1600" b="0">
                <a:solidFill>
                  <a:schemeClr val="tx1"/>
                </a:solidFill>
              </a:rPr>
              <a:t>Wish to include family in giving decisions. </a:t>
            </a:r>
          </a:p>
          <a:p>
            <a:pPr marL="285750" indent="-285750">
              <a:spcBef>
                <a:spcPts val="600"/>
              </a:spcBef>
              <a:spcAft>
                <a:spcPts val="1000"/>
              </a:spcAft>
              <a:buFont typeface="Arial" panose="020B0604020202020204" pitchFamily="34" charset="0"/>
              <a:buChar char="•"/>
            </a:pPr>
            <a:r>
              <a:rPr lang="en-US" sz="1600" b="0">
                <a:solidFill>
                  <a:schemeClr val="tx1"/>
                </a:solidFill>
              </a:rPr>
              <a:t>Seek a potential charitable deduction.</a:t>
            </a:r>
          </a:p>
        </p:txBody>
      </p:sp>
      <p:sp>
        <p:nvSpPr>
          <p:cNvPr id="4" name="TextBox 3">
            <a:extLst>
              <a:ext uri="{FF2B5EF4-FFF2-40B4-BE49-F238E27FC236}">
                <a16:creationId xmlns:a16="http://schemas.microsoft.com/office/drawing/2014/main" id="{B8604CA8-D38F-64E3-8553-C095CDAEB85E}"/>
              </a:ext>
            </a:extLst>
          </p:cNvPr>
          <p:cNvSpPr txBox="1"/>
          <p:nvPr/>
        </p:nvSpPr>
        <p:spPr>
          <a:xfrm>
            <a:off x="162376" y="1473368"/>
            <a:ext cx="863126" cy="1446550"/>
          </a:xfrm>
          <a:prstGeom prst="rect">
            <a:avLst/>
          </a:prstGeom>
          <a:noFill/>
        </p:spPr>
        <p:txBody>
          <a:bodyPr wrap="square" rtlCol="0">
            <a:spAutoFit/>
          </a:bodyPr>
          <a:lstStyle/>
          <a:p>
            <a:r>
              <a:rPr lang="en-US" sz="8800">
                <a:solidFill>
                  <a:schemeClr val="bg2">
                    <a:lumMod val="90000"/>
                  </a:schemeClr>
                </a:solidFill>
                <a:latin typeface="+mj-lt"/>
              </a:rPr>
              <a:t>1</a:t>
            </a:r>
          </a:p>
        </p:txBody>
      </p:sp>
      <p:sp>
        <p:nvSpPr>
          <p:cNvPr id="6" name="TextBox 5">
            <a:extLst>
              <a:ext uri="{FF2B5EF4-FFF2-40B4-BE49-F238E27FC236}">
                <a16:creationId xmlns:a16="http://schemas.microsoft.com/office/drawing/2014/main" id="{79EF053B-9E1D-E124-77CF-AE4200C1D12F}"/>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a:solidFill>
                  <a:srgbClr val="2E66FF"/>
                </a:solidFill>
              </a:rPr>
              <a:t>Give Now</a:t>
            </a:r>
            <a:endParaRPr lang="en-US" sz="2800" b="1">
              <a:solidFill>
                <a:srgbClr val="2E66FF"/>
              </a:solidFill>
            </a:endParaRPr>
          </a:p>
        </p:txBody>
      </p:sp>
      <p:cxnSp>
        <p:nvCxnSpPr>
          <p:cNvPr id="14" name="Straight Connector 13">
            <a:extLst>
              <a:ext uri="{FF2B5EF4-FFF2-40B4-BE49-F238E27FC236}">
                <a16:creationId xmlns:a16="http://schemas.microsoft.com/office/drawing/2014/main" id="{05624AC3-64B1-9993-5C67-7FF2DDEE94CA}"/>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D1C55AF-ACE4-E87E-54F4-3C90E3A1B1BA}"/>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676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Appreciated securities</a:t>
            </a:r>
          </a:p>
        </p:txBody>
      </p:sp>
      <p:sp>
        <p:nvSpPr>
          <p:cNvPr id="3" name="Date Placeholder 2">
            <a:extLst>
              <a:ext uri="{FF2B5EF4-FFF2-40B4-BE49-F238E27FC236}">
                <a16:creationId xmlns:a16="http://schemas.microsoft.com/office/drawing/2014/main" id="{02F788EF-CEC7-FA88-AD5B-10D6C1FBB4C0}"/>
              </a:ext>
            </a:extLst>
          </p:cNvPr>
          <p:cNvSpPr>
            <a:spLocks noGrp="1"/>
          </p:cNvSpPr>
          <p:nvPr>
            <p:ph type="dt" sz="half" idx="2"/>
          </p:nvPr>
        </p:nvSpPr>
        <p:spPr>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2024 Thrivent Charitable Impact &amp; Investing® | All rights reserved. Do not distribute without authorization.</a:t>
            </a:r>
            <a:endParaRPr lang="en-GB"/>
          </a:p>
        </p:txBody>
      </p:sp>
      <p:sp>
        <p:nvSpPr>
          <p:cNvPr id="16" name="TextBox 15">
            <a:extLst>
              <a:ext uri="{FF2B5EF4-FFF2-40B4-BE49-F238E27FC236}">
                <a16:creationId xmlns:a16="http://schemas.microsoft.com/office/drawing/2014/main" id="{046A3AC9-A3DE-F931-845A-6E8EA6F6E3E9}"/>
              </a:ext>
            </a:extLst>
          </p:cNvPr>
          <p:cNvSpPr txBox="1"/>
          <p:nvPr/>
        </p:nvSpPr>
        <p:spPr>
          <a:xfrm>
            <a:off x="3753124" y="1456923"/>
            <a:ext cx="1876993" cy="430887"/>
          </a:xfrm>
          <a:prstGeom prst="rect">
            <a:avLst/>
          </a:prstGeom>
          <a:noFill/>
        </p:spPr>
        <p:txBody>
          <a:bodyPr wrap="square" rtlCol="0">
            <a:spAutoFit/>
          </a:bodyPr>
          <a:lstStyle/>
          <a:p>
            <a:r>
              <a:rPr lang="en-US" sz="1100" i="1"/>
              <a:t>Give assets to Thrivent Charitable to establish fund</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037527" y="1259076"/>
            <a:ext cx="1876991" cy="600164"/>
          </a:xfrm>
          <a:prstGeom prst="rect">
            <a:avLst/>
          </a:prstGeom>
          <a:noFill/>
        </p:spPr>
        <p:txBody>
          <a:bodyPr wrap="square" rtlCol="0">
            <a:spAutoFit/>
          </a:bodyPr>
          <a:lstStyle/>
          <a:p>
            <a:r>
              <a:rPr lang="en-US" sz="1100"/>
              <a:t>Grants from donor-advised fund support donors’ selected charities</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4648200"/>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3738837" y="5161156"/>
            <a:ext cx="2253128" cy="769441"/>
          </a:xfrm>
          <a:prstGeom prst="rect">
            <a:avLst/>
          </a:prstGeom>
          <a:noFill/>
        </p:spPr>
        <p:txBody>
          <a:bodyPr wrap="square" rtlCol="0">
            <a:spAutoFit/>
          </a:bodyPr>
          <a:lstStyle/>
          <a:p>
            <a:r>
              <a:rPr lang="en-US" sz="1100" i="1"/>
              <a:t>Donors may receive income tax deduction in year gifts are given.</a:t>
            </a:r>
          </a:p>
          <a:p>
            <a:r>
              <a:rPr lang="en-US" sz="1100" i="1"/>
              <a:t>Donors avoid recognition of capitol gains. </a:t>
            </a:r>
          </a:p>
        </p:txBody>
      </p: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4649983"/>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pic>
        <p:nvPicPr>
          <p:cNvPr id="23" name="Picture 22">
            <a:extLst>
              <a:ext uri="{FF2B5EF4-FFF2-40B4-BE49-F238E27FC236}">
                <a16:creationId xmlns:a16="http://schemas.microsoft.com/office/drawing/2014/main" id="{F852B596-8A00-C8F4-C212-2A393424F665}"/>
              </a:ext>
            </a:extLst>
          </p:cNvPr>
          <p:cNvPicPr>
            <a:picLocks noChangeAspect="1"/>
          </p:cNvPicPr>
          <p:nvPr/>
        </p:nvPicPr>
        <p:blipFill>
          <a:blip r:embed="rId3"/>
          <a:srcRect/>
          <a:stretch/>
        </p:blipFill>
        <p:spPr>
          <a:xfrm>
            <a:off x="1141037" y="2392454"/>
            <a:ext cx="1044273" cy="1044273"/>
          </a:xfrm>
          <a:prstGeom prst="rect">
            <a:avLst/>
          </a:prstGeom>
        </p:spPr>
      </p:pic>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a:t>Donors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4" y="3537164"/>
            <a:ext cx="1715048" cy="584775"/>
          </a:xfrm>
          <a:prstGeom prst="rect">
            <a:avLst/>
          </a:prstGeom>
          <a:noFill/>
        </p:spPr>
        <p:txBody>
          <a:bodyPr wrap="square" rtlCol="0">
            <a:spAutoFit/>
          </a:bodyPr>
          <a:lstStyle/>
          <a:p>
            <a:pPr algn="ctr"/>
            <a:r>
              <a:rPr lang="en-US" sz="1600" b="1"/>
              <a:t>Donor-Advised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34" name="TextBox 33">
            <a:extLst>
              <a:ext uri="{FF2B5EF4-FFF2-40B4-BE49-F238E27FC236}">
                <a16:creationId xmlns:a16="http://schemas.microsoft.com/office/drawing/2014/main" id="{42AB4454-8A20-41F7-BC7B-ABB04BE5B36E}"/>
              </a:ext>
            </a:extLst>
          </p:cNvPr>
          <p:cNvSpPr txBox="1"/>
          <p:nvPr/>
        </p:nvSpPr>
        <p:spPr>
          <a:xfrm>
            <a:off x="5928022" y="6466534"/>
            <a:ext cx="6096000" cy="230832"/>
          </a:xfrm>
          <a:prstGeom prst="rect">
            <a:avLst/>
          </a:prstGeom>
          <a:noFill/>
        </p:spPr>
        <p:txBody>
          <a:bodyPr wrap="square">
            <a:spAutoFit/>
          </a:bodyPr>
          <a:lstStyle/>
          <a:p>
            <a:r>
              <a:rPr lang="en-US"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a:effectLst/>
              <a:latin typeface="Minion Pro"/>
              <a:ea typeface="Times New Roman" panose="02020603050405020304" pitchFamily="18" charset="0"/>
              <a:cs typeface="Times New Roman" panose="02020603050405020304" pitchFamily="18" charset="0"/>
            </a:endParaRPr>
          </a:p>
        </p:txBody>
      </p:sp>
      <p:sp>
        <p:nvSpPr>
          <p:cNvPr id="4" name="Oval 3">
            <a:extLst>
              <a:ext uri="{FF2B5EF4-FFF2-40B4-BE49-F238E27FC236}">
                <a16:creationId xmlns:a16="http://schemas.microsoft.com/office/drawing/2014/main" id="{0CE61F58-E9EF-07CB-09B1-86F7DB5F7EDB}"/>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FEA54DFC-885F-63C2-A791-55F66FB5DFE7}"/>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7BC41F8B-09C9-C4ED-E8BD-CF1E3F9BD4D0}"/>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Icon&#10;&#10;Description automatically generated">
            <a:extLst>
              <a:ext uri="{FF2B5EF4-FFF2-40B4-BE49-F238E27FC236}">
                <a16:creationId xmlns:a16="http://schemas.microsoft.com/office/drawing/2014/main" id="{E831C59E-D8C3-DB23-49DB-A19B8F8BB501}"/>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1" name="Picture 10" descr="Icon&#10;&#10;Description automatically generated">
            <a:extLst>
              <a:ext uri="{FF2B5EF4-FFF2-40B4-BE49-F238E27FC236}">
                <a16:creationId xmlns:a16="http://schemas.microsoft.com/office/drawing/2014/main" id="{CFA13E2B-F76B-9C9C-BBD6-138D4687FD14}"/>
              </a:ext>
            </a:extLst>
          </p:cNvPr>
          <p:cNvPicPr>
            <a:picLocks noChangeAspect="1"/>
          </p:cNvPicPr>
          <p:nvPr/>
        </p:nvPicPr>
        <p:blipFill>
          <a:blip r:embed="rId5"/>
          <a:stretch>
            <a:fillRect/>
          </a:stretch>
        </p:blipFill>
        <p:spPr>
          <a:xfrm>
            <a:off x="9913670" y="2455865"/>
            <a:ext cx="917450" cy="917450"/>
          </a:xfrm>
          <a:prstGeom prst="rect">
            <a:avLst/>
          </a:prstGeom>
        </p:spPr>
      </p:pic>
    </p:spTree>
    <p:extLst>
      <p:ext uri="{BB962C8B-B14F-4D97-AF65-F5344CB8AC3E}">
        <p14:creationId xmlns:p14="http://schemas.microsoft.com/office/powerpoint/2010/main" val="7541520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Qualified charitable distributions (QCDs)</a:t>
            </a:r>
          </a:p>
        </p:txBody>
      </p:sp>
      <p:sp>
        <p:nvSpPr>
          <p:cNvPr id="10" name="Date Placeholder 9">
            <a:extLst>
              <a:ext uri="{FF2B5EF4-FFF2-40B4-BE49-F238E27FC236}">
                <a16:creationId xmlns:a16="http://schemas.microsoft.com/office/drawing/2014/main" id="{32497E81-DF0E-99EB-37E3-649F7EBD911B}"/>
              </a:ext>
            </a:extLst>
          </p:cNvPr>
          <p:cNvSpPr>
            <a:spLocks noGrp="1"/>
          </p:cNvSpPr>
          <p:nvPr>
            <p:ph type="dt" sz="half" idx="2"/>
          </p:nvPr>
        </p:nvSpPr>
        <p:spPr>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2024 Thrivent Charitable Impact &amp; Investing® | All rights reserved. Do not distribute without authorization.</a:t>
            </a:r>
            <a:endParaRPr lang="en-GB"/>
          </a:p>
        </p:txBody>
      </p:sp>
      <p:sp>
        <p:nvSpPr>
          <p:cNvPr id="16" name="TextBox 15">
            <a:extLst>
              <a:ext uri="{FF2B5EF4-FFF2-40B4-BE49-F238E27FC236}">
                <a16:creationId xmlns:a16="http://schemas.microsoft.com/office/drawing/2014/main" id="{046A3AC9-A3DE-F931-845A-6E8EA6F6E3E9}"/>
              </a:ext>
            </a:extLst>
          </p:cNvPr>
          <p:cNvSpPr txBox="1"/>
          <p:nvPr/>
        </p:nvSpPr>
        <p:spPr>
          <a:xfrm>
            <a:off x="3916792" y="1215832"/>
            <a:ext cx="2714351" cy="846386"/>
          </a:xfrm>
          <a:prstGeom prst="rect">
            <a:avLst/>
          </a:prstGeom>
          <a:noFill/>
        </p:spPr>
        <p:txBody>
          <a:bodyPr wrap="square" rtlCol="0">
            <a:spAutoFit/>
          </a:bodyPr>
          <a:lstStyle/>
          <a:p>
            <a:pPr>
              <a:spcAft>
                <a:spcPts val="600"/>
              </a:spcAft>
            </a:pPr>
            <a:r>
              <a:rPr lang="en-US" sz="1100" b="0" i="1"/>
              <a:t>Donor gives QCDs to establish non-advised fund</a:t>
            </a:r>
          </a:p>
          <a:p>
            <a:pPr>
              <a:spcAft>
                <a:spcPts val="600"/>
              </a:spcAft>
            </a:pPr>
            <a:r>
              <a:rPr lang="en-US" sz="1100" b="0" i="1"/>
              <a:t>Donor’s QCD counts toward required minimum distributions. </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044109" y="1441031"/>
            <a:ext cx="2573322" cy="430887"/>
          </a:xfrm>
          <a:prstGeom prst="rect">
            <a:avLst/>
          </a:prstGeom>
          <a:noFill/>
        </p:spPr>
        <p:txBody>
          <a:bodyPr wrap="square" rtlCol="0">
            <a:spAutoFit/>
          </a:bodyPr>
          <a:lstStyle/>
          <a:p>
            <a:r>
              <a:rPr lang="en-US" sz="1100" b="0"/>
              <a:t>Grants from the donor-advised fund support donors’ selected charities</a:t>
            </a:r>
            <a:endParaRPr lang="en-GB" sz="1100" b="0"/>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4648200"/>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3738837" y="5161156"/>
            <a:ext cx="2046200" cy="261610"/>
          </a:xfrm>
          <a:prstGeom prst="rect">
            <a:avLst/>
          </a:prstGeom>
          <a:noFill/>
        </p:spPr>
        <p:txBody>
          <a:bodyPr wrap="square" rtlCol="0">
            <a:spAutoFit/>
          </a:bodyPr>
          <a:lstStyle/>
          <a:p>
            <a:pPr>
              <a:spcAft>
                <a:spcPts val="400"/>
              </a:spcAft>
            </a:pPr>
            <a:r>
              <a:rPr lang="en-US" sz="1100" b="0" i="1"/>
              <a:t>Income tax may not be owed</a:t>
            </a:r>
            <a:endParaRPr lang="en-GB" sz="1100" b="0" i="1"/>
          </a:p>
        </p:txBody>
      </p: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4649983"/>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a:t>Donors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3" y="3537164"/>
            <a:ext cx="1672663" cy="584775"/>
          </a:xfrm>
          <a:prstGeom prst="rect">
            <a:avLst/>
          </a:prstGeom>
          <a:noFill/>
        </p:spPr>
        <p:txBody>
          <a:bodyPr wrap="square" rtlCol="0">
            <a:spAutoFit/>
          </a:bodyPr>
          <a:lstStyle/>
          <a:p>
            <a:pPr algn="ctr"/>
            <a:r>
              <a:rPr lang="en-US" sz="1600" b="1"/>
              <a:t>Non-Advised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34" name="TextBox 33">
            <a:extLst>
              <a:ext uri="{FF2B5EF4-FFF2-40B4-BE49-F238E27FC236}">
                <a16:creationId xmlns:a16="http://schemas.microsoft.com/office/drawing/2014/main" id="{12D364F2-B991-4C66-BC7B-428EE9E8AF42}"/>
              </a:ext>
            </a:extLst>
          </p:cNvPr>
          <p:cNvSpPr txBox="1"/>
          <p:nvPr/>
        </p:nvSpPr>
        <p:spPr>
          <a:xfrm>
            <a:off x="5928022" y="6466534"/>
            <a:ext cx="6096000" cy="230832"/>
          </a:xfrm>
          <a:prstGeom prst="rect">
            <a:avLst/>
          </a:prstGeom>
          <a:noFill/>
        </p:spPr>
        <p:txBody>
          <a:bodyPr wrap="square">
            <a:spAutoFit/>
          </a:bodyPr>
          <a:lstStyle/>
          <a:p>
            <a:r>
              <a:rPr lang="en-US"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a:effectLst/>
              <a:latin typeface="Minion Pro"/>
              <a:ea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CA67FA51-0FCA-AA4F-D085-C8778ADC29DF}"/>
              </a:ext>
            </a:extLst>
          </p:cNvPr>
          <p:cNvPicPr>
            <a:picLocks noChangeAspect="1"/>
          </p:cNvPicPr>
          <p:nvPr/>
        </p:nvPicPr>
        <p:blipFill>
          <a:blip r:embed="rId3"/>
          <a:srcRect/>
          <a:stretch/>
        </p:blipFill>
        <p:spPr>
          <a:xfrm>
            <a:off x="1141037" y="2392454"/>
            <a:ext cx="1044273" cy="1044273"/>
          </a:xfrm>
          <a:prstGeom prst="rect">
            <a:avLst/>
          </a:prstGeom>
        </p:spPr>
      </p:pic>
      <p:sp>
        <p:nvSpPr>
          <p:cNvPr id="4" name="Oval 3">
            <a:extLst>
              <a:ext uri="{FF2B5EF4-FFF2-40B4-BE49-F238E27FC236}">
                <a16:creationId xmlns:a16="http://schemas.microsoft.com/office/drawing/2014/main" id="{17F2C140-79AF-0B81-B929-3068F9B90A9B}"/>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667F313B-CA30-86A8-3911-7D7F9EEDED5A}"/>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11FAB1E-56A7-0AA4-4475-B6418D5DE61D}"/>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Icon&#10;&#10;Description automatically generated">
            <a:extLst>
              <a:ext uri="{FF2B5EF4-FFF2-40B4-BE49-F238E27FC236}">
                <a16:creationId xmlns:a16="http://schemas.microsoft.com/office/drawing/2014/main" id="{485A443E-C7A0-D245-D8DC-9B0A86A92AED}"/>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8" name="Picture 7" descr="Icon&#10;&#10;Description automatically generated">
            <a:extLst>
              <a:ext uri="{FF2B5EF4-FFF2-40B4-BE49-F238E27FC236}">
                <a16:creationId xmlns:a16="http://schemas.microsoft.com/office/drawing/2014/main" id="{42F480E1-FAD9-5E38-790F-62976FF8DC0D}"/>
              </a:ext>
            </a:extLst>
          </p:cNvPr>
          <p:cNvPicPr>
            <a:picLocks noChangeAspect="1"/>
          </p:cNvPicPr>
          <p:nvPr/>
        </p:nvPicPr>
        <p:blipFill>
          <a:blip r:embed="rId5"/>
          <a:stretch>
            <a:fillRect/>
          </a:stretch>
        </p:blipFill>
        <p:spPr>
          <a:xfrm>
            <a:off x="9913670" y="2455865"/>
            <a:ext cx="917450" cy="917450"/>
          </a:xfrm>
          <a:prstGeom prst="rect">
            <a:avLst/>
          </a:prstGeom>
        </p:spPr>
      </p:pic>
    </p:spTree>
    <p:extLst>
      <p:ext uri="{BB962C8B-B14F-4D97-AF65-F5344CB8AC3E}">
        <p14:creationId xmlns:p14="http://schemas.microsoft.com/office/powerpoint/2010/main" val="19592808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a:solidFill>
                  <a:schemeClr val="accent1"/>
                </a:solidFill>
              </a:rPr>
              <a:t>Give Now.</a:t>
            </a:r>
            <a:br>
              <a:rPr lang="en-US"/>
            </a:br>
            <a:r>
              <a:rPr lang="en-US">
                <a:solidFill>
                  <a:schemeClr val="tx1"/>
                </a:solidFill>
              </a:rPr>
              <a:t>Give Later.</a:t>
            </a:r>
            <a:br>
              <a:rPr lang="en-US"/>
            </a:br>
            <a:r>
              <a:rPr lang="en-US">
                <a:solidFill>
                  <a:schemeClr val="accent1"/>
                </a:solidFill>
              </a:rPr>
              <a:t>Give &amp; Receive.</a:t>
            </a:r>
            <a:r>
              <a:rPr lang="en-US" sz="4000" baseline="30000">
                <a:solidFill>
                  <a:schemeClr val="accent1"/>
                </a:solidFill>
              </a:rPr>
              <a:t>™</a:t>
            </a:r>
            <a:r>
              <a:rPr lang="en-US">
                <a:solidFill>
                  <a:schemeClr val="accent1"/>
                </a:solidFill>
              </a:rPr>
              <a:t> </a:t>
            </a:r>
          </a:p>
        </p:txBody>
      </p:sp>
      <p:sp>
        <p:nvSpPr>
          <p:cNvPr id="4" name="Text Placeholder 3">
            <a:extLst>
              <a:ext uri="{FF2B5EF4-FFF2-40B4-BE49-F238E27FC236}">
                <a16:creationId xmlns:a16="http://schemas.microsoft.com/office/drawing/2014/main" id="{2A4BE69A-4CF0-2DC1-1E5B-552CC976BE98}"/>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A5A6C9EC-EB94-21F4-83CE-0FE61A672804}"/>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54844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2169598-5683-C4BC-629B-69794869FE08}"/>
              </a:ext>
            </a:extLst>
          </p:cNvPr>
          <p:cNvSpPr>
            <a:spLocks noGrp="1"/>
          </p:cNvSpPr>
          <p:nvPr>
            <p:ph type="title"/>
          </p:nvPr>
        </p:nvSpPr>
        <p:spPr/>
        <p:txBody>
          <a:bodyPr/>
          <a:lstStyle/>
          <a:p>
            <a:r>
              <a:rPr lang="en-US"/>
              <a:t>Disclosure/Disclaimer</a:t>
            </a:r>
          </a:p>
        </p:txBody>
      </p:sp>
      <p:sp>
        <p:nvSpPr>
          <p:cNvPr id="6" name="Subtitle 2">
            <a:extLst>
              <a:ext uri="{FF2B5EF4-FFF2-40B4-BE49-F238E27FC236}">
                <a16:creationId xmlns:a16="http://schemas.microsoft.com/office/drawing/2014/main" id="{C0CD7131-E282-6213-B4D1-5301366B2CAD}"/>
              </a:ext>
            </a:extLst>
          </p:cNvPr>
          <p:cNvSpPr txBox="1">
            <a:spLocks/>
          </p:cNvSpPr>
          <p:nvPr/>
        </p:nvSpPr>
        <p:spPr>
          <a:xfrm>
            <a:off x="510361" y="1607127"/>
            <a:ext cx="11171274" cy="4260700"/>
          </a:xfrm>
          <a:prstGeom prst="rect">
            <a:avLst/>
          </a:prstGeom>
        </p:spPr>
        <p:txBody>
          <a:bodyPr vert="horz" lIns="0" tIns="0" rIns="0" bIns="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Helvetica Light" panose="020B0403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Helvetica Light" panose="020B0403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pPr>
            <a:r>
              <a:rPr lang="en-US" sz="1200">
                <a:latin typeface="+mn-lt"/>
              </a:rPr>
              <a:t>Thrivent Charitable Impact &amp; Investing</a:t>
            </a:r>
            <a:r>
              <a:rPr lang="en-US" sz="1200" baseline="30000">
                <a:latin typeface="+mn-lt"/>
              </a:rPr>
              <a:t>®</a:t>
            </a:r>
            <a:r>
              <a:rPr lang="en-US" sz="1200">
                <a:latin typeface="+mn-lt"/>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pPr algn="l">
              <a:lnSpc>
                <a:spcPct val="100000"/>
              </a:lnSpc>
              <a:spcBef>
                <a:spcPts val="0"/>
              </a:spcBef>
            </a:pPr>
            <a:endParaRPr lang="en-US" sz="1200">
              <a:latin typeface="+mn-lt"/>
            </a:endParaRPr>
          </a:p>
          <a:p>
            <a:pPr algn="l">
              <a:lnSpc>
                <a:spcPct val="100000"/>
              </a:lnSpc>
              <a:spcBef>
                <a:spcPts val="0"/>
              </a:spcBef>
            </a:pPr>
            <a:r>
              <a:rPr lang="en-US" sz="1200">
                <a:latin typeface="+mn-lt"/>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pPr algn="l">
              <a:lnSpc>
                <a:spcPct val="100000"/>
              </a:lnSpc>
              <a:spcBef>
                <a:spcPts val="0"/>
              </a:spcBef>
            </a:pPr>
            <a:endParaRPr lang="en-US" sz="1200">
              <a:latin typeface="+mn-lt"/>
            </a:endParaRPr>
          </a:p>
          <a:p>
            <a:pPr algn="l">
              <a:lnSpc>
                <a:spcPct val="100000"/>
              </a:lnSpc>
              <a:spcBef>
                <a:spcPts val="0"/>
              </a:spcBef>
            </a:pPr>
            <a:r>
              <a:rPr lang="en-US" sz="1200" b="0">
                <a:latin typeface="+mn-lt"/>
              </a:rPr>
              <a:t>The concepts in this presentation are intended for educational purposes only. They may not be suitable for your client’s particular situation. The suitability of any specific product or strategy will be dependent upon your clients’ particular situation. Your client should consult with his or her attorney, tax advisor or accountant before implementing any strategy covered in this presentation.  </a:t>
            </a:r>
          </a:p>
          <a:p>
            <a:pPr algn="l">
              <a:lnSpc>
                <a:spcPct val="100000"/>
              </a:lnSpc>
              <a:spcBef>
                <a:spcPts val="0"/>
              </a:spcBef>
            </a:pPr>
            <a:endParaRPr lang="en-US" sz="1200">
              <a:latin typeface="+mn-lt"/>
              <a:cs typeface="Arial"/>
            </a:endParaRPr>
          </a:p>
          <a:p>
            <a:pPr algn="l">
              <a:lnSpc>
                <a:spcPct val="100000"/>
              </a:lnSpc>
              <a:spcBef>
                <a:spcPts val="0"/>
              </a:spcBef>
            </a:pPr>
            <a:r>
              <a:rPr lang="en-US" sz="1200">
                <a:latin typeface="+mn-lt"/>
                <a:cs typeface="Arial"/>
              </a:rPr>
              <a:t>Donors must itemize deductions to receive a charitable income tax deduction. Charitable giving can result in tax, legal and financial consequences. Thrivent, its financial professionals, and Thrivent Charitable Impact &amp; Investing</a:t>
            </a:r>
            <a:r>
              <a:rPr lang="en-US" sz="1200" baseline="30000">
                <a:latin typeface="+mn-lt"/>
              </a:rPr>
              <a:t> ®</a:t>
            </a:r>
            <a:r>
              <a:rPr lang="en-US" sz="1200">
                <a:latin typeface="+mn-lt"/>
                <a:cs typeface="Arial"/>
              </a:rPr>
              <a:t>, do not provide legal, accounting, or tax advice. Consult your attorney or tax professional.</a:t>
            </a:r>
            <a:r>
              <a:rPr lang="en-US" sz="1200">
                <a:latin typeface="+mn-lt"/>
              </a:rPr>
              <a:t> </a:t>
            </a:r>
            <a:br>
              <a:rPr lang="en-US" sz="1200">
                <a:latin typeface="+mn-lt"/>
              </a:rPr>
            </a:br>
            <a:endParaRPr lang="en-US" sz="1200">
              <a:latin typeface="+mn-lt"/>
            </a:endParaRPr>
          </a:p>
          <a:p>
            <a:pPr algn="l">
              <a:lnSpc>
                <a:spcPct val="100000"/>
              </a:lnSpc>
              <a:spcBef>
                <a:spcPts val="0"/>
              </a:spcBef>
            </a:pPr>
            <a:r>
              <a:rPr lang="en-US" sz="1200">
                <a:latin typeface="+mn-lt"/>
              </a:rPr>
              <a:t>To ensure compliance with IRS requirements, be aware that any U.S. federal tax advice that may be contained in this presentation is not intended to be used, and cannot be used, for the purpose of (i) avoiding penalties under the Internal Revenue Code or (ii) promoting, marketing and recommending another party to any transaction or matter addressed herein. </a:t>
            </a:r>
          </a:p>
          <a:p>
            <a:pPr algn="l">
              <a:lnSpc>
                <a:spcPct val="100000"/>
              </a:lnSpc>
              <a:spcBef>
                <a:spcPts val="0"/>
              </a:spcBef>
            </a:pPr>
            <a:endParaRPr lang="en-US" sz="1200">
              <a:latin typeface="+mn-lt"/>
            </a:endParaRPr>
          </a:p>
          <a:p>
            <a:pPr algn="l">
              <a:lnSpc>
                <a:spcPct val="100000"/>
              </a:lnSpc>
              <a:spcBef>
                <a:spcPts val="0"/>
              </a:spcBef>
            </a:pPr>
            <a:r>
              <a:rPr lang="en-US" sz="1200">
                <a:latin typeface="+mn-lt"/>
              </a:rPr>
              <a:t>The donor’s experience may not be the same as other donors and does not indicate future performance or success.</a:t>
            </a:r>
          </a:p>
          <a:p>
            <a:pPr algn="l"/>
            <a:endParaRPr lang="en-US" sz="1400">
              <a:latin typeface="Arial"/>
              <a:cs typeface="Arial"/>
            </a:endParaRPr>
          </a:p>
        </p:txBody>
      </p:sp>
      <p:sp>
        <p:nvSpPr>
          <p:cNvPr id="2" name="Date Placeholder 1">
            <a:extLst>
              <a:ext uri="{FF2B5EF4-FFF2-40B4-BE49-F238E27FC236}">
                <a16:creationId xmlns:a16="http://schemas.microsoft.com/office/drawing/2014/main" id="{6B40F8A3-4EF8-A55D-FDFF-30137FF0411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35306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a:latin typeface="Baskerville Old Face" panose="02020602080505020303" pitchFamily="18" charset="0"/>
                <a:ea typeface="Baskerville" panose="02020502070401020303" pitchFamily="18" charset="0"/>
              </a:rPr>
              <a:t>Many people need or want the flexibility to use their assets while living but also want to continue to support the charities and causes that are important to them after their passing. “Give Later” options provide those opportunities. </a:t>
            </a:r>
            <a:endParaRPr lang="en-US"/>
          </a:p>
        </p:txBody>
      </p:sp>
      <p:sp>
        <p:nvSpPr>
          <p:cNvPr id="3" name="Date Placeholder 2">
            <a:extLst>
              <a:ext uri="{FF2B5EF4-FFF2-40B4-BE49-F238E27FC236}">
                <a16:creationId xmlns:a16="http://schemas.microsoft.com/office/drawing/2014/main" id="{C0AE4A6B-5C36-DD77-0544-912F8EBD9333}"/>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
        <p:nvSpPr>
          <p:cNvPr id="4" name="Rectangle 3">
            <a:extLst>
              <a:ext uri="{FF2B5EF4-FFF2-40B4-BE49-F238E27FC236}">
                <a16:creationId xmlns:a16="http://schemas.microsoft.com/office/drawing/2014/main" id="{05623FBD-4902-3A3F-6D66-21D4EFF7DF8E}"/>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0143DCF2-64B0-77C7-B6A9-2779A1380A4B}"/>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7F33C2A1-0A76-20AD-9ED0-83269A797EBC}"/>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9272688-3BB1-7BF0-2418-417671427249}"/>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a:solidFill>
                  <a:srgbClr val="2E66FF"/>
                </a:solidFill>
              </a:rPr>
              <a:t>For people who</a:t>
            </a:r>
          </a:p>
        </p:txBody>
      </p:sp>
      <p:sp>
        <p:nvSpPr>
          <p:cNvPr id="14" name="TextBox 13">
            <a:extLst>
              <a:ext uri="{FF2B5EF4-FFF2-40B4-BE49-F238E27FC236}">
                <a16:creationId xmlns:a16="http://schemas.microsoft.com/office/drawing/2014/main" id="{E34CBCD8-BDA0-0A04-A8DA-3066DC821C0F}"/>
              </a:ext>
            </a:extLst>
          </p:cNvPr>
          <p:cNvSpPr txBox="1"/>
          <p:nvPr/>
        </p:nvSpPr>
        <p:spPr>
          <a:xfrm>
            <a:off x="1213361" y="2934910"/>
            <a:ext cx="5216010" cy="1461939"/>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t>Life insurance</a:t>
            </a:r>
          </a:p>
          <a:p>
            <a:pPr marL="285750" indent="-285750">
              <a:spcAft>
                <a:spcPts val="1000"/>
              </a:spcAft>
              <a:buFont typeface="Arial" panose="020B0604020202020204" pitchFamily="34" charset="0"/>
              <a:buChar char="•"/>
            </a:pPr>
            <a:r>
              <a:rPr lang="en-US" sz="1600" b="0"/>
              <a:t>Beneficiary proceeds and bequests</a:t>
            </a:r>
          </a:p>
          <a:p>
            <a:pPr marL="285750" indent="-285750">
              <a:spcAft>
                <a:spcPts val="1000"/>
              </a:spcAft>
              <a:buFont typeface="Arial" panose="020B0604020202020204" pitchFamily="34" charset="0"/>
              <a:buChar char="•"/>
            </a:pPr>
            <a:r>
              <a:rPr lang="en-US" sz="1600" b="0">
                <a:solidFill>
                  <a:schemeClr val="tx1"/>
                </a:solidFill>
              </a:rPr>
              <a:t>Will or living trust</a:t>
            </a:r>
          </a:p>
          <a:p>
            <a:pPr marL="285750" indent="-285750">
              <a:spcAft>
                <a:spcPts val="1000"/>
              </a:spcAft>
              <a:buFont typeface="Arial" panose="020B0604020202020204" pitchFamily="34" charset="0"/>
              <a:buChar char="•"/>
            </a:pPr>
            <a:r>
              <a:rPr lang="en-US" sz="1600" b="0">
                <a:solidFill>
                  <a:schemeClr val="tx1"/>
                </a:solidFill>
              </a:rPr>
              <a:t>Life estate reserved</a:t>
            </a:r>
          </a:p>
        </p:txBody>
      </p:sp>
      <p:sp>
        <p:nvSpPr>
          <p:cNvPr id="15" name="TextBox 14">
            <a:extLst>
              <a:ext uri="{FF2B5EF4-FFF2-40B4-BE49-F238E27FC236}">
                <a16:creationId xmlns:a16="http://schemas.microsoft.com/office/drawing/2014/main" id="{42D3D42E-5BCD-76DA-D04C-B2BCF51A26A8}"/>
              </a:ext>
            </a:extLst>
          </p:cNvPr>
          <p:cNvSpPr txBox="1"/>
          <p:nvPr/>
        </p:nvSpPr>
        <p:spPr>
          <a:xfrm>
            <a:off x="7071543" y="2934910"/>
            <a:ext cx="4302909" cy="1579920"/>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solidFill>
                  <a:schemeClr val="tx1"/>
                </a:solidFill>
              </a:rPr>
              <a:t>Want to create a legacy by making a significant gift upon death</a:t>
            </a:r>
          </a:p>
          <a:p>
            <a:pPr marL="285750" indent="-285750">
              <a:spcAft>
                <a:spcPts val="1000"/>
              </a:spcAft>
              <a:buFont typeface="Arial" panose="020B0604020202020204" pitchFamily="34" charset="0"/>
              <a:buChar char="•"/>
            </a:pPr>
            <a:r>
              <a:rPr lang="en-US" sz="1600" b="0">
                <a:solidFill>
                  <a:schemeClr val="tx1"/>
                </a:solidFill>
              </a:rPr>
              <a:t>Wish to retain control of assets while living</a:t>
            </a:r>
          </a:p>
          <a:p>
            <a:pPr marL="285750" indent="-285750">
              <a:spcAft>
                <a:spcPts val="1000"/>
              </a:spcAft>
              <a:buFont typeface="Arial" panose="020B0604020202020204" pitchFamily="34" charset="0"/>
              <a:buChar char="•"/>
            </a:pPr>
            <a:r>
              <a:rPr lang="en-US" sz="1600" b="0">
                <a:solidFill>
                  <a:schemeClr val="tx1"/>
                </a:solidFill>
              </a:rPr>
              <a:t>Want to help heirs avoid estate taxes on gifts of qualified retirement assets</a:t>
            </a:r>
          </a:p>
        </p:txBody>
      </p:sp>
      <p:sp>
        <p:nvSpPr>
          <p:cNvPr id="16" name="TextBox 15">
            <a:extLst>
              <a:ext uri="{FF2B5EF4-FFF2-40B4-BE49-F238E27FC236}">
                <a16:creationId xmlns:a16="http://schemas.microsoft.com/office/drawing/2014/main" id="{9BC1246E-2CB7-B112-A370-39D44D0C368B}"/>
              </a:ext>
            </a:extLst>
          </p:cNvPr>
          <p:cNvSpPr txBox="1"/>
          <p:nvPr/>
        </p:nvSpPr>
        <p:spPr>
          <a:xfrm>
            <a:off x="162376" y="1473368"/>
            <a:ext cx="863126" cy="1446550"/>
          </a:xfrm>
          <a:prstGeom prst="rect">
            <a:avLst/>
          </a:prstGeom>
          <a:noFill/>
        </p:spPr>
        <p:txBody>
          <a:bodyPr wrap="square" rtlCol="0">
            <a:spAutoFit/>
          </a:bodyPr>
          <a:lstStyle/>
          <a:p>
            <a:r>
              <a:rPr lang="en-US" sz="8800">
                <a:solidFill>
                  <a:schemeClr val="bg2">
                    <a:lumMod val="90000"/>
                  </a:schemeClr>
                </a:solidFill>
                <a:latin typeface="+mj-lt"/>
              </a:rPr>
              <a:t>2</a:t>
            </a:r>
          </a:p>
        </p:txBody>
      </p:sp>
      <p:sp>
        <p:nvSpPr>
          <p:cNvPr id="17" name="TextBox 16">
            <a:extLst>
              <a:ext uri="{FF2B5EF4-FFF2-40B4-BE49-F238E27FC236}">
                <a16:creationId xmlns:a16="http://schemas.microsoft.com/office/drawing/2014/main" id="{95D82642-D463-2B15-BF77-26405F63891A}"/>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a:solidFill>
                  <a:srgbClr val="2E66FF"/>
                </a:solidFill>
              </a:rPr>
              <a:t>Give Later</a:t>
            </a:r>
            <a:endParaRPr lang="en-US" sz="2800" b="1">
              <a:solidFill>
                <a:srgbClr val="2E66FF"/>
              </a:solidFill>
            </a:endParaRPr>
          </a:p>
        </p:txBody>
      </p:sp>
      <p:cxnSp>
        <p:nvCxnSpPr>
          <p:cNvPr id="18" name="Straight Connector 17">
            <a:extLst>
              <a:ext uri="{FF2B5EF4-FFF2-40B4-BE49-F238E27FC236}">
                <a16:creationId xmlns:a16="http://schemas.microsoft.com/office/drawing/2014/main" id="{234EFE0A-A4D3-591D-4422-2B4F7AC98773}"/>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6127C19-9318-333D-2335-9FFAC866CA9C}"/>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35611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Life insurance</a:t>
            </a:r>
          </a:p>
        </p:txBody>
      </p:sp>
      <p:sp>
        <p:nvSpPr>
          <p:cNvPr id="5" name="Date Placeholder 4">
            <a:extLst>
              <a:ext uri="{FF2B5EF4-FFF2-40B4-BE49-F238E27FC236}">
                <a16:creationId xmlns:a16="http://schemas.microsoft.com/office/drawing/2014/main" id="{4C6C1C5D-B971-45E2-6B4E-5038339E9950}"/>
              </a:ext>
            </a:extLst>
          </p:cNvPr>
          <p:cNvSpPr>
            <a:spLocks noGrp="1"/>
          </p:cNvSpPr>
          <p:nvPr>
            <p:ph type="dt" sz="half" idx="2"/>
          </p:nvPr>
        </p:nvSpPr>
        <p:spPr>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2024 Thrivent Charitable Impact &amp; Investing® | All rights reserved. Do not distribute without authorization.</a:t>
            </a:r>
            <a:endParaRPr lang="en-GB"/>
          </a:p>
        </p:txBody>
      </p:sp>
      <p:sp>
        <p:nvSpPr>
          <p:cNvPr id="31" name="TextBox 30">
            <a:extLst>
              <a:ext uri="{FF2B5EF4-FFF2-40B4-BE49-F238E27FC236}">
                <a16:creationId xmlns:a16="http://schemas.microsoft.com/office/drawing/2014/main" id="{9C0DBE2B-20AB-48C1-B2EC-7FF1D271B766}"/>
              </a:ext>
            </a:extLst>
          </p:cNvPr>
          <p:cNvSpPr txBox="1"/>
          <p:nvPr/>
        </p:nvSpPr>
        <p:spPr>
          <a:xfrm>
            <a:off x="5928022" y="6466534"/>
            <a:ext cx="6096000" cy="230832"/>
          </a:xfrm>
          <a:prstGeom prst="rect">
            <a:avLst/>
          </a:prstGeom>
          <a:noFill/>
        </p:spPr>
        <p:txBody>
          <a:bodyPr wrap="square">
            <a:spAutoFit/>
          </a:bodyPr>
          <a:lstStyle/>
          <a:p>
            <a:r>
              <a:rPr lang="en-US"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a:effectLst/>
              <a:latin typeface="Minion Pro"/>
              <a:ea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2B23F691-1115-F32F-83DE-59C9625969B5}"/>
              </a:ext>
            </a:extLst>
          </p:cNvPr>
          <p:cNvSpPr txBox="1"/>
          <p:nvPr/>
        </p:nvSpPr>
        <p:spPr>
          <a:xfrm>
            <a:off x="796123" y="3657644"/>
            <a:ext cx="1305466" cy="338554"/>
          </a:xfrm>
          <a:prstGeom prst="rect">
            <a:avLst/>
          </a:prstGeom>
          <a:noFill/>
        </p:spPr>
        <p:txBody>
          <a:bodyPr wrap="square" rtlCol="0">
            <a:spAutoFit/>
          </a:bodyPr>
          <a:lstStyle/>
          <a:p>
            <a:pPr algn="ctr"/>
            <a:r>
              <a:rPr lang="en-US" sz="1600" b="1"/>
              <a:t>Supporters</a:t>
            </a:r>
          </a:p>
        </p:txBody>
      </p:sp>
      <p:sp>
        <p:nvSpPr>
          <p:cNvPr id="12" name="TextBox 11">
            <a:extLst>
              <a:ext uri="{FF2B5EF4-FFF2-40B4-BE49-F238E27FC236}">
                <a16:creationId xmlns:a16="http://schemas.microsoft.com/office/drawing/2014/main" id="{45111148-D84E-DC70-CF8F-AC0483CA3422}"/>
              </a:ext>
            </a:extLst>
          </p:cNvPr>
          <p:cNvSpPr txBox="1"/>
          <p:nvPr/>
        </p:nvSpPr>
        <p:spPr>
          <a:xfrm>
            <a:off x="3913179" y="3537164"/>
            <a:ext cx="1305466" cy="579514"/>
          </a:xfrm>
          <a:prstGeom prst="rect">
            <a:avLst/>
          </a:prstGeom>
          <a:noFill/>
        </p:spPr>
        <p:txBody>
          <a:bodyPr wrap="square" rtlCol="0">
            <a:spAutoFit/>
          </a:bodyPr>
          <a:lstStyle/>
          <a:p>
            <a:pPr algn="ctr"/>
            <a:r>
              <a:rPr lang="en-US" sz="1600" b="1"/>
              <a:t>Life Insurance</a:t>
            </a:r>
          </a:p>
        </p:txBody>
      </p:sp>
      <p:sp>
        <p:nvSpPr>
          <p:cNvPr id="13" name="TextBox 12">
            <a:extLst>
              <a:ext uri="{FF2B5EF4-FFF2-40B4-BE49-F238E27FC236}">
                <a16:creationId xmlns:a16="http://schemas.microsoft.com/office/drawing/2014/main" id="{C0DB0715-7FE1-3739-B18B-42DB53C02066}"/>
              </a:ext>
            </a:extLst>
          </p:cNvPr>
          <p:cNvSpPr txBox="1"/>
          <p:nvPr/>
        </p:nvSpPr>
        <p:spPr>
          <a:xfrm>
            <a:off x="6769217" y="3537164"/>
            <a:ext cx="1577166" cy="584775"/>
          </a:xfrm>
          <a:prstGeom prst="rect">
            <a:avLst/>
          </a:prstGeom>
          <a:noFill/>
        </p:spPr>
        <p:txBody>
          <a:bodyPr wrap="square" rtlCol="0">
            <a:spAutoFit/>
          </a:bodyPr>
          <a:lstStyle/>
          <a:p>
            <a:pPr algn="ctr"/>
            <a:r>
              <a:rPr lang="en-US" sz="1600" b="1"/>
              <a:t>Charitable Fund</a:t>
            </a:r>
          </a:p>
        </p:txBody>
      </p:sp>
      <p:sp>
        <p:nvSpPr>
          <p:cNvPr id="22" name="TextBox 21">
            <a:extLst>
              <a:ext uri="{FF2B5EF4-FFF2-40B4-BE49-F238E27FC236}">
                <a16:creationId xmlns:a16="http://schemas.microsoft.com/office/drawing/2014/main" id="{23510F91-ED32-1D1B-ABA5-05E3872FD39A}"/>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23" name="TextBox 22">
            <a:extLst>
              <a:ext uri="{FF2B5EF4-FFF2-40B4-BE49-F238E27FC236}">
                <a16:creationId xmlns:a16="http://schemas.microsoft.com/office/drawing/2014/main" id="{8E4A1D4F-6354-CBC0-0AC6-B700D7EA1151}"/>
              </a:ext>
            </a:extLst>
          </p:cNvPr>
          <p:cNvSpPr txBox="1"/>
          <p:nvPr/>
        </p:nvSpPr>
        <p:spPr>
          <a:xfrm>
            <a:off x="2831569" y="1456923"/>
            <a:ext cx="2477541" cy="430887"/>
          </a:xfrm>
          <a:prstGeom prst="rect">
            <a:avLst/>
          </a:prstGeom>
          <a:noFill/>
        </p:spPr>
        <p:txBody>
          <a:bodyPr wrap="square" rtlCol="0">
            <a:spAutoFit/>
          </a:bodyPr>
          <a:lstStyle/>
          <a:p>
            <a:r>
              <a:rPr lang="en-US" sz="1100" i="1"/>
              <a:t>Give life insurance, naming Thrivent </a:t>
            </a:r>
          </a:p>
          <a:p>
            <a:r>
              <a:rPr lang="en-US" sz="1100" i="1"/>
              <a:t>Charitable as owner and beneficiary</a:t>
            </a:r>
          </a:p>
        </p:txBody>
      </p:sp>
      <p:sp>
        <p:nvSpPr>
          <p:cNvPr id="27" name="TextBox 26">
            <a:extLst>
              <a:ext uri="{FF2B5EF4-FFF2-40B4-BE49-F238E27FC236}">
                <a16:creationId xmlns:a16="http://schemas.microsoft.com/office/drawing/2014/main" id="{C68B5309-30FB-919A-FE9F-F0D9B9EF9EDD}"/>
              </a:ext>
            </a:extLst>
          </p:cNvPr>
          <p:cNvSpPr txBox="1"/>
          <p:nvPr/>
        </p:nvSpPr>
        <p:spPr>
          <a:xfrm>
            <a:off x="4460515" y="5135185"/>
            <a:ext cx="2583224" cy="600164"/>
          </a:xfrm>
          <a:prstGeom prst="rect">
            <a:avLst/>
          </a:prstGeom>
          <a:noFill/>
        </p:spPr>
        <p:txBody>
          <a:bodyPr wrap="square" rtlCol="0">
            <a:spAutoFit/>
          </a:bodyPr>
          <a:lstStyle/>
          <a:p>
            <a:r>
              <a:rPr lang="en-US" sz="1100" i="1"/>
              <a:t>Annual premium payments are charitable gifts that may provide an income tax deduction for the supporter</a:t>
            </a:r>
          </a:p>
        </p:txBody>
      </p:sp>
      <p:sp>
        <p:nvSpPr>
          <p:cNvPr id="28" name="TextBox 27">
            <a:extLst>
              <a:ext uri="{FF2B5EF4-FFF2-40B4-BE49-F238E27FC236}">
                <a16:creationId xmlns:a16="http://schemas.microsoft.com/office/drawing/2014/main" id="{0C30DD33-6486-E767-7623-C52B77A5AB4E}"/>
              </a:ext>
            </a:extLst>
          </p:cNvPr>
          <p:cNvSpPr txBox="1"/>
          <p:nvPr/>
        </p:nvSpPr>
        <p:spPr>
          <a:xfrm>
            <a:off x="8923349" y="1273062"/>
            <a:ext cx="2333988" cy="600164"/>
          </a:xfrm>
          <a:prstGeom prst="rect">
            <a:avLst/>
          </a:prstGeom>
          <a:noFill/>
        </p:spPr>
        <p:txBody>
          <a:bodyPr wrap="square" rtlCol="0">
            <a:spAutoFit/>
          </a:bodyPr>
          <a:lstStyle/>
          <a:p>
            <a:pPr>
              <a:spcAft>
                <a:spcPts val="400"/>
              </a:spcAft>
            </a:pPr>
            <a:r>
              <a:rPr lang="en-US" sz="1100" b="0" i="1"/>
              <a:t>Designated charities receive automatic annual grants for term of years or in perpetuity</a:t>
            </a:r>
            <a:endParaRPr lang="en-GB" sz="1100" b="0" i="1"/>
          </a:p>
        </p:txBody>
      </p:sp>
      <p:cxnSp>
        <p:nvCxnSpPr>
          <p:cNvPr id="29" name="Straight Arrow Connector 28">
            <a:extLst>
              <a:ext uri="{FF2B5EF4-FFF2-40B4-BE49-F238E27FC236}">
                <a16:creationId xmlns:a16="http://schemas.microsoft.com/office/drawing/2014/main" id="{66DB03A5-4DD2-FE8F-2B6F-A01601463D54}"/>
              </a:ext>
            </a:extLst>
          </p:cNvPr>
          <p:cNvCxnSpPr>
            <a:cxnSpLocks/>
          </p:cNvCxnSpPr>
          <p:nvPr/>
        </p:nvCxnSpPr>
        <p:spPr>
          <a:xfrm flipV="1">
            <a:off x="1407127"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74FFEE56-DDAE-1F8D-51D1-913B638D5B66}"/>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05C5C686-B47B-8F1F-92A8-AD088944737C}"/>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1CD65401-FF27-7251-16A0-5448160FD949}"/>
              </a:ext>
            </a:extLst>
          </p:cNvPr>
          <p:cNvCxnSpPr>
            <a:cxnSpLocks/>
          </p:cNvCxnSpPr>
          <p:nvPr/>
        </p:nvCxnSpPr>
        <p:spPr>
          <a:xfrm>
            <a:off x="4598100" y="4170466"/>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253BA4E4-5A54-8AD5-4843-176C9C2F1526}"/>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A58EC839-18CE-5D00-5FAB-C990DCA9B755}"/>
              </a:ext>
            </a:extLst>
          </p:cNvPr>
          <p:cNvCxnSpPr>
            <a:cxnSpLocks/>
          </p:cNvCxnSpPr>
          <p:nvPr/>
        </p:nvCxnSpPr>
        <p:spPr>
          <a:xfrm>
            <a:off x="1407127" y="4648200"/>
            <a:ext cx="315597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5112DD5D-0A62-CFD5-CE2F-9D01B8D41EE6}"/>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A3F0C3C5-4EE7-5D4F-5982-FDB3FA9A0EDF}"/>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68C59A73-09E3-D01D-6A24-09DA201D010C}"/>
              </a:ext>
            </a:extLst>
          </p:cNvPr>
          <p:cNvCxnSpPr>
            <a:cxnSpLocks/>
          </p:cNvCxnSpPr>
          <p:nvPr/>
        </p:nvCxnSpPr>
        <p:spPr>
          <a:xfrm>
            <a:off x="4598100" y="4642839"/>
            <a:ext cx="0" cy="470920"/>
          </a:xfrm>
          <a:prstGeom prst="line">
            <a:avLst/>
          </a:prstGeom>
          <a:ln w="12700"/>
        </p:spPr>
        <p:style>
          <a:lnRef idx="1">
            <a:schemeClr val="dk1"/>
          </a:lnRef>
          <a:fillRef idx="0">
            <a:schemeClr val="dk1"/>
          </a:fillRef>
          <a:effectRef idx="0">
            <a:schemeClr val="dk1"/>
          </a:effectRef>
          <a:fontRef idx="minor">
            <a:schemeClr val="tx1"/>
          </a:fontRef>
        </p:style>
      </p:cxnSp>
      <p:pic>
        <p:nvPicPr>
          <p:cNvPr id="41" name="Picture 40">
            <a:extLst>
              <a:ext uri="{FF2B5EF4-FFF2-40B4-BE49-F238E27FC236}">
                <a16:creationId xmlns:a16="http://schemas.microsoft.com/office/drawing/2014/main" id="{4A39A843-6100-3CD4-F42C-9479013EBDBA}"/>
              </a:ext>
            </a:extLst>
          </p:cNvPr>
          <p:cNvPicPr>
            <a:picLocks noChangeAspect="1"/>
          </p:cNvPicPr>
          <p:nvPr/>
        </p:nvPicPr>
        <p:blipFill>
          <a:blip r:embed="rId3"/>
          <a:srcRect/>
          <a:stretch/>
        </p:blipFill>
        <p:spPr>
          <a:xfrm>
            <a:off x="926630" y="2392454"/>
            <a:ext cx="1044273" cy="1044273"/>
          </a:xfrm>
          <a:prstGeom prst="rect">
            <a:avLst/>
          </a:prstGeom>
        </p:spPr>
      </p:pic>
      <p:sp>
        <p:nvSpPr>
          <p:cNvPr id="42" name="Oval 41">
            <a:extLst>
              <a:ext uri="{FF2B5EF4-FFF2-40B4-BE49-F238E27FC236}">
                <a16:creationId xmlns:a16="http://schemas.microsoft.com/office/drawing/2014/main" id="{050391D9-BA36-9542-4C62-906A44B9EC71}"/>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AD221DAD-6967-7B7C-4F4A-B1606053EA74}"/>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FC5CFAEB-3CDF-0225-658B-9509C15D90FC}"/>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descr="Icon&#10;&#10;Description automatically generated">
            <a:extLst>
              <a:ext uri="{FF2B5EF4-FFF2-40B4-BE49-F238E27FC236}">
                <a16:creationId xmlns:a16="http://schemas.microsoft.com/office/drawing/2014/main" id="{8016AF3E-E49C-BBD6-89FF-4F813C60FF91}"/>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46" name="Picture 45" descr="Icon&#10;&#10;Description automatically generated">
            <a:extLst>
              <a:ext uri="{FF2B5EF4-FFF2-40B4-BE49-F238E27FC236}">
                <a16:creationId xmlns:a16="http://schemas.microsoft.com/office/drawing/2014/main" id="{56785684-93AC-EDB4-6044-A2AD6E374807}"/>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47" name="Picture 46" descr="Icon&#10;&#10;Description automatically generated with medium confidence">
            <a:extLst>
              <a:ext uri="{FF2B5EF4-FFF2-40B4-BE49-F238E27FC236}">
                <a16:creationId xmlns:a16="http://schemas.microsoft.com/office/drawing/2014/main" id="{B7D9A74F-7540-F9B6-92A0-B3120CADA238}"/>
              </a:ext>
            </a:extLst>
          </p:cNvPr>
          <p:cNvPicPr>
            <a:picLocks noChangeAspect="1"/>
          </p:cNvPicPr>
          <p:nvPr/>
        </p:nvPicPr>
        <p:blipFill>
          <a:blip r:embed="rId6"/>
          <a:stretch>
            <a:fillRect/>
          </a:stretch>
        </p:blipFill>
        <p:spPr>
          <a:xfrm>
            <a:off x="4167960" y="2619714"/>
            <a:ext cx="914402" cy="917450"/>
          </a:xfrm>
          <a:prstGeom prst="rect">
            <a:avLst/>
          </a:prstGeom>
        </p:spPr>
      </p:pic>
      <p:sp>
        <p:nvSpPr>
          <p:cNvPr id="48" name="Oval 47">
            <a:extLst>
              <a:ext uri="{FF2B5EF4-FFF2-40B4-BE49-F238E27FC236}">
                <a16:creationId xmlns:a16="http://schemas.microsoft.com/office/drawing/2014/main" id="{94B3001C-CB0D-D424-ABA1-09CB1E3D051C}"/>
              </a:ext>
            </a:extLst>
          </p:cNvPr>
          <p:cNvSpPr/>
          <p:nvPr/>
        </p:nvSpPr>
        <p:spPr>
          <a:xfrm>
            <a:off x="3969198" y="2366323"/>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4834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Beneficiary Proceeds &amp; Bequests</a:t>
            </a:r>
          </a:p>
        </p:txBody>
      </p:sp>
      <p:sp>
        <p:nvSpPr>
          <p:cNvPr id="3" name="Date Placeholder 2">
            <a:extLst>
              <a:ext uri="{FF2B5EF4-FFF2-40B4-BE49-F238E27FC236}">
                <a16:creationId xmlns:a16="http://schemas.microsoft.com/office/drawing/2014/main" id="{0385E97F-155A-2AE7-B31C-6B3B9E80A039}"/>
              </a:ext>
            </a:extLst>
          </p:cNvPr>
          <p:cNvSpPr>
            <a:spLocks noGrp="1"/>
          </p:cNvSpPr>
          <p:nvPr>
            <p:ph type="dt" sz="half" idx="2"/>
          </p:nvPr>
        </p:nvSpPr>
        <p:spPr>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2024 Thrivent Charitable Impact &amp; Investing® | All rights reserved. Do not distribute without authorization.</a:t>
            </a:r>
            <a:endParaRPr lang="en-GB"/>
          </a:p>
        </p:txBody>
      </p:sp>
      <p:sp>
        <p:nvSpPr>
          <p:cNvPr id="6" name="TextBox 5">
            <a:extLst>
              <a:ext uri="{FF2B5EF4-FFF2-40B4-BE49-F238E27FC236}">
                <a16:creationId xmlns:a16="http://schemas.microsoft.com/office/drawing/2014/main" id="{4AF08419-2866-6DA9-F922-A348A13D8CF2}"/>
              </a:ext>
            </a:extLst>
          </p:cNvPr>
          <p:cNvSpPr txBox="1"/>
          <p:nvPr/>
        </p:nvSpPr>
        <p:spPr>
          <a:xfrm>
            <a:off x="1010440" y="3657644"/>
            <a:ext cx="1305466" cy="338554"/>
          </a:xfrm>
          <a:prstGeom prst="rect">
            <a:avLst/>
          </a:prstGeom>
          <a:noFill/>
        </p:spPr>
        <p:txBody>
          <a:bodyPr wrap="square" rtlCol="0">
            <a:spAutoFit/>
          </a:bodyPr>
          <a:lstStyle/>
          <a:p>
            <a:pPr algn="ctr"/>
            <a:r>
              <a:rPr lang="en-US" sz="1600" b="1"/>
              <a:t>Donors</a:t>
            </a:r>
          </a:p>
        </p:txBody>
      </p:sp>
      <p:sp>
        <p:nvSpPr>
          <p:cNvPr id="12" name="TextBox 11">
            <a:extLst>
              <a:ext uri="{FF2B5EF4-FFF2-40B4-BE49-F238E27FC236}">
                <a16:creationId xmlns:a16="http://schemas.microsoft.com/office/drawing/2014/main" id="{38D88C8B-B6BC-0EF4-E032-25383A763830}"/>
              </a:ext>
            </a:extLst>
          </p:cNvPr>
          <p:cNvSpPr txBox="1"/>
          <p:nvPr/>
        </p:nvSpPr>
        <p:spPr>
          <a:xfrm>
            <a:off x="5238193" y="3537164"/>
            <a:ext cx="1715047" cy="584775"/>
          </a:xfrm>
          <a:prstGeom prst="rect">
            <a:avLst/>
          </a:prstGeom>
          <a:noFill/>
        </p:spPr>
        <p:txBody>
          <a:bodyPr wrap="square" rtlCol="0">
            <a:spAutoFit/>
          </a:bodyPr>
          <a:lstStyle/>
          <a:p>
            <a:pPr algn="ctr"/>
            <a:r>
              <a:rPr lang="en-US" sz="1600" b="1"/>
              <a:t>Donor-Advised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65146" y="999484"/>
            <a:ext cx="3109324" cy="769441"/>
          </a:xfrm>
          <a:prstGeom prst="rect">
            <a:avLst/>
          </a:prstGeom>
          <a:noFill/>
        </p:spPr>
        <p:txBody>
          <a:bodyPr wrap="square" rtlCol="0">
            <a:spAutoFit/>
          </a:bodyPr>
          <a:lstStyle/>
          <a:p>
            <a:r>
              <a:rPr lang="en-US" sz="1100" i="1"/>
              <a:t>You can designate a percentage of your estate, a specific asset, a remainder amount or appoint Thrivent Charitable Impact &amp; Investing as a contingent beneficiary.</a:t>
            </a:r>
          </a:p>
        </p:txBody>
      </p:sp>
      <p:sp>
        <p:nvSpPr>
          <p:cNvPr id="17" name="TextBox 16">
            <a:extLst>
              <a:ext uri="{FF2B5EF4-FFF2-40B4-BE49-F238E27FC236}">
                <a16:creationId xmlns:a16="http://schemas.microsoft.com/office/drawing/2014/main" id="{A8359B4F-2707-95A4-EAD0-2EFB9F8C15D9}"/>
              </a:ext>
            </a:extLst>
          </p:cNvPr>
          <p:cNvSpPr txBox="1"/>
          <p:nvPr/>
        </p:nvSpPr>
        <p:spPr>
          <a:xfrm>
            <a:off x="5846130" y="5138111"/>
            <a:ext cx="2128495" cy="600164"/>
          </a:xfrm>
          <a:prstGeom prst="rect">
            <a:avLst/>
          </a:prstGeom>
          <a:noFill/>
        </p:spPr>
        <p:txBody>
          <a:bodyPr wrap="square" rtlCol="0">
            <a:spAutoFit/>
          </a:bodyPr>
          <a:lstStyle/>
          <a:p>
            <a:r>
              <a:rPr lang="en-US" sz="1100" i="1"/>
              <a:t>Donor-advised fund established with beneficiary proceeds upon your death. </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037527" y="1259076"/>
            <a:ext cx="2333988" cy="600164"/>
          </a:xfrm>
          <a:prstGeom prst="rect">
            <a:avLst/>
          </a:prstGeom>
          <a:noFill/>
        </p:spPr>
        <p:txBody>
          <a:bodyPr wrap="square" rtlCol="0">
            <a:spAutoFit/>
          </a:bodyPr>
          <a:lstStyle/>
          <a:p>
            <a:pPr>
              <a:spcAft>
                <a:spcPts val="400"/>
              </a:spcAft>
            </a:pPr>
            <a:r>
              <a:rPr lang="en-US" sz="1100" b="0" i="1"/>
              <a:t>Designated charities receive automatic annual grants for term of years or in perpetuity</a:t>
            </a:r>
            <a:endParaRPr lang="en-GB" sz="1100" b="0" i="1"/>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87275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flipV="1">
            <a:off x="1621444" y="4642839"/>
            <a:ext cx="4372072" cy="5361"/>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EEE83855-94D9-886C-C4C2-B512381B3E47}"/>
              </a:ext>
            </a:extLst>
          </p:cNvPr>
          <p:cNvCxnSpPr>
            <a:cxnSpLocks/>
          </p:cNvCxnSpPr>
          <p:nvPr/>
        </p:nvCxnSpPr>
        <p:spPr>
          <a:xfrm flipV="1">
            <a:off x="5993516" y="4235645"/>
            <a:ext cx="0" cy="87811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1482813" y="5135185"/>
            <a:ext cx="2046200" cy="600164"/>
          </a:xfrm>
          <a:prstGeom prst="rect">
            <a:avLst/>
          </a:prstGeom>
          <a:noFill/>
        </p:spPr>
        <p:txBody>
          <a:bodyPr wrap="square" rtlCol="0">
            <a:spAutoFit/>
          </a:bodyPr>
          <a:lstStyle/>
          <a:p>
            <a:r>
              <a:rPr lang="en-US" sz="1100" i="1"/>
              <a:t>Heirs may avoid income taxes on assets given, taxable estate is reduced.</a:t>
            </a:r>
          </a:p>
        </p:txBody>
      </p:sp>
      <p:sp>
        <p:nvSpPr>
          <p:cNvPr id="27" name="TextBox 26">
            <a:extLst>
              <a:ext uri="{FF2B5EF4-FFF2-40B4-BE49-F238E27FC236}">
                <a16:creationId xmlns:a16="http://schemas.microsoft.com/office/drawing/2014/main" id="{46E65F8E-EF2E-45F0-8108-92D7C01B3E39}"/>
              </a:ext>
            </a:extLst>
          </p:cNvPr>
          <p:cNvSpPr txBox="1"/>
          <p:nvPr/>
        </p:nvSpPr>
        <p:spPr>
          <a:xfrm>
            <a:off x="5928022" y="6466534"/>
            <a:ext cx="6096000" cy="230832"/>
          </a:xfrm>
          <a:prstGeom prst="rect">
            <a:avLst/>
          </a:prstGeom>
          <a:noFill/>
        </p:spPr>
        <p:txBody>
          <a:bodyPr wrap="square">
            <a:spAutoFit/>
          </a:bodyPr>
          <a:lstStyle/>
          <a:p>
            <a:r>
              <a:rPr lang="en-US"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a:effectLst/>
              <a:latin typeface="Minion Pro"/>
              <a:ea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A5893A5F-47CD-2358-22E2-D8DDCE1E3F44}"/>
              </a:ext>
            </a:extLst>
          </p:cNvPr>
          <p:cNvPicPr>
            <a:picLocks noChangeAspect="1"/>
          </p:cNvPicPr>
          <p:nvPr/>
        </p:nvPicPr>
        <p:blipFill>
          <a:blip r:embed="rId3"/>
          <a:srcRect/>
          <a:stretch/>
        </p:blipFill>
        <p:spPr>
          <a:xfrm>
            <a:off x="1141037" y="2392454"/>
            <a:ext cx="1044273" cy="1044273"/>
          </a:xfrm>
          <a:prstGeom prst="rect">
            <a:avLst/>
          </a:prstGeom>
        </p:spPr>
      </p:pic>
      <p:sp>
        <p:nvSpPr>
          <p:cNvPr id="14" name="Oval 13">
            <a:extLst>
              <a:ext uri="{FF2B5EF4-FFF2-40B4-BE49-F238E27FC236}">
                <a16:creationId xmlns:a16="http://schemas.microsoft.com/office/drawing/2014/main" id="{DE9C3350-9ABB-EDAA-6591-B5F59177E352}"/>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9D8B23BC-0351-A78F-6A6B-C34FABBF5BD1}"/>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6FBEBE9-A5E0-0E8E-0C30-CB0D61FB12C4}"/>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descr="Icon&#10;&#10;Description automatically generated">
            <a:extLst>
              <a:ext uri="{FF2B5EF4-FFF2-40B4-BE49-F238E27FC236}">
                <a16:creationId xmlns:a16="http://schemas.microsoft.com/office/drawing/2014/main" id="{085B8FC7-A2EC-0EC1-8D53-BB54CE706DFE}"/>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31" name="Picture 30" descr="Icon&#10;&#10;Description automatically generated">
            <a:extLst>
              <a:ext uri="{FF2B5EF4-FFF2-40B4-BE49-F238E27FC236}">
                <a16:creationId xmlns:a16="http://schemas.microsoft.com/office/drawing/2014/main" id="{9269E3A4-E8B0-85E6-0CDB-3307EDACC02D}"/>
              </a:ext>
            </a:extLst>
          </p:cNvPr>
          <p:cNvPicPr>
            <a:picLocks noChangeAspect="1"/>
          </p:cNvPicPr>
          <p:nvPr/>
        </p:nvPicPr>
        <p:blipFill>
          <a:blip r:embed="rId5"/>
          <a:stretch>
            <a:fillRect/>
          </a:stretch>
        </p:blipFill>
        <p:spPr>
          <a:xfrm>
            <a:off x="9913670" y="2455865"/>
            <a:ext cx="917450" cy="917450"/>
          </a:xfrm>
          <a:prstGeom prst="rect">
            <a:avLst/>
          </a:prstGeom>
        </p:spPr>
      </p:pic>
      <p:cxnSp>
        <p:nvCxnSpPr>
          <p:cNvPr id="34" name="Straight Arrow Connector 33">
            <a:extLst>
              <a:ext uri="{FF2B5EF4-FFF2-40B4-BE49-F238E27FC236}">
                <a16:creationId xmlns:a16="http://schemas.microsoft.com/office/drawing/2014/main" id="{2D4A3CF3-A778-C613-6B6C-9121518984B2}"/>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35197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a:solidFill>
                  <a:schemeClr val="accent1"/>
                </a:solidFill>
              </a:rPr>
              <a:t>Give Now.</a:t>
            </a:r>
            <a:br>
              <a:rPr lang="en-US">
                <a:solidFill>
                  <a:schemeClr val="accent1"/>
                </a:solidFill>
              </a:rPr>
            </a:br>
            <a:r>
              <a:rPr lang="en-US">
                <a:solidFill>
                  <a:schemeClr val="accent1"/>
                </a:solidFill>
              </a:rPr>
              <a:t>Give Later.</a:t>
            </a:r>
            <a:br>
              <a:rPr lang="en-US"/>
            </a:br>
            <a:r>
              <a:rPr lang="en-US">
                <a:solidFill>
                  <a:schemeClr val="tx1"/>
                </a:solidFill>
              </a:rPr>
              <a:t>Give &amp; Receive.</a:t>
            </a:r>
            <a:r>
              <a:rPr lang="en-US" sz="4000" baseline="30000">
                <a:solidFill>
                  <a:schemeClr val="tx1"/>
                </a:solidFill>
              </a:rPr>
              <a:t>™</a:t>
            </a:r>
            <a:r>
              <a:rPr lang="en-US">
                <a:solidFill>
                  <a:schemeClr val="tx1"/>
                </a:solidFill>
              </a:rPr>
              <a:t> </a:t>
            </a:r>
          </a:p>
        </p:txBody>
      </p:sp>
      <p:sp>
        <p:nvSpPr>
          <p:cNvPr id="5" name="Text Placeholder 4">
            <a:extLst>
              <a:ext uri="{FF2B5EF4-FFF2-40B4-BE49-F238E27FC236}">
                <a16:creationId xmlns:a16="http://schemas.microsoft.com/office/drawing/2014/main" id="{25B6DF8A-110A-F822-C7DF-DE9838862398}"/>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829F9C5D-72BB-AB2E-5E8A-3FFE1394FF8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30870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a:bodyPr>
          <a:lstStyle/>
          <a:p>
            <a:r>
              <a:rPr lang="en-US">
                <a:latin typeface="Baskerville Old Face" panose="02020602080505020303" pitchFamily="18" charset="0"/>
                <a:ea typeface="Baskerville" panose="02020502070401020303" pitchFamily="18" charset="0"/>
              </a:rPr>
              <a:t>Clients can also m</a:t>
            </a:r>
            <a:r>
              <a:rPr lang="en-US"/>
              <a:t>ake a charitable gift and receive ongoing income payments for life or a term of years. The remainder provides charitable support.</a:t>
            </a:r>
          </a:p>
        </p:txBody>
      </p:sp>
      <p:sp>
        <p:nvSpPr>
          <p:cNvPr id="3" name="Date Placeholder 2">
            <a:extLst>
              <a:ext uri="{FF2B5EF4-FFF2-40B4-BE49-F238E27FC236}">
                <a16:creationId xmlns:a16="http://schemas.microsoft.com/office/drawing/2014/main" id="{C971F4E9-FDC5-B055-EE68-77AB97EE73B3}"/>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
        <p:nvSpPr>
          <p:cNvPr id="12" name="Rectangle 11">
            <a:extLst>
              <a:ext uri="{FF2B5EF4-FFF2-40B4-BE49-F238E27FC236}">
                <a16:creationId xmlns:a16="http://schemas.microsoft.com/office/drawing/2014/main" id="{24B870D9-DE62-9838-F455-A1A54002D4C4}"/>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C5FAAE8-B0F1-661B-EBA7-AC2A678C8A2C}"/>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5B854F69-7C2F-3566-34E2-7493521C82A0}"/>
              </a:ext>
            </a:extLst>
          </p:cNvPr>
          <p:cNvCxnSpPr>
            <a:cxnSpLocks/>
          </p:cNvCxnSpPr>
          <p:nvPr/>
        </p:nvCxnSpPr>
        <p:spPr>
          <a:xfrm>
            <a:off x="3546505" y="2238841"/>
            <a:ext cx="3230310"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B392056-4EEE-E63F-6D44-0D290F4EFDA6}"/>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a:solidFill>
                  <a:srgbClr val="2E66FF"/>
                </a:solidFill>
              </a:rPr>
              <a:t>For people who</a:t>
            </a:r>
          </a:p>
        </p:txBody>
      </p:sp>
      <p:sp>
        <p:nvSpPr>
          <p:cNvPr id="16" name="TextBox 15">
            <a:extLst>
              <a:ext uri="{FF2B5EF4-FFF2-40B4-BE49-F238E27FC236}">
                <a16:creationId xmlns:a16="http://schemas.microsoft.com/office/drawing/2014/main" id="{C054EF9D-5E90-69A5-D4B7-82B51E41F5A2}"/>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1">
                <a:solidFill>
                  <a:schemeClr val="tx1"/>
                </a:solidFill>
              </a:rPr>
              <a:t>Charitable gift annuity</a:t>
            </a:r>
          </a:p>
          <a:p>
            <a:pPr marL="742950" lvl="1" indent="-285750">
              <a:spcAft>
                <a:spcPts val="1000"/>
              </a:spcAft>
              <a:buFont typeface="Arial" panose="020B0604020202020204" pitchFamily="34" charset="0"/>
              <a:buChar char="•"/>
            </a:pPr>
            <a:r>
              <a:rPr lang="en-US" sz="1600"/>
              <a:t>Immediate</a:t>
            </a:r>
          </a:p>
          <a:p>
            <a:pPr marL="742950" lvl="1" indent="-285750">
              <a:spcAft>
                <a:spcPts val="1000"/>
              </a:spcAft>
              <a:buFont typeface="Arial" panose="020B0604020202020204" pitchFamily="34" charset="0"/>
              <a:buChar char="•"/>
            </a:pPr>
            <a:r>
              <a:rPr lang="en-US" sz="1600"/>
              <a:t>Deferred</a:t>
            </a:r>
          </a:p>
          <a:p>
            <a:pPr marL="742950" lvl="1" indent="-285750">
              <a:spcAft>
                <a:spcPts val="1000"/>
              </a:spcAft>
              <a:buFont typeface="Arial" panose="020B0604020202020204" pitchFamily="34" charset="0"/>
              <a:buChar char="•"/>
            </a:pPr>
            <a:r>
              <a:rPr lang="en-US" sz="1600"/>
              <a:t>Flexible deferred</a:t>
            </a:r>
          </a:p>
          <a:p>
            <a:pPr marL="342900" indent="-342900">
              <a:spcAft>
                <a:spcPts val="1000"/>
              </a:spcAft>
              <a:buFont typeface="Arial" panose="020B0604020202020204" pitchFamily="34" charset="0"/>
              <a:buChar char="•"/>
            </a:pPr>
            <a:r>
              <a:rPr lang="en-US" sz="1600" b="1">
                <a:solidFill>
                  <a:schemeClr val="tx1"/>
                </a:solidFill>
              </a:rPr>
              <a:t>Charitable remainder trust</a:t>
            </a:r>
          </a:p>
          <a:p>
            <a:pPr marL="742950" lvl="1" indent="-285750">
              <a:spcAft>
                <a:spcPts val="1000"/>
              </a:spcAft>
              <a:buFont typeface="Arial" panose="020B0604020202020204" pitchFamily="34" charset="0"/>
              <a:buChar char="•"/>
            </a:pPr>
            <a:r>
              <a:rPr lang="en-US" sz="1600"/>
              <a:t>CRAT</a:t>
            </a:r>
          </a:p>
          <a:p>
            <a:pPr marL="742950" lvl="1" indent="-285750">
              <a:spcAft>
                <a:spcPts val="1000"/>
              </a:spcAft>
              <a:buFont typeface="Arial" panose="020B0604020202020204" pitchFamily="34" charset="0"/>
              <a:buChar char="•"/>
            </a:pPr>
            <a:r>
              <a:rPr lang="en-US" sz="1600"/>
              <a:t>CRUT</a:t>
            </a:r>
          </a:p>
          <a:p>
            <a:pPr marL="742950" lvl="1" indent="-285750">
              <a:spcAft>
                <a:spcPts val="1000"/>
              </a:spcAft>
              <a:buFont typeface="Arial" panose="020B0604020202020204" pitchFamily="34" charset="0"/>
              <a:buChar char="•"/>
            </a:pPr>
            <a:r>
              <a:rPr lang="en-US" sz="1600"/>
              <a:t>Flip-CRUT</a:t>
            </a:r>
            <a:endParaRPr lang="en-US" sz="1600" b="0">
              <a:solidFill>
                <a:schemeClr val="tx1"/>
              </a:solidFill>
            </a:endParaRPr>
          </a:p>
        </p:txBody>
      </p:sp>
      <p:sp>
        <p:nvSpPr>
          <p:cNvPr id="17" name="TextBox 16">
            <a:extLst>
              <a:ext uri="{FF2B5EF4-FFF2-40B4-BE49-F238E27FC236}">
                <a16:creationId xmlns:a16="http://schemas.microsoft.com/office/drawing/2014/main" id="{96C3EDD1-2D95-68A7-9C2A-6F8D0B6ED547}"/>
              </a:ext>
            </a:extLst>
          </p:cNvPr>
          <p:cNvSpPr txBox="1"/>
          <p:nvPr/>
        </p:nvSpPr>
        <p:spPr>
          <a:xfrm>
            <a:off x="7071543" y="2934910"/>
            <a:ext cx="4302909" cy="1954381"/>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solidFill>
                  <a:schemeClr val="tx1"/>
                </a:solidFill>
              </a:rPr>
              <a:t>Own assets they want converted to income payments.</a:t>
            </a:r>
          </a:p>
          <a:p>
            <a:pPr marL="285750" indent="-285750">
              <a:spcAft>
                <a:spcPts val="1000"/>
              </a:spcAft>
              <a:buFont typeface="Arial" panose="020B0604020202020204" pitchFamily="34" charset="0"/>
              <a:buChar char="•"/>
            </a:pPr>
            <a:r>
              <a:rPr lang="en-US" sz="1600" b="0">
                <a:solidFill>
                  <a:schemeClr val="tx1"/>
                </a:solidFill>
              </a:rPr>
              <a:t>Own long-term appreciated securities.</a:t>
            </a:r>
          </a:p>
          <a:p>
            <a:pPr marL="285750" indent="-285750">
              <a:spcAft>
                <a:spcPts val="1000"/>
              </a:spcAft>
              <a:buFont typeface="Arial" panose="020B0604020202020204" pitchFamily="34" charset="0"/>
              <a:buChar char="•"/>
            </a:pPr>
            <a:r>
              <a:rPr lang="en-US" sz="1600" b="0">
                <a:solidFill>
                  <a:schemeClr val="tx1"/>
                </a:solidFill>
              </a:rPr>
              <a:t>May seek to avoid market volatility.</a:t>
            </a:r>
          </a:p>
          <a:p>
            <a:pPr marL="285750" indent="-285750">
              <a:spcAft>
                <a:spcPts val="1000"/>
              </a:spcAft>
              <a:buFont typeface="Arial" panose="020B0604020202020204" pitchFamily="34" charset="0"/>
              <a:buChar char="•"/>
            </a:pPr>
            <a:r>
              <a:rPr lang="en-US" sz="1600" b="0">
                <a:solidFill>
                  <a:schemeClr val="tx1"/>
                </a:solidFill>
              </a:rPr>
              <a:t>Seek a potential charitable deduction for portion of gift assets.</a:t>
            </a:r>
          </a:p>
        </p:txBody>
      </p:sp>
      <p:sp>
        <p:nvSpPr>
          <p:cNvPr id="18" name="TextBox 17">
            <a:extLst>
              <a:ext uri="{FF2B5EF4-FFF2-40B4-BE49-F238E27FC236}">
                <a16:creationId xmlns:a16="http://schemas.microsoft.com/office/drawing/2014/main" id="{324458CA-CB8B-2059-4F21-4F62173CA988}"/>
              </a:ext>
            </a:extLst>
          </p:cNvPr>
          <p:cNvSpPr txBox="1"/>
          <p:nvPr/>
        </p:nvSpPr>
        <p:spPr>
          <a:xfrm>
            <a:off x="162376" y="1473368"/>
            <a:ext cx="863126" cy="1446550"/>
          </a:xfrm>
          <a:prstGeom prst="rect">
            <a:avLst/>
          </a:prstGeom>
          <a:noFill/>
        </p:spPr>
        <p:txBody>
          <a:bodyPr wrap="square" rtlCol="0">
            <a:spAutoFit/>
          </a:bodyPr>
          <a:lstStyle/>
          <a:p>
            <a:r>
              <a:rPr lang="en-US" sz="8800">
                <a:solidFill>
                  <a:schemeClr val="bg2">
                    <a:lumMod val="90000"/>
                  </a:schemeClr>
                </a:solidFill>
                <a:latin typeface="+mj-lt"/>
              </a:rPr>
              <a:t>3</a:t>
            </a:r>
          </a:p>
        </p:txBody>
      </p:sp>
      <p:sp>
        <p:nvSpPr>
          <p:cNvPr id="19" name="TextBox 18">
            <a:extLst>
              <a:ext uri="{FF2B5EF4-FFF2-40B4-BE49-F238E27FC236}">
                <a16:creationId xmlns:a16="http://schemas.microsoft.com/office/drawing/2014/main" id="{D383218E-9949-5B8F-E951-FD78B3AD74B5}"/>
              </a:ext>
            </a:extLst>
          </p:cNvPr>
          <p:cNvSpPr txBox="1"/>
          <p:nvPr/>
        </p:nvSpPr>
        <p:spPr>
          <a:xfrm>
            <a:off x="748625" y="2001137"/>
            <a:ext cx="2951699" cy="369332"/>
          </a:xfrm>
          <a:prstGeom prst="rect">
            <a:avLst/>
          </a:prstGeom>
          <a:noFill/>
        </p:spPr>
        <p:txBody>
          <a:bodyPr wrap="square">
            <a:noAutofit/>
          </a:bodyPr>
          <a:lstStyle/>
          <a:p>
            <a:pPr>
              <a:lnSpc>
                <a:spcPct val="90000"/>
              </a:lnSpc>
            </a:pPr>
            <a:r>
              <a:rPr lang="en-US" altLang="en-US" sz="2800" b="1">
                <a:solidFill>
                  <a:srgbClr val="2E66FF"/>
                </a:solidFill>
              </a:rPr>
              <a:t>Give &amp; Receive</a:t>
            </a:r>
            <a:endParaRPr lang="en-US" sz="2800" b="1">
              <a:solidFill>
                <a:srgbClr val="2E66FF"/>
              </a:solidFill>
            </a:endParaRPr>
          </a:p>
        </p:txBody>
      </p:sp>
      <p:cxnSp>
        <p:nvCxnSpPr>
          <p:cNvPr id="20" name="Straight Connector 19">
            <a:extLst>
              <a:ext uri="{FF2B5EF4-FFF2-40B4-BE49-F238E27FC236}">
                <a16:creationId xmlns:a16="http://schemas.microsoft.com/office/drawing/2014/main" id="{B9D91678-FAC1-41C4-B8D5-DD836C6AAEE6}"/>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578D5FC-C1B2-1B71-2DE3-2D61FB7D1D3E}"/>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70806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C96E12D5-00AF-AD8A-03D6-924993BB4568}"/>
              </a:ext>
            </a:extLst>
          </p:cNvPr>
          <p:cNvSpPr txBox="1"/>
          <p:nvPr/>
        </p:nvSpPr>
        <p:spPr>
          <a:xfrm>
            <a:off x="6769217" y="3537164"/>
            <a:ext cx="1577166" cy="579514"/>
          </a:xfrm>
          <a:prstGeom prst="rect">
            <a:avLst/>
          </a:prstGeom>
          <a:noFill/>
        </p:spPr>
        <p:txBody>
          <a:bodyPr wrap="square" rtlCol="0">
            <a:spAutoFit/>
          </a:bodyPr>
          <a:lstStyle/>
          <a:p>
            <a:pPr algn="ctr"/>
            <a:r>
              <a:rPr lang="en-US" sz="1600" b="1"/>
              <a:t>Charitable Fund</a:t>
            </a:r>
          </a:p>
        </p:txBody>
      </p: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Charitable Gift Annuity</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a:t>Donors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757614" y="3537164"/>
            <a:ext cx="1593000" cy="584775"/>
          </a:xfrm>
          <a:prstGeom prst="rect">
            <a:avLst/>
          </a:prstGeom>
          <a:noFill/>
        </p:spPr>
        <p:txBody>
          <a:bodyPr wrap="square" rtlCol="0">
            <a:spAutoFit/>
          </a:bodyPr>
          <a:lstStyle/>
          <a:p>
            <a:pPr algn="ctr"/>
            <a:r>
              <a:rPr lang="en-US" sz="1600" b="1"/>
              <a:t>Charitable Gift Annuity</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456923"/>
            <a:ext cx="1561837" cy="440246"/>
          </a:xfrm>
          <a:prstGeom prst="rect">
            <a:avLst/>
          </a:prstGeom>
          <a:noFill/>
        </p:spPr>
        <p:txBody>
          <a:bodyPr wrap="square" rtlCol="0">
            <a:spAutoFit/>
          </a:bodyPr>
          <a:lstStyle/>
          <a:p>
            <a:r>
              <a:rPr lang="en-US" sz="1100" i="1"/>
              <a:t>Gift of cash</a:t>
            </a:r>
            <a:r>
              <a:rPr lang="en-US" sz="1100" i="1">
                <a:solidFill>
                  <a:srgbClr val="F2F2F2"/>
                </a:solidFill>
              </a:rPr>
              <a:t> </a:t>
            </a:r>
            <a:r>
              <a:rPr lang="en-US" sz="1100" i="1"/>
              <a:t>or securities</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152252"/>
            <a:ext cx="2348845" cy="600164"/>
          </a:xfrm>
          <a:prstGeom prst="rect">
            <a:avLst/>
          </a:prstGeom>
          <a:noFill/>
        </p:spPr>
        <p:txBody>
          <a:bodyPr wrap="square" rtlCol="0">
            <a:spAutoFit/>
          </a:bodyPr>
          <a:lstStyle/>
          <a:p>
            <a:r>
              <a:rPr lang="en-US" sz="1100" i="1"/>
              <a:t>May receive income tax deduction. Receives fixed income payments for life.</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273062"/>
            <a:ext cx="2333988" cy="600164"/>
          </a:xfrm>
          <a:prstGeom prst="rect">
            <a:avLst/>
          </a:prstGeom>
          <a:noFill/>
        </p:spPr>
        <p:txBody>
          <a:bodyPr wrap="square" rtlCol="0">
            <a:spAutoFit/>
          </a:bodyPr>
          <a:lstStyle/>
          <a:p>
            <a:r>
              <a:rPr lang="en-US" sz="1100" b="0" i="1"/>
              <a:t>Designated charities receive automatic annual grants for term of years or in perpetuity</a:t>
            </a:r>
            <a:endParaRPr lang="en-GB" sz="1100" b="0" i="1"/>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4515643"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3053388"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5914447" y="6273188"/>
            <a:ext cx="5998151" cy="230832"/>
          </a:xfrm>
          <a:prstGeom prst="rect">
            <a:avLst/>
          </a:prstGeom>
          <a:noFill/>
        </p:spPr>
        <p:txBody>
          <a:bodyPr wrap="square" rtlCol="0">
            <a:spAutoFit/>
          </a:bodyPr>
          <a:lstStyle/>
          <a:p>
            <a:r>
              <a:rPr lang="en-US" sz="900">
                <a:solidFill>
                  <a:srgbClr val="000000"/>
                </a:solidFill>
                <a:latin typeface="Arial" panose="020B0604020202020204" pitchFamily="34" charset="0"/>
                <a:cs typeface="Times New Roman" panose="02020603050405020304" pitchFamily="18" charset="0"/>
              </a:rPr>
              <a:t>*Payout rates, charitable deductions and other benefits vary based on a number of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152252"/>
            <a:ext cx="2348845" cy="430887"/>
          </a:xfrm>
          <a:prstGeom prst="rect">
            <a:avLst/>
          </a:prstGeom>
          <a:noFill/>
        </p:spPr>
        <p:txBody>
          <a:bodyPr wrap="square" lIns="91440" tIns="45720" rIns="91440" bIns="45720" rtlCol="0" anchor="t">
            <a:spAutoFit/>
          </a:bodyPr>
          <a:lstStyle/>
          <a:p>
            <a:r>
              <a:rPr lang="en-US" sz="1100" i="1"/>
              <a:t>Remainder goes to donor-advised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48E155F0-6903-2386-44ED-8B8E03DCDEE4}"/>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cxnSp>
        <p:nvCxnSpPr>
          <p:cNvPr id="43" name="Straight Arrow Connector 42">
            <a:extLst>
              <a:ext uri="{FF2B5EF4-FFF2-40B4-BE49-F238E27FC236}">
                <a16:creationId xmlns:a16="http://schemas.microsoft.com/office/drawing/2014/main" id="{D2D5CAF8-F3CD-788E-5D5E-B1A70E0A017E}"/>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2ABFD671-07BB-2F6F-6784-B9496D68EE20}"/>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69A1B102-36AE-5335-5A52-9D13D6780C46}"/>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D944C5D5-909A-49EA-B2FF-3F9FDEBE3BF1}"/>
              </a:ext>
            </a:extLst>
          </p:cNvPr>
          <p:cNvSpPr txBox="1"/>
          <p:nvPr/>
        </p:nvSpPr>
        <p:spPr>
          <a:xfrm>
            <a:off x="5914447" y="6454988"/>
            <a:ext cx="6096000" cy="230832"/>
          </a:xfrm>
          <a:prstGeom prst="rect">
            <a:avLst/>
          </a:prstGeom>
          <a:noFill/>
        </p:spPr>
        <p:txBody>
          <a:bodyPr wrap="square">
            <a:spAutoFit/>
          </a:bodyPr>
          <a:lstStyle/>
          <a:p>
            <a:r>
              <a:rPr lang="en-US"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a:effectLst/>
              <a:latin typeface="Minion Pro"/>
              <a:ea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D76DE413-7317-F1B7-7D41-7B91DA4A53DD}"/>
              </a:ext>
            </a:extLst>
          </p:cNvPr>
          <p:cNvPicPr>
            <a:picLocks noChangeAspect="1"/>
          </p:cNvPicPr>
          <p:nvPr/>
        </p:nvPicPr>
        <p:blipFill>
          <a:blip r:embed="rId3"/>
          <a:srcRect/>
          <a:stretch/>
        </p:blipFill>
        <p:spPr>
          <a:xfrm>
            <a:off x="926630" y="2392454"/>
            <a:ext cx="1044273" cy="1044273"/>
          </a:xfrm>
          <a:prstGeom prst="rect">
            <a:avLst/>
          </a:prstGeom>
        </p:spPr>
      </p:pic>
      <p:sp>
        <p:nvSpPr>
          <p:cNvPr id="4" name="Oval 3">
            <a:extLst>
              <a:ext uri="{FF2B5EF4-FFF2-40B4-BE49-F238E27FC236}">
                <a16:creationId xmlns:a16="http://schemas.microsoft.com/office/drawing/2014/main" id="{8E77E328-755C-C46D-5AC2-E40CEE1251B7}"/>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F9F8AA43-B0E0-E685-7B35-28D0EE56662F}"/>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7A1BB86-6381-BBF8-F0BA-BDDE8B50D7CC}"/>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Icon&#10;&#10;Description automatically generated">
            <a:extLst>
              <a:ext uri="{FF2B5EF4-FFF2-40B4-BE49-F238E27FC236}">
                <a16:creationId xmlns:a16="http://schemas.microsoft.com/office/drawing/2014/main" id="{A8247125-D848-3369-5774-06537138B6EF}"/>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0" name="Picture 9" descr="Icon&#10;&#10;Description automatically generated">
            <a:extLst>
              <a:ext uri="{FF2B5EF4-FFF2-40B4-BE49-F238E27FC236}">
                <a16:creationId xmlns:a16="http://schemas.microsoft.com/office/drawing/2014/main" id="{CC5DAD46-8AC1-2250-6C09-8C42FA7D717A}"/>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13" name="Picture 12" descr="Icon&#10;&#10;Description automatically generated">
            <a:extLst>
              <a:ext uri="{FF2B5EF4-FFF2-40B4-BE49-F238E27FC236}">
                <a16:creationId xmlns:a16="http://schemas.microsoft.com/office/drawing/2014/main" id="{34A07DD1-948C-4610-AF10-8A6D3886AE69}"/>
              </a:ext>
            </a:extLst>
          </p:cNvPr>
          <p:cNvPicPr>
            <a:picLocks noChangeAspect="1"/>
          </p:cNvPicPr>
          <p:nvPr/>
        </p:nvPicPr>
        <p:blipFill>
          <a:blip r:embed="rId6"/>
          <a:stretch>
            <a:fillRect/>
          </a:stretch>
        </p:blipFill>
        <p:spPr>
          <a:xfrm>
            <a:off x="4115638" y="2435803"/>
            <a:ext cx="917450" cy="917450"/>
          </a:xfrm>
          <a:prstGeom prst="rect">
            <a:avLst/>
          </a:prstGeom>
        </p:spPr>
      </p:pic>
      <p:sp>
        <p:nvSpPr>
          <p:cNvPr id="46" name="Oval 45">
            <a:extLst>
              <a:ext uri="{FF2B5EF4-FFF2-40B4-BE49-F238E27FC236}">
                <a16:creationId xmlns:a16="http://schemas.microsoft.com/office/drawing/2014/main" id="{599AB167-22D7-49D1-8343-CD56E3DCC365}"/>
              </a:ext>
            </a:extLst>
          </p:cNvPr>
          <p:cNvSpPr/>
          <p:nvPr/>
        </p:nvSpPr>
        <p:spPr>
          <a:xfrm>
            <a:off x="3980459" y="2267549"/>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a:extLst>
              <a:ext uri="{FF2B5EF4-FFF2-40B4-BE49-F238E27FC236}">
                <a16:creationId xmlns:a16="http://schemas.microsoft.com/office/drawing/2014/main" id="{7611A70F-B891-800B-4010-9EAB2A7D75B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9823955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Arrow Connector 31">
            <a:extLst>
              <a:ext uri="{FF2B5EF4-FFF2-40B4-BE49-F238E27FC236}">
                <a16:creationId xmlns:a16="http://schemas.microsoft.com/office/drawing/2014/main" id="{27E28457-8BF8-5C70-5027-56162C2C0C24}"/>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F9225533-E0F5-066B-8E4F-2FA79AB197C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E80AECA4-2F5A-9546-79A3-D9AF2831404D}"/>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47434E23-1F70-59A8-B5D0-82DA9091E12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3D7C5A0D-B1DA-F911-A70B-6096269E2B58}"/>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CD7877C5-8A97-4199-E68A-6C14FCE2E5C0}"/>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Charitable Remainder Trust</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a:t>Donors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627415" y="3537164"/>
            <a:ext cx="1876993" cy="584775"/>
          </a:xfrm>
          <a:prstGeom prst="rect">
            <a:avLst/>
          </a:prstGeom>
          <a:noFill/>
        </p:spPr>
        <p:txBody>
          <a:bodyPr wrap="square" rtlCol="0">
            <a:spAutoFit/>
          </a:bodyPr>
          <a:lstStyle/>
          <a:p>
            <a:pPr algn="ctr"/>
            <a:r>
              <a:rPr lang="en-US" sz="1600" b="1"/>
              <a:t>Charitable Remainder Trust</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537164"/>
            <a:ext cx="1577166" cy="584775"/>
          </a:xfrm>
          <a:prstGeom prst="rect">
            <a:avLst/>
          </a:prstGeom>
          <a:noFill/>
        </p:spPr>
        <p:txBody>
          <a:bodyPr wrap="square" rtlCol="0">
            <a:spAutoFit/>
          </a:bodyPr>
          <a:lstStyle/>
          <a:p>
            <a:pPr algn="ctr"/>
            <a:r>
              <a:rPr lang="en-US" sz="1600" b="1"/>
              <a:t>Charitable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456923"/>
            <a:ext cx="1561837" cy="440246"/>
          </a:xfrm>
          <a:prstGeom prst="rect">
            <a:avLst/>
          </a:prstGeom>
          <a:noFill/>
          <a:ln>
            <a:noFill/>
          </a:ln>
        </p:spPr>
        <p:txBody>
          <a:bodyPr wrap="square" rtlCol="0">
            <a:spAutoFit/>
          </a:bodyPr>
          <a:lstStyle/>
          <a:p>
            <a:r>
              <a:rPr lang="en-US" sz="1100" i="1"/>
              <a:t>Gift of cash, securities or property</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152252"/>
            <a:ext cx="2348845" cy="600164"/>
          </a:xfrm>
          <a:prstGeom prst="rect">
            <a:avLst/>
          </a:prstGeom>
          <a:noFill/>
          <a:ln>
            <a:noFill/>
          </a:ln>
        </p:spPr>
        <p:txBody>
          <a:bodyPr wrap="square" rtlCol="0">
            <a:spAutoFit/>
          </a:bodyPr>
          <a:lstStyle/>
          <a:p>
            <a:r>
              <a:rPr lang="en-US" sz="1100" i="1"/>
              <a:t>Will receive income payments. May receive tax income tax deduction.</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273062"/>
            <a:ext cx="2333988" cy="600164"/>
          </a:xfrm>
          <a:prstGeom prst="rect">
            <a:avLst/>
          </a:prstGeom>
          <a:noFill/>
          <a:ln>
            <a:noFill/>
          </a:ln>
        </p:spPr>
        <p:txBody>
          <a:bodyPr wrap="square" rtlCol="0">
            <a:spAutoFit/>
          </a:bodyPr>
          <a:lstStyle/>
          <a:p>
            <a:r>
              <a:rPr lang="en-US" sz="1100" b="0" i="1"/>
              <a:t>Designated charities receive automatic annual grants for term of years or in perpetuity</a:t>
            </a:r>
            <a:endParaRPr lang="en-GB" sz="1100" b="0" i="1"/>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1531241"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5944112" y="6397100"/>
            <a:ext cx="4804541" cy="230832"/>
          </a:xfrm>
          <a:prstGeom prst="rect">
            <a:avLst/>
          </a:prstGeom>
          <a:noFill/>
        </p:spPr>
        <p:txBody>
          <a:bodyPr wrap="square" rtlCol="0">
            <a:spAutoFit/>
          </a:bodyPr>
          <a:lstStyle/>
          <a:p>
            <a:r>
              <a:rPr lang="en-US" sz="900"/>
              <a:t>*Payout </a:t>
            </a:r>
            <a:r>
              <a:rPr lang="en-US" sz="900">
                <a:solidFill>
                  <a:srgbClr val="000000"/>
                </a:solidFill>
                <a:cs typeface="Times New Roman" panose="02020603050405020304" pitchFamily="18" charset="0"/>
              </a:rPr>
              <a:t>rates</a:t>
            </a:r>
            <a:r>
              <a:rPr lang="en-US" sz="900"/>
              <a:t>, charitable deductions and other benefits vary based on a number of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152252"/>
            <a:ext cx="2348845" cy="430887"/>
          </a:xfrm>
          <a:prstGeom prst="rect">
            <a:avLst/>
          </a:prstGeom>
          <a:noFill/>
          <a:ln>
            <a:noFill/>
          </a:ln>
        </p:spPr>
        <p:txBody>
          <a:bodyPr wrap="square" rtlCol="0">
            <a:spAutoFit/>
          </a:bodyPr>
          <a:lstStyle/>
          <a:p>
            <a:r>
              <a:rPr lang="en-US" sz="1100" i="1"/>
              <a:t>Remainder goes to charitable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E982FA8F-DA71-4D3B-B454-C0F8BDC2C285}"/>
              </a:ext>
            </a:extLst>
          </p:cNvPr>
          <p:cNvSpPr txBox="1"/>
          <p:nvPr/>
        </p:nvSpPr>
        <p:spPr>
          <a:xfrm>
            <a:off x="5979317" y="6621326"/>
            <a:ext cx="6096000" cy="230832"/>
          </a:xfrm>
          <a:prstGeom prst="rect">
            <a:avLst/>
          </a:prstGeom>
          <a:noFill/>
        </p:spPr>
        <p:txBody>
          <a:bodyPr wrap="square">
            <a:spAutoFit/>
          </a:bodyPr>
          <a:lstStyle/>
          <a:p>
            <a:r>
              <a:rPr lang="en-US"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a:effectLst/>
              <a:latin typeface="Minion Pro"/>
              <a:ea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3A4B049A-8D92-38DA-3B60-A4F698FC7B43}"/>
              </a:ext>
            </a:extLst>
          </p:cNvPr>
          <p:cNvPicPr>
            <a:picLocks noChangeAspect="1"/>
          </p:cNvPicPr>
          <p:nvPr/>
        </p:nvPicPr>
        <p:blipFill>
          <a:blip r:embed="rId3"/>
          <a:srcRect/>
          <a:stretch/>
        </p:blipFill>
        <p:spPr>
          <a:xfrm>
            <a:off x="926630" y="2392454"/>
            <a:ext cx="1044273" cy="1044273"/>
          </a:xfrm>
          <a:prstGeom prst="rect">
            <a:avLst/>
          </a:prstGeom>
        </p:spPr>
      </p:pic>
      <p:sp>
        <p:nvSpPr>
          <p:cNvPr id="4" name="Oval 3">
            <a:extLst>
              <a:ext uri="{FF2B5EF4-FFF2-40B4-BE49-F238E27FC236}">
                <a16:creationId xmlns:a16="http://schemas.microsoft.com/office/drawing/2014/main" id="{B0F0361B-FB64-80EC-7563-215BBC0566BB}"/>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2A32B06E-F0E9-7152-B510-081EDC63A04D}"/>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7045812-7CB2-88D7-95FB-B514387EAE45}"/>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Icon&#10;&#10;Description automatically generated">
            <a:extLst>
              <a:ext uri="{FF2B5EF4-FFF2-40B4-BE49-F238E27FC236}">
                <a16:creationId xmlns:a16="http://schemas.microsoft.com/office/drawing/2014/main" id="{EE1F8A2F-B6B2-28A9-DE0F-AEC6C565AA0E}"/>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0" name="Picture 9" descr="Icon&#10;&#10;Description automatically generated">
            <a:extLst>
              <a:ext uri="{FF2B5EF4-FFF2-40B4-BE49-F238E27FC236}">
                <a16:creationId xmlns:a16="http://schemas.microsoft.com/office/drawing/2014/main" id="{C2CED884-8073-B2C5-B0FF-CE0F266FB77E}"/>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41" name="Picture 40" descr="Icon&#10;&#10;Description automatically generated">
            <a:extLst>
              <a:ext uri="{FF2B5EF4-FFF2-40B4-BE49-F238E27FC236}">
                <a16:creationId xmlns:a16="http://schemas.microsoft.com/office/drawing/2014/main" id="{69FF1BDF-99C8-4107-AAAD-D69A50D05A7B}"/>
              </a:ext>
            </a:extLst>
          </p:cNvPr>
          <p:cNvPicPr>
            <a:picLocks noChangeAspect="1"/>
          </p:cNvPicPr>
          <p:nvPr/>
        </p:nvPicPr>
        <p:blipFill>
          <a:blip r:embed="rId6"/>
          <a:stretch>
            <a:fillRect/>
          </a:stretch>
        </p:blipFill>
        <p:spPr>
          <a:xfrm>
            <a:off x="4115638" y="2435803"/>
            <a:ext cx="917450" cy="917450"/>
          </a:xfrm>
          <a:prstGeom prst="rect">
            <a:avLst/>
          </a:prstGeom>
        </p:spPr>
      </p:pic>
      <p:sp>
        <p:nvSpPr>
          <p:cNvPr id="42" name="Oval 41">
            <a:extLst>
              <a:ext uri="{FF2B5EF4-FFF2-40B4-BE49-F238E27FC236}">
                <a16:creationId xmlns:a16="http://schemas.microsoft.com/office/drawing/2014/main" id="{9976F142-2960-4F7D-A6CE-E55735B69B83}"/>
              </a:ext>
            </a:extLst>
          </p:cNvPr>
          <p:cNvSpPr/>
          <p:nvPr/>
        </p:nvSpPr>
        <p:spPr>
          <a:xfrm>
            <a:off x="3980459" y="2267549"/>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a:extLst>
              <a:ext uri="{FF2B5EF4-FFF2-40B4-BE49-F238E27FC236}">
                <a16:creationId xmlns:a16="http://schemas.microsoft.com/office/drawing/2014/main" id="{1355C260-3A08-A55B-899C-8D2AFDDB19A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765618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BB1853-7DA5-410A-BC26-0127F45F891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394CE73F-A74F-4C89-90FA-01E8E75B0271}"/>
              </a:ext>
            </a:extLst>
          </p:cNvPr>
          <p:cNvSpPr>
            <a:spLocks noGrp="1"/>
          </p:cNvSpPr>
          <p:nvPr>
            <p:ph type="ctrTitle"/>
          </p:nvPr>
        </p:nvSpPr>
        <p:spPr/>
        <p:txBody>
          <a:bodyPr/>
          <a:lstStyle/>
          <a:p>
            <a:r>
              <a:rPr lang="en-US"/>
              <a:t>Thank you</a:t>
            </a:r>
            <a:endParaRPr lang="en-GB"/>
          </a:p>
        </p:txBody>
      </p:sp>
      <p:sp>
        <p:nvSpPr>
          <p:cNvPr id="5" name="Date Placeholder 4">
            <a:extLst>
              <a:ext uri="{FF2B5EF4-FFF2-40B4-BE49-F238E27FC236}">
                <a16:creationId xmlns:a16="http://schemas.microsoft.com/office/drawing/2014/main" id="{3D636667-8092-F010-1230-9FB12F7AC59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411836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5443A2-A2B2-AA25-1489-89CC3321CA4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0282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83155DAB-9A6E-FC0E-AF6E-B1A528B7AAFD}"/>
              </a:ext>
            </a:extLst>
          </p:cNvPr>
          <p:cNvSpPr/>
          <p:nvPr/>
        </p:nvSpPr>
        <p:spPr>
          <a:xfrm>
            <a:off x="2840981" y="0"/>
            <a:ext cx="935101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EF571-CAC8-ABFE-3CF9-1A9F43319713}"/>
              </a:ext>
            </a:extLst>
          </p:cNvPr>
          <p:cNvSpPr>
            <a:spLocks noGrp="1"/>
          </p:cNvSpPr>
          <p:nvPr>
            <p:ph type="title"/>
          </p:nvPr>
        </p:nvSpPr>
        <p:spPr/>
        <p:txBody>
          <a:bodyPr/>
          <a:lstStyle/>
          <a:p>
            <a:r>
              <a:rPr lang="en-US"/>
              <a:t>Agenda</a:t>
            </a:r>
          </a:p>
        </p:txBody>
      </p:sp>
      <p:grpSp>
        <p:nvGrpSpPr>
          <p:cNvPr id="39" name="Group 38">
            <a:extLst>
              <a:ext uri="{FF2B5EF4-FFF2-40B4-BE49-F238E27FC236}">
                <a16:creationId xmlns:a16="http://schemas.microsoft.com/office/drawing/2014/main" id="{0AD1C152-E39F-1752-53A1-04FB888EE87B}"/>
              </a:ext>
            </a:extLst>
          </p:cNvPr>
          <p:cNvGrpSpPr/>
          <p:nvPr/>
        </p:nvGrpSpPr>
        <p:grpSpPr>
          <a:xfrm>
            <a:off x="0" y="1726889"/>
            <a:ext cx="11214506" cy="558800"/>
            <a:chOff x="0" y="1726889"/>
            <a:chExt cx="11214506" cy="558800"/>
          </a:xfrm>
        </p:grpSpPr>
        <p:cxnSp>
          <p:nvCxnSpPr>
            <p:cNvPr id="24" name="Straight Connector 23">
              <a:extLst>
                <a:ext uri="{FF2B5EF4-FFF2-40B4-BE49-F238E27FC236}">
                  <a16:creationId xmlns:a16="http://schemas.microsoft.com/office/drawing/2014/main" id="{8FA7AD0B-478D-A470-D10E-BDCB50EF740F}"/>
                </a:ext>
              </a:extLst>
            </p:cNvPr>
            <p:cNvCxnSpPr>
              <a:cxnSpLocks/>
            </p:cNvCxnSpPr>
            <p:nvPr/>
          </p:nvCxnSpPr>
          <p:spPr>
            <a:xfrm flipV="1">
              <a:off x="0" y="1997483"/>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67BE8DF6-DC54-D125-9AB9-628A13AF5320}"/>
                </a:ext>
              </a:extLst>
            </p:cNvPr>
            <p:cNvSpPr/>
            <p:nvPr/>
          </p:nvSpPr>
          <p:spPr>
            <a:xfrm>
              <a:off x="2011832" y="1726889"/>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FA06FB3-F9B6-D353-5CD6-A3D2D58E052E}"/>
                </a:ext>
              </a:extLst>
            </p:cNvPr>
            <p:cNvSpPr txBox="1"/>
            <p:nvPr/>
          </p:nvSpPr>
          <p:spPr>
            <a:xfrm>
              <a:off x="2060092" y="1821623"/>
              <a:ext cx="732629" cy="369332"/>
            </a:xfrm>
            <a:prstGeom prst="rect">
              <a:avLst/>
            </a:prstGeom>
            <a:noFill/>
          </p:spPr>
          <p:txBody>
            <a:bodyPr wrap="square">
              <a:noAutofit/>
            </a:bodyPr>
            <a:lstStyle/>
            <a:p>
              <a:r>
                <a:rPr lang="en-US" altLang="en-US" b="1">
                  <a:solidFill>
                    <a:schemeClr val="bg1"/>
                  </a:solidFill>
                </a:rPr>
                <a:t>01</a:t>
              </a:r>
              <a:endParaRPr lang="en-US" b="1">
                <a:solidFill>
                  <a:schemeClr val="bg1"/>
                </a:solidFill>
              </a:endParaRPr>
            </a:p>
          </p:txBody>
        </p:sp>
        <p:sp>
          <p:nvSpPr>
            <p:cNvPr id="8" name="TextBox 7">
              <a:extLst>
                <a:ext uri="{FF2B5EF4-FFF2-40B4-BE49-F238E27FC236}">
                  <a16:creationId xmlns:a16="http://schemas.microsoft.com/office/drawing/2014/main" id="{9B33650D-8B89-EEF1-84C1-5398F23213F1}"/>
                </a:ext>
              </a:extLst>
            </p:cNvPr>
            <p:cNvSpPr txBox="1"/>
            <p:nvPr/>
          </p:nvSpPr>
          <p:spPr>
            <a:xfrm>
              <a:off x="3123560" y="1821623"/>
              <a:ext cx="8090946" cy="369332"/>
            </a:xfrm>
            <a:prstGeom prst="rect">
              <a:avLst/>
            </a:prstGeom>
            <a:noFill/>
          </p:spPr>
          <p:txBody>
            <a:bodyPr wrap="square" rtlCol="0">
              <a:spAutoFit/>
            </a:bodyPr>
            <a:lstStyle/>
            <a:p>
              <a:r>
                <a:rPr lang="en-US" sz="1800" b="0"/>
                <a:t>Incorporating generosity and charitable planning into your practice</a:t>
              </a:r>
              <a:endParaRPr lang="en-US"/>
            </a:p>
          </p:txBody>
        </p:sp>
      </p:grpSp>
      <p:grpSp>
        <p:nvGrpSpPr>
          <p:cNvPr id="40" name="Group 39">
            <a:extLst>
              <a:ext uri="{FF2B5EF4-FFF2-40B4-BE49-F238E27FC236}">
                <a16:creationId xmlns:a16="http://schemas.microsoft.com/office/drawing/2014/main" id="{836CED84-9A10-65A7-3253-EB1B9D3F9ABC}"/>
              </a:ext>
            </a:extLst>
          </p:cNvPr>
          <p:cNvGrpSpPr/>
          <p:nvPr/>
        </p:nvGrpSpPr>
        <p:grpSpPr>
          <a:xfrm>
            <a:off x="0" y="2434740"/>
            <a:ext cx="8736569" cy="558800"/>
            <a:chOff x="0" y="2436953"/>
            <a:chExt cx="8736569" cy="558800"/>
          </a:xfrm>
        </p:grpSpPr>
        <p:cxnSp>
          <p:nvCxnSpPr>
            <p:cNvPr id="28" name="Straight Connector 27">
              <a:extLst>
                <a:ext uri="{FF2B5EF4-FFF2-40B4-BE49-F238E27FC236}">
                  <a16:creationId xmlns:a16="http://schemas.microsoft.com/office/drawing/2014/main" id="{1B2DA328-2684-3E3C-9A17-81551B7E4653}"/>
                </a:ext>
              </a:extLst>
            </p:cNvPr>
            <p:cNvCxnSpPr>
              <a:cxnSpLocks/>
            </p:cNvCxnSpPr>
            <p:nvPr/>
          </p:nvCxnSpPr>
          <p:spPr>
            <a:xfrm flipV="1">
              <a:off x="0" y="2707547"/>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9C752815-C602-5686-92F0-708A25968EC8}"/>
                </a:ext>
              </a:extLst>
            </p:cNvPr>
            <p:cNvSpPr/>
            <p:nvPr/>
          </p:nvSpPr>
          <p:spPr>
            <a:xfrm>
              <a:off x="2011832" y="2436953"/>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6286E6A-80F8-8E92-0E56-503460CFD8F8}"/>
                </a:ext>
              </a:extLst>
            </p:cNvPr>
            <p:cNvSpPr txBox="1"/>
            <p:nvPr/>
          </p:nvSpPr>
          <p:spPr>
            <a:xfrm>
              <a:off x="2060092" y="2531687"/>
              <a:ext cx="917450" cy="369332"/>
            </a:xfrm>
            <a:prstGeom prst="rect">
              <a:avLst/>
            </a:prstGeom>
            <a:noFill/>
          </p:spPr>
          <p:txBody>
            <a:bodyPr wrap="square">
              <a:noAutofit/>
            </a:bodyPr>
            <a:lstStyle/>
            <a:p>
              <a:r>
                <a:rPr lang="en-US" altLang="en-US" b="1">
                  <a:solidFill>
                    <a:schemeClr val="bg1"/>
                  </a:solidFill>
                </a:rPr>
                <a:t>02</a:t>
              </a:r>
              <a:endParaRPr lang="en-US" b="1">
                <a:solidFill>
                  <a:schemeClr val="bg1"/>
                </a:solidFill>
              </a:endParaRPr>
            </a:p>
          </p:txBody>
        </p:sp>
        <p:sp>
          <p:nvSpPr>
            <p:cNvPr id="9" name="TextBox 8">
              <a:extLst>
                <a:ext uri="{FF2B5EF4-FFF2-40B4-BE49-F238E27FC236}">
                  <a16:creationId xmlns:a16="http://schemas.microsoft.com/office/drawing/2014/main" id="{B1CCBAEC-6228-9111-6144-A4800D562841}"/>
                </a:ext>
              </a:extLst>
            </p:cNvPr>
            <p:cNvSpPr txBox="1"/>
            <p:nvPr/>
          </p:nvSpPr>
          <p:spPr>
            <a:xfrm>
              <a:off x="3123560" y="2531687"/>
              <a:ext cx="5613009" cy="369332"/>
            </a:xfrm>
            <a:prstGeom prst="rect">
              <a:avLst/>
            </a:prstGeom>
            <a:noFill/>
          </p:spPr>
          <p:txBody>
            <a:bodyPr wrap="square" rtlCol="0">
              <a:spAutoFit/>
            </a:bodyPr>
            <a:lstStyle/>
            <a:p>
              <a:r>
                <a:rPr lang="en-US" sz="1800" b="0"/>
                <a:t>Starting the conversation</a:t>
              </a:r>
              <a:endParaRPr lang="en-US"/>
            </a:p>
          </p:txBody>
        </p:sp>
      </p:grpSp>
      <p:grpSp>
        <p:nvGrpSpPr>
          <p:cNvPr id="41" name="Group 40">
            <a:extLst>
              <a:ext uri="{FF2B5EF4-FFF2-40B4-BE49-F238E27FC236}">
                <a16:creationId xmlns:a16="http://schemas.microsoft.com/office/drawing/2014/main" id="{D8CB0E11-3CE4-2CB8-2DF6-D474ABEF86F3}"/>
              </a:ext>
            </a:extLst>
          </p:cNvPr>
          <p:cNvGrpSpPr/>
          <p:nvPr/>
        </p:nvGrpSpPr>
        <p:grpSpPr>
          <a:xfrm>
            <a:off x="0" y="3142591"/>
            <a:ext cx="9219559" cy="558800"/>
            <a:chOff x="0" y="3137490"/>
            <a:chExt cx="9219559" cy="558800"/>
          </a:xfrm>
        </p:grpSpPr>
        <p:cxnSp>
          <p:nvCxnSpPr>
            <p:cNvPr id="30" name="Straight Connector 29">
              <a:extLst>
                <a:ext uri="{FF2B5EF4-FFF2-40B4-BE49-F238E27FC236}">
                  <a16:creationId xmlns:a16="http://schemas.microsoft.com/office/drawing/2014/main" id="{FBDEC19F-4DA7-EFF6-2C24-F8A4187060C2}"/>
                </a:ext>
              </a:extLst>
            </p:cNvPr>
            <p:cNvCxnSpPr>
              <a:cxnSpLocks/>
            </p:cNvCxnSpPr>
            <p:nvPr/>
          </p:nvCxnSpPr>
          <p:spPr>
            <a:xfrm flipV="1">
              <a:off x="0" y="34080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95A4929-7579-4424-B7B2-9A6D2703EEEF}"/>
                </a:ext>
              </a:extLst>
            </p:cNvPr>
            <p:cNvSpPr/>
            <p:nvPr/>
          </p:nvSpPr>
          <p:spPr>
            <a:xfrm>
              <a:off x="2011832" y="31374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DA8162B-FCC3-AD4B-5512-7326532D955F}"/>
                </a:ext>
              </a:extLst>
            </p:cNvPr>
            <p:cNvSpPr txBox="1"/>
            <p:nvPr/>
          </p:nvSpPr>
          <p:spPr>
            <a:xfrm>
              <a:off x="2060092" y="3232224"/>
              <a:ext cx="980419" cy="369332"/>
            </a:xfrm>
            <a:prstGeom prst="rect">
              <a:avLst/>
            </a:prstGeom>
            <a:noFill/>
          </p:spPr>
          <p:txBody>
            <a:bodyPr wrap="square">
              <a:noAutofit/>
            </a:bodyPr>
            <a:lstStyle/>
            <a:p>
              <a:r>
                <a:rPr lang="en-US" altLang="en-US" b="1">
                  <a:solidFill>
                    <a:schemeClr val="bg1"/>
                  </a:solidFill>
                </a:rPr>
                <a:t>03</a:t>
              </a:r>
              <a:endParaRPr lang="en-US" b="1">
                <a:solidFill>
                  <a:schemeClr val="bg1"/>
                </a:solidFill>
              </a:endParaRPr>
            </a:p>
          </p:txBody>
        </p:sp>
        <p:sp>
          <p:nvSpPr>
            <p:cNvPr id="10" name="TextBox 9">
              <a:extLst>
                <a:ext uri="{FF2B5EF4-FFF2-40B4-BE49-F238E27FC236}">
                  <a16:creationId xmlns:a16="http://schemas.microsoft.com/office/drawing/2014/main" id="{493A6CDD-4FCB-A119-C643-83A41E8CC8F8}"/>
                </a:ext>
              </a:extLst>
            </p:cNvPr>
            <p:cNvSpPr txBox="1"/>
            <p:nvPr/>
          </p:nvSpPr>
          <p:spPr>
            <a:xfrm>
              <a:off x="3123560" y="3232224"/>
              <a:ext cx="6095999" cy="369332"/>
            </a:xfrm>
            <a:prstGeom prst="rect">
              <a:avLst/>
            </a:prstGeom>
            <a:noFill/>
          </p:spPr>
          <p:txBody>
            <a:bodyPr wrap="square" rtlCol="0">
              <a:spAutoFit/>
            </a:bodyPr>
            <a:lstStyle/>
            <a:p>
              <a:r>
                <a:rPr lang="en-US" sz="1800" b="0"/>
                <a:t>Thrivent Charitable Gift Planners</a:t>
              </a:r>
              <a:endParaRPr lang="en-US"/>
            </a:p>
          </p:txBody>
        </p:sp>
      </p:grpSp>
      <p:grpSp>
        <p:nvGrpSpPr>
          <p:cNvPr id="42" name="Group 41">
            <a:extLst>
              <a:ext uri="{FF2B5EF4-FFF2-40B4-BE49-F238E27FC236}">
                <a16:creationId xmlns:a16="http://schemas.microsoft.com/office/drawing/2014/main" id="{78477D5C-6A26-CEC6-9F0F-9B89128B914E}"/>
              </a:ext>
            </a:extLst>
          </p:cNvPr>
          <p:cNvGrpSpPr/>
          <p:nvPr/>
        </p:nvGrpSpPr>
        <p:grpSpPr>
          <a:xfrm>
            <a:off x="0" y="3850442"/>
            <a:ext cx="11214506" cy="558800"/>
            <a:chOff x="0" y="3786665"/>
            <a:chExt cx="11214506" cy="558800"/>
          </a:xfrm>
        </p:grpSpPr>
        <p:cxnSp>
          <p:nvCxnSpPr>
            <p:cNvPr id="32" name="Straight Connector 31">
              <a:extLst>
                <a:ext uri="{FF2B5EF4-FFF2-40B4-BE49-F238E27FC236}">
                  <a16:creationId xmlns:a16="http://schemas.microsoft.com/office/drawing/2014/main" id="{9CC70F75-50A3-1470-3747-CADA87576F03}"/>
                </a:ext>
              </a:extLst>
            </p:cNvPr>
            <p:cNvCxnSpPr>
              <a:cxnSpLocks/>
            </p:cNvCxnSpPr>
            <p:nvPr/>
          </p:nvCxnSpPr>
          <p:spPr>
            <a:xfrm flipV="1">
              <a:off x="0" y="4057259"/>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C16AB740-4544-FAA1-9ADE-FCACF6B19B75}"/>
                </a:ext>
              </a:extLst>
            </p:cNvPr>
            <p:cNvSpPr/>
            <p:nvPr/>
          </p:nvSpPr>
          <p:spPr>
            <a:xfrm>
              <a:off x="2011832" y="3786665"/>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8828ED0-7077-6FB6-4D4C-56E1382C8E4D}"/>
                </a:ext>
              </a:extLst>
            </p:cNvPr>
            <p:cNvSpPr txBox="1"/>
            <p:nvPr/>
          </p:nvSpPr>
          <p:spPr>
            <a:xfrm>
              <a:off x="2060092" y="3881399"/>
              <a:ext cx="732629" cy="369332"/>
            </a:xfrm>
            <a:prstGeom prst="rect">
              <a:avLst/>
            </a:prstGeom>
            <a:noFill/>
          </p:spPr>
          <p:txBody>
            <a:bodyPr wrap="square">
              <a:noAutofit/>
            </a:bodyPr>
            <a:lstStyle/>
            <a:p>
              <a:r>
                <a:rPr lang="en-US" altLang="en-US" b="1">
                  <a:solidFill>
                    <a:schemeClr val="bg1"/>
                  </a:solidFill>
                </a:rPr>
                <a:t>04</a:t>
              </a:r>
              <a:endParaRPr lang="en-US" b="1">
                <a:solidFill>
                  <a:schemeClr val="bg1"/>
                </a:solidFill>
              </a:endParaRPr>
            </a:p>
          </p:txBody>
        </p:sp>
        <p:sp>
          <p:nvSpPr>
            <p:cNvPr id="16" name="TextBox 15">
              <a:extLst>
                <a:ext uri="{FF2B5EF4-FFF2-40B4-BE49-F238E27FC236}">
                  <a16:creationId xmlns:a16="http://schemas.microsoft.com/office/drawing/2014/main" id="{C117E1EF-2300-BCF1-D140-876EC04ED80B}"/>
                </a:ext>
              </a:extLst>
            </p:cNvPr>
            <p:cNvSpPr txBox="1"/>
            <p:nvPr/>
          </p:nvSpPr>
          <p:spPr>
            <a:xfrm>
              <a:off x="3123560" y="3881399"/>
              <a:ext cx="8090946" cy="369332"/>
            </a:xfrm>
            <a:prstGeom prst="rect">
              <a:avLst/>
            </a:prstGeom>
            <a:noFill/>
          </p:spPr>
          <p:txBody>
            <a:bodyPr wrap="square" rtlCol="0">
              <a:spAutoFit/>
            </a:bodyPr>
            <a:lstStyle/>
            <a:p>
              <a:r>
                <a:rPr lang="en-US" sz="1800" b="0"/>
                <a:t>Charitable fund options</a:t>
              </a:r>
              <a:endParaRPr lang="en-US"/>
            </a:p>
          </p:txBody>
        </p:sp>
      </p:grpSp>
      <p:grpSp>
        <p:nvGrpSpPr>
          <p:cNvPr id="43" name="Group 42">
            <a:extLst>
              <a:ext uri="{FF2B5EF4-FFF2-40B4-BE49-F238E27FC236}">
                <a16:creationId xmlns:a16="http://schemas.microsoft.com/office/drawing/2014/main" id="{05BB2E66-5C27-E3CE-CE7A-987C108D7E9C}"/>
              </a:ext>
            </a:extLst>
          </p:cNvPr>
          <p:cNvGrpSpPr/>
          <p:nvPr/>
        </p:nvGrpSpPr>
        <p:grpSpPr>
          <a:xfrm>
            <a:off x="0" y="4558293"/>
            <a:ext cx="8736569" cy="558800"/>
            <a:chOff x="0" y="4469590"/>
            <a:chExt cx="8736569" cy="558800"/>
          </a:xfrm>
        </p:grpSpPr>
        <p:cxnSp>
          <p:nvCxnSpPr>
            <p:cNvPr id="34" name="Straight Connector 33">
              <a:extLst>
                <a:ext uri="{FF2B5EF4-FFF2-40B4-BE49-F238E27FC236}">
                  <a16:creationId xmlns:a16="http://schemas.microsoft.com/office/drawing/2014/main" id="{0F08DAF7-C604-EF58-A807-B676F7FAD4F1}"/>
                </a:ext>
              </a:extLst>
            </p:cNvPr>
            <p:cNvCxnSpPr>
              <a:cxnSpLocks/>
            </p:cNvCxnSpPr>
            <p:nvPr/>
          </p:nvCxnSpPr>
          <p:spPr>
            <a:xfrm flipV="1">
              <a:off x="0" y="47401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3685C0DE-4C9A-369C-05E6-FCA1AF16D298}"/>
                </a:ext>
              </a:extLst>
            </p:cNvPr>
            <p:cNvSpPr/>
            <p:nvPr/>
          </p:nvSpPr>
          <p:spPr>
            <a:xfrm>
              <a:off x="2011832" y="44695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0A12576-434A-837F-14CA-D6395495C74D}"/>
                </a:ext>
              </a:extLst>
            </p:cNvPr>
            <p:cNvSpPr txBox="1"/>
            <p:nvPr/>
          </p:nvSpPr>
          <p:spPr>
            <a:xfrm>
              <a:off x="2060092" y="4564324"/>
              <a:ext cx="917450" cy="369332"/>
            </a:xfrm>
            <a:prstGeom prst="rect">
              <a:avLst/>
            </a:prstGeom>
            <a:noFill/>
          </p:spPr>
          <p:txBody>
            <a:bodyPr wrap="square">
              <a:noAutofit/>
            </a:bodyPr>
            <a:lstStyle/>
            <a:p>
              <a:r>
                <a:rPr lang="en-US" altLang="en-US" b="1">
                  <a:solidFill>
                    <a:schemeClr val="bg1"/>
                  </a:solidFill>
                </a:rPr>
                <a:t>05</a:t>
              </a:r>
              <a:endParaRPr lang="en-US" b="1">
                <a:solidFill>
                  <a:schemeClr val="bg1"/>
                </a:solidFill>
              </a:endParaRPr>
            </a:p>
          </p:txBody>
        </p:sp>
        <p:sp>
          <p:nvSpPr>
            <p:cNvPr id="19" name="TextBox 18">
              <a:extLst>
                <a:ext uri="{FF2B5EF4-FFF2-40B4-BE49-F238E27FC236}">
                  <a16:creationId xmlns:a16="http://schemas.microsoft.com/office/drawing/2014/main" id="{B3D91A5A-63F1-18B3-D719-258520E13400}"/>
                </a:ext>
              </a:extLst>
            </p:cNvPr>
            <p:cNvSpPr txBox="1"/>
            <p:nvPr/>
          </p:nvSpPr>
          <p:spPr>
            <a:xfrm>
              <a:off x="3123560" y="4564324"/>
              <a:ext cx="5613009" cy="369332"/>
            </a:xfrm>
            <a:prstGeom prst="rect">
              <a:avLst/>
            </a:prstGeom>
            <a:noFill/>
          </p:spPr>
          <p:txBody>
            <a:bodyPr wrap="square" rtlCol="0">
              <a:spAutoFit/>
            </a:bodyPr>
            <a:lstStyle/>
            <a:p>
              <a:r>
                <a:rPr lang="en-US" sz="1800" b="0"/>
                <a:t>Ways to give</a:t>
              </a:r>
              <a:endParaRPr lang="en-US"/>
            </a:p>
          </p:txBody>
        </p:sp>
      </p:grpSp>
      <p:grpSp>
        <p:nvGrpSpPr>
          <p:cNvPr id="44" name="Group 43">
            <a:extLst>
              <a:ext uri="{FF2B5EF4-FFF2-40B4-BE49-F238E27FC236}">
                <a16:creationId xmlns:a16="http://schemas.microsoft.com/office/drawing/2014/main" id="{09F6C08F-66B0-7E73-F280-58A16BD22770}"/>
              </a:ext>
            </a:extLst>
          </p:cNvPr>
          <p:cNvGrpSpPr/>
          <p:nvPr/>
        </p:nvGrpSpPr>
        <p:grpSpPr>
          <a:xfrm>
            <a:off x="0" y="5266146"/>
            <a:ext cx="9219559" cy="558800"/>
            <a:chOff x="0" y="5151846"/>
            <a:chExt cx="9219559" cy="558800"/>
          </a:xfrm>
        </p:grpSpPr>
        <p:cxnSp>
          <p:nvCxnSpPr>
            <p:cNvPr id="36" name="Straight Connector 35">
              <a:extLst>
                <a:ext uri="{FF2B5EF4-FFF2-40B4-BE49-F238E27FC236}">
                  <a16:creationId xmlns:a16="http://schemas.microsoft.com/office/drawing/2014/main" id="{4E83034F-E53C-91E0-5221-3F14FBB2B210}"/>
                </a:ext>
              </a:extLst>
            </p:cNvPr>
            <p:cNvCxnSpPr>
              <a:cxnSpLocks/>
            </p:cNvCxnSpPr>
            <p:nvPr/>
          </p:nvCxnSpPr>
          <p:spPr>
            <a:xfrm flipV="1">
              <a:off x="0" y="5422440"/>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1BD8C419-B275-3203-2A98-D80C33AA02A6}"/>
                </a:ext>
              </a:extLst>
            </p:cNvPr>
            <p:cNvSpPr/>
            <p:nvPr/>
          </p:nvSpPr>
          <p:spPr>
            <a:xfrm>
              <a:off x="2011832" y="5151846"/>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93E34BB-2CEE-FDCC-0A7E-7FA0CFEFF53F}"/>
                </a:ext>
              </a:extLst>
            </p:cNvPr>
            <p:cNvSpPr txBox="1"/>
            <p:nvPr/>
          </p:nvSpPr>
          <p:spPr>
            <a:xfrm>
              <a:off x="2060092" y="5246580"/>
              <a:ext cx="980419" cy="369332"/>
            </a:xfrm>
            <a:prstGeom prst="rect">
              <a:avLst/>
            </a:prstGeom>
            <a:noFill/>
          </p:spPr>
          <p:txBody>
            <a:bodyPr wrap="square">
              <a:noAutofit/>
            </a:bodyPr>
            <a:lstStyle/>
            <a:p>
              <a:r>
                <a:rPr lang="en-US" altLang="en-US" b="1">
                  <a:solidFill>
                    <a:schemeClr val="bg1"/>
                  </a:solidFill>
                </a:rPr>
                <a:t>06</a:t>
              </a:r>
              <a:endParaRPr lang="en-US" b="1">
                <a:solidFill>
                  <a:schemeClr val="bg1"/>
                </a:solidFill>
              </a:endParaRPr>
            </a:p>
          </p:txBody>
        </p:sp>
        <p:sp>
          <p:nvSpPr>
            <p:cNvPr id="22" name="TextBox 21">
              <a:extLst>
                <a:ext uri="{FF2B5EF4-FFF2-40B4-BE49-F238E27FC236}">
                  <a16:creationId xmlns:a16="http://schemas.microsoft.com/office/drawing/2014/main" id="{839A672E-E28D-96DE-7C92-17E4D8C32BE2}"/>
                </a:ext>
              </a:extLst>
            </p:cNvPr>
            <p:cNvSpPr txBox="1"/>
            <p:nvPr/>
          </p:nvSpPr>
          <p:spPr>
            <a:xfrm>
              <a:off x="3123560" y="5246580"/>
              <a:ext cx="6095999" cy="369332"/>
            </a:xfrm>
            <a:prstGeom prst="rect">
              <a:avLst/>
            </a:prstGeom>
            <a:noFill/>
          </p:spPr>
          <p:txBody>
            <a:bodyPr wrap="square" rtlCol="0">
              <a:spAutoFit/>
            </a:bodyPr>
            <a:lstStyle/>
            <a:p>
              <a:r>
                <a:rPr lang="en-US" sz="1800" b="0"/>
                <a:t>Resources to support you</a:t>
              </a:r>
              <a:endParaRPr lang="en-US"/>
            </a:p>
          </p:txBody>
        </p:sp>
      </p:grpSp>
      <p:sp>
        <p:nvSpPr>
          <p:cNvPr id="3" name="Date Placeholder 2">
            <a:extLst>
              <a:ext uri="{FF2B5EF4-FFF2-40B4-BE49-F238E27FC236}">
                <a16:creationId xmlns:a16="http://schemas.microsoft.com/office/drawing/2014/main" id="{6FD62317-044F-CB4A-A541-7ED93BF5ACC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3796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D43A692-8FFB-4294-8DAE-3ED3041D4184}"/>
              </a:ext>
            </a:extLst>
          </p:cNvPr>
          <p:cNvSpPr>
            <a:spLocks noGrp="1"/>
          </p:cNvSpPr>
          <p:nvPr>
            <p:ph type="title"/>
          </p:nvPr>
        </p:nvSpPr>
        <p:spPr>
          <a:xfrm>
            <a:off x="510363" y="418289"/>
            <a:ext cx="10805337" cy="533247"/>
          </a:xfrm>
        </p:spPr>
        <p:txBody>
          <a:bodyPr>
            <a:normAutofit/>
          </a:bodyPr>
          <a:lstStyle/>
          <a:p>
            <a:r>
              <a:rPr lang="en-US" dirty="0"/>
              <a:t>Why incorporate generosity and charitable planning into your practice?</a:t>
            </a:r>
          </a:p>
        </p:txBody>
      </p:sp>
      <p:grpSp>
        <p:nvGrpSpPr>
          <p:cNvPr id="35" name="Group 34">
            <a:extLst>
              <a:ext uri="{FF2B5EF4-FFF2-40B4-BE49-F238E27FC236}">
                <a16:creationId xmlns:a16="http://schemas.microsoft.com/office/drawing/2014/main" id="{9AEAF960-0476-D170-F6AD-2975B14C559E}"/>
              </a:ext>
            </a:extLst>
          </p:cNvPr>
          <p:cNvGrpSpPr/>
          <p:nvPr/>
        </p:nvGrpSpPr>
        <p:grpSpPr>
          <a:xfrm>
            <a:off x="1646060" y="2003611"/>
            <a:ext cx="2396512" cy="2393814"/>
            <a:chOff x="-664193" y="3102376"/>
            <a:chExt cx="2396512" cy="2393814"/>
          </a:xfrm>
        </p:grpSpPr>
        <p:sp>
          <p:nvSpPr>
            <p:cNvPr id="11" name="Oval 10">
              <a:extLst>
                <a:ext uri="{FF2B5EF4-FFF2-40B4-BE49-F238E27FC236}">
                  <a16:creationId xmlns:a16="http://schemas.microsoft.com/office/drawing/2014/main" id="{22BC6D8F-84D1-FC5F-4B2C-91DE0C79361C}"/>
                </a:ext>
              </a:extLst>
            </p:cNvPr>
            <p:cNvSpPr/>
            <p:nvPr/>
          </p:nvSpPr>
          <p:spPr>
            <a:xfrm>
              <a:off x="-516261" y="3248959"/>
              <a:ext cx="2100648" cy="210064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BFCFEADA-36C0-749B-69D1-0736CB1FD059}"/>
                </a:ext>
              </a:extLst>
            </p:cNvPr>
            <p:cNvSpPr/>
            <p:nvPr/>
          </p:nvSpPr>
          <p:spPr>
            <a:xfrm>
              <a:off x="-664193" y="3102376"/>
              <a:ext cx="2396512" cy="2393814"/>
            </a:xfrm>
            <a:custGeom>
              <a:avLst/>
              <a:gdLst>
                <a:gd name="connsiteX0" fmla="*/ 1251677 w 2396512"/>
                <a:gd name="connsiteY0" fmla="*/ 0 h 2393814"/>
                <a:gd name="connsiteX1" fmla="*/ 1320771 w 2396512"/>
                <a:gd name="connsiteY1" fmla="*/ 3489 h 2393814"/>
                <a:gd name="connsiteX2" fmla="*/ 2396512 w 2396512"/>
                <a:gd name="connsiteY2" fmla="*/ 1195558 h 2393814"/>
                <a:gd name="connsiteX3" fmla="*/ 1198256 w 2396512"/>
                <a:gd name="connsiteY3" fmla="*/ 2393814 h 2393814"/>
                <a:gd name="connsiteX4" fmla="*/ 0 w 2396512"/>
                <a:gd name="connsiteY4" fmla="*/ 1195558 h 2393814"/>
                <a:gd name="connsiteX5" fmla="*/ 2845 w 2396512"/>
                <a:gd name="connsiteY5" fmla="*/ 1139217 h 2393814"/>
                <a:gd name="connsiteX6" fmla="*/ 301303 w 2396512"/>
                <a:gd name="connsiteY6" fmla="*/ 1153113 h 2393814"/>
                <a:gd name="connsiteX7" fmla="*/ 299160 w 2396512"/>
                <a:gd name="connsiteY7" fmla="*/ 1195558 h 2393814"/>
                <a:gd name="connsiteX8" fmla="*/ 1198256 w 2396512"/>
                <a:gd name="connsiteY8" fmla="*/ 2094654 h 2393814"/>
                <a:gd name="connsiteX9" fmla="*/ 2097352 w 2396512"/>
                <a:gd name="connsiteY9" fmla="*/ 1195558 h 2393814"/>
                <a:gd name="connsiteX10" fmla="*/ 1290183 w 2396512"/>
                <a:gd name="connsiteY10" fmla="*/ 301104 h 2393814"/>
                <a:gd name="connsiteX11" fmla="*/ 1237780 w 2396512"/>
                <a:gd name="connsiteY11" fmla="*/ 298458 h 239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96512" h="2393814">
                  <a:moveTo>
                    <a:pt x="1251677" y="0"/>
                  </a:moveTo>
                  <a:lnTo>
                    <a:pt x="1320771" y="3489"/>
                  </a:lnTo>
                  <a:cubicBezTo>
                    <a:pt x="1924999" y="64851"/>
                    <a:pt x="2396512" y="575140"/>
                    <a:pt x="2396512" y="1195558"/>
                  </a:cubicBezTo>
                  <a:cubicBezTo>
                    <a:pt x="2396512" y="1857337"/>
                    <a:pt x="1860035" y="2393814"/>
                    <a:pt x="1198256" y="2393814"/>
                  </a:cubicBezTo>
                  <a:cubicBezTo>
                    <a:pt x="536477" y="2393814"/>
                    <a:pt x="0" y="1857337"/>
                    <a:pt x="0" y="1195558"/>
                  </a:cubicBezTo>
                  <a:lnTo>
                    <a:pt x="2845" y="1139217"/>
                  </a:lnTo>
                  <a:lnTo>
                    <a:pt x="301303" y="1153113"/>
                  </a:lnTo>
                  <a:lnTo>
                    <a:pt x="299160" y="1195558"/>
                  </a:lnTo>
                  <a:cubicBezTo>
                    <a:pt x="299160" y="1692115"/>
                    <a:pt x="701699" y="2094654"/>
                    <a:pt x="1198256" y="2094654"/>
                  </a:cubicBezTo>
                  <a:cubicBezTo>
                    <a:pt x="1694813" y="2094654"/>
                    <a:pt x="2097352" y="1692115"/>
                    <a:pt x="2097352" y="1195558"/>
                  </a:cubicBezTo>
                  <a:cubicBezTo>
                    <a:pt x="2097352" y="730036"/>
                    <a:pt x="1743558" y="347147"/>
                    <a:pt x="1290183" y="301104"/>
                  </a:cubicBezTo>
                  <a:lnTo>
                    <a:pt x="1237780" y="298458"/>
                  </a:lnTo>
                  <a:close/>
                </a:path>
              </a:pathLst>
            </a:custGeom>
            <a:solidFill>
              <a:srgbClr val="2E66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TextBox 33">
              <a:extLst>
                <a:ext uri="{FF2B5EF4-FFF2-40B4-BE49-F238E27FC236}">
                  <a16:creationId xmlns:a16="http://schemas.microsoft.com/office/drawing/2014/main" id="{C505EB53-D1B5-2FA6-F32C-7453980BA4FE}"/>
                </a:ext>
              </a:extLst>
            </p:cNvPr>
            <p:cNvSpPr txBox="1"/>
            <p:nvPr/>
          </p:nvSpPr>
          <p:spPr>
            <a:xfrm>
              <a:off x="-106643" y="3869561"/>
              <a:ext cx="1477399" cy="923330"/>
            </a:xfrm>
            <a:prstGeom prst="rect">
              <a:avLst/>
            </a:prstGeom>
            <a:noFill/>
          </p:spPr>
          <p:txBody>
            <a:bodyPr wrap="square" rtlCol="0">
              <a:spAutoFit/>
            </a:bodyPr>
            <a:lstStyle/>
            <a:p>
              <a:r>
                <a:rPr lang="en-US" sz="5400">
                  <a:latin typeface="+mj-lt"/>
                </a:rPr>
                <a:t>76%</a:t>
              </a:r>
            </a:p>
          </p:txBody>
        </p:sp>
      </p:grpSp>
      <p:sp>
        <p:nvSpPr>
          <p:cNvPr id="37" name="TextBox 36">
            <a:extLst>
              <a:ext uri="{FF2B5EF4-FFF2-40B4-BE49-F238E27FC236}">
                <a16:creationId xmlns:a16="http://schemas.microsoft.com/office/drawing/2014/main" id="{5A639A30-27B4-AFB3-BF07-F12C67A7EB01}"/>
              </a:ext>
            </a:extLst>
          </p:cNvPr>
          <p:cNvSpPr txBox="1"/>
          <p:nvPr/>
        </p:nvSpPr>
        <p:spPr>
          <a:xfrm>
            <a:off x="4452190" y="2375075"/>
            <a:ext cx="5274542" cy="1384995"/>
          </a:xfrm>
          <a:prstGeom prst="rect">
            <a:avLst/>
          </a:prstGeom>
          <a:noFill/>
        </p:spPr>
        <p:txBody>
          <a:bodyPr wrap="square">
            <a:spAutoFit/>
          </a:bodyPr>
          <a:lstStyle/>
          <a:p>
            <a:r>
              <a:rPr lang="en-US" sz="2800" dirty="0"/>
              <a:t>of purposeful providers say giving back to their community is important to them.</a:t>
            </a:r>
          </a:p>
        </p:txBody>
      </p:sp>
      <p:sp>
        <p:nvSpPr>
          <p:cNvPr id="39" name="TextBox 38">
            <a:extLst>
              <a:ext uri="{FF2B5EF4-FFF2-40B4-BE49-F238E27FC236}">
                <a16:creationId xmlns:a16="http://schemas.microsoft.com/office/drawing/2014/main" id="{E90C3324-2014-F391-FC62-3A35077C4CDF}"/>
              </a:ext>
            </a:extLst>
          </p:cNvPr>
          <p:cNvSpPr txBox="1"/>
          <p:nvPr/>
        </p:nvSpPr>
        <p:spPr>
          <a:xfrm>
            <a:off x="4668089" y="3971247"/>
            <a:ext cx="3817315" cy="954107"/>
          </a:xfrm>
          <a:prstGeom prst="rect">
            <a:avLst/>
          </a:prstGeom>
          <a:noFill/>
        </p:spPr>
        <p:txBody>
          <a:bodyPr wrap="square">
            <a:spAutoFit/>
          </a:bodyPr>
          <a:lstStyle/>
          <a:p>
            <a:r>
              <a:rPr lang="en-US" sz="2800">
                <a:solidFill>
                  <a:srgbClr val="2E66FF"/>
                </a:solidFill>
              </a:rPr>
              <a:t>However,</a:t>
            </a:r>
            <a:r>
              <a:rPr lang="en-US" sz="2800"/>
              <a:t> they may not mention it to you.</a:t>
            </a:r>
          </a:p>
        </p:txBody>
      </p:sp>
      <p:sp>
        <p:nvSpPr>
          <p:cNvPr id="40" name="TextBox 39">
            <a:extLst>
              <a:ext uri="{FF2B5EF4-FFF2-40B4-BE49-F238E27FC236}">
                <a16:creationId xmlns:a16="http://schemas.microsoft.com/office/drawing/2014/main" id="{8CC0698A-7AFC-6CCE-61B0-F2595012FCF3}"/>
              </a:ext>
            </a:extLst>
          </p:cNvPr>
          <p:cNvSpPr txBox="1"/>
          <p:nvPr/>
        </p:nvSpPr>
        <p:spPr>
          <a:xfrm>
            <a:off x="8169936" y="6448224"/>
            <a:ext cx="3911648" cy="215444"/>
          </a:xfrm>
          <a:prstGeom prst="rect">
            <a:avLst/>
          </a:prstGeom>
          <a:noFill/>
        </p:spPr>
        <p:txBody>
          <a:bodyPr wrap="none" rtlCol="0">
            <a:spAutoFit/>
          </a:bodyPr>
          <a:lstStyle/>
          <a:p>
            <a:r>
              <a:rPr lang="en-US" sz="800"/>
              <a:t>* Source: ”Generosity: Segment Summary,” Thrivent research team, January 2021</a:t>
            </a:r>
          </a:p>
        </p:txBody>
      </p:sp>
      <p:sp>
        <p:nvSpPr>
          <p:cNvPr id="2" name="Date Placeholder 1">
            <a:extLst>
              <a:ext uri="{FF2B5EF4-FFF2-40B4-BE49-F238E27FC236}">
                <a16:creationId xmlns:a16="http://schemas.microsoft.com/office/drawing/2014/main" id="{4D74E389-2309-8BEB-2D2C-AC30EB265A5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cxnSp>
        <p:nvCxnSpPr>
          <p:cNvPr id="4" name="Straight Connector 3">
            <a:extLst>
              <a:ext uri="{FF2B5EF4-FFF2-40B4-BE49-F238E27FC236}">
                <a16:creationId xmlns:a16="http://schemas.microsoft.com/office/drawing/2014/main" id="{76ACAD78-7CF1-8EC7-A0D0-2C360909A0AF}"/>
              </a:ext>
            </a:extLst>
          </p:cNvPr>
          <p:cNvCxnSpPr>
            <a:cxnSpLocks/>
          </p:cNvCxnSpPr>
          <p:nvPr/>
        </p:nvCxnSpPr>
        <p:spPr>
          <a:xfrm flipH="1">
            <a:off x="4564478" y="3865658"/>
            <a:ext cx="441295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216A7679-57BD-E95C-469E-5D4CB87281BA}"/>
              </a:ext>
            </a:extLst>
          </p:cNvPr>
          <p:cNvCxnSpPr>
            <a:cxnSpLocks/>
          </p:cNvCxnSpPr>
          <p:nvPr/>
        </p:nvCxnSpPr>
        <p:spPr>
          <a:xfrm flipV="1">
            <a:off x="4564478" y="3859308"/>
            <a:ext cx="0" cy="1133349"/>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6897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91B9281E-B006-42F4-AE92-2F7161E7A652}"/>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l="6782"/>
          <a:stretch/>
        </p:blipFill>
        <p:spPr>
          <a:xfrm>
            <a:off x="6180306" y="0"/>
            <a:ext cx="6011694" cy="6858000"/>
          </a:xfrm>
        </p:spPr>
      </p:pic>
      <p:sp>
        <p:nvSpPr>
          <p:cNvPr id="6" name="Title 5">
            <a:extLst>
              <a:ext uri="{FF2B5EF4-FFF2-40B4-BE49-F238E27FC236}">
                <a16:creationId xmlns:a16="http://schemas.microsoft.com/office/drawing/2014/main" id="{05E11118-F736-4255-8345-8BF69F1F521D}"/>
              </a:ext>
            </a:extLst>
          </p:cNvPr>
          <p:cNvSpPr>
            <a:spLocks noGrp="1"/>
          </p:cNvSpPr>
          <p:nvPr>
            <p:ph type="title"/>
          </p:nvPr>
        </p:nvSpPr>
        <p:spPr>
          <a:xfrm>
            <a:off x="510363" y="418290"/>
            <a:ext cx="5577838" cy="846948"/>
          </a:xfrm>
        </p:spPr>
        <p:txBody>
          <a:bodyPr anchor="b">
            <a:normAutofit fontScale="90000"/>
          </a:bodyPr>
          <a:lstStyle/>
          <a:p>
            <a:r>
              <a:rPr lang="en-US" sz="3600" dirty="0"/>
              <a:t>You are offering additional value through charitable planning</a:t>
            </a:r>
          </a:p>
        </p:txBody>
      </p:sp>
      <p:sp>
        <p:nvSpPr>
          <p:cNvPr id="7" name="Text Placeholder 6">
            <a:extLst>
              <a:ext uri="{FF2B5EF4-FFF2-40B4-BE49-F238E27FC236}">
                <a16:creationId xmlns:a16="http://schemas.microsoft.com/office/drawing/2014/main" id="{79BD65A0-D577-4F2D-A100-4619905E7B7F}"/>
              </a:ext>
            </a:extLst>
          </p:cNvPr>
          <p:cNvSpPr>
            <a:spLocks noGrp="1"/>
          </p:cNvSpPr>
          <p:nvPr>
            <p:ph sz="half" idx="1"/>
          </p:nvPr>
        </p:nvSpPr>
        <p:spPr>
          <a:xfrm>
            <a:off x="509588" y="1996569"/>
            <a:ext cx="4557711" cy="846949"/>
          </a:xfrm>
        </p:spPr>
        <p:txBody>
          <a:bodyPr anchor="t">
            <a:noAutofit/>
          </a:bodyPr>
          <a:lstStyle/>
          <a:p>
            <a:pPr>
              <a:spcAft>
                <a:spcPts val="600"/>
              </a:spcAft>
            </a:pPr>
            <a:r>
              <a:rPr lang="en-US" sz="1800" b="0"/>
              <a:t>By starting a conversation about generosity and charitable planning, you may be fulfilling a need</a:t>
            </a:r>
          </a:p>
        </p:txBody>
      </p:sp>
      <p:sp>
        <p:nvSpPr>
          <p:cNvPr id="2" name="Freeform: Shape 1">
            <a:extLst>
              <a:ext uri="{FF2B5EF4-FFF2-40B4-BE49-F238E27FC236}">
                <a16:creationId xmlns:a16="http://schemas.microsoft.com/office/drawing/2014/main" id="{D5F10D69-D903-25F6-0448-3DD1305C14F4}"/>
              </a:ext>
            </a:extLst>
          </p:cNvPr>
          <p:cNvSpPr/>
          <p:nvPr/>
        </p:nvSpPr>
        <p:spPr>
          <a:xfrm>
            <a:off x="2196985" y="2771166"/>
            <a:ext cx="451694" cy="1484400"/>
          </a:xfrm>
          <a:custGeom>
            <a:avLst/>
            <a:gdLst>
              <a:gd name="connsiteX0" fmla="*/ 0 w 2152650"/>
              <a:gd name="connsiteY0" fmla="*/ 0 h 485775"/>
              <a:gd name="connsiteX1" fmla="*/ 1800225 w 2152650"/>
              <a:gd name="connsiteY1" fmla="*/ 0 h 485775"/>
              <a:gd name="connsiteX2" fmla="*/ 1800225 w 2152650"/>
              <a:gd name="connsiteY2" fmla="*/ 485775 h 485775"/>
              <a:gd name="connsiteX3" fmla="*/ 2152650 w 2152650"/>
              <a:gd name="connsiteY3" fmla="*/ 485775 h 485775"/>
              <a:gd name="connsiteX0" fmla="*/ 0 w 1080674"/>
              <a:gd name="connsiteY0" fmla="*/ 0 h 486860"/>
              <a:gd name="connsiteX1" fmla="*/ 728249 w 1080674"/>
              <a:gd name="connsiteY1" fmla="*/ 1085 h 486860"/>
              <a:gd name="connsiteX2" fmla="*/ 728249 w 1080674"/>
              <a:gd name="connsiteY2" fmla="*/ 486860 h 486860"/>
              <a:gd name="connsiteX3" fmla="*/ 1080674 w 1080674"/>
              <a:gd name="connsiteY3" fmla="*/ 486860 h 486860"/>
              <a:gd name="connsiteX0" fmla="*/ 0 w 1080674"/>
              <a:gd name="connsiteY0" fmla="*/ 2169 h 485775"/>
              <a:gd name="connsiteX1" fmla="*/ 728249 w 1080674"/>
              <a:gd name="connsiteY1" fmla="*/ 0 h 485775"/>
              <a:gd name="connsiteX2" fmla="*/ 728249 w 1080674"/>
              <a:gd name="connsiteY2" fmla="*/ 485775 h 485775"/>
              <a:gd name="connsiteX3" fmla="*/ 1080674 w 1080674"/>
              <a:gd name="connsiteY3" fmla="*/ 485775 h 485775"/>
              <a:gd name="connsiteX0" fmla="*/ 0 w 1080674"/>
              <a:gd name="connsiteY0" fmla="*/ 2169 h 485775"/>
              <a:gd name="connsiteX1" fmla="*/ 728249 w 1080674"/>
              <a:gd name="connsiteY1" fmla="*/ 0 h 485775"/>
              <a:gd name="connsiteX2" fmla="*/ 728249 w 1080674"/>
              <a:gd name="connsiteY2" fmla="*/ 485775 h 485775"/>
              <a:gd name="connsiteX3" fmla="*/ 1080674 w 1080674"/>
              <a:gd name="connsiteY3" fmla="*/ 485775 h 485775"/>
              <a:gd name="connsiteX0" fmla="*/ 0 w 1080674"/>
              <a:gd name="connsiteY0" fmla="*/ 0 h 486860"/>
              <a:gd name="connsiteX1" fmla="*/ 728249 w 1080674"/>
              <a:gd name="connsiteY1" fmla="*/ 1085 h 486860"/>
              <a:gd name="connsiteX2" fmla="*/ 728249 w 1080674"/>
              <a:gd name="connsiteY2" fmla="*/ 486860 h 486860"/>
              <a:gd name="connsiteX3" fmla="*/ 1080674 w 1080674"/>
              <a:gd name="connsiteY3" fmla="*/ 486860 h 486860"/>
            </a:gdLst>
            <a:ahLst/>
            <a:cxnLst>
              <a:cxn ang="0">
                <a:pos x="connsiteX0" y="connsiteY0"/>
              </a:cxn>
              <a:cxn ang="0">
                <a:pos x="connsiteX1" y="connsiteY1"/>
              </a:cxn>
              <a:cxn ang="0">
                <a:pos x="connsiteX2" y="connsiteY2"/>
              </a:cxn>
              <a:cxn ang="0">
                <a:pos x="connsiteX3" y="connsiteY3"/>
              </a:cxn>
            </a:cxnLst>
            <a:rect l="l" t="t" r="r" b="b"/>
            <a:pathLst>
              <a:path w="1080674" h="486860">
                <a:moveTo>
                  <a:pt x="0" y="0"/>
                </a:moveTo>
                <a:lnTo>
                  <a:pt x="728249" y="1085"/>
                </a:lnTo>
                <a:lnTo>
                  <a:pt x="728249" y="486860"/>
                </a:lnTo>
                <a:lnTo>
                  <a:pt x="1080674" y="486860"/>
                </a:lnTo>
              </a:path>
            </a:pathLst>
          </a:custGeom>
          <a:noFill/>
          <a:ln w="12700">
            <a:solidFill>
              <a:srgbClr val="2E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708243D6-E7B3-A186-BA58-F02A1A031941}"/>
              </a:ext>
            </a:extLst>
          </p:cNvPr>
          <p:cNvSpPr txBox="1"/>
          <p:nvPr/>
        </p:nvSpPr>
        <p:spPr>
          <a:xfrm>
            <a:off x="2648679" y="4063567"/>
            <a:ext cx="2901221" cy="923330"/>
          </a:xfrm>
          <a:prstGeom prst="rect">
            <a:avLst/>
          </a:prstGeom>
          <a:noFill/>
        </p:spPr>
        <p:txBody>
          <a:bodyPr wrap="square">
            <a:spAutoFit/>
          </a:bodyPr>
          <a:lstStyle/>
          <a:p>
            <a:r>
              <a:rPr lang="en-US" sz="1800" b="1">
                <a:solidFill>
                  <a:srgbClr val="2E66FF"/>
                </a:solidFill>
              </a:rPr>
              <a:t>adding value </a:t>
            </a:r>
            <a:r>
              <a:rPr lang="en-US" sz="1800" b="1"/>
              <a:t>to your client and strengthening your relationship. </a:t>
            </a:r>
            <a:endParaRPr lang="en-US" b="1"/>
          </a:p>
        </p:txBody>
      </p:sp>
      <p:sp>
        <p:nvSpPr>
          <p:cNvPr id="3" name="Date Placeholder 2">
            <a:extLst>
              <a:ext uri="{FF2B5EF4-FFF2-40B4-BE49-F238E27FC236}">
                <a16:creationId xmlns:a16="http://schemas.microsoft.com/office/drawing/2014/main" id="{9A5E96C3-EFF5-B97D-7290-34561606216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57457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a:t>Starting the conversation</a:t>
            </a:r>
          </a:p>
        </p:txBody>
      </p:sp>
      <p:sp>
        <p:nvSpPr>
          <p:cNvPr id="3" name="Date Placeholder 2">
            <a:extLst>
              <a:ext uri="{FF2B5EF4-FFF2-40B4-BE49-F238E27FC236}">
                <a16:creationId xmlns:a16="http://schemas.microsoft.com/office/drawing/2014/main" id="{C4409AB7-3363-2A86-B603-894B688B1AF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8" name="Picture 7" descr="A picture containing text, silhouette, vector graphics&#10;&#10;Description automatically generated">
            <a:extLst>
              <a:ext uri="{FF2B5EF4-FFF2-40B4-BE49-F238E27FC236}">
                <a16:creationId xmlns:a16="http://schemas.microsoft.com/office/drawing/2014/main" id="{FB77EA5A-51DB-353F-4B4C-9FCE350F54E3}"/>
              </a:ext>
            </a:extLst>
          </p:cNvPr>
          <p:cNvPicPr>
            <a:picLocks noChangeAspect="1"/>
          </p:cNvPicPr>
          <p:nvPr/>
        </p:nvPicPr>
        <p:blipFill>
          <a:blip r:embed="rId3"/>
          <a:stretch>
            <a:fillRect/>
          </a:stretch>
        </p:blipFill>
        <p:spPr>
          <a:xfrm>
            <a:off x="6471251" y="0"/>
            <a:ext cx="6102473" cy="6858000"/>
          </a:xfrm>
          <a:prstGeom prst="rect">
            <a:avLst/>
          </a:prstGeom>
        </p:spPr>
      </p:pic>
    </p:spTree>
    <p:extLst>
      <p:ext uri="{BB962C8B-B14F-4D97-AF65-F5344CB8AC3E}">
        <p14:creationId xmlns:p14="http://schemas.microsoft.com/office/powerpoint/2010/main" val="2894976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9871B0CB-E648-0F0F-4BEF-5563946A0407}"/>
              </a:ext>
            </a:extLst>
          </p:cNvPr>
          <p:cNvCxnSpPr>
            <a:cxnSpLocks/>
          </p:cNvCxnSpPr>
          <p:nvPr/>
        </p:nvCxnSpPr>
        <p:spPr>
          <a:xfrm>
            <a:off x="0" y="5445975"/>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A0B2AFC-C741-3E55-C3B7-24DB6BE46160}"/>
              </a:ext>
            </a:extLst>
          </p:cNvPr>
          <p:cNvSpPr>
            <a:spLocks noGrp="1"/>
          </p:cNvSpPr>
          <p:nvPr>
            <p:ph type="title"/>
          </p:nvPr>
        </p:nvSpPr>
        <p:spPr/>
        <p:txBody>
          <a:bodyPr/>
          <a:lstStyle/>
          <a:p>
            <a:r>
              <a:rPr lang="en-US"/>
              <a:t>Topics to start the charitable conversation</a:t>
            </a:r>
          </a:p>
        </p:txBody>
      </p:sp>
      <p:sp>
        <p:nvSpPr>
          <p:cNvPr id="3" name="Date Placeholder 2">
            <a:extLst>
              <a:ext uri="{FF2B5EF4-FFF2-40B4-BE49-F238E27FC236}">
                <a16:creationId xmlns:a16="http://schemas.microsoft.com/office/drawing/2014/main" id="{24FFAA7E-8079-0FBE-494C-B7943A505F9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
        <p:nvSpPr>
          <p:cNvPr id="12" name="Oval 11">
            <a:extLst>
              <a:ext uri="{FF2B5EF4-FFF2-40B4-BE49-F238E27FC236}">
                <a16:creationId xmlns:a16="http://schemas.microsoft.com/office/drawing/2014/main" id="{CEF6AEAD-DC77-8A5D-4B27-555A80381260}"/>
              </a:ext>
            </a:extLst>
          </p:cNvPr>
          <p:cNvSpPr/>
          <p:nvPr/>
        </p:nvSpPr>
        <p:spPr>
          <a:xfrm>
            <a:off x="1954264"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6F505FE5-5398-D978-9ED2-24D2239A15FC}"/>
              </a:ext>
            </a:extLst>
          </p:cNvPr>
          <p:cNvCxnSpPr>
            <a:cxnSpLocks/>
          </p:cNvCxnSpPr>
          <p:nvPr/>
        </p:nvCxnSpPr>
        <p:spPr>
          <a:xfrm flipH="1" flipV="1">
            <a:off x="2153602" y="2834838"/>
            <a:ext cx="3658" cy="246888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1" name="Picture 30" descr="Icon&#10;&#10;Description automatically generated">
            <a:extLst>
              <a:ext uri="{FF2B5EF4-FFF2-40B4-BE49-F238E27FC236}">
                <a16:creationId xmlns:a16="http://schemas.microsoft.com/office/drawing/2014/main" id="{265F0C7C-8A4A-2B57-86E3-FFE055039655}"/>
              </a:ext>
            </a:extLst>
          </p:cNvPr>
          <p:cNvPicPr>
            <a:picLocks noChangeAspect="1"/>
          </p:cNvPicPr>
          <p:nvPr/>
        </p:nvPicPr>
        <p:blipFill>
          <a:blip r:embed="rId3"/>
          <a:stretch>
            <a:fillRect/>
          </a:stretch>
        </p:blipFill>
        <p:spPr>
          <a:xfrm>
            <a:off x="1644825" y="1769537"/>
            <a:ext cx="1021213" cy="1021213"/>
          </a:xfrm>
          <a:prstGeom prst="rect">
            <a:avLst/>
          </a:prstGeom>
        </p:spPr>
      </p:pic>
      <p:sp>
        <p:nvSpPr>
          <p:cNvPr id="8" name="Text Placeholder 24">
            <a:extLst>
              <a:ext uri="{FF2B5EF4-FFF2-40B4-BE49-F238E27FC236}">
                <a16:creationId xmlns:a16="http://schemas.microsoft.com/office/drawing/2014/main" id="{0EFD65D5-7716-58ED-4FE0-42E7DD9F2F4F}"/>
              </a:ext>
            </a:extLst>
          </p:cNvPr>
          <p:cNvSpPr txBox="1">
            <a:spLocks/>
          </p:cNvSpPr>
          <p:nvPr/>
        </p:nvSpPr>
        <p:spPr>
          <a:xfrm>
            <a:off x="1358999" y="3249086"/>
            <a:ext cx="1592864" cy="897912"/>
          </a:xfrm>
          <a:prstGeom prst="rect">
            <a:avLst/>
          </a:prstGeom>
          <a:solidFill>
            <a:schemeClr val="bg1"/>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a:t>Retirement and estate planning</a:t>
            </a:r>
          </a:p>
          <a:p>
            <a:pPr algn="ctr"/>
            <a:endParaRPr lang="en-GB" sz="1800" b="0"/>
          </a:p>
        </p:txBody>
      </p:sp>
      <p:sp>
        <p:nvSpPr>
          <p:cNvPr id="28" name="Oval 27">
            <a:extLst>
              <a:ext uri="{FF2B5EF4-FFF2-40B4-BE49-F238E27FC236}">
                <a16:creationId xmlns:a16="http://schemas.microsoft.com/office/drawing/2014/main" id="{6C16A0B6-0223-448E-696C-E01B146C0DBC}"/>
              </a:ext>
            </a:extLst>
          </p:cNvPr>
          <p:cNvSpPr/>
          <p:nvPr/>
        </p:nvSpPr>
        <p:spPr>
          <a:xfrm>
            <a:off x="9779671"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26A95F19-FCAF-E3A4-7C37-C155A7F3FCBA}"/>
              </a:ext>
            </a:extLst>
          </p:cNvPr>
          <p:cNvCxnSpPr>
            <a:cxnSpLocks/>
          </p:cNvCxnSpPr>
          <p:nvPr/>
        </p:nvCxnSpPr>
        <p:spPr>
          <a:xfrm flipH="1" flipV="1">
            <a:off x="9979009" y="2862508"/>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3" name="Picture 32" descr="Icon&#10;&#10;Description automatically generated">
            <a:extLst>
              <a:ext uri="{FF2B5EF4-FFF2-40B4-BE49-F238E27FC236}">
                <a16:creationId xmlns:a16="http://schemas.microsoft.com/office/drawing/2014/main" id="{F06BCE2C-CB11-E0B9-A182-BD3304FD7C29}"/>
              </a:ext>
            </a:extLst>
          </p:cNvPr>
          <p:cNvPicPr>
            <a:picLocks noChangeAspect="1"/>
          </p:cNvPicPr>
          <p:nvPr/>
        </p:nvPicPr>
        <p:blipFill>
          <a:blip r:embed="rId4"/>
          <a:stretch>
            <a:fillRect/>
          </a:stretch>
        </p:blipFill>
        <p:spPr>
          <a:xfrm>
            <a:off x="9470232" y="1823787"/>
            <a:ext cx="1021213" cy="1021213"/>
          </a:xfrm>
          <a:prstGeom prst="rect">
            <a:avLst/>
          </a:prstGeom>
        </p:spPr>
      </p:pic>
      <p:sp>
        <p:nvSpPr>
          <p:cNvPr id="7" name="Text Placeholder 23">
            <a:extLst>
              <a:ext uri="{FF2B5EF4-FFF2-40B4-BE49-F238E27FC236}">
                <a16:creationId xmlns:a16="http://schemas.microsoft.com/office/drawing/2014/main" id="{49AA4AB7-DBDE-7DC5-4582-22AF4F29D262}"/>
              </a:ext>
            </a:extLst>
          </p:cNvPr>
          <p:cNvSpPr txBox="1">
            <a:spLocks/>
          </p:cNvSpPr>
          <p:nvPr/>
        </p:nvSpPr>
        <p:spPr>
          <a:xfrm>
            <a:off x="9350686" y="3249085"/>
            <a:ext cx="1260305" cy="951393"/>
          </a:xfrm>
          <a:prstGeom prst="rect">
            <a:avLst/>
          </a:prstGeom>
          <a:solidFill>
            <a:schemeClr val="bg1"/>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a:t>Client’s spirit of generosity</a:t>
            </a:r>
          </a:p>
        </p:txBody>
      </p:sp>
      <p:sp>
        <p:nvSpPr>
          <p:cNvPr id="18" name="Oval 17">
            <a:extLst>
              <a:ext uri="{FF2B5EF4-FFF2-40B4-BE49-F238E27FC236}">
                <a16:creationId xmlns:a16="http://schemas.microsoft.com/office/drawing/2014/main" id="{350741D5-8823-0E93-0D35-D3F9BB35485B}"/>
              </a:ext>
            </a:extLst>
          </p:cNvPr>
          <p:cNvSpPr/>
          <p:nvPr/>
        </p:nvSpPr>
        <p:spPr>
          <a:xfrm>
            <a:off x="4771763"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A60EDBFC-9A44-7C90-F4B5-89946C08723A}"/>
              </a:ext>
            </a:extLst>
          </p:cNvPr>
          <p:cNvCxnSpPr>
            <a:cxnSpLocks/>
          </p:cNvCxnSpPr>
          <p:nvPr/>
        </p:nvCxnSpPr>
        <p:spPr>
          <a:xfrm flipH="1" flipV="1">
            <a:off x="4971101" y="2825638"/>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5" name="Picture 34" descr="Icon&#10;&#10;Description automatically generated">
            <a:extLst>
              <a:ext uri="{FF2B5EF4-FFF2-40B4-BE49-F238E27FC236}">
                <a16:creationId xmlns:a16="http://schemas.microsoft.com/office/drawing/2014/main" id="{D855F42E-EB58-24B1-2383-50BD4ABE2CDE}"/>
              </a:ext>
            </a:extLst>
          </p:cNvPr>
          <p:cNvPicPr>
            <a:picLocks noChangeAspect="1"/>
          </p:cNvPicPr>
          <p:nvPr/>
        </p:nvPicPr>
        <p:blipFill>
          <a:blip r:embed="rId5"/>
          <a:stretch>
            <a:fillRect/>
          </a:stretch>
        </p:blipFill>
        <p:spPr>
          <a:xfrm>
            <a:off x="4526972" y="1785217"/>
            <a:ext cx="891916" cy="891916"/>
          </a:xfrm>
          <a:prstGeom prst="rect">
            <a:avLst/>
          </a:prstGeom>
        </p:spPr>
      </p:pic>
      <p:sp>
        <p:nvSpPr>
          <p:cNvPr id="10" name="Text Placeholder 26">
            <a:extLst>
              <a:ext uri="{FF2B5EF4-FFF2-40B4-BE49-F238E27FC236}">
                <a16:creationId xmlns:a16="http://schemas.microsoft.com/office/drawing/2014/main" id="{08043627-10E6-DB74-472B-49CD44FD5EDC}"/>
              </a:ext>
            </a:extLst>
          </p:cNvPr>
          <p:cNvSpPr txBox="1">
            <a:spLocks/>
          </p:cNvSpPr>
          <p:nvPr/>
        </p:nvSpPr>
        <p:spPr>
          <a:xfrm>
            <a:off x="4048247" y="3249086"/>
            <a:ext cx="1849366" cy="897909"/>
          </a:xfrm>
          <a:prstGeom prst="rect">
            <a:avLst/>
          </a:prstGeom>
          <a:solidFill>
            <a:schemeClr val="bg1"/>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a:t>Wealth transfer to future generations</a:t>
            </a:r>
          </a:p>
        </p:txBody>
      </p:sp>
      <p:sp>
        <p:nvSpPr>
          <p:cNvPr id="25" name="Oval 24">
            <a:extLst>
              <a:ext uri="{FF2B5EF4-FFF2-40B4-BE49-F238E27FC236}">
                <a16:creationId xmlns:a16="http://schemas.microsoft.com/office/drawing/2014/main" id="{59CBEB2A-5D07-2A5F-CFA9-B5F9AD82AA45}"/>
              </a:ext>
            </a:extLst>
          </p:cNvPr>
          <p:cNvSpPr/>
          <p:nvPr/>
        </p:nvSpPr>
        <p:spPr>
          <a:xfrm>
            <a:off x="7422982"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83F7B9CE-E444-BE54-4B20-1686C3F20D05}"/>
              </a:ext>
            </a:extLst>
          </p:cNvPr>
          <p:cNvCxnSpPr>
            <a:cxnSpLocks/>
          </p:cNvCxnSpPr>
          <p:nvPr/>
        </p:nvCxnSpPr>
        <p:spPr>
          <a:xfrm flipH="1" flipV="1">
            <a:off x="7622320" y="2825638"/>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9" name="Picture 38" descr="Icon&#10;&#10;Description automatically generated">
            <a:extLst>
              <a:ext uri="{FF2B5EF4-FFF2-40B4-BE49-F238E27FC236}">
                <a16:creationId xmlns:a16="http://schemas.microsoft.com/office/drawing/2014/main" id="{1DC56E91-6DD8-F8E2-A6B7-9B9872548140}"/>
              </a:ext>
            </a:extLst>
          </p:cNvPr>
          <p:cNvPicPr>
            <a:picLocks noChangeAspect="1"/>
          </p:cNvPicPr>
          <p:nvPr/>
        </p:nvPicPr>
        <p:blipFill>
          <a:blip r:embed="rId6"/>
          <a:stretch>
            <a:fillRect/>
          </a:stretch>
        </p:blipFill>
        <p:spPr>
          <a:xfrm>
            <a:off x="7211094" y="1882200"/>
            <a:ext cx="826111" cy="826111"/>
          </a:xfrm>
          <a:prstGeom prst="rect">
            <a:avLst/>
          </a:prstGeom>
        </p:spPr>
      </p:pic>
      <p:sp>
        <p:nvSpPr>
          <p:cNvPr id="9" name="Text Placeholder 25">
            <a:extLst>
              <a:ext uri="{FF2B5EF4-FFF2-40B4-BE49-F238E27FC236}">
                <a16:creationId xmlns:a16="http://schemas.microsoft.com/office/drawing/2014/main" id="{C0DC3B07-4C48-6C06-4602-7C9B422DFFFE}"/>
              </a:ext>
            </a:extLst>
          </p:cNvPr>
          <p:cNvSpPr txBox="1">
            <a:spLocks/>
          </p:cNvSpPr>
          <p:nvPr/>
        </p:nvSpPr>
        <p:spPr>
          <a:xfrm>
            <a:off x="6993997" y="3249086"/>
            <a:ext cx="1260305" cy="660793"/>
          </a:xfrm>
          <a:prstGeom prst="rect">
            <a:avLst/>
          </a:prstGeom>
          <a:solidFill>
            <a:schemeClr val="bg1"/>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a:t>Tax planning</a:t>
            </a:r>
          </a:p>
        </p:txBody>
      </p:sp>
    </p:spTree>
    <p:extLst>
      <p:ext uri="{BB962C8B-B14F-4D97-AF65-F5344CB8AC3E}">
        <p14:creationId xmlns:p14="http://schemas.microsoft.com/office/powerpoint/2010/main" val="1238168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a:t>Thrivent Charitable </a:t>
            </a:r>
            <a:br>
              <a:rPr lang="en-US"/>
            </a:br>
            <a:r>
              <a:rPr lang="en-US"/>
              <a:t>Gift Planners</a:t>
            </a:r>
          </a:p>
        </p:txBody>
      </p:sp>
      <p:sp>
        <p:nvSpPr>
          <p:cNvPr id="3" name="Subtitle 2">
            <a:extLst>
              <a:ext uri="{FF2B5EF4-FFF2-40B4-BE49-F238E27FC236}">
                <a16:creationId xmlns:a16="http://schemas.microsoft.com/office/drawing/2014/main" id="{6E8C1EB1-3293-4F01-BB66-CC2A573AFDA5}"/>
              </a:ext>
            </a:extLst>
          </p:cNvPr>
          <p:cNvSpPr>
            <a:spLocks noGrp="1"/>
          </p:cNvSpPr>
          <p:nvPr>
            <p:ph type="body" idx="1"/>
          </p:nvPr>
        </p:nvSpPr>
        <p:spPr/>
        <p:txBody>
          <a:bodyPr/>
          <a:lstStyle/>
          <a:p>
            <a:r>
              <a:rPr lang="en-US"/>
              <a:t>Expertise and resources to support you and your clients</a:t>
            </a:r>
          </a:p>
        </p:txBody>
      </p:sp>
      <p:sp>
        <p:nvSpPr>
          <p:cNvPr id="4" name="Date Placeholder 3">
            <a:extLst>
              <a:ext uri="{FF2B5EF4-FFF2-40B4-BE49-F238E27FC236}">
                <a16:creationId xmlns:a16="http://schemas.microsoft.com/office/drawing/2014/main" id="{846C207B-F89C-1031-80A0-68799FD9DBF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8" name="Picture 7" descr="Icon&#10;&#10;Description automatically generated">
            <a:extLst>
              <a:ext uri="{FF2B5EF4-FFF2-40B4-BE49-F238E27FC236}">
                <a16:creationId xmlns:a16="http://schemas.microsoft.com/office/drawing/2014/main" id="{AFB80804-C0F4-AA7A-9BF3-626803699229}"/>
              </a:ext>
            </a:extLst>
          </p:cNvPr>
          <p:cNvPicPr>
            <a:picLocks noChangeAspect="1"/>
          </p:cNvPicPr>
          <p:nvPr/>
        </p:nvPicPr>
        <p:blipFill>
          <a:blip r:embed="rId3"/>
          <a:stretch>
            <a:fillRect/>
          </a:stretch>
        </p:blipFill>
        <p:spPr>
          <a:xfrm>
            <a:off x="6340477" y="1558494"/>
            <a:ext cx="6070059" cy="5562611"/>
          </a:xfrm>
          <a:prstGeom prst="rect">
            <a:avLst/>
          </a:prstGeom>
        </p:spPr>
      </p:pic>
    </p:spTree>
    <p:extLst>
      <p:ext uri="{BB962C8B-B14F-4D97-AF65-F5344CB8AC3E}">
        <p14:creationId xmlns:p14="http://schemas.microsoft.com/office/powerpoint/2010/main" val="2829318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BFAF1-B0FF-46C2-9B0F-36241FD7F5D4}"/>
              </a:ext>
            </a:extLst>
          </p:cNvPr>
          <p:cNvSpPr>
            <a:spLocks noGrp="1"/>
          </p:cNvSpPr>
          <p:nvPr>
            <p:ph type="title"/>
          </p:nvPr>
        </p:nvSpPr>
        <p:spPr>
          <a:xfrm>
            <a:off x="510362" y="418290"/>
            <a:ext cx="8172789" cy="846948"/>
          </a:xfrm>
        </p:spPr>
        <p:txBody>
          <a:bodyPr>
            <a:noAutofit/>
          </a:bodyPr>
          <a:lstStyle/>
          <a:p>
            <a:r>
              <a:rPr lang="en-US"/>
              <a:t>Financial advisors and gift planners work collaboratively to advise on the best option for clients</a:t>
            </a:r>
          </a:p>
        </p:txBody>
      </p:sp>
      <p:sp>
        <p:nvSpPr>
          <p:cNvPr id="15" name="TextBox 14">
            <a:extLst>
              <a:ext uri="{FF2B5EF4-FFF2-40B4-BE49-F238E27FC236}">
                <a16:creationId xmlns:a16="http://schemas.microsoft.com/office/drawing/2014/main" id="{FBE4A3F2-D7F7-4329-9047-7509DBE8D397}"/>
              </a:ext>
            </a:extLst>
          </p:cNvPr>
          <p:cNvSpPr txBox="1"/>
          <p:nvPr/>
        </p:nvSpPr>
        <p:spPr>
          <a:xfrm>
            <a:off x="7915405" y="1660042"/>
            <a:ext cx="3121749" cy="898708"/>
          </a:xfrm>
          <a:prstGeom prst="rect">
            <a:avLst/>
          </a:prstGeom>
          <a:solidFill>
            <a:schemeClr val="bg1"/>
          </a:solidFill>
        </p:spPr>
        <p:txBody>
          <a:bodyPr wrap="square" lIns="45720" tIns="18288" rIns="45720" bIns="1828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a:ea typeface="+mn-ea"/>
                <a:cs typeface="+mn-cs"/>
              </a:rPr>
              <a:t>Financial advisors work with their clients to provide personalized advice that aligns their giving goals with their financial priorities </a:t>
            </a:r>
          </a:p>
        </p:txBody>
      </p:sp>
      <p:sp>
        <p:nvSpPr>
          <p:cNvPr id="17" name="TextBox 16">
            <a:extLst>
              <a:ext uri="{FF2B5EF4-FFF2-40B4-BE49-F238E27FC236}">
                <a16:creationId xmlns:a16="http://schemas.microsoft.com/office/drawing/2014/main" id="{4DAE2F70-3B92-46A0-90FE-03DE752811DB}"/>
              </a:ext>
            </a:extLst>
          </p:cNvPr>
          <p:cNvSpPr txBox="1"/>
          <p:nvPr/>
        </p:nvSpPr>
        <p:spPr>
          <a:xfrm>
            <a:off x="697166" y="2421486"/>
            <a:ext cx="3156473" cy="1114151"/>
          </a:xfrm>
          <a:prstGeom prst="rect">
            <a:avLst/>
          </a:prstGeom>
          <a:solidFill>
            <a:schemeClr val="bg1"/>
          </a:solidFill>
        </p:spPr>
        <p:txBody>
          <a:bodyPr wrap="square" lIns="45720" tIns="18288" rIns="45720" bIns="18288" rtlCol="0" anchor="t">
            <a:spAutoFit/>
          </a:bodyPr>
          <a:lstStyle/>
          <a:p>
            <a:pPr algn="r">
              <a:defRPr/>
            </a:pPr>
            <a:r>
              <a:rPr kumimoji="0" lang="en-US" sz="1400" b="0" i="0" u="none" strike="noStrike" kern="1200" cap="none" spc="0" normalizeH="0" baseline="0" noProof="0">
                <a:ln>
                  <a:noFill/>
                </a:ln>
                <a:solidFill>
                  <a:srgbClr val="000000"/>
                </a:solidFill>
                <a:effectLst/>
                <a:uLnTx/>
                <a:uFillTx/>
                <a:latin typeface="Arial"/>
                <a:ea typeface="+mn-ea"/>
                <a:cs typeface="+mn-cs"/>
              </a:rPr>
              <a:t>Gift planners may equip </a:t>
            </a:r>
            <a:r>
              <a:rPr lang="en-US" sz="1400">
                <a:solidFill>
                  <a:srgbClr val="000000"/>
                </a:solidFill>
                <a:latin typeface="Arial"/>
              </a:rPr>
              <a:t>financial advisors through</a:t>
            </a:r>
            <a:r>
              <a:rPr kumimoji="0" lang="en-US" sz="1400" b="0" i="0" u="none" strike="noStrike" kern="1200" cap="none" spc="0" normalizeH="0" baseline="0" noProof="0">
                <a:ln>
                  <a:noFill/>
                </a:ln>
                <a:solidFill>
                  <a:srgbClr val="000000"/>
                </a:solidFill>
                <a:effectLst/>
                <a:uLnTx/>
                <a:uFillTx/>
                <a:latin typeface="Arial"/>
                <a:ea typeface="+mn-ea"/>
                <a:cs typeface="+mn-cs"/>
              </a:rPr>
              <a:t> training, resources and one-on-one support to </a:t>
            </a:r>
            <a:r>
              <a:rPr lang="en-US" sz="1400">
                <a:solidFill>
                  <a:srgbClr val="000000"/>
                </a:solidFill>
                <a:latin typeface="Arial"/>
              </a:rPr>
              <a:t>advise them</a:t>
            </a:r>
            <a:r>
              <a:rPr kumimoji="0" lang="en-US" sz="1400" b="0" i="0" u="none" strike="noStrike" kern="1200" cap="none" spc="0" normalizeH="0" baseline="0" noProof="0">
                <a:ln>
                  <a:noFill/>
                </a:ln>
                <a:solidFill>
                  <a:srgbClr val="000000"/>
                </a:solidFill>
                <a:effectLst/>
                <a:uLnTx/>
                <a:uFillTx/>
                <a:latin typeface="Arial"/>
                <a:ea typeface="+mn-ea"/>
                <a:cs typeface="+mn-cs"/>
              </a:rPr>
              <a:t> </a:t>
            </a:r>
            <a:r>
              <a:rPr lang="en-US" sz="1400">
                <a:solidFill>
                  <a:srgbClr val="000000"/>
                </a:solidFill>
                <a:latin typeface="Arial"/>
              </a:rPr>
              <a:t>on giving</a:t>
            </a:r>
            <a:r>
              <a:rPr kumimoji="0" lang="en-US" sz="1400" b="0" i="0" u="none" strike="noStrike" kern="1200" cap="none" spc="0" normalizeH="0" baseline="0" noProof="0">
                <a:ln>
                  <a:noFill/>
                </a:ln>
                <a:solidFill>
                  <a:srgbClr val="000000"/>
                </a:solidFill>
                <a:effectLst/>
                <a:uLnTx/>
                <a:uFillTx/>
                <a:latin typeface="Arial"/>
                <a:ea typeface="+mn-ea"/>
                <a:cs typeface="+mn-cs"/>
              </a:rPr>
              <a:t> conversations with clients and streamline their work</a:t>
            </a:r>
          </a:p>
        </p:txBody>
      </p:sp>
      <p:sp>
        <p:nvSpPr>
          <p:cNvPr id="18" name="TextBox 17">
            <a:extLst>
              <a:ext uri="{FF2B5EF4-FFF2-40B4-BE49-F238E27FC236}">
                <a16:creationId xmlns:a16="http://schemas.microsoft.com/office/drawing/2014/main" id="{78118AAC-ABAC-422F-819A-6CD31BE95E56}"/>
              </a:ext>
            </a:extLst>
          </p:cNvPr>
          <p:cNvSpPr txBox="1"/>
          <p:nvPr/>
        </p:nvSpPr>
        <p:spPr>
          <a:xfrm>
            <a:off x="7915405" y="2611134"/>
            <a:ext cx="3121749" cy="683264"/>
          </a:xfrm>
          <a:prstGeom prst="rect">
            <a:avLst/>
          </a:prstGeom>
          <a:solidFill>
            <a:schemeClr val="bg1"/>
          </a:solidFill>
        </p:spPr>
        <p:txBody>
          <a:bodyPr wrap="square" lIns="45720" tIns="18288" rIns="45720" bIns="18288"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a:solidFill>
                  <a:srgbClr val="000000"/>
                </a:solidFill>
                <a:latin typeface="Arial"/>
              </a:rPr>
              <a:t>Financial advisor may receive</a:t>
            </a:r>
            <a:r>
              <a:rPr kumimoji="0" lang="en-US" sz="1400" b="0" i="0" u="none" strike="noStrike" kern="1200" cap="none" spc="0" normalizeH="0" baseline="0" noProof="0">
                <a:ln>
                  <a:noFill/>
                </a:ln>
                <a:solidFill>
                  <a:srgbClr val="000000"/>
                </a:solidFill>
                <a:effectLst/>
                <a:uLnTx/>
                <a:uFillTx/>
                <a:latin typeface="Arial"/>
                <a:ea typeface="+mn-ea"/>
                <a:cs typeface="+mn-cs"/>
              </a:rPr>
              <a:t> commission for client’s gifts from Thrivent*</a:t>
            </a:r>
          </a:p>
        </p:txBody>
      </p:sp>
      <p:sp>
        <p:nvSpPr>
          <p:cNvPr id="22" name="TextBox 21">
            <a:extLst>
              <a:ext uri="{FF2B5EF4-FFF2-40B4-BE49-F238E27FC236}">
                <a16:creationId xmlns:a16="http://schemas.microsoft.com/office/drawing/2014/main" id="{B4E3695E-DE48-471D-89D1-265CA2858AE8}"/>
              </a:ext>
            </a:extLst>
          </p:cNvPr>
          <p:cNvSpPr txBox="1"/>
          <p:nvPr/>
        </p:nvSpPr>
        <p:spPr>
          <a:xfrm>
            <a:off x="5561635" y="5411694"/>
            <a:ext cx="2732245" cy="683264"/>
          </a:xfrm>
          <a:prstGeom prst="rect">
            <a:avLst/>
          </a:prstGeom>
          <a:solidFill>
            <a:schemeClr val="bg1"/>
          </a:solidFill>
        </p:spPr>
        <p:txBody>
          <a:bodyPr wrap="square" lIns="45720" tIns="18288" rIns="45720" bIns="1828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a:ea typeface="+mn-ea"/>
                <a:cs typeface="+mn-cs"/>
              </a:rPr>
              <a:t>Gift planners provide administrative support to client (e.g., establish funds)</a:t>
            </a:r>
          </a:p>
        </p:txBody>
      </p:sp>
      <p:sp>
        <p:nvSpPr>
          <p:cNvPr id="24" name="TextBox 23">
            <a:extLst>
              <a:ext uri="{FF2B5EF4-FFF2-40B4-BE49-F238E27FC236}">
                <a16:creationId xmlns:a16="http://schemas.microsoft.com/office/drawing/2014/main" id="{498E71BA-FF6E-4F8D-B063-2EA0BABCBF38}"/>
              </a:ext>
            </a:extLst>
          </p:cNvPr>
          <p:cNvSpPr txBox="1"/>
          <p:nvPr/>
        </p:nvSpPr>
        <p:spPr>
          <a:xfrm>
            <a:off x="9134407" y="6517906"/>
            <a:ext cx="3057593" cy="160044"/>
          </a:xfrm>
          <a:prstGeom prst="rect">
            <a:avLst/>
          </a:prstGeom>
          <a:solidFill>
            <a:schemeClr val="bg1"/>
          </a:solidFill>
        </p:spPr>
        <p:txBody>
          <a:bodyPr wrap="square" lIns="45720" tIns="18288" rIns="45720" bIns="18288"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mn-ea"/>
                <a:cs typeface="+mn-cs"/>
              </a:rPr>
              <a:t>* Available for Thrivent career financial professionals only.</a:t>
            </a:r>
          </a:p>
        </p:txBody>
      </p:sp>
      <p:sp>
        <p:nvSpPr>
          <p:cNvPr id="3" name="Date Placeholder 2">
            <a:extLst>
              <a:ext uri="{FF2B5EF4-FFF2-40B4-BE49-F238E27FC236}">
                <a16:creationId xmlns:a16="http://schemas.microsoft.com/office/drawing/2014/main" id="{55ED936F-F844-2E9A-A112-CC2D600823A4}"/>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cxnSp>
        <p:nvCxnSpPr>
          <p:cNvPr id="26" name="Straight Arrow Connector 25">
            <a:extLst>
              <a:ext uri="{FF2B5EF4-FFF2-40B4-BE49-F238E27FC236}">
                <a16:creationId xmlns:a16="http://schemas.microsoft.com/office/drawing/2014/main" id="{B45A4B2F-2D87-0AF9-561F-B06B5A555159}"/>
              </a:ext>
            </a:extLst>
          </p:cNvPr>
          <p:cNvCxnSpPr>
            <a:cxnSpLocks/>
          </p:cNvCxnSpPr>
          <p:nvPr/>
        </p:nvCxnSpPr>
        <p:spPr>
          <a:xfrm>
            <a:off x="6763624" y="3535637"/>
            <a:ext cx="1615133" cy="766940"/>
          </a:xfrm>
          <a:prstGeom prst="straightConnector1">
            <a:avLst/>
          </a:prstGeom>
          <a:ln w="127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A1A5DCEC-E1F3-9DD7-DC6D-28890CBE5EFB}"/>
              </a:ext>
            </a:extLst>
          </p:cNvPr>
          <p:cNvCxnSpPr>
            <a:cxnSpLocks/>
          </p:cNvCxnSpPr>
          <p:nvPr/>
        </p:nvCxnSpPr>
        <p:spPr>
          <a:xfrm>
            <a:off x="4054437" y="5067188"/>
            <a:ext cx="4324320" cy="0"/>
          </a:xfrm>
          <a:prstGeom prst="straightConnector1">
            <a:avLst/>
          </a:prstGeom>
          <a:ln w="127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2A8A97A-9E31-7CAC-EB8B-F06C7D154958}"/>
              </a:ext>
            </a:extLst>
          </p:cNvPr>
          <p:cNvCxnSpPr>
            <a:cxnSpLocks/>
          </p:cNvCxnSpPr>
          <p:nvPr/>
        </p:nvCxnSpPr>
        <p:spPr>
          <a:xfrm flipV="1">
            <a:off x="3914506" y="3490951"/>
            <a:ext cx="1594106" cy="795033"/>
          </a:xfrm>
          <a:prstGeom prst="straightConnector1">
            <a:avLst/>
          </a:prstGeom>
          <a:ln w="127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2695874F-D117-9484-D0C6-BA5146BE359F}"/>
              </a:ext>
            </a:extLst>
          </p:cNvPr>
          <p:cNvSpPr/>
          <p:nvPr/>
        </p:nvSpPr>
        <p:spPr>
          <a:xfrm>
            <a:off x="2906644" y="4104437"/>
            <a:ext cx="1253431" cy="1253431"/>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6479239-D78D-40FF-B7F6-1CE48545789B}"/>
              </a:ext>
            </a:extLst>
          </p:cNvPr>
          <p:cNvSpPr/>
          <p:nvPr/>
        </p:nvSpPr>
        <p:spPr>
          <a:xfrm>
            <a:off x="2936221" y="4386475"/>
            <a:ext cx="1194276" cy="8027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rPr>
              <a:t>Gift Planner</a:t>
            </a:r>
          </a:p>
        </p:txBody>
      </p:sp>
      <p:sp>
        <p:nvSpPr>
          <p:cNvPr id="34" name="Oval 33">
            <a:extLst>
              <a:ext uri="{FF2B5EF4-FFF2-40B4-BE49-F238E27FC236}">
                <a16:creationId xmlns:a16="http://schemas.microsoft.com/office/drawing/2014/main" id="{AAA4ECBC-A305-9785-7BF6-E7E728D13D32}"/>
              </a:ext>
            </a:extLst>
          </p:cNvPr>
          <p:cNvSpPr/>
          <p:nvPr/>
        </p:nvSpPr>
        <p:spPr>
          <a:xfrm>
            <a:off x="5539770" y="2667682"/>
            <a:ext cx="1253431" cy="1253431"/>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D4F1EA4-7023-4D22-BCED-D60E7D9E3EC5}"/>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5539770" y="2176729"/>
            <a:ext cx="1312705" cy="414777"/>
          </a:xfrm>
          <a:prstGeom prst="rect">
            <a:avLst/>
          </a:prstGeom>
        </p:spPr>
      </p:pic>
      <p:sp>
        <p:nvSpPr>
          <p:cNvPr id="35" name="Rectangle 34">
            <a:extLst>
              <a:ext uri="{FF2B5EF4-FFF2-40B4-BE49-F238E27FC236}">
                <a16:creationId xmlns:a16="http://schemas.microsoft.com/office/drawing/2014/main" id="{6D73CB65-50C6-F1D0-2632-944D7902E42E}"/>
              </a:ext>
            </a:extLst>
          </p:cNvPr>
          <p:cNvSpPr/>
          <p:nvPr/>
        </p:nvSpPr>
        <p:spPr>
          <a:xfrm>
            <a:off x="5569348" y="2954207"/>
            <a:ext cx="1194276" cy="8027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rPr>
              <a:t>Financial advisor</a:t>
            </a:r>
          </a:p>
        </p:txBody>
      </p:sp>
      <p:sp>
        <p:nvSpPr>
          <p:cNvPr id="36" name="Oval 35">
            <a:extLst>
              <a:ext uri="{FF2B5EF4-FFF2-40B4-BE49-F238E27FC236}">
                <a16:creationId xmlns:a16="http://schemas.microsoft.com/office/drawing/2014/main" id="{D4F74BCB-F902-D7F5-3F1D-2DE027B12880}"/>
              </a:ext>
            </a:extLst>
          </p:cNvPr>
          <p:cNvSpPr/>
          <p:nvPr/>
        </p:nvSpPr>
        <p:spPr>
          <a:xfrm>
            <a:off x="8293880" y="4033720"/>
            <a:ext cx="1253431" cy="1253431"/>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AF5D8146-C877-E2F6-59A3-6557618F762E}"/>
              </a:ext>
            </a:extLst>
          </p:cNvPr>
          <p:cNvSpPr/>
          <p:nvPr/>
        </p:nvSpPr>
        <p:spPr>
          <a:xfrm>
            <a:off x="8323458" y="4333827"/>
            <a:ext cx="1194276" cy="8027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rPr>
              <a:t>Client / Donor</a:t>
            </a:r>
          </a:p>
        </p:txBody>
      </p:sp>
      <p:sp>
        <p:nvSpPr>
          <p:cNvPr id="68" name="Rectangle 67">
            <a:extLst>
              <a:ext uri="{FF2B5EF4-FFF2-40B4-BE49-F238E27FC236}">
                <a16:creationId xmlns:a16="http://schemas.microsoft.com/office/drawing/2014/main" id="{685F6423-F04D-AB53-2979-E7D258A8224C}"/>
              </a:ext>
            </a:extLst>
          </p:cNvPr>
          <p:cNvSpPr/>
          <p:nvPr/>
        </p:nvSpPr>
        <p:spPr>
          <a:xfrm>
            <a:off x="7780589" y="1456472"/>
            <a:ext cx="3409358" cy="1970146"/>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7146B2C-C03F-C9CC-A0FC-D109FB5E9283}"/>
              </a:ext>
            </a:extLst>
          </p:cNvPr>
          <p:cNvSpPr/>
          <p:nvPr/>
        </p:nvSpPr>
        <p:spPr>
          <a:xfrm>
            <a:off x="5043487" y="5284544"/>
            <a:ext cx="3279971" cy="947149"/>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v</a:t>
            </a:r>
          </a:p>
        </p:txBody>
      </p:sp>
      <p:sp>
        <p:nvSpPr>
          <p:cNvPr id="70" name="Rectangle 69">
            <a:extLst>
              <a:ext uri="{FF2B5EF4-FFF2-40B4-BE49-F238E27FC236}">
                <a16:creationId xmlns:a16="http://schemas.microsoft.com/office/drawing/2014/main" id="{DB76012E-BD3D-85D4-40BA-D8DA4A0EB66B}"/>
              </a:ext>
            </a:extLst>
          </p:cNvPr>
          <p:cNvSpPr/>
          <p:nvPr/>
        </p:nvSpPr>
        <p:spPr>
          <a:xfrm>
            <a:off x="600236" y="2199312"/>
            <a:ext cx="3409358" cy="1512649"/>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 name="Straight Connector 73">
            <a:extLst>
              <a:ext uri="{FF2B5EF4-FFF2-40B4-BE49-F238E27FC236}">
                <a16:creationId xmlns:a16="http://schemas.microsoft.com/office/drawing/2014/main" id="{3A8F715E-B3CA-B1C6-2A07-7031853D7042}"/>
              </a:ext>
            </a:extLst>
          </p:cNvPr>
          <p:cNvCxnSpPr>
            <a:cxnSpLocks/>
          </p:cNvCxnSpPr>
          <p:nvPr/>
        </p:nvCxnSpPr>
        <p:spPr>
          <a:xfrm flipH="1" flipV="1">
            <a:off x="4009594" y="3708695"/>
            <a:ext cx="402293" cy="32502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273A4DB8-F846-CC89-72FF-EAEAAE831751}"/>
              </a:ext>
            </a:extLst>
          </p:cNvPr>
          <p:cNvCxnSpPr>
            <a:cxnSpLocks/>
          </p:cNvCxnSpPr>
          <p:nvPr/>
        </p:nvCxnSpPr>
        <p:spPr>
          <a:xfrm flipH="1">
            <a:off x="7542517" y="3426618"/>
            <a:ext cx="238072" cy="43751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FB8A49DE-FE4E-C45C-0BD9-7B7255EE59EB}"/>
              </a:ext>
            </a:extLst>
          </p:cNvPr>
          <p:cNvCxnSpPr>
            <a:cxnSpLocks/>
          </p:cNvCxnSpPr>
          <p:nvPr/>
        </p:nvCxnSpPr>
        <p:spPr>
          <a:xfrm>
            <a:off x="6446514" y="5067188"/>
            <a:ext cx="0" cy="21996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7" name="Rectangle 86">
            <a:extLst>
              <a:ext uri="{FF2B5EF4-FFF2-40B4-BE49-F238E27FC236}">
                <a16:creationId xmlns:a16="http://schemas.microsoft.com/office/drawing/2014/main" id="{A13BD3BB-9371-61B8-E4F5-B2AB0977AF97}"/>
              </a:ext>
            </a:extLst>
          </p:cNvPr>
          <p:cNvSpPr/>
          <p:nvPr/>
        </p:nvSpPr>
        <p:spPr>
          <a:xfrm>
            <a:off x="10911630" y="2137794"/>
            <a:ext cx="731520" cy="8987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7A9F6A93-91B0-431F-96B3-D3B099A5C0C3}"/>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10900584" y="2245374"/>
            <a:ext cx="731520" cy="731520"/>
          </a:xfrm>
          <a:prstGeom prst="rect">
            <a:avLst/>
          </a:prstGeom>
        </p:spPr>
      </p:pic>
      <p:sp>
        <p:nvSpPr>
          <p:cNvPr id="88" name="Rectangle 87">
            <a:extLst>
              <a:ext uri="{FF2B5EF4-FFF2-40B4-BE49-F238E27FC236}">
                <a16:creationId xmlns:a16="http://schemas.microsoft.com/office/drawing/2014/main" id="{B0BC95BC-7717-D84D-59F6-8CDFD2C4B7BA}"/>
              </a:ext>
            </a:extLst>
          </p:cNvPr>
          <p:cNvSpPr/>
          <p:nvPr/>
        </p:nvSpPr>
        <p:spPr>
          <a:xfrm>
            <a:off x="4491141" y="5463245"/>
            <a:ext cx="731520" cy="69700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Icon&#10;&#10;Description automatically generated">
            <a:extLst>
              <a:ext uri="{FF2B5EF4-FFF2-40B4-BE49-F238E27FC236}">
                <a16:creationId xmlns:a16="http://schemas.microsoft.com/office/drawing/2014/main" id="{A75E9321-DFFC-417C-8734-538CFDA17DA5}"/>
              </a:ext>
            </a:extLst>
          </p:cNvPr>
          <p:cNvPicPr>
            <a:picLocks noChangeAspect="1"/>
          </p:cNvPicPr>
          <p:nvPr/>
        </p:nvPicPr>
        <p:blipFill rotWithShape="1">
          <a:blip r:embed="rId5">
            <a:extLst>
              <a:ext uri="{28A0092B-C50C-407E-A947-70E740481C1C}">
                <a14:useLocalDpi xmlns:a14="http://schemas.microsoft.com/office/drawing/2010/main"/>
              </a:ext>
            </a:extLst>
          </a:blip>
          <a:srcRect l="-4790" r="-1390"/>
          <a:stretch/>
        </p:blipFill>
        <p:spPr>
          <a:xfrm>
            <a:off x="4447573" y="5368355"/>
            <a:ext cx="917675" cy="755935"/>
          </a:xfrm>
          <a:prstGeom prst="rect">
            <a:avLst/>
          </a:prstGeom>
          <a:solidFill>
            <a:schemeClr val="bg1"/>
          </a:solidFill>
        </p:spPr>
      </p:pic>
      <p:sp>
        <p:nvSpPr>
          <p:cNvPr id="89" name="Rectangle 88">
            <a:extLst>
              <a:ext uri="{FF2B5EF4-FFF2-40B4-BE49-F238E27FC236}">
                <a16:creationId xmlns:a16="http://schemas.microsoft.com/office/drawing/2014/main" id="{83C8183F-2D04-3117-7152-4AA075BFEDC3}"/>
              </a:ext>
            </a:extLst>
          </p:cNvPr>
          <p:cNvSpPr/>
          <p:nvPr/>
        </p:nvSpPr>
        <p:spPr>
          <a:xfrm>
            <a:off x="158078" y="2527910"/>
            <a:ext cx="591905" cy="8987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1B2F789A-57DB-4F12-83D3-F6BDC5DF5ADF}"/>
              </a:ext>
            </a:extLst>
          </p:cNvPr>
          <p:cNvPicPr>
            <a:picLocks noChangeAspect="1"/>
          </p:cNvPicPr>
          <p:nvPr/>
        </p:nvPicPr>
        <p:blipFill>
          <a:blip r:embed="rId6"/>
          <a:stretch>
            <a:fillRect/>
          </a:stretch>
        </p:blipFill>
        <p:spPr>
          <a:xfrm>
            <a:off x="143152" y="2643200"/>
            <a:ext cx="727167" cy="727167"/>
          </a:xfrm>
          <a:prstGeom prst="rect">
            <a:avLst/>
          </a:prstGeom>
        </p:spPr>
      </p:pic>
    </p:spTree>
    <p:extLst>
      <p:ext uri="{BB962C8B-B14F-4D97-AF65-F5344CB8AC3E}">
        <p14:creationId xmlns:p14="http://schemas.microsoft.com/office/powerpoint/2010/main" val="1794121276"/>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4" ma:contentTypeDescription="Create a new document." ma:contentTypeScope="" ma:versionID="62b37fd0b735bdc4c29329e6a1c481b9">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e44d134024f30177d5488a186bddf28b"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element ref="ns2:Frequenc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Frequency" ma:index="30" nillable="true" ma:displayName="Frequency" ma:format="Dropdown" ma:internalName="Frequency">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Policy Auditing</Name>
    <Synchronization>Synchronous</Synchronization>
    <Type>10001</Type>
    <SequenceNumber>1100</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Version=16.0.0.0, Culture=neutral, PublicKeyToken=71e9bce111e9429c</Assembly>
    <Class>Microsoft.Office.RecordsManagement.Internal.AuditHandler</Class>
    <Data/>
    <Filter/>
  </Receiver>
</spe:Receivers>
</file>

<file path=customXml/item4.xml><?xml version="1.0" encoding="utf-8"?>
<?mso-contentType ?>
<SharedContentType xmlns="Microsoft.SharePoint.Taxonomy.ContentTypeSync" SourceId="9afaa8e7-25b4-485f-88b1-2029d9007e1d" ContentTypeId="0x0101" PreviousValue="false"/>
</file>

<file path=customXml/item5.xml><?xml version="1.0" encoding="utf-8"?>
<?mso-contentType ?>
<p:Policy xmlns:p="office.server.policy" id="" local="true">
  <p:Name>Document</p:Name>
  <p:Description/>
  <p:Statement/>
  <p:PolicyItems>
    <p:PolicyItem featureId="Microsoft.Office.RecordsManagement.PolicyFeatures.PolicyAudit" staticId="0x0101|1757814118" UniqueId="3ceac4c9-1244-4cdd-a5d7-caf39eb5a5fe">
      <p:Name>Auditing</p:Name>
      <p:Description>Audits user actions on documents and list items to the Audit Log.</p:Description>
      <p:CustomData>
        <Audit>
          <Update/>
          <CheckInOut/>
          <MoveCopy/>
          <DeleteRestore/>
        </Audit>
      </p:CustomData>
    </p:PolicyItem>
  </p:PolicyItems>
</p:Policy>
</file>

<file path=customXml/item6.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9257cdb8-f29a-47d2-88f3-24be9247a746">
      <UserInfo>
        <DisplayName/>
        <AccountId xsi:nil="true"/>
        <AccountType/>
      </UserInfo>
    </SharedWithUsers>
    <lcf76f155ced4ddcb4097134ff3c332f xmlns="f96f4849-9aa6-4f8e-9a55-f589e869c01f">
      <Terms xmlns="http://schemas.microsoft.com/office/infopath/2007/PartnerControls"/>
    </lcf76f155ced4ddcb4097134ff3c332f>
    <MediaLengthInSeconds xmlns="f96f4849-9aa6-4f8e-9a55-f589e869c01f" xsi:nil="true"/>
    <_Flow_SignoffStatus xmlns="f96f4849-9aa6-4f8e-9a55-f589e869c01f" xsi:nil="true"/>
    <Frequency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documentManagement>
</p:properties>
</file>

<file path=customXml/itemProps1.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2.xml><?xml version="1.0" encoding="utf-8"?>
<ds:datastoreItem xmlns:ds="http://schemas.openxmlformats.org/officeDocument/2006/customXml" ds:itemID="{EF254E0A-1ECE-40B4-8373-23C18F0F8C80}"/>
</file>

<file path=customXml/itemProps3.xml><?xml version="1.0" encoding="utf-8"?>
<ds:datastoreItem xmlns:ds="http://schemas.openxmlformats.org/officeDocument/2006/customXml" ds:itemID="{CA43FE12-FCE4-4D17-AD50-A9B7E92A4648}">
  <ds:schemaRefs>
    <ds:schemaRef ds:uri="http://schemas.microsoft.com/sharepoint/events"/>
  </ds:schemaRefs>
</ds:datastoreItem>
</file>

<file path=customXml/itemProps4.xml><?xml version="1.0" encoding="utf-8"?>
<ds:datastoreItem xmlns:ds="http://schemas.openxmlformats.org/officeDocument/2006/customXml" ds:itemID="{20626FEF-20CF-49E7-91C5-7FF74ECA9E71}">
  <ds:schemaRefs>
    <ds:schemaRef ds:uri="Microsoft.SharePoint.Taxonomy.ContentTypeSync"/>
  </ds:schemaRefs>
</ds:datastoreItem>
</file>

<file path=customXml/itemProps5.xml><?xml version="1.0" encoding="utf-8"?>
<ds:datastoreItem xmlns:ds="http://schemas.openxmlformats.org/officeDocument/2006/customXml" ds:itemID="{7B326F9F-EF89-495D-A4C9-7079F4BF6A35}">
  <ds:schemaRefs>
    <ds:schemaRef ds:uri="office.server.policy"/>
  </ds:schemaRefs>
</ds:datastoreItem>
</file>

<file path=customXml/itemProps6.xml><?xml version="1.0" encoding="utf-8"?>
<ds:datastoreItem xmlns:ds="http://schemas.openxmlformats.org/officeDocument/2006/customXml" ds:itemID="{8B8A8AB9-07A8-46E8-8A27-92144D64091F}">
  <ds:schemaRefs>
    <ds:schemaRef ds:uri="http://purl.org/dc/dcmitype/"/>
    <ds:schemaRef ds:uri="http://schemas.microsoft.com/office/2006/metadata/properties"/>
    <ds:schemaRef ds:uri="http://schemas.openxmlformats.org/package/2006/metadata/core-properties"/>
    <ds:schemaRef ds:uri="9257cdb8-f29a-47d2-88f3-24be9247a746"/>
    <ds:schemaRef ds:uri="f96f4849-9aa6-4f8e-9a55-f589e869c01f"/>
    <ds:schemaRef ds:uri="http://purl.org/dc/elements/1.1/"/>
    <ds:schemaRef ds:uri="http://schemas.microsoft.com/office/2006/documentManagement/types"/>
    <ds:schemaRef ds:uri="http://purl.org/dc/terms/"/>
    <ds:schemaRef ds:uri="http://www.w3.org/XML/1998/namespace"/>
    <ds:schemaRef ds:uri="http://schemas.microsoft.com/office/infopath/2007/PartnerControls"/>
    <ds:schemaRef ds:uri="56b3378c-42cb-41dc-9c05-5327e3fb1bca"/>
    <ds:schemaRef ds:uri="6356c91e-0591-4633-a126-f4026bafc479"/>
    <ds:schemaRef ds:uri="e2af3888-c5a2-43f8-ba29-f2580b7e9ed2"/>
  </ds:schemaRefs>
</ds:datastoreItem>
</file>

<file path=docProps/app.xml><?xml version="1.0" encoding="utf-8"?>
<Properties xmlns="http://schemas.openxmlformats.org/officeDocument/2006/extended-properties" xmlns:vt="http://schemas.openxmlformats.org/officeDocument/2006/docPropsVTypes">
  <TotalTime>106</TotalTime>
  <Words>4905</Words>
  <Application>Microsoft Office PowerPoint</Application>
  <PresentationFormat>Widescreen</PresentationFormat>
  <Paragraphs>330</Paragraphs>
  <Slides>28</Slides>
  <Notes>25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28</vt:i4>
      </vt:variant>
    </vt:vector>
  </HeadingPairs>
  <TitlesOfParts>
    <vt:vector size="37" baseType="lpstr">
      <vt:lpstr>Arial</vt:lpstr>
      <vt:lpstr>Baskerville Old Face</vt:lpstr>
      <vt:lpstr>Courier New</vt:lpstr>
      <vt:lpstr>HelveticaNeue-Light</vt:lpstr>
      <vt:lpstr>Minion Pro</vt:lpstr>
      <vt:lpstr>Times New Roman</vt:lpstr>
      <vt:lpstr>Thrivent - White</vt:lpstr>
      <vt:lpstr>Thrivent - Soft White</vt:lpstr>
      <vt:lpstr>Thrivent - Dark</vt:lpstr>
      <vt:lpstr>Incorporating generosity  into your practice</vt:lpstr>
      <vt:lpstr>Disclosure/Disclaimer</vt:lpstr>
      <vt:lpstr>Agenda</vt:lpstr>
      <vt:lpstr>Why incorporate generosity and charitable planning into your practice?</vt:lpstr>
      <vt:lpstr>You are offering additional value through charitable planning</vt:lpstr>
      <vt:lpstr>Starting the conversation</vt:lpstr>
      <vt:lpstr>Topics to start the charitable conversation</vt:lpstr>
      <vt:lpstr>Thrivent Charitable  Gift Planners</vt:lpstr>
      <vt:lpstr>Financial advisors and gift planners work collaboratively to advise on the best option for clients</vt:lpstr>
      <vt:lpstr>Charitable Funds</vt:lpstr>
      <vt:lpstr>How a Charitable Fund Works</vt:lpstr>
      <vt:lpstr>How an endowment fund works</vt:lpstr>
      <vt:lpstr>Ways to Give</vt:lpstr>
      <vt:lpstr>Ways to give</vt:lpstr>
      <vt:lpstr>Give Now. Give Later. Give &amp; Receive.™ </vt:lpstr>
      <vt:lpstr>We’re all familiar with the concept of taking out our checkbook and donating in response to an appeal, but we can also be more strategic and give in bigger, wiser ways.</vt:lpstr>
      <vt:lpstr>Appreciated securities</vt:lpstr>
      <vt:lpstr>Qualified charitable distributions (QCDs)</vt:lpstr>
      <vt:lpstr>Give Now. Give Later. Give &amp; Receive.™ </vt:lpstr>
      <vt:lpstr>Many people need or want the flexibility to use their assets while living but also want to continue to support the charities and causes that are important to them after their passing. “Give Later” options provide those opportunities. </vt:lpstr>
      <vt:lpstr>Life insurance</vt:lpstr>
      <vt:lpstr>Beneficiary Proceeds &amp; Bequests</vt:lpstr>
      <vt:lpstr>Give Now. Give Later. Give &amp; Receive.™ </vt:lpstr>
      <vt:lpstr>Clients can also make a charitable gift and receive ongoing income payments for life or a term of years. The remainder provides charitable support.</vt:lpstr>
      <vt:lpstr>Charitable Gift Annuity</vt:lpstr>
      <vt:lpstr>Charitable Remainder Trust</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Julia Stoller</cp:lastModifiedBy>
  <cp:revision>2</cp:revision>
  <dcterms:created xsi:type="dcterms:W3CDTF">2019-11-15T17:43:35Z</dcterms:created>
  <dcterms:modified xsi:type="dcterms:W3CDTF">2025-02-14T15:50:06Z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0x0101002154FD056937C947ADBB571B05A30D2C</vt:lpwstr>
  </property>
  <property fmtid="{D5CDD505-2E9C-101B-9397-08002B2CF9AE}" pid="3" name="MediaServiceImageTags">
    <vt:lpwstr/>
  </property>
  <property fmtid="{D5CDD505-2E9C-101B-9397-08002B2CF9AE}" pid="4" name="Order">
    <vt:lpwstr>254900.000000000</vt:lpwstr>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xd_Signature">
    <vt:lpwstr/>
  </property>
  <property fmtid="{D5CDD505-2E9C-101B-9397-08002B2CF9AE}" pid="10" name="TriggerFlowInfo">
    <vt:lpwstr/>
  </property>
  <property fmtid="{D5CDD505-2E9C-101B-9397-08002B2CF9AE}" pid="11" name="_SourceUrl">
    <vt:lpwstr/>
  </property>
  <property fmtid="{D5CDD505-2E9C-101B-9397-08002B2CF9AE}" pid="12" name="_SharedFileIndex">
    <vt:lpwstr/>
  </property>
</Properties>
</file>