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37"/>
  </p:notesMasterIdLst>
  <p:sldIdLst>
    <p:sldId id="6546" r:id="rId10"/>
    <p:sldId id="379" r:id="rId11"/>
    <p:sldId id="6633" r:id="rId12"/>
    <p:sldId id="6660" r:id="rId13"/>
    <p:sldId id="6672" r:id="rId14"/>
    <p:sldId id="6553" r:id="rId15"/>
    <p:sldId id="6673" r:id="rId16"/>
    <p:sldId id="331" r:id="rId17"/>
    <p:sldId id="6643" r:id="rId18"/>
    <p:sldId id="6704" r:id="rId19"/>
    <p:sldId id="6700" r:id="rId20"/>
    <p:sldId id="6687" r:id="rId21"/>
    <p:sldId id="6676" r:id="rId22"/>
    <p:sldId id="6644" r:id="rId23"/>
    <p:sldId id="6686" r:id="rId24"/>
    <p:sldId id="6701" r:id="rId25"/>
    <p:sldId id="6677" r:id="rId26"/>
    <p:sldId id="6645" r:id="rId27"/>
    <p:sldId id="6702" r:id="rId28"/>
    <p:sldId id="6703" r:id="rId29"/>
    <p:sldId id="6699" r:id="rId30"/>
    <p:sldId id="6696" r:id="rId31"/>
    <p:sldId id="6697" r:id="rId32"/>
    <p:sldId id="6705" r:id="rId33"/>
    <p:sldId id="6583" r:id="rId34"/>
    <p:sldId id="6572" r:id="rId35"/>
    <p:sldId id="43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3506FE-48EC-44AF-A78E-AA6039478A07}" v="1" dt="2025-02-13T20:46:32.686"/>
  </p1510:revLst>
</p1510:revInfo>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139" autoAdjust="0"/>
    <p:restoredTop sz="75206" autoAdjust="0"/>
  </p:normalViewPr>
  <p:slideViewPr>
    <p:cSldViewPr snapToGrid="0" snapToObjects="1">
      <p:cViewPr varScale="1">
        <p:scale>
          <a:sx n="47" d="100"/>
          <a:sy n="47" d="100"/>
        </p:scale>
        <p:origin x="1068" y="52"/>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presProps" Target="presProps.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tableStyles" Target="tableStyles.xml"/><Relationship Id="rId7" Type="http://schemas.openxmlformats.org/officeDocument/2006/relationships/slideMaster" Target="slideMasters/slideMaster1.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heme" Target="theme/theme1.xml"/><Relationship Id="rId1" Type="http://schemas.openxmlformats.org/officeDocument/2006/relationships/customXml" Target="../customXml/item1.xml"/><Relationship Id="rId40" Type="http://schemas.openxmlformats.org/officeDocument/2006/relationships/viewProps" Target="viewProps.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notesMaster" Target="notesMasters/notesMaster1.xml"/><Relationship Id="rId36" Type="http://schemas.openxmlformats.org/officeDocument/2006/relationships/slide" Target="slides/slide27.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microsoft.com/office/2016/11/relationships/changesInfo" Target="changesInfos/changesInfo1.xml"/><Relationship Id="rId8" Type="http://schemas.openxmlformats.org/officeDocument/2006/relationships/slideMaster" Target="slideMasters/slideMaster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 Stoller" userId="c33a2234-42ad-4868-ad4e-2260f626c98c" providerId="ADAL" clId="{50F9D40B-1CD1-483A-A681-C81E0DC1C0CA}"/>
    <pc:docChg chg="modSld">
      <pc:chgData name="Julia Stoller" userId="c33a2234-42ad-4868-ad4e-2260f626c98c" providerId="ADAL" clId="{50F9D40B-1CD1-483A-A681-C81E0DC1C0CA}" dt="2025-02-13T21:03:05.434" v="1" actId="20577"/>
      <pc:docMkLst>
        <pc:docMk/>
      </pc:docMkLst>
      <pc:sldChg chg="modSp mod">
        <pc:chgData name="Julia Stoller" userId="c33a2234-42ad-4868-ad4e-2260f626c98c" providerId="ADAL" clId="{50F9D40B-1CD1-483A-A681-C81E0DC1C0CA}" dt="2025-02-13T20:52:52.819" v="0" actId="20577"/>
        <pc:sldMkLst>
          <pc:docMk/>
          <pc:sldMk cId="4089935902" sldId="6546"/>
        </pc:sldMkLst>
        <pc:spChg chg="mod">
          <ac:chgData name="Julia Stoller" userId="c33a2234-42ad-4868-ad4e-2260f626c98c" providerId="ADAL" clId="{50F9D40B-1CD1-483A-A681-C81E0DC1C0CA}" dt="2025-02-13T20:52:52.819" v="0" actId="20577"/>
          <ac:spMkLst>
            <pc:docMk/>
            <pc:sldMk cId="4089935902" sldId="6546"/>
            <ac:spMk id="4" creationId="{AA1FF42B-6BF2-4D0D-82BF-9DAF61E73B57}"/>
          </ac:spMkLst>
        </pc:spChg>
      </pc:sldChg>
      <pc:sldChg chg="modSp mod">
        <pc:chgData name="Julia Stoller" userId="c33a2234-42ad-4868-ad4e-2260f626c98c" providerId="ADAL" clId="{50F9D40B-1CD1-483A-A681-C81E0DC1C0CA}" dt="2025-02-13T21:03:05.434" v="1" actId="20577"/>
        <pc:sldMkLst>
          <pc:docMk/>
          <pc:sldMk cId="472599767" sldId="6705"/>
        </pc:sldMkLst>
        <pc:spChg chg="mod">
          <ac:chgData name="Julia Stoller" userId="c33a2234-42ad-4868-ad4e-2260f626c98c" providerId="ADAL" clId="{50F9D40B-1CD1-483A-A681-C81E0DC1C0CA}" dt="2025-02-13T21:03:05.434" v="1" actId="20577"/>
          <ac:spMkLst>
            <pc:docMk/>
            <pc:sldMk cId="472599767" sldId="6705"/>
            <ac:spMk id="9" creationId="{4771488A-FB16-3253-3FE1-A10CC70449D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13/02/2025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dirty="0"/>
          </a:p>
        </p:txBody>
      </p:sp>
    </p:spTree>
    <p:extLst>
      <p:ext uri="{BB962C8B-B14F-4D97-AF65-F5344CB8AC3E}">
        <p14:creationId xmlns:p14="http://schemas.microsoft.com/office/powerpoint/2010/main" val="3400545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EXAMPLE:</a:t>
            </a:r>
            <a:r>
              <a:rPr lang="en-US" sz="1200" b="1" kern="1200" baseline="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SALE OF A BUSINESS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With a donor-advised fund, you can make the gift today and you may receive the tax deduction when you need it, and distribute support to charities later, either over time, or when the timing is right for</a:t>
            </a:r>
            <a:r>
              <a:rPr lang="en-US" sz="1200" kern="1200" baseline="0" dirty="0">
                <a:solidFill>
                  <a:schemeClr val="tx1"/>
                </a:solidFill>
                <a:effectLst/>
                <a:latin typeface="+mn-lt"/>
                <a:ea typeface="+mn-ea"/>
                <a:cs typeface="+mn-cs"/>
              </a:rPr>
              <a:t> you and your selected</a:t>
            </a:r>
            <a:r>
              <a:rPr lang="en-US" sz="1200" kern="1200" dirty="0">
                <a:solidFill>
                  <a:schemeClr val="tx1"/>
                </a:solidFill>
                <a:effectLst/>
                <a:latin typeface="+mn-lt"/>
                <a:ea typeface="+mn-ea"/>
                <a:cs typeface="+mn-cs"/>
              </a:rPr>
              <a:t> charities.</a:t>
            </a:r>
          </a:p>
          <a:p>
            <a:r>
              <a:rPr lang="en-US" sz="1200" kern="1200" dirty="0">
                <a:solidFill>
                  <a:schemeClr val="tx1"/>
                </a:solidFill>
                <a:effectLst/>
                <a:latin typeface="+mn-lt"/>
                <a:ea typeface="+mn-ea"/>
                <a:cs typeface="+mn-cs"/>
              </a:rPr>
              <a:t> </a:t>
            </a:r>
          </a:p>
          <a:p>
            <a:pPr lvl="1"/>
            <a:r>
              <a:rPr lang="en-US" sz="1200" kern="1200" dirty="0">
                <a:solidFill>
                  <a:schemeClr val="tx1"/>
                </a:solidFill>
                <a:effectLst/>
                <a:latin typeface="Praxis Com Light" panose="020B0403020202020204" pitchFamily="34" charset="0"/>
                <a:ea typeface="+mn-ea"/>
                <a:cs typeface="+mn-cs"/>
              </a:rPr>
              <a:t>A great example this type of giving is a family from the Pacific Northwest. They had a family tradition; ever since the first grandchild turned 8-years-old and he got to go on a summer trip with grandma and grandpa, all by himself, without his parents along. Then as each successive grandchild reached the age of 8, they got to come along on the trip as well. Until what had started out as a few family members on trip somewhere by plane, turned into several cars full of 16 grandchildren and the grandparents caravanning across country, with the older kids helping to drive and look out for the younger ones.  </a:t>
            </a:r>
          </a:p>
          <a:p>
            <a:pPr lvl="1"/>
            <a:endParaRPr lang="en-US" sz="1200" kern="1200" dirty="0">
              <a:solidFill>
                <a:schemeClr val="tx1"/>
              </a:solidFill>
              <a:effectLst/>
              <a:latin typeface="Praxis Com Light" panose="020B0403020202020204" pitchFamily="34" charset="0"/>
              <a:ea typeface="+mn-ea"/>
              <a:cs typeface="+mn-cs"/>
            </a:endParaRPr>
          </a:p>
          <a:p>
            <a:pPr lvl="1"/>
            <a:r>
              <a:rPr lang="en-US" sz="1200" kern="1200" dirty="0">
                <a:solidFill>
                  <a:schemeClr val="tx1"/>
                </a:solidFill>
                <a:effectLst/>
                <a:latin typeface="Praxis Com Light" panose="020B0403020202020204" pitchFamily="34" charset="0"/>
                <a:ea typeface="+mn-ea"/>
                <a:cs typeface="+mn-cs"/>
              </a:rPr>
              <a:t>When it came time for the grandparents to simplify in retirement, the woman decided to sell off the business she’d built up over the years. They knew they would need to do some planning around the sale and what to do with the proceeds. They also wanted to incorporate charitable giving but weren’t sure what the best way to do it was. They met with their financial advisor, who suggested they think about a donor-advised fund. He explained that by establishing a fund in the year of the sale, they could make a gift with some of the proceeds, thus off-setting some of the income with a potential tax deduction.  However, they could take their time granting money from the fund to charities they cared about in retirement.  </a:t>
            </a:r>
          </a:p>
          <a:p>
            <a:pPr lvl="1"/>
            <a:r>
              <a:rPr lang="en-US" sz="1200" kern="1200" dirty="0">
                <a:solidFill>
                  <a:schemeClr val="tx1"/>
                </a:solidFill>
                <a:effectLst/>
                <a:latin typeface="Praxis Com Light" panose="020B0403020202020204" pitchFamily="34" charset="0"/>
                <a:ea typeface="+mn-ea"/>
                <a:cs typeface="+mn-cs"/>
              </a:rPr>
              <a:t> </a:t>
            </a:r>
          </a:p>
          <a:p>
            <a:pPr lvl="1"/>
            <a:r>
              <a:rPr lang="en-US" sz="1200" kern="1200" dirty="0">
                <a:solidFill>
                  <a:schemeClr val="tx1"/>
                </a:solidFill>
                <a:effectLst/>
                <a:latin typeface="Praxis Com Light" panose="020B0403020202020204" pitchFamily="34" charset="0"/>
                <a:ea typeface="+mn-ea"/>
                <a:cs typeface="+mn-cs"/>
              </a:rPr>
              <a:t>They loved the idea and thought it would be a great way to pass on their faith and philanthropic values to their grandchildren. So, they made a gift and established a charitable fund. Now every year when they’re on their annual trip with the grandkids, they talk about what charities they want to benefit from the fund and why, all the kids can bring forward ideas and share in the decision. Then, later when grandma and grandpa pass away, the grandkids will take over as advisors to the fund and continue the tradition.</a:t>
            </a:r>
          </a:p>
          <a:p>
            <a:pPr lvl="1"/>
            <a:endParaRPr lang="en-US" sz="1200" kern="1200" dirty="0">
              <a:solidFill>
                <a:schemeClr val="tx1"/>
              </a:solidFill>
              <a:effectLst/>
              <a:latin typeface="Praxis Com Light" panose="020B0403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dirty="0"/>
          </a:p>
        </p:txBody>
      </p:sp>
    </p:spTree>
    <p:extLst>
      <p:ext uri="{BB962C8B-B14F-4D97-AF65-F5344CB8AC3E}">
        <p14:creationId xmlns:p14="http://schemas.microsoft.com/office/powerpoint/2010/main" val="2738878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400" dirty="0"/>
              <a:t>Sometimes</a:t>
            </a:r>
            <a:r>
              <a:rPr lang="en-US" altLang="en-US" sz="1400" baseline="0" dirty="0"/>
              <a:t> donors have very busy lives and have found it appealing to centralize their giving in one account so that they no longer need to track all their gifts and gift receipts. </a:t>
            </a:r>
            <a:r>
              <a:rPr lang="en-US" altLang="en-US" sz="1400" dirty="0"/>
              <a:t>A fund can </a:t>
            </a:r>
            <a:r>
              <a:rPr lang="en-US" altLang="en-US" sz="1400" baseline="0" dirty="0"/>
              <a:t>benefit any IRS qualified charity. </a:t>
            </a:r>
            <a:endParaRPr lang="en-US" altLang="en-US" sz="14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kern="1200" dirty="0">
              <a:solidFill>
                <a:srgbClr val="FF0000"/>
              </a:solidFill>
              <a:effectLst/>
              <a:latin typeface="Arial" panose="020B0604020202020204"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latin typeface="Praxis Com Light" panose="020B0403020202020204" pitchFamily="34" charset="0"/>
              </a:rPr>
              <a:t>DONOR STORY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latin typeface="Praxis Com Light" panose="020B0403020202020204" pitchFamily="34" charset="0"/>
              </a:rPr>
              <a:t>Let’s say a man in his late 40s wants to create a centralized giving account using appreciated stock. He works with Thrivent Charitable</a:t>
            </a:r>
            <a:r>
              <a:rPr lang="en-US" sz="1400" baseline="0" dirty="0">
                <a:latin typeface="Praxis Com Light" panose="020B0403020202020204" pitchFamily="34" charset="0"/>
              </a:rPr>
              <a:t> to establish a donor-advised fund </a:t>
            </a:r>
            <a:r>
              <a:rPr lang="en-US" sz="1400" dirty="0">
                <a:latin typeface="Praxis Com Light" panose="020B0403020202020204" pitchFamily="34" charset="0"/>
              </a:rPr>
              <a:t>with $25,000 in stock, potentially bypassing capital gain. He may also receive an immediate charitable tax deduction. Through his fund, he </a:t>
            </a:r>
            <a:r>
              <a:rPr lang="en-US" sz="1400" dirty="0">
                <a:latin typeface="Praxis Com Light" panose="020B0403020202020204" pitchFamily="34" charset="0"/>
                <a:cs typeface="Times New Roman" pitchFamily="18" charset="0"/>
              </a:rPr>
              <a:t>supports multiple local and national charities and chooses when, where and how much is distributed.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dirty="0"/>
          </a:p>
        </p:txBody>
      </p:sp>
    </p:spTree>
    <p:extLst>
      <p:ext uri="{BB962C8B-B14F-4D97-AF65-F5344CB8AC3E}">
        <p14:creationId xmlns:p14="http://schemas.microsoft.com/office/powerpoint/2010/main" val="1950509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dirty="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avoid creating extra taxable income, and make a gift to charity.  </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For those 70-1/2 and older, you can make a distribution from your IRA directly to charity</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You may avoid recognizing income from the distribution (for tax purposes); however,</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The QCD does count toward your required minimum distribution for the year</a:t>
            </a:r>
          </a:p>
          <a:p>
            <a:pPr marL="171450" lvl="0" indent="-171450">
              <a:buFont typeface="Arial" panose="020B0604020202020204" pitchFamily="34" charset="0"/>
              <a:buChar char="•"/>
            </a:pPr>
            <a:endParaRPr lang="en-US" sz="1400" b="1" i="0" u="none" strike="noStrike" kern="1200" baseline="0" dirty="0">
              <a:solidFill>
                <a:schemeClr val="tx1"/>
              </a:solidFill>
              <a:latin typeface="Arial" panose="020B0604020202020204" pitchFamily="34" charset="0"/>
              <a:ea typeface="+mn-ea"/>
              <a:cs typeface="+mn-cs"/>
            </a:endParaRPr>
          </a:p>
          <a:p>
            <a:r>
              <a:rPr lang="en-US" sz="1400" b="1" i="0" u="none" strike="noStrike" kern="1200" baseline="0" dirty="0">
                <a:solidFill>
                  <a:schemeClr val="tx1"/>
                </a:solidFill>
                <a:latin typeface="Arial" panose="020B0604020202020204" pitchFamily="34" charset="0"/>
                <a:ea typeface="+mn-ea"/>
                <a:cs typeface="+mn-cs"/>
              </a:rPr>
              <a:t>TAX ADVANTAGES OF GIVING QUALIFIED CHARITABLE DISTRIBUTIONS</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Giving these assets to Thrivent Charitable, versus taking required minimum distributions (RMDs) into income, may enable you to avoid certain disadvantages that can come with a higher AGI, such as higher Medicare premiums, self-employment or Social Security taxes, etc.</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There may be no income tax due from you on the IRA distributions to Thrivent Charitable.</a:t>
            </a:r>
          </a:p>
          <a:p>
            <a:pPr marL="0" indent="0">
              <a:buFont typeface="Courier New" panose="02070309020205020404" pitchFamily="49" charset="0"/>
              <a:buNone/>
            </a:pPr>
            <a:endParaRPr lang="en-US" sz="1400" b="0" i="0" u="none" strike="noStrike" kern="1200" baseline="0" dirty="0">
              <a:solidFill>
                <a:schemeClr val="tx1"/>
              </a:solidFill>
              <a:latin typeface="Arial" panose="020B0604020202020204" pitchFamily="34" charset="0"/>
              <a:ea typeface="+mn-ea"/>
              <a:cs typeface="+mn-cs"/>
            </a:endParaRPr>
          </a:p>
          <a:p>
            <a:pPr marL="0" indent="0">
              <a:buFont typeface="Courier New" panose="02070309020205020404" pitchFamily="49" charset="0"/>
              <a:buNone/>
            </a:pPr>
            <a:r>
              <a:rPr lang="en-US" sz="1400" b="1" i="0" u="none" strike="noStrike" kern="1200" baseline="0" dirty="0">
                <a:solidFill>
                  <a:schemeClr val="tx1"/>
                </a:solidFill>
                <a:latin typeface="Arial" panose="020B0604020202020204" pitchFamily="34" charset="0"/>
                <a:ea typeface="+mn-ea"/>
                <a:cs typeface="+mn-cs"/>
              </a:rPr>
              <a:t>DONOR EXAMPLE</a:t>
            </a:r>
          </a:p>
          <a:p>
            <a:r>
              <a:rPr lang="en-US" sz="1400" kern="1200" dirty="0">
                <a:solidFill>
                  <a:schemeClr val="tx1"/>
                </a:solidFill>
                <a:effectLst/>
                <a:latin typeface="Arial" panose="020B0604020202020204" pitchFamily="34" charset="0"/>
                <a:ea typeface="+mn-ea"/>
                <a:cs typeface="+mn-cs"/>
              </a:rPr>
              <a:t>A woman in her mid-70’s </a:t>
            </a:r>
            <a:r>
              <a:rPr lang="en-US" sz="1400" b="0" i="0" u="none" strike="noStrike" kern="1200" baseline="0" dirty="0">
                <a:solidFill>
                  <a:schemeClr val="tx1"/>
                </a:solidFill>
                <a:latin typeface="Arial" panose="020B0604020202020204" pitchFamily="34" charset="0"/>
                <a:ea typeface="+mn-ea"/>
                <a:cs typeface="+mn-cs"/>
              </a:rPr>
              <a:t>who was very involved at her church always dreamed about being able to tithe and wanted to provide on-going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advisor suggested she might avoid having to recognize that IRA income each year and meet her charitable goals by creating a fund at Thrivent Charitable. She created a non-advised charitable fund and made a QCD of $100,000 each year for two years to the fund – in essence rolling over her un-needed IRA to the fund. The fund now makes annual grant distributions to her church (so she doesn’t have to tithe from her remaining income), and those grants may continue every year continue for the donor’s lifetime and long after she’s gone.</a:t>
            </a: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dirty="0"/>
          </a:p>
        </p:txBody>
      </p:sp>
    </p:spTree>
    <p:extLst>
      <p:ext uri="{BB962C8B-B14F-4D97-AF65-F5344CB8AC3E}">
        <p14:creationId xmlns:p14="http://schemas.microsoft.com/office/powerpoint/2010/main" val="3158002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Now</a:t>
            </a:r>
            <a:r>
              <a:rPr lang="en-US" baseline="0" dirty="0">
                <a:latin typeface="Arial" panose="020B0604020202020204" pitchFamily="34" charset="0"/>
                <a:cs typeface="Arial" panose="020B0604020202020204" pitchFamily="34" charset="0"/>
              </a:rPr>
              <a:t> we’ll discuss a few gifts that are in the category of “Give Later.”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BD77139-8739-4437-8CD0-D867BE9D4CEF}" type="slidenum">
              <a:rPr lang="en-US" smtClean="0"/>
              <a:t>13</a:t>
            </a:fld>
            <a:endParaRPr lang="en-US" dirty="0"/>
          </a:p>
        </p:txBody>
      </p:sp>
    </p:spTree>
    <p:extLst>
      <p:ext uri="{BB962C8B-B14F-4D97-AF65-F5344CB8AC3E}">
        <p14:creationId xmlns:p14="http://schemas.microsoft.com/office/powerpoint/2010/main" val="3057162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“Give Later” gifts are popular giving options because many people may need or want the flexibility to use their assets while living but also want to continue</a:t>
            </a:r>
            <a:r>
              <a:rPr lang="en-US" sz="1200" kern="1200" baseline="0" dirty="0">
                <a:solidFill>
                  <a:schemeClr val="tx1"/>
                </a:solidFill>
                <a:effectLst/>
                <a:latin typeface="Praxis Com Light" panose="020B0403020202020204" pitchFamily="34" charset="0"/>
                <a:ea typeface="+mn-ea"/>
                <a:cs typeface="+mn-cs"/>
              </a:rPr>
              <a:t> to </a:t>
            </a:r>
            <a:r>
              <a:rPr lang="en-US" sz="1200" kern="1200" dirty="0">
                <a:solidFill>
                  <a:schemeClr val="tx1"/>
                </a:solidFill>
                <a:effectLst/>
                <a:latin typeface="Praxis Com Light" panose="020B0403020202020204" pitchFamily="34" charset="0"/>
                <a:ea typeface="+mn-ea"/>
                <a:cs typeface="+mn-cs"/>
              </a:rPr>
              <a:t>support the charities and causes that are important to them after their passing.</a:t>
            </a:r>
            <a:r>
              <a:rPr lang="en-US" sz="1200" kern="1200" baseline="0" dirty="0">
                <a:solidFill>
                  <a:schemeClr val="tx1"/>
                </a:solidFill>
                <a:effectLst/>
                <a:latin typeface="Praxis Com Light" panose="020B0403020202020204" pitchFamily="34" charset="0"/>
                <a:ea typeface="+mn-ea"/>
                <a:cs typeface="+mn-cs"/>
              </a:rPr>
              <a:t> </a:t>
            </a:r>
          </a:p>
          <a:p>
            <a:pPr marL="171450" lvl="0" indent="-171450">
              <a:buFont typeface="Arial" panose="020B0604020202020204" pitchFamily="34" charset="0"/>
              <a:buChar char="•"/>
            </a:pPr>
            <a:endParaRPr lang="en-US" sz="1200" kern="1200" baseline="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Examples of “Give Later” gifts are:  Gifts through will, Beneficiary Proceeds, and gifts of Life Insurance. </a:t>
            </a:r>
          </a:p>
          <a:p>
            <a:pPr marL="171450" lvl="0" indent="-171450">
              <a:buFont typeface="Arial" panose="020B0604020202020204" pitchFamily="34" charset="0"/>
              <a:buChar char="•"/>
            </a:pPr>
            <a:endParaRPr lang="en-US" sz="1200" kern="120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Here are examples of Give Later</a:t>
            </a:r>
          </a:p>
          <a:p>
            <a:pPr marL="457200" lvl="1" indent="0">
              <a:buFont typeface="Arial" panose="020B0604020202020204" pitchFamily="34" charset="0"/>
              <a:buNone/>
            </a:pPr>
            <a:endParaRPr lang="en-US" sz="1200" kern="1200" dirty="0">
              <a:solidFill>
                <a:schemeClr val="tx1"/>
              </a:solidFill>
              <a:effectLst/>
              <a:latin typeface="Praxis Com Light" panose="020B0403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dirty="0"/>
          </a:p>
        </p:txBody>
      </p:sp>
    </p:spTree>
    <p:extLst>
      <p:ext uri="{BB962C8B-B14F-4D97-AF65-F5344CB8AC3E}">
        <p14:creationId xmlns:p14="http://schemas.microsoft.com/office/powerpoint/2010/main" val="512316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Arial" panose="020B0604020202020204" pitchFamily="34" charset="0"/>
                <a:ea typeface="+mn-ea"/>
                <a:cs typeface="+mn-cs"/>
              </a:rPr>
              <a:t>EXAMPLE:</a:t>
            </a:r>
            <a:r>
              <a:rPr lang="en-US" sz="1200" b="1" kern="1200" baseline="0" dirty="0">
                <a:solidFill>
                  <a:schemeClr val="tx1"/>
                </a:solidFill>
                <a:effectLst/>
                <a:latin typeface="Arial" panose="020B0604020202020204" pitchFamily="34" charset="0"/>
                <a:ea typeface="+mn-ea"/>
                <a:cs typeface="+mn-cs"/>
              </a:rPr>
              <a:t> </a:t>
            </a:r>
            <a:r>
              <a:rPr lang="en-US" sz="1200" b="1" kern="1200" dirty="0">
                <a:solidFill>
                  <a:schemeClr val="tx1"/>
                </a:solidFill>
                <a:effectLst/>
                <a:latin typeface="Arial" panose="020B0604020202020204" pitchFamily="34" charset="0"/>
                <a:ea typeface="+mn-ea"/>
                <a:cs typeface="+mn-cs"/>
              </a:rPr>
              <a:t>LIFE INSURANCE</a:t>
            </a:r>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Many people are familiar with the idea of naming a charity as a beneficiary of a retirement account or life insurance contract, but did you know there is a way to use life insurance strategically to leverage smaller gifts during a lifetime into a much larger gift at death?</a:t>
            </a:r>
          </a:p>
          <a:p>
            <a:r>
              <a:rPr lang="en-US" sz="1200" kern="1200" dirty="0">
                <a:solidFill>
                  <a:schemeClr val="tx1"/>
                </a:solidFill>
                <a:effectLst/>
                <a:latin typeface="Arial" panose="020B0604020202020204" pitchFamily="34" charset="0"/>
                <a:ea typeface="+mn-ea"/>
                <a:cs typeface="+mn-cs"/>
              </a:rPr>
              <a:t> </a:t>
            </a:r>
          </a:p>
          <a:p>
            <a:r>
              <a:rPr lang="en-US" sz="1200" b="1" kern="1200" dirty="0">
                <a:solidFill>
                  <a:schemeClr val="tx1"/>
                </a:solidFill>
                <a:effectLst/>
                <a:latin typeface="Arial" panose="020B0604020202020204" pitchFamily="34" charset="0"/>
                <a:ea typeface="+mn-ea"/>
                <a:cs typeface="+mn-cs"/>
              </a:rPr>
              <a:t>DONOR</a:t>
            </a:r>
            <a:r>
              <a:rPr lang="en-US" sz="1200" b="1" kern="1200" baseline="0" dirty="0">
                <a:solidFill>
                  <a:schemeClr val="tx1"/>
                </a:solidFill>
                <a:effectLst/>
                <a:latin typeface="Arial" panose="020B0604020202020204" pitchFamily="34" charset="0"/>
                <a:ea typeface="+mn-ea"/>
                <a:cs typeface="+mn-cs"/>
              </a:rPr>
              <a:t> EXAMPLE</a:t>
            </a:r>
            <a:endParaRPr lang="en-US" sz="1200" b="1"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One of Thrivent Charitable’s very first donors used this technique. She was a music teacher and wanted to leave enough money to her local church school’s endowment fund to help support the music program, since she was concerned that it was always one of the first things to get cut when the budget was tight.  However, she wasn’t wealthy and didn’t think she would have enough money to meet her goal. With the help of her financial advisor, she developed a strategy for her to take out a life insurance policy and donate it to her donor-advised fund. Once the policy is owned by Thrivent Charitable, the premium payments she makes each year may be tax deductible.  She can leverage an affordable annual gift into a much larger death benefit that will support charities and causes that mean the most to her far into the future.</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dirty="0"/>
          </a:p>
        </p:txBody>
      </p:sp>
    </p:spTree>
    <p:extLst>
      <p:ext uri="{BB962C8B-B14F-4D97-AF65-F5344CB8AC3E}">
        <p14:creationId xmlns:p14="http://schemas.microsoft.com/office/powerpoint/2010/main" val="34449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Arial" panose="020B0604020202020204" pitchFamily="34" charset="0"/>
                <a:ea typeface="+mn-ea"/>
                <a:cs typeface="+mn-cs"/>
              </a:rPr>
              <a:t>Giving through your will or living trust, or naming charity as a beneficiary on retirement or other accounts, is a simple, flexible way to act on your values and charitable interests.</a:t>
            </a:r>
          </a:p>
          <a:p>
            <a:endParaRPr lang="en-US" sz="1200" b="0" i="0" u="none" strike="noStrike" kern="1200" baseline="0" dirty="0">
              <a:solidFill>
                <a:schemeClr val="tx1"/>
              </a:solidFill>
              <a:latin typeface="Arial" panose="020B0604020202020204" pitchFamily="34" charset="0"/>
              <a:ea typeface="+mn-ea"/>
              <a:cs typeface="+mn-cs"/>
            </a:endParaRPr>
          </a:p>
          <a:p>
            <a:r>
              <a:rPr lang="en-US" sz="1200" b="0" i="0" u="none" strike="noStrike" kern="1200" baseline="0" dirty="0">
                <a:solidFill>
                  <a:schemeClr val="tx1"/>
                </a:solidFill>
                <a:latin typeface="Arial" panose="020B0604020202020204" pitchFamily="34" charset="0"/>
                <a:ea typeface="+mn-ea"/>
                <a:cs typeface="+mn-cs"/>
              </a:rPr>
              <a:t>Whether your assets are IRAs or other qualified retirement assets, life insurance, annuities, investments or real estate, they provide an opportunity to support charities and causes that mean the most to you. We’re here to help. </a:t>
            </a:r>
          </a:p>
          <a:p>
            <a:endParaRPr lang="en-US" sz="1200" b="0" i="0" u="none" strike="noStrike" kern="1200" baseline="0" dirty="0">
              <a:solidFill>
                <a:schemeClr val="tx1"/>
              </a:solidFill>
              <a:latin typeface="Arial" panose="020B0604020202020204" pitchFamily="34" charset="0"/>
              <a:ea typeface="+mn-ea"/>
              <a:cs typeface="+mn-cs"/>
            </a:endParaRPr>
          </a:p>
          <a:p>
            <a:r>
              <a:rPr lang="en-US" sz="1200" b="0" i="0" u="none" strike="noStrike" kern="1200" baseline="0" dirty="0">
                <a:solidFill>
                  <a:schemeClr val="tx1"/>
                </a:solidFill>
                <a:latin typeface="Arial" panose="020B0604020202020204" pitchFamily="34" charset="0"/>
                <a:ea typeface="+mn-ea"/>
                <a:cs typeface="+mn-cs"/>
              </a:rPr>
              <a:t>Sharing all or a portion of these assets, you benefit in these ways:</a:t>
            </a:r>
          </a:p>
          <a:p>
            <a:r>
              <a:rPr lang="en-US" sz="1200" b="0" i="0" u="none" strike="noStrike" kern="1200" baseline="0" dirty="0">
                <a:solidFill>
                  <a:schemeClr val="tx1"/>
                </a:solidFill>
                <a:latin typeface="Arial" panose="020B0604020202020204" pitchFamily="34" charset="0"/>
                <a:ea typeface="+mn-ea"/>
                <a:cs typeface="+mn-cs"/>
              </a:rPr>
              <a:t>1. You make a significant gift, oftentimes larger than what you could have made while living;</a:t>
            </a:r>
          </a:p>
          <a:p>
            <a:r>
              <a:rPr lang="en-US" sz="1200" b="0" i="0" u="none" strike="noStrike" kern="1200" baseline="0" dirty="0">
                <a:solidFill>
                  <a:schemeClr val="tx1"/>
                </a:solidFill>
                <a:latin typeface="Arial" panose="020B0604020202020204" pitchFamily="34" charset="0"/>
                <a:ea typeface="+mn-ea"/>
                <a:cs typeface="+mn-cs"/>
              </a:rPr>
              <a:t>2. You retain control of your assets while living and have the flexibility to make changes as needed; and</a:t>
            </a:r>
          </a:p>
          <a:p>
            <a:r>
              <a:rPr lang="en-US" sz="1200" b="0" i="0" u="none" strike="noStrike" kern="1200" baseline="0" dirty="0">
                <a:solidFill>
                  <a:schemeClr val="tx1"/>
                </a:solidFill>
                <a:latin typeface="Arial" panose="020B0604020202020204" pitchFamily="34" charset="0"/>
                <a:ea typeface="+mn-ea"/>
                <a:cs typeface="+mn-cs"/>
              </a:rPr>
              <a:t>3. By giving through a donor-advised fund, your gift supports multiple charities through one simple designation.</a:t>
            </a: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baseline="0" dirty="0"/>
              <a:t>DONOR EXAMPLE – Beneficiary Proceeds</a:t>
            </a:r>
          </a:p>
          <a:p>
            <a:pPr marL="0" marR="0" indent="0" algn="l" defTabSz="914400" rtl="0" eaLnBrk="1" fontAlgn="auto" latinLnBrk="0" hangingPunct="1">
              <a:lnSpc>
                <a:spcPct val="100000"/>
              </a:lnSpc>
              <a:spcBef>
                <a:spcPts val="0"/>
              </a:spcBef>
              <a:spcAft>
                <a:spcPts val="0"/>
              </a:spcAft>
              <a:buClrTx/>
              <a:buSzPct val="80000"/>
              <a:buFontTx/>
              <a:buNone/>
              <a:tabLst/>
              <a:defRPr/>
            </a:pPr>
            <a:r>
              <a:rPr lang="en-US" sz="1200" dirty="0">
                <a:latin typeface="Praxis Com Light" panose="020B0403020202020204" pitchFamily="34" charset="0"/>
              </a:rPr>
              <a:t>A couple in their 70s wanted to control of their assets while living in case they needed them in retirement but were aware that IRAs inherited by family may</a:t>
            </a:r>
            <a:r>
              <a:rPr lang="en-US" sz="1200" baseline="0" dirty="0">
                <a:latin typeface="Praxis Com Light" panose="020B0403020202020204" pitchFamily="34" charset="0"/>
              </a:rPr>
              <a:t> be</a:t>
            </a:r>
            <a:r>
              <a:rPr lang="en-US" sz="1200" dirty="0">
                <a:latin typeface="Praxis Com Light" panose="020B0403020202020204" pitchFamily="34" charset="0"/>
              </a:rPr>
              <a:t> subject to income tax and possibly, estate tax. By naming Thrivent Charitable Impact &amp; Investing as beneficiary of their IRAs, the donors retains access to these assets while living. Upon their deaths, remaining IRA assets are directed to their donor-advised fund to benefit their favorite charities.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The</a:t>
            </a:r>
            <a:r>
              <a:rPr lang="en-US" altLang="en-US" baseline="0" dirty="0"/>
              <a:t> tax treatment of inherited assets can vary depending on the type of asset and the recipient.  </a:t>
            </a:r>
            <a:r>
              <a:rPr lang="en-US" altLang="en-US" dirty="0"/>
              <a:t>Thrivent Charitable, your financial advisor and you can team together to help</a:t>
            </a:r>
            <a:r>
              <a:rPr lang="en-US" altLang="en-US" baseline="0" dirty="0"/>
              <a:t> identify which assets are may be best to leave to charity and which may be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r>
              <a:rPr lang="en-US" sz="1200" b="1" i="0" u="none" strike="noStrike" kern="1200" baseline="0" dirty="0">
                <a:solidFill>
                  <a:schemeClr val="tx1"/>
                </a:solidFill>
                <a:latin typeface="Arial" panose="020B0604020202020204" pitchFamily="34" charset="0"/>
                <a:ea typeface="+mn-ea"/>
                <a:cs typeface="+mn-cs"/>
              </a:rPr>
              <a:t>DONOR EXAMPLE - Bequests</a:t>
            </a:r>
          </a:p>
          <a:p>
            <a:r>
              <a:rPr lang="en-US" sz="1200" b="1" i="0" u="none" strike="noStrike" kern="1200" baseline="0" dirty="0">
                <a:solidFill>
                  <a:schemeClr val="tx1"/>
                </a:solidFill>
                <a:latin typeface="Arial" panose="020B0604020202020204" pitchFamily="34" charset="0"/>
                <a:ea typeface="+mn-ea"/>
                <a:cs typeface="+mn-cs"/>
              </a:rPr>
              <a:t>The Donors: </a:t>
            </a:r>
            <a:r>
              <a:rPr lang="en-US" sz="1200" b="0" i="0" u="none" strike="noStrike" kern="1200" baseline="0" dirty="0">
                <a:solidFill>
                  <a:schemeClr val="tx1"/>
                </a:solidFill>
                <a:latin typeface="Arial" panose="020B0604020202020204" pitchFamily="34" charset="0"/>
                <a:ea typeface="+mn-ea"/>
                <a:cs typeface="+mn-cs"/>
              </a:rPr>
              <a:t>A couple, 66 and 72, wanted to share what’s left of their assets (upon death) with their adult children, church and other favorite charities. They’re aware IRA assets inherited by family may be subject to income tax and possibly estate tax.</a:t>
            </a:r>
          </a:p>
          <a:p>
            <a:r>
              <a:rPr lang="en-US" sz="1200" b="1" i="0" u="none" strike="noStrike" kern="1200" baseline="0" dirty="0">
                <a:solidFill>
                  <a:schemeClr val="tx1"/>
                </a:solidFill>
                <a:latin typeface="Arial" panose="020B0604020202020204" pitchFamily="34" charset="0"/>
                <a:ea typeface="+mn-ea"/>
                <a:cs typeface="+mn-cs"/>
              </a:rPr>
              <a:t>Their Gift: </a:t>
            </a:r>
            <a:r>
              <a:rPr lang="en-US" sz="1200" b="0" i="0" u="none" strike="noStrike" kern="1200" baseline="0" dirty="0">
                <a:solidFill>
                  <a:schemeClr val="tx1"/>
                </a:solidFill>
                <a:latin typeface="Arial" panose="020B0604020202020204" pitchFamily="34" charset="0"/>
                <a:ea typeface="+mn-ea"/>
                <a:cs typeface="+mn-cs"/>
              </a:rPr>
              <a:t>They named </a:t>
            </a:r>
            <a:r>
              <a:rPr lang="en-US" sz="1200" dirty="0">
                <a:latin typeface="Praxis Com Light" panose="020B0403020202020204" pitchFamily="34" charset="0"/>
              </a:rPr>
              <a:t>Thrivent Charitable Impact &amp; Investing </a:t>
            </a:r>
            <a:r>
              <a:rPr lang="en-US" sz="1200" b="0" i="0" u="none" strike="noStrike" kern="1200" baseline="0" dirty="0">
                <a:solidFill>
                  <a:schemeClr val="tx1"/>
                </a:solidFill>
                <a:latin typeface="Arial" panose="020B0604020202020204" pitchFamily="34" charset="0"/>
                <a:ea typeface="+mn-ea"/>
                <a:cs typeface="+mn-cs"/>
              </a:rPr>
              <a:t> as beneficiary of their IRAs and established a donor-advised fund to support their church and two additional charities. Their adult children are named in their wills to receive the remaining assets from the estate.</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16</a:t>
            </a:fld>
            <a:endParaRPr lang="en-GB" dirty="0"/>
          </a:p>
        </p:txBody>
      </p:sp>
    </p:spTree>
    <p:extLst>
      <p:ext uri="{BB962C8B-B14F-4D97-AF65-F5344CB8AC3E}">
        <p14:creationId xmlns:p14="http://schemas.microsoft.com/office/powerpoint/2010/main" val="317174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Now</a:t>
            </a:r>
            <a:r>
              <a:rPr lang="en-US" baseline="0" dirty="0"/>
              <a:t> we’ll discuss a few gifts that are in the category of “Give &amp; Receive.”</a:t>
            </a:r>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17</a:t>
            </a:fld>
            <a:endParaRPr lang="en-US" dirty="0"/>
          </a:p>
        </p:txBody>
      </p:sp>
    </p:spTree>
    <p:extLst>
      <p:ext uri="{BB962C8B-B14F-4D97-AF65-F5344CB8AC3E}">
        <p14:creationId xmlns:p14="http://schemas.microsoft.com/office/powerpoint/2010/main" val="34705274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There are two options for “Give &amp; Receive” gifts: a Charitable Gift Annuity and a Charitable Remainder Trust.</a:t>
            </a:r>
          </a:p>
          <a:p>
            <a:pPr marL="171450" lvl="0" indent="-171450">
              <a:buFont typeface="Arial" panose="020B0604020202020204" pitchFamily="34" charset="0"/>
              <a:buChar char="•"/>
            </a:pPr>
            <a:endParaRPr lang="en-US" sz="1200" kern="120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Thrivent Charitable offers </a:t>
            </a:r>
            <a:r>
              <a:rPr lang="en-US" sz="1200" kern="1200" baseline="0" dirty="0">
                <a:solidFill>
                  <a:schemeClr val="tx1"/>
                </a:solidFill>
                <a:effectLst/>
                <a:latin typeface="Praxis Com Light" panose="020B0403020202020204" pitchFamily="34" charset="0"/>
                <a:ea typeface="+mn-ea"/>
                <a:cs typeface="+mn-cs"/>
              </a:rPr>
              <a:t>both, depending on the type of income you want and what assets you may have to give.</a:t>
            </a:r>
          </a:p>
          <a:p>
            <a:pPr marL="171450" lvl="0" indent="-171450">
              <a:buFont typeface="Arial" panose="020B0604020202020204" pitchFamily="34" charset="0"/>
              <a:buChar char="•"/>
            </a:pPr>
            <a:endParaRPr lang="en-US" sz="1200" kern="1200" baseline="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Let’s look at some examples of </a:t>
            </a:r>
            <a:r>
              <a:rPr lang="en-US" sz="1200" kern="1200" baseline="0" dirty="0">
                <a:solidFill>
                  <a:schemeClr val="tx1"/>
                </a:solidFill>
                <a:effectLst/>
                <a:latin typeface="Praxis Com Light" panose="020B0403020202020204" pitchFamily="34" charset="0"/>
                <a:ea typeface="+mn-ea"/>
                <a:cs typeface="+mn-cs"/>
              </a:rPr>
              <a:t>Give and Receive.</a:t>
            </a:r>
            <a:endParaRPr lang="en-US" sz="1200" kern="1200" dirty="0">
              <a:solidFill>
                <a:schemeClr val="tx1"/>
              </a:solidFill>
              <a:effectLst/>
              <a:latin typeface="Praxis Com Light" panose="020B0403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dirty="0"/>
          </a:p>
        </p:txBody>
      </p:sp>
    </p:spTree>
    <p:extLst>
      <p:ext uri="{BB962C8B-B14F-4D97-AF65-F5344CB8AC3E}">
        <p14:creationId xmlns:p14="http://schemas.microsoft.com/office/powerpoint/2010/main" val="3529035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b="0" i="0" dirty="0"/>
              <a:t>The</a:t>
            </a:r>
            <a:r>
              <a:rPr lang="en-US" altLang="en-US" b="0" i="0" baseline="0" dirty="0"/>
              <a:t> charitable gift annuity is the second most popular way to give.  </a:t>
            </a:r>
            <a:r>
              <a:rPr lang="en-US" altLang="en-US" baseline="0" dirty="0"/>
              <a:t>It provides income payments to the donor while living and future support to favorite charities. Income rates are based on age and other factors. Many donors find gift annuities to be a simple, effective way to convert money market fund assets or a CD into an ongoing income stream.</a:t>
            </a:r>
          </a:p>
          <a:p>
            <a:pPr eaLnBrk="1" hangingPunct="1"/>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Donors not only enjoy income </a:t>
            </a:r>
            <a:r>
              <a:rPr lang="en-US" altLang="en-US" baseline="0" dirty="0"/>
              <a:t>and may enjoy tax advantages from their gift, but also provide lasting change to their chosen charities. </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dirty="0"/>
          </a:p>
        </p:txBody>
      </p:sp>
    </p:spTree>
    <p:extLst>
      <p:ext uri="{BB962C8B-B14F-4D97-AF65-F5344CB8AC3E}">
        <p14:creationId xmlns:p14="http://schemas.microsoft.com/office/powerpoint/2010/main" val="556478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dirty="0"/>
          </a:p>
        </p:txBody>
      </p:sp>
    </p:spTree>
    <p:extLst>
      <p:ext uri="{BB962C8B-B14F-4D97-AF65-F5344CB8AC3E}">
        <p14:creationId xmlns:p14="http://schemas.microsoft.com/office/powerpoint/2010/main" val="2234347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Through a charitable remainder annuity trust or unitrust, your gift is converted to ongoing income payments for a lifetime or a term of up to 20 years.  At the end of the trust, the remainder benefits your donor-advised fund.</a:t>
            </a:r>
          </a:p>
          <a:p>
            <a:pPr eaLnBrk="1" hangingPunct="1"/>
            <a:endParaRPr lang="en-US" altLang="en-US" dirty="0"/>
          </a:p>
          <a:p>
            <a:pPr eaLnBrk="1" hangingPunct="1"/>
            <a:r>
              <a:rPr lang="en-US" altLang="en-US" dirty="0"/>
              <a:t>With an annuity trust, you make a one-time gift and receive a set income.  Your gift can be cash or publicly-traded securities and the minimum is $50,000.</a:t>
            </a:r>
          </a:p>
          <a:p>
            <a:pPr eaLnBrk="1" hangingPunct="1"/>
            <a:endParaRPr lang="en-US" altLang="en-US" dirty="0"/>
          </a:p>
          <a:p>
            <a:pPr eaLnBrk="1" hangingPunct="1"/>
            <a:r>
              <a:rPr lang="en-US" altLang="en-US" dirty="0"/>
              <a:t>With a unitrust, you can make multiple gifts of cash, publicly-traded securities and/or real estate or other illiquid assets.  Your income payments are calculated annually using a set percentage rate and the value of your trust’s assets.  The gift minimum is $100,000 -- $200,000 when giving real estate or closely held stock.  </a:t>
            </a:r>
          </a:p>
          <a:p>
            <a:pPr eaLnBrk="1" hangingPunct="1"/>
            <a:endParaRPr lang="en-US" altLang="en-US" dirty="0"/>
          </a:p>
          <a:p>
            <a:pPr eaLnBrk="1" hangingPunct="1"/>
            <a:r>
              <a:rPr lang="en-US" altLang="en-US" dirty="0"/>
              <a:t>With either type of trust, you may receive a charitable deduction. </a:t>
            </a:r>
          </a:p>
          <a:p>
            <a:pPr eaLnBrk="1" hangingPunct="1"/>
            <a:endParaRPr lang="en-US" altLang="en-US" dirty="0"/>
          </a:p>
          <a:p>
            <a:pPr eaLnBrk="1" hangingPunct="1"/>
            <a:r>
              <a:rPr lang="en-US" altLang="en-US" dirty="0"/>
              <a:t>Other common assets used for charitable remainder trusts include s</a:t>
            </a:r>
            <a:r>
              <a:rPr lang="en-US" altLang="en-US" baseline="0" dirty="0"/>
              <a:t>tock, mutual funds, rental properties, farm equipment, and crops and livestock.</a:t>
            </a:r>
          </a:p>
          <a:p>
            <a:pPr eaLnBrk="1" hangingPunct="1"/>
            <a:endParaRPr lang="en-US" altLang="en-US" baseline="0"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20</a:t>
            </a:fld>
            <a:endParaRPr lang="en-GB" dirty="0"/>
          </a:p>
        </p:txBody>
      </p:sp>
    </p:spTree>
    <p:extLst>
      <p:ext uri="{BB962C8B-B14F-4D97-AF65-F5344CB8AC3E}">
        <p14:creationId xmlns:p14="http://schemas.microsoft.com/office/powerpoint/2010/main" val="2795247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dirty="0"/>
          </a:p>
        </p:txBody>
      </p:sp>
    </p:spTree>
    <p:extLst>
      <p:ext uri="{BB962C8B-B14F-4D97-AF65-F5344CB8AC3E}">
        <p14:creationId xmlns:p14="http://schemas.microsoft.com/office/powerpoint/2010/main" val="1760755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I invite you to set up a time when we can talk about a strategy to put what we’ve learned today in action.  </a:t>
            </a:r>
          </a:p>
          <a:p>
            <a:endParaRPr lang="en-US" altLang="en-US" dirty="0"/>
          </a:p>
          <a:p>
            <a:r>
              <a:rPr lang="en-US" altLang="en-US" dirty="0"/>
              <a:t>Here are four steps to take now to help you get started on your</a:t>
            </a:r>
            <a:r>
              <a:rPr lang="en-US" altLang="en-US" baseline="0" dirty="0"/>
              <a:t> charitable journey:</a:t>
            </a:r>
            <a:br>
              <a:rPr lang="en-US" altLang="en-US" baseline="0" dirty="0"/>
            </a:br>
            <a:endParaRPr lang="en-US" altLang="en-US" dirty="0"/>
          </a:p>
          <a:p>
            <a:pPr marL="228600" indent="-228600">
              <a:buFont typeface="+mj-lt"/>
              <a:buAutoNum type="arabicPeriod"/>
            </a:pPr>
            <a:r>
              <a:rPr lang="en-US" altLang="en-US" b="1" dirty="0"/>
              <a:t>Identify your passions:  </a:t>
            </a:r>
            <a:r>
              <a:rPr lang="en-US" altLang="en-US" dirty="0"/>
              <a:t>What values do you want to express through your giving?  What issues, interests and causes do you care about most?</a:t>
            </a:r>
          </a:p>
          <a:p>
            <a:pPr marL="228600" indent="-228600">
              <a:buFont typeface="+mj-lt"/>
              <a:buAutoNum type="arabicPeriod"/>
            </a:pPr>
            <a:r>
              <a:rPr lang="en-US" altLang="en-US" b="1" dirty="0"/>
              <a:t>Consider your resources:  </a:t>
            </a:r>
            <a:r>
              <a:rPr lang="en-US" altLang="en-US" dirty="0"/>
              <a:t>A review of your assets and living expenses can help reveal opportunities to live what you believe.  You can give now while living, make a gift upon death and/or make a gift that in turn provides you with ongoing income.  Each option offers financial benefits.</a:t>
            </a:r>
          </a:p>
          <a:p>
            <a:pPr marL="228600" indent="-228600">
              <a:buFont typeface="+mj-lt"/>
              <a:buAutoNum type="arabicPeriod"/>
            </a:pPr>
            <a:r>
              <a:rPr lang="en-US" altLang="en-US" b="1" dirty="0"/>
              <a:t>Make a difference:  </a:t>
            </a:r>
            <a:r>
              <a:rPr lang="en-US" altLang="en-US" dirty="0"/>
              <a:t>Beyond positive change, do you want to model philanthropy for your children or create a legacy?  Planned giving allows the opportunity to do both.</a:t>
            </a:r>
          </a:p>
          <a:p>
            <a:pPr marL="228600" indent="-228600">
              <a:buFont typeface="+mj-lt"/>
              <a:buAutoNum type="arabicPeriod"/>
            </a:pPr>
            <a:r>
              <a:rPr lang="en-US" altLang="en-US" b="1" dirty="0"/>
              <a:t>Just do it:  </a:t>
            </a:r>
            <a:r>
              <a:rPr lang="en-US" altLang="en-US" dirty="0"/>
              <a:t>I can help you arrive at a strategy that meshes your objectives, resources and values.  </a:t>
            </a:r>
          </a:p>
          <a:p>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dirty="0"/>
          </a:p>
        </p:txBody>
      </p:sp>
    </p:spTree>
    <p:extLst>
      <p:ext uri="{BB962C8B-B14F-4D97-AF65-F5344CB8AC3E}">
        <p14:creationId xmlns:p14="http://schemas.microsoft.com/office/powerpoint/2010/main" val="13080755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8B12A2-CBD0-42BA-BDA5-00E1D1EE9282}"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07709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27</a:t>
            </a:fld>
            <a:endParaRPr lang="en-GB" dirty="0"/>
          </a:p>
        </p:txBody>
      </p:sp>
    </p:spTree>
    <p:extLst>
      <p:ext uri="{BB962C8B-B14F-4D97-AF65-F5344CB8AC3E}">
        <p14:creationId xmlns:p14="http://schemas.microsoft.com/office/powerpoint/2010/main" val="1280408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0" i="0" u="none" strike="noStrike" kern="1200" baseline="0" dirty="0">
                <a:solidFill>
                  <a:schemeClr val="tx1"/>
                </a:solidFill>
                <a:latin typeface="Arial" panose="020B0604020202020204" pitchFamily="34" charset="0"/>
                <a:ea typeface="+mn-ea"/>
                <a:cs typeface="+mn-cs"/>
              </a:rPr>
              <a:t>First, let’s discuss the most common reasons of why people give.</a:t>
            </a:r>
          </a:p>
          <a:p>
            <a:pPr marL="0" indent="0">
              <a:buFont typeface="Arial" panose="020B0604020202020204" pitchFamily="34" charset="0"/>
              <a:buNone/>
            </a:pPr>
            <a:endParaRPr lang="en-US" sz="1200" b="0" i="0" u="none" strike="noStrike" kern="1200" baseline="0" dirty="0">
              <a:solidFill>
                <a:schemeClr val="tx1"/>
              </a:solidFill>
              <a:latin typeface="Arial" panose="020B0604020202020204" pitchFamily="34" charset="0"/>
              <a:ea typeface="+mn-ea"/>
              <a:cs typeface="+mn-cs"/>
            </a:endParaRPr>
          </a:p>
          <a:p>
            <a:pPr marL="0" indent="0">
              <a:buFont typeface="Arial" panose="020B0604020202020204" pitchFamily="34" charset="0"/>
              <a:buNone/>
            </a:pPr>
            <a:r>
              <a:rPr lang="en-US" sz="1200" b="0" i="0" u="none" strike="noStrike" kern="1200" baseline="0" dirty="0">
                <a:solidFill>
                  <a:schemeClr val="tx1"/>
                </a:solidFill>
                <a:latin typeface="Arial" panose="020B0604020202020204" pitchFamily="34" charset="0"/>
                <a:ea typeface="+mn-ea"/>
                <a:cs typeface="+mn-cs"/>
              </a:rPr>
              <a:t>Based on survey responses from thousands</a:t>
            </a:r>
            <a:r>
              <a:rPr lang="en-US" sz="1200" b="0" i="0" u="none" strike="noStrike" kern="1200" dirty="0">
                <a:solidFill>
                  <a:schemeClr val="tx1"/>
                </a:solidFill>
                <a:latin typeface="Arial" panose="020B0604020202020204" pitchFamily="34" charset="0"/>
                <a:ea typeface="+mn-ea"/>
                <a:cs typeface="+mn-cs"/>
              </a:rPr>
              <a:t> who give through </a:t>
            </a:r>
            <a:r>
              <a:rPr lang="en-US" sz="1200" b="0" i="0" u="none" strike="noStrike" kern="1200" baseline="0" dirty="0">
                <a:solidFill>
                  <a:schemeClr val="tx1"/>
                </a:solidFill>
                <a:latin typeface="Arial" panose="020B0604020202020204" pitchFamily="34" charset="0"/>
                <a:ea typeface="+mn-ea"/>
                <a:cs typeface="+mn-cs"/>
              </a:rPr>
              <a:t>Thrivent Charitable, the top motivators for giving are:</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To help others</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To give out of gratitude or in response to life’s blessings</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Brings them joy</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Potential tax advantages</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dirty="0"/>
          </a:p>
        </p:txBody>
      </p:sp>
    </p:spTree>
    <p:extLst>
      <p:ext uri="{BB962C8B-B14F-4D97-AF65-F5344CB8AC3E}">
        <p14:creationId xmlns:p14="http://schemas.microsoft.com/office/powerpoint/2010/main" val="4290222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Each</a:t>
            </a:r>
            <a:r>
              <a:rPr lang="en-US" baseline="0" dirty="0"/>
              <a:t> of us chooses to give in different ways and times.</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Spontaneous giving is typically</a:t>
            </a:r>
            <a:r>
              <a:rPr lang="en-US" baseline="0" dirty="0"/>
              <a:t> spur of the moment and donations are smaller. Examples include disaster relief efforts and neighbors in need.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Intentional giving includes donations made on a regular basis. Examples include giving to your church or other favorite charities.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Planned giving is part of an overall financial strategy. Did you know that almost everyone has the ability to make a planned gift? However, only around 37% of Americans know about their ability to give during their lifetime that supports after their death, which is a missed opportunity to support charities and causes that mean the most to you.*</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This is where I can help you develop a giving plan designed to match your charitable interests and financial circumstances. This kind of generosity can be implemented while living or after death.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*http://www.thefundraisingauthority.com/planned-giving/20-facts-about-planned-giving/</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dirty="0"/>
          </a:p>
        </p:txBody>
      </p:sp>
    </p:spTree>
    <p:extLst>
      <p:ext uri="{BB962C8B-B14F-4D97-AF65-F5344CB8AC3E}">
        <p14:creationId xmlns:p14="http://schemas.microsoft.com/office/powerpoint/2010/main" val="1238903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How does a Charitable Fund work?  </a:t>
            </a:r>
          </a:p>
          <a:p>
            <a:pPr eaLnBrk="1" hangingPunct="1"/>
            <a:endParaRPr lang="en-US" altLang="en-US" dirty="0"/>
          </a:p>
          <a:p>
            <a:pPr eaLnBrk="1" hangingPunct="1"/>
            <a:r>
              <a:rPr lang="en-US" altLang="en-US" dirty="0"/>
              <a:t>The</a:t>
            </a:r>
            <a:r>
              <a:rPr lang="en-US" altLang="en-US" baseline="0" dirty="0"/>
              <a:t> donor contributes to the fund, the assets are invested in the fund for potential growth, and the donor recommends grants to the charities and causes of their choice over time. </a:t>
            </a:r>
          </a:p>
          <a:p>
            <a:pPr eaLnBrk="1" hangingPunct="1"/>
            <a:endParaRPr lang="en-US" altLang="en-US" baseline="0" dirty="0"/>
          </a:p>
          <a:p>
            <a:pPr eaLnBrk="1" hangingPunct="1"/>
            <a:r>
              <a:rPr lang="en-US" dirty="0"/>
              <a:t>There</a:t>
            </a:r>
            <a:r>
              <a:rPr lang="en-US" baseline="0" dirty="0"/>
              <a:t> are many ways to make gifts to establish the fund, you can Give Now, Give Later or Give and Receive. </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dirty="0"/>
          </a:p>
        </p:txBody>
      </p:sp>
    </p:spTree>
    <p:extLst>
      <p:ext uri="{BB962C8B-B14F-4D97-AF65-F5344CB8AC3E}">
        <p14:creationId xmlns:p14="http://schemas.microsoft.com/office/powerpoint/2010/main" val="3868647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First, we’ll discuss a few gifts that are in the category of “Give Now.”</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dirty="0"/>
          </a:p>
        </p:txBody>
      </p:sp>
    </p:spTree>
    <p:extLst>
      <p:ext uri="{BB962C8B-B14F-4D97-AF65-F5344CB8AC3E}">
        <p14:creationId xmlns:p14="http://schemas.microsoft.com/office/powerpoint/2010/main" val="3486768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 help you understand all the charitable giving opportunities, let’s break it down into three categories: Give Now, Give Later and Give &amp; Receive – which may be an option for you depending on your personal situation and goals.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dirty="0"/>
          </a:p>
        </p:txBody>
      </p:sp>
    </p:spTree>
    <p:extLst>
      <p:ext uri="{BB962C8B-B14F-4D97-AF65-F5344CB8AC3E}">
        <p14:creationId xmlns:p14="http://schemas.microsoft.com/office/powerpoint/2010/main" val="4055569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First, we’ll discuss a few gifts that are in the category of “Give Now.”</a:t>
            </a:r>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8</a:t>
            </a:fld>
            <a:endParaRPr lang="en-US" dirty="0"/>
          </a:p>
        </p:txBody>
      </p:sp>
    </p:spTree>
    <p:extLst>
      <p:ext uri="{BB962C8B-B14F-4D97-AF65-F5344CB8AC3E}">
        <p14:creationId xmlns:p14="http://schemas.microsoft.com/office/powerpoint/2010/main" val="3307320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Praxis Com Light" panose="020B0403020202020204" pitchFamily="34" charset="0"/>
                <a:ea typeface="+mn-ea"/>
                <a:cs typeface="+mn-cs"/>
              </a:rPr>
              <a:t>We’re all familiar with the concept of taking out our checkbook and donating in response to an appeal which is great, but we can also be more strategic, and potentially give in bigger, wiser ways.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Praxis Com Light" panose="020B0403020202020204"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Praxis Com Light" panose="020B0403020202020204" pitchFamily="34" charset="0"/>
                <a:ea typeface="+mn-ea"/>
                <a:cs typeface="+mn-cs"/>
              </a:rPr>
              <a:t>There are a few strategies that may assist you to “Give Now” such as Appreciated Assets (long-term assets), an IRA Charitable Rollover (what’s often called a Qualified Charitable Distribution)</a:t>
            </a:r>
            <a:r>
              <a:rPr lang="en-US" sz="1200" kern="1200" baseline="0" dirty="0">
                <a:solidFill>
                  <a:schemeClr val="tx1"/>
                </a:solidFill>
                <a:effectLst/>
                <a:latin typeface="Praxis Com Light" panose="020B0403020202020204" pitchFamily="34" charset="0"/>
                <a:ea typeface="+mn-ea"/>
                <a:cs typeface="+mn-cs"/>
              </a:rPr>
              <a:t> </a:t>
            </a:r>
            <a:r>
              <a:rPr lang="en-US" sz="1200" kern="1200" dirty="0">
                <a:solidFill>
                  <a:schemeClr val="tx1"/>
                </a:solidFill>
                <a:effectLst/>
                <a:latin typeface="Praxis Com Light" panose="020B0403020202020204" pitchFamily="34" charset="0"/>
                <a:ea typeface="+mn-ea"/>
                <a:cs typeface="+mn-cs"/>
              </a:rPr>
              <a:t>and/or cash from the proceeds of sale of real estate or a business.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Praxis Com Light" panose="020B0403020202020204"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Praxis Com Light" panose="020B0403020202020204" pitchFamily="34" charset="0"/>
                <a:ea typeface="+mn-ea"/>
                <a:cs typeface="+mn-cs"/>
              </a:rPr>
              <a:t>Let’s hear</a:t>
            </a:r>
            <a:r>
              <a:rPr lang="en-US" sz="1200" kern="1200" baseline="0" dirty="0">
                <a:solidFill>
                  <a:schemeClr val="tx1"/>
                </a:solidFill>
                <a:effectLst/>
                <a:latin typeface="Praxis Com Light" panose="020B0403020202020204" pitchFamily="34" charset="0"/>
                <a:ea typeface="+mn-ea"/>
                <a:cs typeface="+mn-cs"/>
              </a:rPr>
              <a:t> a couple examples of Give Now.</a:t>
            </a:r>
            <a:endParaRPr lang="en-US" sz="1200" kern="1200" dirty="0">
              <a:solidFill>
                <a:schemeClr val="tx1"/>
              </a:solidFill>
              <a:effectLst/>
              <a:latin typeface="Praxis Com Light" panose="020B0403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dirty="0"/>
          </a:p>
        </p:txBody>
      </p:sp>
    </p:spTree>
    <p:extLst>
      <p:ext uri="{BB962C8B-B14F-4D97-AF65-F5344CB8AC3E}">
        <p14:creationId xmlns:p14="http://schemas.microsoft.com/office/powerpoint/2010/main" val="20039452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a:xfrm>
            <a:off x="510361" y="6483946"/>
            <a:ext cx="4114800" cy="144000"/>
          </a:xfr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US" dirty="0"/>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dirty="0"/>
          </a:p>
        </p:txBody>
      </p:sp>
    </p:spTree>
    <p:extLst>
      <p:ext uri="{BB962C8B-B14F-4D97-AF65-F5344CB8AC3E}">
        <p14:creationId xmlns:p14="http://schemas.microsoft.com/office/powerpoint/2010/main" val="42002005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0.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3.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3.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3.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90.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9.png"/><Relationship Id="rId1" Type="http://schemas.openxmlformats.org/officeDocument/2006/relationships/slideLayout" Target="../slideLayouts/slideLayout73.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hyperlink" Target="mailto:giftplanner@thrivent.com" TargetMode="External"/><Relationship Id="rId2" Type="http://schemas.openxmlformats.org/officeDocument/2006/relationships/notesSlide" Target="../notesSlides/notesSlide23.xml"/><Relationship Id="rId1" Type="http://schemas.openxmlformats.org/officeDocument/2006/relationships/slideLayout" Target="../slideLayouts/slideLayout36.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1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FEC5-95A5-40A2-87B2-2813C3E6E5F3}"/>
              </a:ext>
            </a:extLst>
          </p:cNvPr>
          <p:cNvSpPr>
            <a:spLocks noGrp="1"/>
          </p:cNvSpPr>
          <p:nvPr>
            <p:ph type="title"/>
          </p:nvPr>
        </p:nvSpPr>
        <p:spPr/>
        <p:txBody>
          <a:bodyPr/>
          <a:lstStyle/>
          <a:p>
            <a:r>
              <a:rPr lang="en-US" sz="4400" dirty="0"/>
              <a:t>Charitable planning to maximize impact</a:t>
            </a:r>
          </a:p>
        </p:txBody>
      </p:sp>
      <p:sp>
        <p:nvSpPr>
          <p:cNvPr id="4" name="Date Placeholder 2">
            <a:extLst>
              <a:ext uri="{FF2B5EF4-FFF2-40B4-BE49-F238E27FC236}">
                <a16:creationId xmlns:a16="http://schemas.microsoft.com/office/drawing/2014/main" id="{AA1FF42B-6BF2-4D0D-82BF-9DAF61E73B57}"/>
              </a:ext>
            </a:extLst>
          </p:cNvPr>
          <p:cNvSpPr txBox="1">
            <a:spLocks/>
          </p:cNvSpPr>
          <p:nvPr/>
        </p:nvSpPr>
        <p:spPr>
          <a:xfrm>
            <a:off x="11031189" y="6483946"/>
            <a:ext cx="65045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3254348.6</a:t>
            </a:r>
            <a:endParaRPr lang="en-US" dirty="0"/>
          </a:p>
        </p:txBody>
      </p:sp>
      <p:pic>
        <p:nvPicPr>
          <p:cNvPr id="7" name="Picture 6" descr="A picture containing text, vector graphics, silhouette&#10;&#10;Description automatically generated">
            <a:extLst>
              <a:ext uri="{FF2B5EF4-FFF2-40B4-BE49-F238E27FC236}">
                <a16:creationId xmlns:a16="http://schemas.microsoft.com/office/drawing/2014/main" id="{2844AC8C-AF0F-CD23-37CF-C9C41EDF4F4E}"/>
              </a:ext>
            </a:extLst>
          </p:cNvPr>
          <p:cNvPicPr>
            <a:picLocks noChangeAspect="1"/>
          </p:cNvPicPr>
          <p:nvPr/>
        </p:nvPicPr>
        <p:blipFill>
          <a:blip r:embed="rId3"/>
          <a:stretch>
            <a:fillRect/>
          </a:stretch>
        </p:blipFill>
        <p:spPr>
          <a:xfrm>
            <a:off x="5178611" y="1420429"/>
            <a:ext cx="5128524" cy="5763470"/>
          </a:xfrm>
          <a:prstGeom prst="rect">
            <a:avLst/>
          </a:prstGeom>
        </p:spPr>
      </p:pic>
      <p:sp>
        <p:nvSpPr>
          <p:cNvPr id="3" name="Date Placeholder 2">
            <a:extLst>
              <a:ext uri="{FF2B5EF4-FFF2-40B4-BE49-F238E27FC236}">
                <a16:creationId xmlns:a16="http://schemas.microsoft.com/office/drawing/2014/main" id="{330A4D31-A7B1-EB4B-019E-2FD3FF9DF24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8993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Donor-advised funds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121844" y="2240421"/>
            <a:ext cx="1876993" cy="430887"/>
          </a:xfrm>
          <a:prstGeom prst="rect">
            <a:avLst/>
          </a:prstGeom>
          <a:noFill/>
        </p:spPr>
        <p:txBody>
          <a:bodyPr wrap="square" rtlCol="0">
            <a:spAutoFit/>
          </a:bodyPr>
          <a:lstStyle/>
          <a:p>
            <a:r>
              <a:rPr lang="en-US" sz="1100" i="1" dirty="0">
                <a:solidFill>
                  <a:srgbClr val="000000"/>
                </a:solidFill>
              </a:rPr>
              <a:t>Give assets to Thrivent Charitable to establish fund</a:t>
            </a:r>
          </a:p>
        </p:txBody>
      </p:sp>
      <p:sp>
        <p:nvSpPr>
          <p:cNvPr id="18" name="TextBox 17">
            <a:extLst>
              <a:ext uri="{FF2B5EF4-FFF2-40B4-BE49-F238E27FC236}">
                <a16:creationId xmlns:a16="http://schemas.microsoft.com/office/drawing/2014/main" id="{5350950B-51E8-A3C8-6DCA-C26FEEFF65DC}"/>
              </a:ext>
            </a:extLst>
          </p:cNvPr>
          <p:cNvSpPr txBox="1"/>
          <p:nvPr/>
        </p:nvSpPr>
        <p:spPr>
          <a:xfrm>
            <a:off x="7498175" y="3274428"/>
            <a:ext cx="1876991" cy="600164"/>
          </a:xfrm>
          <a:prstGeom prst="rect">
            <a:avLst/>
          </a:prstGeom>
          <a:noFill/>
        </p:spPr>
        <p:txBody>
          <a:bodyPr wrap="square" rtlCol="0">
            <a:spAutoFit/>
          </a:bodyPr>
          <a:lstStyle/>
          <a:p>
            <a:r>
              <a:rPr lang="en-US" sz="1100" dirty="0">
                <a:solidFill>
                  <a:srgbClr val="000000"/>
                </a:solidFill>
              </a:rPr>
              <a:t>Grants from donor-advised fund support donors’ selected charities</a:t>
            </a:r>
          </a:p>
        </p:txBody>
      </p: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7054718" y="30381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2919877" y="3766976"/>
            <a:ext cx="2046200" cy="430887"/>
          </a:xfrm>
          <a:prstGeom prst="rect">
            <a:avLst/>
          </a:prstGeom>
          <a:noFill/>
        </p:spPr>
        <p:txBody>
          <a:bodyPr wrap="square" rtlCol="0">
            <a:spAutoFit/>
          </a:bodyPr>
          <a:lstStyle/>
          <a:p>
            <a:r>
              <a:rPr lang="en-US" sz="1100" i="1" dirty="0">
                <a:solidFill>
                  <a:srgbClr val="000000"/>
                </a:solidFill>
              </a:rPr>
              <a:t>Donors may receive income tax deduction</a:t>
            </a:r>
          </a:p>
        </p:txBody>
      </p: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Donor-Advised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pic>
        <p:nvPicPr>
          <p:cNvPr id="3" name="Picture 2">
            <a:extLst>
              <a:ext uri="{FF2B5EF4-FFF2-40B4-BE49-F238E27FC236}">
                <a16:creationId xmlns:a16="http://schemas.microsoft.com/office/drawing/2014/main" id="{2344B718-ED28-1D30-5A11-C3E4C16DDE39}"/>
              </a:ext>
            </a:extLst>
          </p:cNvPr>
          <p:cNvPicPr>
            <a:picLocks noChangeAspect="1"/>
          </p:cNvPicPr>
          <p:nvPr/>
        </p:nvPicPr>
        <p:blipFill>
          <a:blip r:embed="rId3"/>
          <a:srcRect/>
          <a:stretch/>
        </p:blipFill>
        <p:spPr>
          <a:xfrm>
            <a:off x="1141037" y="2392454"/>
            <a:ext cx="1044273" cy="1044273"/>
          </a:xfrm>
          <a:prstGeom prst="rect">
            <a:avLst/>
          </a:prstGeom>
        </p:spPr>
      </p:pic>
      <p:sp>
        <p:nvSpPr>
          <p:cNvPr id="5" name="Oval 4">
            <a:extLst>
              <a:ext uri="{FF2B5EF4-FFF2-40B4-BE49-F238E27FC236}">
                <a16:creationId xmlns:a16="http://schemas.microsoft.com/office/drawing/2014/main" id="{80BF830C-FBDA-5E00-32D3-112BFD23B991}"/>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208D7D6-0E60-D0F4-C6C8-CF06510F87E9}"/>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150D6F2-9A4B-A52E-F1FA-690FC7D15215}"/>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0F3A100C-8A60-7877-76B0-9C42F2C09771}"/>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509D3D5D-A634-A318-D963-A84EB9D79034}"/>
              </a:ext>
            </a:extLst>
          </p:cNvPr>
          <p:cNvPicPr>
            <a:picLocks noChangeAspect="1"/>
          </p:cNvPicPr>
          <p:nvPr/>
        </p:nvPicPr>
        <p:blipFill>
          <a:blip r:embed="rId5"/>
          <a:stretch>
            <a:fillRect/>
          </a:stretch>
        </p:blipFill>
        <p:spPr>
          <a:xfrm>
            <a:off x="9913670" y="2455865"/>
            <a:ext cx="917450" cy="917450"/>
          </a:xfrm>
          <a:prstGeom prst="rect">
            <a:avLst/>
          </a:prstGeom>
        </p:spPr>
      </p:pic>
      <p:cxnSp>
        <p:nvCxnSpPr>
          <p:cNvPr id="31" name="Straight Arrow Connector 30">
            <a:extLst>
              <a:ext uri="{FF2B5EF4-FFF2-40B4-BE49-F238E27FC236}">
                <a16:creationId xmlns:a16="http://schemas.microsoft.com/office/drawing/2014/main" id="{C5789228-240A-4EB7-9358-DEEB150C0A7C}"/>
              </a:ext>
            </a:extLst>
          </p:cNvPr>
          <p:cNvCxnSpPr/>
          <p:nvPr/>
        </p:nvCxnSpPr>
        <p:spPr>
          <a:xfrm>
            <a:off x="3371340" y="3038159"/>
            <a:ext cx="114327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A4E9ED8D-31BD-438D-B93C-66334215672C}"/>
              </a:ext>
            </a:extLst>
          </p:cNvPr>
          <p:cNvCxnSpPr/>
          <p:nvPr/>
        </p:nvCxnSpPr>
        <p:spPr>
          <a:xfrm flipH="1">
            <a:off x="3371340" y="3433975"/>
            <a:ext cx="10919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 name="Date Placeholder 3">
            <a:extLst>
              <a:ext uri="{FF2B5EF4-FFF2-40B4-BE49-F238E27FC236}">
                <a16:creationId xmlns:a16="http://schemas.microsoft.com/office/drawing/2014/main" id="{A0AE8E9F-68B1-9EBD-7451-97456F58C04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4455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Appreciated securities</a:t>
            </a:r>
          </a:p>
        </p:txBody>
      </p:sp>
      <p:sp>
        <p:nvSpPr>
          <p:cNvPr id="18" name="TextBox 17">
            <a:extLst>
              <a:ext uri="{FF2B5EF4-FFF2-40B4-BE49-F238E27FC236}">
                <a16:creationId xmlns:a16="http://schemas.microsoft.com/office/drawing/2014/main" id="{5350950B-51E8-A3C8-6DCA-C26FEEFF65DC}"/>
              </a:ext>
            </a:extLst>
          </p:cNvPr>
          <p:cNvSpPr txBox="1"/>
          <p:nvPr/>
        </p:nvSpPr>
        <p:spPr>
          <a:xfrm>
            <a:off x="7455769" y="3357562"/>
            <a:ext cx="1876991" cy="600164"/>
          </a:xfrm>
          <a:prstGeom prst="rect">
            <a:avLst/>
          </a:prstGeom>
          <a:noFill/>
        </p:spPr>
        <p:txBody>
          <a:bodyPr wrap="square" rtlCol="0">
            <a:spAutoFit/>
          </a:bodyPr>
          <a:lstStyle/>
          <a:p>
            <a:r>
              <a:rPr lang="en-US" sz="1100" dirty="0">
                <a:solidFill>
                  <a:srgbClr val="000000"/>
                </a:solidFill>
              </a:rPr>
              <a:t>Grants from donor-advised fund support donors’ selected charities</a:t>
            </a:r>
          </a:p>
        </p:txBody>
      </p: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7054718" y="30381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Supporters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Donor-Advised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pic>
        <p:nvPicPr>
          <p:cNvPr id="3" name="Picture 2">
            <a:extLst>
              <a:ext uri="{FF2B5EF4-FFF2-40B4-BE49-F238E27FC236}">
                <a16:creationId xmlns:a16="http://schemas.microsoft.com/office/drawing/2014/main" id="{BFD10D59-F6E3-E7D2-E235-FE0A5114A4FA}"/>
              </a:ext>
            </a:extLst>
          </p:cNvPr>
          <p:cNvPicPr>
            <a:picLocks noChangeAspect="1"/>
          </p:cNvPicPr>
          <p:nvPr/>
        </p:nvPicPr>
        <p:blipFill>
          <a:blip r:embed="rId3"/>
          <a:srcRect/>
          <a:stretch/>
        </p:blipFill>
        <p:spPr>
          <a:xfrm>
            <a:off x="1141037" y="2392454"/>
            <a:ext cx="1044273" cy="1044273"/>
          </a:xfrm>
          <a:prstGeom prst="rect">
            <a:avLst/>
          </a:prstGeom>
        </p:spPr>
      </p:pic>
      <p:sp>
        <p:nvSpPr>
          <p:cNvPr id="5" name="Oval 4">
            <a:extLst>
              <a:ext uri="{FF2B5EF4-FFF2-40B4-BE49-F238E27FC236}">
                <a16:creationId xmlns:a16="http://schemas.microsoft.com/office/drawing/2014/main" id="{968E4EC3-CFD9-5B02-EF20-628931099458}"/>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62B2EC0-3F88-2635-D8FA-0F41A80789EC}"/>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BE7EF44-5078-25EB-D531-30109852042B}"/>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ADAED8CC-011F-9945-88FC-BB573F665AB9}"/>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F5305053-6F15-E36F-9D50-D79A1EF16700}"/>
              </a:ext>
            </a:extLst>
          </p:cNvPr>
          <p:cNvPicPr>
            <a:picLocks noChangeAspect="1"/>
          </p:cNvPicPr>
          <p:nvPr/>
        </p:nvPicPr>
        <p:blipFill>
          <a:blip r:embed="rId5"/>
          <a:stretch>
            <a:fillRect/>
          </a:stretch>
        </p:blipFill>
        <p:spPr>
          <a:xfrm>
            <a:off x="9913670" y="2455865"/>
            <a:ext cx="917450" cy="917450"/>
          </a:xfrm>
          <a:prstGeom prst="rect">
            <a:avLst/>
          </a:prstGeom>
        </p:spPr>
      </p:pic>
      <p:sp>
        <p:nvSpPr>
          <p:cNvPr id="31" name="TextBox 30">
            <a:extLst>
              <a:ext uri="{FF2B5EF4-FFF2-40B4-BE49-F238E27FC236}">
                <a16:creationId xmlns:a16="http://schemas.microsoft.com/office/drawing/2014/main" id="{BB2ECAE4-5A5F-4104-BEA3-F0982277E69E}"/>
              </a:ext>
            </a:extLst>
          </p:cNvPr>
          <p:cNvSpPr txBox="1"/>
          <p:nvPr/>
        </p:nvSpPr>
        <p:spPr>
          <a:xfrm>
            <a:off x="3121844" y="2240421"/>
            <a:ext cx="1876993" cy="430887"/>
          </a:xfrm>
          <a:prstGeom prst="rect">
            <a:avLst/>
          </a:prstGeom>
          <a:noFill/>
        </p:spPr>
        <p:txBody>
          <a:bodyPr wrap="square" rtlCol="0">
            <a:spAutoFit/>
          </a:bodyPr>
          <a:lstStyle/>
          <a:p>
            <a:r>
              <a:rPr lang="en-US" sz="1100" i="1" dirty="0">
                <a:solidFill>
                  <a:srgbClr val="000000"/>
                </a:solidFill>
              </a:rPr>
              <a:t>Give assets to Thrivent Charitable to establish fund</a:t>
            </a:r>
          </a:p>
        </p:txBody>
      </p:sp>
      <p:sp>
        <p:nvSpPr>
          <p:cNvPr id="34" name="TextBox 33">
            <a:extLst>
              <a:ext uri="{FF2B5EF4-FFF2-40B4-BE49-F238E27FC236}">
                <a16:creationId xmlns:a16="http://schemas.microsoft.com/office/drawing/2014/main" id="{46CB25CB-56B0-4FC2-B370-A351B6A0083E}"/>
              </a:ext>
            </a:extLst>
          </p:cNvPr>
          <p:cNvSpPr txBox="1"/>
          <p:nvPr/>
        </p:nvSpPr>
        <p:spPr>
          <a:xfrm>
            <a:off x="2919877" y="3766976"/>
            <a:ext cx="2046200" cy="430887"/>
          </a:xfrm>
          <a:prstGeom prst="rect">
            <a:avLst/>
          </a:prstGeom>
          <a:noFill/>
        </p:spPr>
        <p:txBody>
          <a:bodyPr wrap="square" rtlCol="0">
            <a:spAutoFit/>
          </a:bodyPr>
          <a:lstStyle/>
          <a:p>
            <a:r>
              <a:rPr lang="en-US" sz="1100" i="1" dirty="0">
                <a:solidFill>
                  <a:srgbClr val="000000"/>
                </a:solidFill>
              </a:rPr>
              <a:t>Donors may receive income tax deduction</a:t>
            </a:r>
          </a:p>
        </p:txBody>
      </p:sp>
      <p:cxnSp>
        <p:nvCxnSpPr>
          <p:cNvPr id="35" name="Straight Arrow Connector 34">
            <a:extLst>
              <a:ext uri="{FF2B5EF4-FFF2-40B4-BE49-F238E27FC236}">
                <a16:creationId xmlns:a16="http://schemas.microsoft.com/office/drawing/2014/main" id="{1CE22B87-794F-4B7A-86A4-779F9E722D92}"/>
              </a:ext>
            </a:extLst>
          </p:cNvPr>
          <p:cNvCxnSpPr/>
          <p:nvPr/>
        </p:nvCxnSpPr>
        <p:spPr>
          <a:xfrm>
            <a:off x="3371340" y="3038159"/>
            <a:ext cx="114327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873B9806-6E13-4F94-8C77-C64B202BF3AA}"/>
              </a:ext>
            </a:extLst>
          </p:cNvPr>
          <p:cNvCxnSpPr/>
          <p:nvPr/>
        </p:nvCxnSpPr>
        <p:spPr>
          <a:xfrm flipH="1">
            <a:off x="3371340" y="3433975"/>
            <a:ext cx="10919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 name="Date Placeholder 3">
            <a:extLst>
              <a:ext uri="{FF2B5EF4-FFF2-40B4-BE49-F238E27FC236}">
                <a16:creationId xmlns:a16="http://schemas.microsoft.com/office/drawing/2014/main" id="{5E7F4C2B-30C9-4B12-C389-8C6CE1BA1B4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40656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913860" y="2246613"/>
            <a:ext cx="2714351" cy="677108"/>
          </a:xfrm>
          <a:prstGeom prst="rect">
            <a:avLst/>
          </a:prstGeom>
          <a:noFill/>
        </p:spPr>
        <p:txBody>
          <a:bodyPr wrap="square" rtlCol="0">
            <a:spAutoFit/>
          </a:bodyPr>
          <a:lstStyle/>
          <a:p>
            <a:pPr>
              <a:spcAft>
                <a:spcPts val="600"/>
              </a:spcAft>
            </a:pPr>
            <a:r>
              <a:rPr lang="en-US" sz="1100" i="1" dirty="0"/>
              <a:t>Give QCDs to establish fund</a:t>
            </a:r>
          </a:p>
          <a:p>
            <a:pPr>
              <a:spcAft>
                <a:spcPts val="600"/>
              </a:spcAft>
            </a:pPr>
            <a:r>
              <a:rPr lang="en-US" sz="1100" b="0" dirty="0"/>
              <a:t>Donor’s QCD counts toward required minimum distributions</a:t>
            </a:r>
            <a:endParaRPr lang="en-US" sz="1100" i="1" dirty="0"/>
          </a:p>
        </p:txBody>
      </p:sp>
      <p:sp>
        <p:nvSpPr>
          <p:cNvPr id="18" name="TextBox 17">
            <a:extLst>
              <a:ext uri="{FF2B5EF4-FFF2-40B4-BE49-F238E27FC236}">
                <a16:creationId xmlns:a16="http://schemas.microsoft.com/office/drawing/2014/main" id="{5350950B-51E8-A3C8-6DCA-C26FEEFF65DC}"/>
              </a:ext>
            </a:extLst>
          </p:cNvPr>
          <p:cNvSpPr txBox="1"/>
          <p:nvPr/>
        </p:nvSpPr>
        <p:spPr>
          <a:xfrm>
            <a:off x="7336362" y="3430446"/>
            <a:ext cx="2244473" cy="430887"/>
          </a:xfrm>
          <a:prstGeom prst="rect">
            <a:avLst/>
          </a:prstGeom>
          <a:noFill/>
        </p:spPr>
        <p:txBody>
          <a:bodyPr wrap="square" rtlCol="0">
            <a:spAutoFit/>
          </a:bodyPr>
          <a:lstStyle/>
          <a:p>
            <a:r>
              <a:rPr lang="en-US" sz="1100" b="0" dirty="0"/>
              <a:t>Grants from non-advised fund support selected charities</a:t>
            </a:r>
          </a:p>
        </p:txBody>
      </p: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7132818" y="30381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2919877" y="3719631"/>
            <a:ext cx="2046200" cy="261610"/>
          </a:xfrm>
          <a:prstGeom prst="rect">
            <a:avLst/>
          </a:prstGeom>
          <a:noFill/>
        </p:spPr>
        <p:txBody>
          <a:bodyPr wrap="square" rtlCol="0">
            <a:spAutoFit/>
          </a:bodyPr>
          <a:lstStyle/>
          <a:p>
            <a:pPr>
              <a:spcAft>
                <a:spcPts val="400"/>
              </a:spcAft>
            </a:pPr>
            <a:r>
              <a:rPr lang="en-US" sz="1100" b="0" i="1" dirty="0"/>
              <a:t>Income tax may not be owed</a:t>
            </a:r>
            <a:endParaRPr lang="en-GB" sz="1100" b="0" i="1" dirty="0"/>
          </a:p>
        </p:txBody>
      </p: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130176" y="3472587"/>
            <a:ext cx="1931647" cy="584775"/>
          </a:xfrm>
          <a:prstGeom prst="rect">
            <a:avLst/>
          </a:prstGeom>
          <a:noFill/>
        </p:spPr>
        <p:txBody>
          <a:bodyPr wrap="square" rtlCol="0">
            <a:spAutoFit/>
          </a:bodyPr>
          <a:lstStyle/>
          <a:p>
            <a:pPr algn="ctr"/>
            <a:r>
              <a:rPr lang="en-US" sz="1600" b="1" dirty="0"/>
              <a:t>Non-advised charitable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5" name="TextBox 4">
            <a:extLst>
              <a:ext uri="{FF2B5EF4-FFF2-40B4-BE49-F238E27FC236}">
                <a16:creationId xmlns:a16="http://schemas.microsoft.com/office/drawing/2014/main" id="{0A8C46B0-ABB8-49EA-018B-532681DAE5B7}"/>
              </a:ext>
            </a:extLst>
          </p:cNvPr>
          <p:cNvSpPr txBox="1"/>
          <p:nvPr/>
        </p:nvSpPr>
        <p:spPr>
          <a:xfrm>
            <a:off x="6562088" y="6314669"/>
            <a:ext cx="5441558" cy="338554"/>
          </a:xfrm>
          <a:prstGeom prst="rect">
            <a:avLst/>
          </a:prstGeom>
          <a:noFill/>
        </p:spPr>
        <p:txBody>
          <a:bodyPr wrap="square" rtlCol="0">
            <a:spAutoFit/>
          </a:bodyPr>
          <a:lstStyle/>
          <a:p>
            <a:r>
              <a:rPr lang="en-US" sz="800" i="1" dirty="0">
                <a:effectLst/>
              </a:rPr>
              <a:t>*Thrivent financial advisors and professionals have general knowledge of the Social Security tenets. For complete details on your situation, contact the Social Security Administration.</a:t>
            </a:r>
          </a:p>
        </p:txBody>
      </p:sp>
      <p:pic>
        <p:nvPicPr>
          <p:cNvPr id="3" name="Picture 2">
            <a:extLst>
              <a:ext uri="{FF2B5EF4-FFF2-40B4-BE49-F238E27FC236}">
                <a16:creationId xmlns:a16="http://schemas.microsoft.com/office/drawing/2014/main" id="{CDC16B57-6E5E-AAB9-6668-EA059068AF7C}"/>
              </a:ext>
            </a:extLst>
          </p:cNvPr>
          <p:cNvPicPr>
            <a:picLocks noChangeAspect="1"/>
          </p:cNvPicPr>
          <p:nvPr/>
        </p:nvPicPr>
        <p:blipFill>
          <a:blip r:embed="rId3"/>
          <a:srcRect/>
          <a:stretch/>
        </p:blipFill>
        <p:spPr>
          <a:xfrm>
            <a:off x="1141037" y="2392454"/>
            <a:ext cx="1044273" cy="1044273"/>
          </a:xfrm>
          <a:prstGeom prst="rect">
            <a:avLst/>
          </a:prstGeom>
        </p:spPr>
      </p:pic>
      <p:sp>
        <p:nvSpPr>
          <p:cNvPr id="6" name="Oval 5">
            <a:extLst>
              <a:ext uri="{FF2B5EF4-FFF2-40B4-BE49-F238E27FC236}">
                <a16:creationId xmlns:a16="http://schemas.microsoft.com/office/drawing/2014/main" id="{F3413168-9D1C-9A66-332B-124F33A63F14}"/>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526D3A34-C1D1-6793-56F3-D6E1B8A359B1}"/>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FE76DDD-10FE-2178-F4EE-E18F44466AE7}"/>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Icon&#10;&#10;Description automatically generated">
            <a:extLst>
              <a:ext uri="{FF2B5EF4-FFF2-40B4-BE49-F238E27FC236}">
                <a16:creationId xmlns:a16="http://schemas.microsoft.com/office/drawing/2014/main" id="{DA0BF7B3-D14F-3835-4E58-041274BF63DF}"/>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4" name="Picture 13" descr="Icon&#10;&#10;Description automatically generated">
            <a:extLst>
              <a:ext uri="{FF2B5EF4-FFF2-40B4-BE49-F238E27FC236}">
                <a16:creationId xmlns:a16="http://schemas.microsoft.com/office/drawing/2014/main" id="{B619BF9A-D602-FDF7-48CC-BF3419A36630}"/>
              </a:ext>
            </a:extLst>
          </p:cNvPr>
          <p:cNvPicPr>
            <a:picLocks noChangeAspect="1"/>
          </p:cNvPicPr>
          <p:nvPr/>
        </p:nvPicPr>
        <p:blipFill>
          <a:blip r:embed="rId5"/>
          <a:stretch>
            <a:fillRect/>
          </a:stretch>
        </p:blipFill>
        <p:spPr>
          <a:xfrm>
            <a:off x="9913670" y="2455865"/>
            <a:ext cx="917450" cy="917450"/>
          </a:xfrm>
          <a:prstGeom prst="rect">
            <a:avLst/>
          </a:prstGeom>
        </p:spPr>
      </p:pic>
      <p:cxnSp>
        <p:nvCxnSpPr>
          <p:cNvPr id="31" name="Straight Arrow Connector 30">
            <a:extLst>
              <a:ext uri="{FF2B5EF4-FFF2-40B4-BE49-F238E27FC236}">
                <a16:creationId xmlns:a16="http://schemas.microsoft.com/office/drawing/2014/main" id="{EABFB7AD-68CD-49DE-894F-70F8A8A1C4E4}"/>
              </a:ext>
            </a:extLst>
          </p:cNvPr>
          <p:cNvCxnSpPr/>
          <p:nvPr/>
        </p:nvCxnSpPr>
        <p:spPr>
          <a:xfrm>
            <a:off x="3371340" y="3038159"/>
            <a:ext cx="114327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6D3B0217-E301-4841-A5D5-5807FD2217DD}"/>
              </a:ext>
            </a:extLst>
          </p:cNvPr>
          <p:cNvCxnSpPr/>
          <p:nvPr/>
        </p:nvCxnSpPr>
        <p:spPr>
          <a:xfrm flipH="1">
            <a:off x="3371340" y="3433975"/>
            <a:ext cx="10919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 name="Date Placeholder 3">
            <a:extLst>
              <a:ext uri="{FF2B5EF4-FFF2-40B4-BE49-F238E27FC236}">
                <a16:creationId xmlns:a16="http://schemas.microsoft.com/office/drawing/2014/main" id="{D024F5B7-CA8E-F930-50D3-5AED29759AA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2276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C3898E-31F5-314B-430F-B2D88FD396F3}"/>
              </a:ext>
            </a:extLst>
          </p:cNvPr>
          <p:cNvSpPr>
            <a:spLocks noGrp="1"/>
          </p:cNvSpPr>
          <p:nvPr>
            <p:ph type="title"/>
          </p:nvPr>
        </p:nvSpPr>
        <p:spPr/>
        <p:txBody>
          <a:bodyPr/>
          <a:lstStyle/>
          <a:p>
            <a:r>
              <a:rPr lang="en-US" sz="4400" dirty="0">
                <a:solidFill>
                  <a:schemeClr val="accent1"/>
                </a:solidFill>
              </a:rPr>
              <a:t>Give Now.</a:t>
            </a:r>
            <a:br>
              <a:rPr lang="en-US" sz="4400" dirty="0"/>
            </a:br>
            <a:r>
              <a:rPr lang="en-US" sz="4400" dirty="0">
                <a:solidFill>
                  <a:schemeClr val="tx1"/>
                </a:solidFill>
              </a:rPr>
              <a:t>Give Later.</a:t>
            </a:r>
            <a:br>
              <a:rPr lang="en-US" sz="4400" dirty="0">
                <a:solidFill>
                  <a:schemeClr val="accent1"/>
                </a:solidFill>
              </a:rPr>
            </a:br>
            <a:r>
              <a:rPr lang="en-US" sz="4400" dirty="0">
                <a:solidFill>
                  <a:schemeClr val="accent1"/>
                </a:solidFill>
              </a:rPr>
              <a:t>Give &amp; Receive.</a:t>
            </a:r>
            <a:r>
              <a:rPr lang="en-US" sz="3200" baseline="30000" dirty="0">
                <a:solidFill>
                  <a:schemeClr val="accent1"/>
                </a:solidFill>
              </a:rPr>
              <a:t>™</a:t>
            </a:r>
            <a:r>
              <a:rPr lang="en-US" dirty="0">
                <a:solidFill>
                  <a:schemeClr val="accent1"/>
                </a:solidFill>
              </a:rPr>
              <a:t> </a:t>
            </a:r>
            <a:endParaRPr lang="en-US" dirty="0"/>
          </a:p>
        </p:txBody>
      </p:sp>
      <p:sp>
        <p:nvSpPr>
          <p:cNvPr id="4" name="Text Placeholder 3">
            <a:extLst>
              <a:ext uri="{FF2B5EF4-FFF2-40B4-BE49-F238E27FC236}">
                <a16:creationId xmlns:a16="http://schemas.microsoft.com/office/drawing/2014/main" id="{B064B88C-3481-19BB-470B-E7A8C43DB72E}"/>
              </a:ext>
            </a:extLst>
          </p:cNvPr>
          <p:cNvSpPr>
            <a:spLocks noGrp="1"/>
          </p:cNvSpPr>
          <p:nvPr>
            <p:ph type="body" idx="1"/>
          </p:nvPr>
        </p:nvSpPr>
        <p:spPr/>
        <p:txBody>
          <a:bodyPr/>
          <a:lstStyle/>
          <a:p>
            <a:endParaRPr lang="en-US"/>
          </a:p>
        </p:txBody>
      </p:sp>
      <p:sp>
        <p:nvSpPr>
          <p:cNvPr id="2" name="Date Placeholder 1">
            <a:extLst>
              <a:ext uri="{FF2B5EF4-FFF2-40B4-BE49-F238E27FC236}">
                <a16:creationId xmlns:a16="http://schemas.microsoft.com/office/drawing/2014/main" id="{A3639407-4A0D-6089-20C1-8C78D159A9A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662408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dirty="0"/>
          </a:p>
        </p:txBody>
      </p:sp>
      <p:sp>
        <p:nvSpPr>
          <p:cNvPr id="3" name="Date Placeholder 2">
            <a:extLst>
              <a:ext uri="{FF2B5EF4-FFF2-40B4-BE49-F238E27FC236}">
                <a16:creationId xmlns:a16="http://schemas.microsoft.com/office/drawing/2014/main" id="{7AAD4F1F-7348-79B8-7621-C16972348021}"/>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ED8E4C73-095F-B3BD-2ACD-CBC895115B5C}"/>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EF3DF6E-FA89-F416-3F06-4B93DD630B1D}"/>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D7FAE06-ACEE-3EE0-DA3F-C71D3416BBA2}"/>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A4E0350-2C29-4B65-C291-FEC486CD53EE}"/>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FC7B2083-665B-D9C4-6034-7CE65E58E1CF}"/>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t>Life insurance</a:t>
            </a:r>
          </a:p>
          <a:p>
            <a:pPr marL="285750" indent="-285750">
              <a:spcAft>
                <a:spcPts val="1000"/>
              </a:spcAft>
              <a:buFont typeface="Arial" panose="020B0604020202020204" pitchFamily="34" charset="0"/>
              <a:buChar char="•"/>
            </a:pPr>
            <a:r>
              <a:rPr lang="en-US" sz="1600" b="0" dirty="0"/>
              <a:t>Beneficiary proceeds and bequests</a:t>
            </a:r>
          </a:p>
          <a:p>
            <a:pPr marL="285750" indent="-285750">
              <a:spcAft>
                <a:spcPts val="1000"/>
              </a:spcAft>
              <a:buFont typeface="Arial" panose="020B0604020202020204" pitchFamily="34" charset="0"/>
              <a:buChar char="•"/>
            </a:pPr>
            <a:r>
              <a:rPr lang="en-US" sz="1600" b="0" dirty="0">
                <a:solidFill>
                  <a:schemeClr val="tx1"/>
                </a:solidFill>
              </a:rPr>
              <a:t>Will or living trust</a:t>
            </a:r>
          </a:p>
          <a:p>
            <a:pPr marL="285750" indent="-285750">
              <a:spcAft>
                <a:spcPts val="1000"/>
              </a:spcAft>
              <a:buFont typeface="Arial" panose="020B0604020202020204" pitchFamily="34" charset="0"/>
              <a:buChar char="•"/>
            </a:pPr>
            <a:r>
              <a:rPr lang="en-US" sz="1600" b="0" dirty="0">
                <a:solidFill>
                  <a:schemeClr val="tx1"/>
                </a:solidFill>
              </a:rPr>
              <a:t>Life estate reserved</a:t>
            </a:r>
          </a:p>
        </p:txBody>
      </p:sp>
      <p:sp>
        <p:nvSpPr>
          <p:cNvPr id="15" name="TextBox 14">
            <a:extLst>
              <a:ext uri="{FF2B5EF4-FFF2-40B4-BE49-F238E27FC236}">
                <a16:creationId xmlns:a16="http://schemas.microsoft.com/office/drawing/2014/main" id="{D32824DC-B81E-2A34-E295-BD54753DC0FC}"/>
              </a:ext>
            </a:extLst>
          </p:cNvPr>
          <p:cNvSpPr txBox="1"/>
          <p:nvPr/>
        </p:nvSpPr>
        <p:spPr>
          <a:xfrm>
            <a:off x="7071543" y="2934910"/>
            <a:ext cx="4302909" cy="1579920"/>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Want to create a legacy by making a significant gift upon death</a:t>
            </a:r>
          </a:p>
          <a:p>
            <a:pPr marL="285750" indent="-285750">
              <a:spcAft>
                <a:spcPts val="1000"/>
              </a:spcAft>
              <a:buFont typeface="Arial" panose="020B0604020202020204" pitchFamily="34" charset="0"/>
              <a:buChar char="•"/>
            </a:pPr>
            <a:r>
              <a:rPr lang="en-US" sz="1600" b="0" dirty="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dirty="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492BF6BF-4621-6783-BC78-7863105D54A9}"/>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cxnSp>
        <p:nvCxnSpPr>
          <p:cNvPr id="17" name="Straight Connector 16">
            <a:extLst>
              <a:ext uri="{FF2B5EF4-FFF2-40B4-BE49-F238E27FC236}">
                <a16:creationId xmlns:a16="http://schemas.microsoft.com/office/drawing/2014/main" id="{4A2CD727-85B7-8125-62E7-BA565E551A10}"/>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9D8E88D-D245-AEC7-6657-14BD06347304}"/>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Life insurance</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913179" y="3537164"/>
            <a:ext cx="1305466" cy="579514"/>
          </a:xfrm>
          <a:prstGeom prst="rect">
            <a:avLst/>
          </a:prstGeom>
          <a:noFill/>
        </p:spPr>
        <p:txBody>
          <a:bodyPr wrap="square" rtlCol="0">
            <a:spAutoFit/>
          </a:bodyPr>
          <a:lstStyle/>
          <a:p>
            <a:pPr algn="ctr"/>
            <a:r>
              <a:rPr lang="en-US" sz="1600" b="1" dirty="0"/>
              <a:t>Life Insurance</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2477541" cy="430887"/>
          </a:xfrm>
          <a:prstGeom prst="rect">
            <a:avLst/>
          </a:prstGeom>
          <a:noFill/>
        </p:spPr>
        <p:txBody>
          <a:bodyPr wrap="square" rtlCol="0">
            <a:spAutoFit/>
          </a:bodyPr>
          <a:lstStyle/>
          <a:p>
            <a:r>
              <a:rPr lang="en-US" sz="1100" i="1" dirty="0"/>
              <a:t>Give life insurance, naming Thrivent </a:t>
            </a:r>
          </a:p>
          <a:p>
            <a:r>
              <a:rPr lang="en-US" sz="1100" i="1" dirty="0"/>
              <a:t>Charitable as owner and beneficiary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4460515" y="5135185"/>
            <a:ext cx="2583224" cy="600164"/>
          </a:xfrm>
          <a:prstGeom prst="rect">
            <a:avLst/>
          </a:prstGeom>
          <a:noFill/>
        </p:spPr>
        <p:txBody>
          <a:bodyPr wrap="square" rtlCol="0">
            <a:spAutoFit/>
          </a:bodyPr>
          <a:lstStyle/>
          <a:p>
            <a:r>
              <a:rPr lang="en-US" sz="1100" i="1" dirty="0"/>
              <a:t>Annual premium payments are charitable gifts that may provide an income tax deduction for the supporter</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p:spPr>
        <p:txBody>
          <a:bodyPr wrap="square" rtlCol="0">
            <a:spAutoFit/>
          </a:bodyPr>
          <a:lstStyle/>
          <a:p>
            <a:pPr>
              <a:spcAft>
                <a:spcPts val="400"/>
              </a:spcAft>
            </a:pPr>
            <a:r>
              <a:rPr lang="en-US" sz="1100" b="0" i="1" dirty="0"/>
              <a:t>Designated charities receive automatic annual grants for term of years or in perpetuity</a:t>
            </a:r>
            <a:endParaRPr lang="en-GB" sz="1100" b="0" i="1" dirty="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98100" y="4170466"/>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07127" y="4648200"/>
            <a:ext cx="315597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pic>
        <p:nvPicPr>
          <p:cNvPr id="8" name="Picture 7">
            <a:extLst>
              <a:ext uri="{FF2B5EF4-FFF2-40B4-BE49-F238E27FC236}">
                <a16:creationId xmlns:a16="http://schemas.microsoft.com/office/drawing/2014/main" id="{BBBB2327-D1A6-7F72-170E-0BC341CFFCC4}"/>
              </a:ext>
            </a:extLst>
          </p:cNvPr>
          <p:cNvPicPr>
            <a:picLocks noChangeAspect="1"/>
          </p:cNvPicPr>
          <p:nvPr/>
        </p:nvPicPr>
        <p:blipFill>
          <a:blip r:embed="rId3"/>
          <a:srcRect/>
          <a:stretch/>
        </p:blipFill>
        <p:spPr>
          <a:xfrm>
            <a:off x="926630" y="2392454"/>
            <a:ext cx="1044273" cy="1044273"/>
          </a:xfrm>
          <a:prstGeom prst="rect">
            <a:avLst/>
          </a:prstGeom>
        </p:spPr>
      </p:pic>
      <p:sp>
        <p:nvSpPr>
          <p:cNvPr id="11" name="Oval 10">
            <a:extLst>
              <a:ext uri="{FF2B5EF4-FFF2-40B4-BE49-F238E27FC236}">
                <a16:creationId xmlns:a16="http://schemas.microsoft.com/office/drawing/2014/main" id="{130EB54C-2891-F7EC-B14E-45289AE3C2C9}"/>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84914C9-7C07-1B70-807F-CE1105F92749}"/>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E86E4D32-4B02-4A2C-C7C6-C9055FF85980}"/>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descr="Icon&#10;&#10;Description automatically generated">
            <a:extLst>
              <a:ext uri="{FF2B5EF4-FFF2-40B4-BE49-F238E27FC236}">
                <a16:creationId xmlns:a16="http://schemas.microsoft.com/office/drawing/2014/main" id="{BD6E88D9-D034-E933-2623-8B46CCDFCB1D}"/>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31" name="Picture 30" descr="Icon&#10;&#10;Description automatically generated">
            <a:extLst>
              <a:ext uri="{FF2B5EF4-FFF2-40B4-BE49-F238E27FC236}">
                <a16:creationId xmlns:a16="http://schemas.microsoft.com/office/drawing/2014/main" id="{B1A7781E-824D-0664-FAF8-95586570708A}"/>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5" name="Picture 4" descr="Icon&#10;&#10;Description automatically generated with medium confidence">
            <a:extLst>
              <a:ext uri="{FF2B5EF4-FFF2-40B4-BE49-F238E27FC236}">
                <a16:creationId xmlns:a16="http://schemas.microsoft.com/office/drawing/2014/main" id="{ABA5881A-FBB4-4CEC-A268-ADECD3150384}"/>
              </a:ext>
            </a:extLst>
          </p:cNvPr>
          <p:cNvPicPr>
            <a:picLocks noChangeAspect="1"/>
          </p:cNvPicPr>
          <p:nvPr/>
        </p:nvPicPr>
        <p:blipFill>
          <a:blip r:embed="rId6"/>
          <a:stretch>
            <a:fillRect/>
          </a:stretch>
        </p:blipFill>
        <p:spPr>
          <a:xfrm>
            <a:off x="4167960" y="2619714"/>
            <a:ext cx="914402" cy="917450"/>
          </a:xfrm>
          <a:prstGeom prst="rect">
            <a:avLst/>
          </a:prstGeom>
        </p:spPr>
      </p:pic>
      <p:sp>
        <p:nvSpPr>
          <p:cNvPr id="33" name="Oval 32">
            <a:extLst>
              <a:ext uri="{FF2B5EF4-FFF2-40B4-BE49-F238E27FC236}">
                <a16:creationId xmlns:a16="http://schemas.microsoft.com/office/drawing/2014/main" id="{BEAD7347-7471-45D9-B7A4-1211E05DD947}"/>
              </a:ext>
            </a:extLst>
          </p:cNvPr>
          <p:cNvSpPr/>
          <p:nvPr/>
        </p:nvSpPr>
        <p:spPr>
          <a:xfrm>
            <a:off x="3969198" y="2366323"/>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DC3CF776-DEF6-CD0C-1089-C16DF55B1EE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4834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Beneficiary Proceeds &amp; Bequests</a:t>
            </a:r>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Donors</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4" y="3537164"/>
            <a:ext cx="1672666" cy="599048"/>
          </a:xfrm>
          <a:prstGeom prst="rect">
            <a:avLst/>
          </a:prstGeom>
          <a:noFill/>
        </p:spPr>
        <p:txBody>
          <a:bodyPr wrap="square" rtlCol="0">
            <a:spAutoFit/>
          </a:bodyPr>
          <a:lstStyle/>
          <a:p>
            <a:pPr algn="ctr"/>
            <a:r>
              <a:rPr lang="en-US" sz="1600" b="1" dirty="0"/>
              <a:t>Donor-Advised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87275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642839"/>
            <a:ext cx="4372072" cy="536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EEE83855-94D9-886C-C4C2-B512381B3E47}"/>
              </a:ext>
            </a:extLst>
          </p:cNvPr>
          <p:cNvCxnSpPr>
            <a:cxnSpLocks/>
          </p:cNvCxnSpPr>
          <p:nvPr/>
        </p:nvCxnSpPr>
        <p:spPr>
          <a:xfrm flipV="1">
            <a:off x="5993516" y="4235645"/>
            <a:ext cx="0" cy="87811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72B61C62-79BC-B478-44B7-BB3485706C63}"/>
              </a:ext>
            </a:extLst>
          </p:cNvPr>
          <p:cNvSpPr txBox="1"/>
          <p:nvPr/>
        </p:nvSpPr>
        <p:spPr>
          <a:xfrm>
            <a:off x="3740427" y="1275121"/>
            <a:ext cx="2477541" cy="600164"/>
          </a:xfrm>
          <a:prstGeom prst="rect">
            <a:avLst/>
          </a:prstGeom>
          <a:noFill/>
        </p:spPr>
        <p:txBody>
          <a:bodyPr wrap="square" rtlCol="0">
            <a:spAutoFit/>
          </a:bodyPr>
          <a:lstStyle/>
          <a:p>
            <a:r>
              <a:rPr lang="en-US" sz="1100" i="1" dirty="0"/>
              <a:t>Name Thrivent Charitable as beneficiary and retain control of assets while living</a:t>
            </a:r>
          </a:p>
        </p:txBody>
      </p:sp>
      <p:sp>
        <p:nvSpPr>
          <p:cNvPr id="13" name="TextBox 12">
            <a:extLst>
              <a:ext uri="{FF2B5EF4-FFF2-40B4-BE49-F238E27FC236}">
                <a16:creationId xmlns:a16="http://schemas.microsoft.com/office/drawing/2014/main" id="{EE79F7F4-370D-808B-22D4-33946B642674}"/>
              </a:ext>
            </a:extLst>
          </p:cNvPr>
          <p:cNvSpPr txBox="1"/>
          <p:nvPr/>
        </p:nvSpPr>
        <p:spPr>
          <a:xfrm>
            <a:off x="5846130" y="5138111"/>
            <a:ext cx="2128495" cy="430887"/>
          </a:xfrm>
          <a:prstGeom prst="rect">
            <a:avLst/>
          </a:prstGeom>
          <a:noFill/>
        </p:spPr>
        <p:txBody>
          <a:bodyPr wrap="square" rtlCol="0">
            <a:spAutoFit/>
          </a:bodyPr>
          <a:lstStyle/>
          <a:p>
            <a:r>
              <a:rPr lang="en-US" sz="1100" i="1" dirty="0"/>
              <a:t>Receives beneficiary proceeds upon your death</a:t>
            </a:r>
          </a:p>
        </p:txBody>
      </p:sp>
      <p:sp>
        <p:nvSpPr>
          <p:cNvPr id="14" name="TextBox 13">
            <a:extLst>
              <a:ext uri="{FF2B5EF4-FFF2-40B4-BE49-F238E27FC236}">
                <a16:creationId xmlns:a16="http://schemas.microsoft.com/office/drawing/2014/main" id="{879202EA-E409-6502-21A1-48AC0C5325A4}"/>
              </a:ext>
            </a:extLst>
          </p:cNvPr>
          <p:cNvSpPr txBox="1"/>
          <p:nvPr/>
        </p:nvSpPr>
        <p:spPr>
          <a:xfrm>
            <a:off x="8037527" y="1259076"/>
            <a:ext cx="2333988" cy="600164"/>
          </a:xfrm>
          <a:prstGeom prst="rect">
            <a:avLst/>
          </a:prstGeom>
          <a:noFill/>
        </p:spPr>
        <p:txBody>
          <a:bodyPr wrap="square" rtlCol="0">
            <a:spAutoFit/>
          </a:bodyPr>
          <a:lstStyle/>
          <a:p>
            <a:r>
              <a:rPr lang="en-US" sz="1100" b="0" i="1" dirty="0"/>
              <a:t>Designated charities receive automatic annual grants for term of years or in perpetuity</a:t>
            </a:r>
            <a:endParaRPr lang="en-US" sz="1100" i="1" dirty="0"/>
          </a:p>
        </p:txBody>
      </p:sp>
      <p:sp>
        <p:nvSpPr>
          <p:cNvPr id="22" name="TextBox 21">
            <a:extLst>
              <a:ext uri="{FF2B5EF4-FFF2-40B4-BE49-F238E27FC236}">
                <a16:creationId xmlns:a16="http://schemas.microsoft.com/office/drawing/2014/main" id="{D15F51F0-3505-D341-1DE3-6D0E78115D3D}"/>
              </a:ext>
            </a:extLst>
          </p:cNvPr>
          <p:cNvSpPr txBox="1"/>
          <p:nvPr/>
        </p:nvSpPr>
        <p:spPr>
          <a:xfrm>
            <a:off x="1482813" y="5135185"/>
            <a:ext cx="2046200" cy="600164"/>
          </a:xfrm>
          <a:prstGeom prst="rect">
            <a:avLst/>
          </a:prstGeom>
          <a:noFill/>
        </p:spPr>
        <p:txBody>
          <a:bodyPr wrap="square" rtlCol="0">
            <a:spAutoFit/>
          </a:bodyPr>
          <a:lstStyle/>
          <a:p>
            <a:r>
              <a:rPr lang="en-US" sz="1100" i="1" dirty="0"/>
              <a:t>Heirs may avoid income taxes on assets given, taxable estate may be reduced</a:t>
            </a:r>
          </a:p>
        </p:txBody>
      </p:sp>
      <p:pic>
        <p:nvPicPr>
          <p:cNvPr id="7" name="Picture 6">
            <a:extLst>
              <a:ext uri="{FF2B5EF4-FFF2-40B4-BE49-F238E27FC236}">
                <a16:creationId xmlns:a16="http://schemas.microsoft.com/office/drawing/2014/main" id="{7882A974-702E-BBCB-709F-4CA26F102465}"/>
              </a:ext>
            </a:extLst>
          </p:cNvPr>
          <p:cNvPicPr>
            <a:picLocks noChangeAspect="1"/>
          </p:cNvPicPr>
          <p:nvPr/>
        </p:nvPicPr>
        <p:blipFill>
          <a:blip r:embed="rId3"/>
          <a:srcRect/>
          <a:stretch/>
        </p:blipFill>
        <p:spPr>
          <a:xfrm>
            <a:off x="1141037" y="2392454"/>
            <a:ext cx="1044273" cy="1044273"/>
          </a:xfrm>
          <a:prstGeom prst="rect">
            <a:avLst/>
          </a:prstGeom>
        </p:spPr>
      </p:pic>
      <p:sp>
        <p:nvSpPr>
          <p:cNvPr id="16" name="Oval 15">
            <a:extLst>
              <a:ext uri="{FF2B5EF4-FFF2-40B4-BE49-F238E27FC236}">
                <a16:creationId xmlns:a16="http://schemas.microsoft.com/office/drawing/2014/main" id="{92C23045-3241-8320-BC3E-75FF6A4F11CB}"/>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DDAFACA3-D5CA-AAE2-F668-7D37C4508D01}"/>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A40AEAE-A10B-BFEB-14A7-85A9F0B85A13}"/>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Icon&#10;&#10;Description automatically generated">
            <a:extLst>
              <a:ext uri="{FF2B5EF4-FFF2-40B4-BE49-F238E27FC236}">
                <a16:creationId xmlns:a16="http://schemas.microsoft.com/office/drawing/2014/main" id="{567E783C-8DE0-6EE6-5ACA-797B55DE48C8}"/>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26" name="Picture 25" descr="Icon&#10;&#10;Description automatically generated">
            <a:extLst>
              <a:ext uri="{FF2B5EF4-FFF2-40B4-BE49-F238E27FC236}">
                <a16:creationId xmlns:a16="http://schemas.microsoft.com/office/drawing/2014/main" id="{86EE694E-7CE6-85DA-F7DB-8C0C77693C51}"/>
              </a:ext>
            </a:extLst>
          </p:cNvPr>
          <p:cNvPicPr>
            <a:picLocks noChangeAspect="1"/>
          </p:cNvPicPr>
          <p:nvPr/>
        </p:nvPicPr>
        <p:blipFill>
          <a:blip r:embed="rId5"/>
          <a:stretch>
            <a:fillRect/>
          </a:stretch>
        </p:blipFill>
        <p:spPr>
          <a:xfrm>
            <a:off x="9913670" y="2455865"/>
            <a:ext cx="917450" cy="917450"/>
          </a:xfrm>
          <a:prstGeom prst="rect">
            <a:avLst/>
          </a:prstGeom>
        </p:spPr>
      </p:pic>
      <p:sp>
        <p:nvSpPr>
          <p:cNvPr id="3" name="Date Placeholder 2">
            <a:extLst>
              <a:ext uri="{FF2B5EF4-FFF2-40B4-BE49-F238E27FC236}">
                <a16:creationId xmlns:a16="http://schemas.microsoft.com/office/drawing/2014/main" id="{6B0364DF-241A-7727-74D2-B57BF349850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76616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705631-7CE6-9B7C-8DEF-CB27D4FEEAD5}"/>
              </a:ext>
            </a:extLst>
          </p:cNvPr>
          <p:cNvSpPr>
            <a:spLocks noGrp="1"/>
          </p:cNvSpPr>
          <p:nvPr>
            <p:ph type="title"/>
          </p:nvPr>
        </p:nvSpPr>
        <p:spPr/>
        <p:txBody>
          <a:bodyPr/>
          <a:lstStyle/>
          <a:p>
            <a:r>
              <a:rPr lang="en-US" sz="4400" dirty="0">
                <a:solidFill>
                  <a:schemeClr val="accent1"/>
                </a:solidFill>
              </a:rPr>
              <a:t>Give Now.</a:t>
            </a:r>
            <a:br>
              <a:rPr lang="en-US" sz="4400" dirty="0"/>
            </a:br>
            <a:r>
              <a:rPr lang="en-US" sz="4400" dirty="0">
                <a:solidFill>
                  <a:schemeClr val="accent1"/>
                </a:solidFill>
              </a:rPr>
              <a:t>Give Later.</a:t>
            </a:r>
            <a:br>
              <a:rPr lang="en-US" sz="4400" dirty="0">
                <a:solidFill>
                  <a:schemeClr val="accent1"/>
                </a:solidFill>
              </a:rPr>
            </a:br>
            <a:r>
              <a:rPr lang="en-US" sz="4400" dirty="0">
                <a:solidFill>
                  <a:schemeClr val="tx1"/>
                </a:solidFill>
              </a:rPr>
              <a:t>Give &amp; Receive.</a:t>
            </a:r>
            <a:r>
              <a:rPr lang="en-US" sz="3200" baseline="30000" dirty="0">
                <a:solidFill>
                  <a:schemeClr val="tx1"/>
                </a:solidFill>
              </a:rPr>
              <a:t>™</a:t>
            </a:r>
            <a:r>
              <a:rPr lang="en-US" dirty="0">
                <a:solidFill>
                  <a:schemeClr val="tx1"/>
                </a:solidFill>
              </a:rPr>
              <a:t> </a:t>
            </a:r>
          </a:p>
        </p:txBody>
      </p:sp>
      <p:sp>
        <p:nvSpPr>
          <p:cNvPr id="4" name="Text Placeholder 3">
            <a:extLst>
              <a:ext uri="{FF2B5EF4-FFF2-40B4-BE49-F238E27FC236}">
                <a16:creationId xmlns:a16="http://schemas.microsoft.com/office/drawing/2014/main" id="{DCCC54EA-F7B8-2DF4-0C65-D83902FEDDCB}"/>
              </a:ext>
            </a:extLst>
          </p:cNvPr>
          <p:cNvSpPr>
            <a:spLocks noGrp="1"/>
          </p:cNvSpPr>
          <p:nvPr>
            <p:ph type="body" idx="1"/>
          </p:nvPr>
        </p:nvSpPr>
        <p:spPr/>
        <p:txBody>
          <a:bodyPr/>
          <a:lstStyle/>
          <a:p>
            <a:endParaRPr lang="en-US"/>
          </a:p>
        </p:txBody>
      </p:sp>
      <p:sp>
        <p:nvSpPr>
          <p:cNvPr id="2" name="Date Placeholder 1">
            <a:extLst>
              <a:ext uri="{FF2B5EF4-FFF2-40B4-BE49-F238E27FC236}">
                <a16:creationId xmlns:a16="http://schemas.microsoft.com/office/drawing/2014/main" id="{2F03F949-6BD4-6EF5-DA49-E6262D4E09C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29142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dirty="0">
                <a:latin typeface="Baskerville Old Face" panose="02020602080505020303" pitchFamily="18" charset="0"/>
                <a:ea typeface="Baskerville" panose="02020502070401020303" pitchFamily="18" charset="0"/>
              </a:rPr>
              <a:t>You can also m</a:t>
            </a:r>
            <a:r>
              <a:rPr lang="en-US" dirty="0"/>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674C077F-4DD7-4332-B331-DA1E448A1332}"/>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9" name="TextBox 8">
            <a:extLst>
              <a:ext uri="{FF2B5EF4-FFF2-40B4-BE49-F238E27FC236}">
                <a16:creationId xmlns:a16="http://schemas.microsoft.com/office/drawing/2014/main" id="{5F6884CD-4926-DBB2-B452-50262D3D63D3}"/>
              </a:ext>
            </a:extLst>
          </p:cNvPr>
          <p:cNvSpPr txBox="1"/>
          <p:nvPr/>
        </p:nvSpPr>
        <p:spPr>
          <a:xfrm>
            <a:off x="1315052" y="4292787"/>
            <a:ext cx="2135444" cy="369332"/>
          </a:xfrm>
          <a:prstGeom prst="rect">
            <a:avLst/>
          </a:prstGeom>
          <a:noFill/>
        </p:spPr>
        <p:txBody>
          <a:bodyPr wrap="square">
            <a:spAutoFit/>
          </a:bodyPr>
          <a:lstStyle/>
          <a:p>
            <a:pPr algn="r">
              <a:spcBef>
                <a:spcPts val="600"/>
              </a:spcBef>
              <a:spcAft>
                <a:spcPts val="600"/>
              </a:spcAft>
            </a:pPr>
            <a:r>
              <a:rPr lang="en-GB" sz="1800" b="1" dirty="0">
                <a:solidFill>
                  <a:srgbClr val="2E66FF"/>
                </a:solidFill>
              </a:rPr>
              <a:t>For people who</a:t>
            </a:r>
          </a:p>
        </p:txBody>
      </p:sp>
      <p:sp>
        <p:nvSpPr>
          <p:cNvPr id="4" name="Rectangle 3">
            <a:extLst>
              <a:ext uri="{FF2B5EF4-FFF2-40B4-BE49-F238E27FC236}">
                <a16:creationId xmlns:a16="http://schemas.microsoft.com/office/drawing/2014/main" id="{D6F341D9-A9B8-75C9-2357-320AD567B4E3}"/>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4505D92-3027-4BF9-75F9-1077AA35DB52}"/>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82FE4744-B5C8-FAAF-5703-3A77B2F4D11A}"/>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D6511D-E16A-CFB0-01C7-9D6C7E9FF6DB}"/>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3008B3C9-BB6C-5A1E-0BC3-90919F22A406}"/>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dirty="0">
                <a:solidFill>
                  <a:schemeClr val="tx1"/>
                </a:solidFill>
              </a:rPr>
              <a:t>Charitable gift annuity</a:t>
            </a:r>
          </a:p>
          <a:p>
            <a:pPr marL="742950" lvl="1" indent="-285750">
              <a:spcAft>
                <a:spcPts val="1000"/>
              </a:spcAft>
              <a:buFont typeface="Arial" panose="020B0604020202020204" pitchFamily="34" charset="0"/>
              <a:buChar char="•"/>
            </a:pPr>
            <a:r>
              <a:rPr lang="en-US" sz="1600" dirty="0"/>
              <a:t>Immediate</a:t>
            </a:r>
          </a:p>
          <a:p>
            <a:pPr marL="742950" lvl="1" indent="-285750">
              <a:spcAft>
                <a:spcPts val="1000"/>
              </a:spcAft>
              <a:buFont typeface="Arial" panose="020B0604020202020204" pitchFamily="34" charset="0"/>
              <a:buChar char="•"/>
            </a:pPr>
            <a:r>
              <a:rPr lang="en-US" sz="1600" dirty="0"/>
              <a:t>Deferred</a:t>
            </a:r>
          </a:p>
          <a:p>
            <a:pPr marL="742950" lvl="1" indent="-285750">
              <a:spcAft>
                <a:spcPts val="1000"/>
              </a:spcAft>
              <a:buFont typeface="Arial" panose="020B0604020202020204" pitchFamily="34" charset="0"/>
              <a:buChar char="•"/>
            </a:pPr>
            <a:r>
              <a:rPr lang="en-US" sz="1600" dirty="0"/>
              <a:t>Flexible deferred</a:t>
            </a:r>
          </a:p>
          <a:p>
            <a:pPr marL="342900" indent="-342900">
              <a:spcAft>
                <a:spcPts val="1000"/>
              </a:spcAft>
              <a:buFont typeface="Arial" panose="020B0604020202020204" pitchFamily="34" charset="0"/>
              <a:buChar char="•"/>
            </a:pPr>
            <a:r>
              <a:rPr lang="en-US" sz="1600" b="1" dirty="0">
                <a:solidFill>
                  <a:schemeClr val="tx1"/>
                </a:solidFill>
              </a:rPr>
              <a:t>Charitable remainder trust</a:t>
            </a:r>
          </a:p>
          <a:p>
            <a:pPr marL="742950" lvl="1" indent="-285750">
              <a:spcAft>
                <a:spcPts val="1000"/>
              </a:spcAft>
              <a:buFont typeface="Arial" panose="020B0604020202020204" pitchFamily="34" charset="0"/>
              <a:buChar char="•"/>
            </a:pPr>
            <a:r>
              <a:rPr lang="en-US" sz="1600" dirty="0"/>
              <a:t>CRAT</a:t>
            </a:r>
          </a:p>
          <a:p>
            <a:pPr marL="742950" lvl="1" indent="-285750">
              <a:spcAft>
                <a:spcPts val="1000"/>
              </a:spcAft>
              <a:buFont typeface="Arial" panose="020B0604020202020204" pitchFamily="34" charset="0"/>
              <a:buChar char="•"/>
            </a:pPr>
            <a:r>
              <a:rPr lang="en-US" sz="1600" dirty="0"/>
              <a:t>CRUT</a:t>
            </a:r>
          </a:p>
          <a:p>
            <a:pPr marL="742950" lvl="1" indent="-285750">
              <a:spcAft>
                <a:spcPts val="1000"/>
              </a:spcAft>
              <a:buFont typeface="Arial" panose="020B0604020202020204" pitchFamily="34" charset="0"/>
              <a:buChar char="•"/>
            </a:pPr>
            <a:r>
              <a:rPr lang="en-US" sz="1600" dirty="0"/>
              <a:t>Flip-CRUT</a:t>
            </a:r>
            <a:endParaRPr lang="en-US" sz="1600" b="0" dirty="0">
              <a:solidFill>
                <a:schemeClr val="tx1"/>
              </a:solidFill>
            </a:endParaRPr>
          </a:p>
        </p:txBody>
      </p:sp>
      <p:sp>
        <p:nvSpPr>
          <p:cNvPr id="15" name="TextBox 14">
            <a:extLst>
              <a:ext uri="{FF2B5EF4-FFF2-40B4-BE49-F238E27FC236}">
                <a16:creationId xmlns:a16="http://schemas.microsoft.com/office/drawing/2014/main" id="{B8289144-9818-4D3A-69FB-82353502AAA7}"/>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Own assets you want converted to income payments.</a:t>
            </a:r>
          </a:p>
          <a:p>
            <a:pPr marL="285750" indent="-285750">
              <a:spcAft>
                <a:spcPts val="1000"/>
              </a:spcAft>
              <a:buFont typeface="Arial" panose="020B0604020202020204" pitchFamily="34" charset="0"/>
              <a:buChar char="•"/>
            </a:pPr>
            <a:r>
              <a:rPr lang="en-US" sz="1600" b="0" dirty="0">
                <a:solidFill>
                  <a:schemeClr val="tx1"/>
                </a:solidFill>
              </a:rPr>
              <a:t>Own long-term appreciated securities.</a:t>
            </a:r>
          </a:p>
          <a:p>
            <a:pPr marL="285750" indent="-285750">
              <a:spcAft>
                <a:spcPts val="1000"/>
              </a:spcAft>
              <a:buFont typeface="Arial" panose="020B0604020202020204" pitchFamily="34" charset="0"/>
              <a:buChar char="•"/>
            </a:pPr>
            <a:r>
              <a:rPr lang="en-US" sz="1600" b="0" dirty="0">
                <a:solidFill>
                  <a:schemeClr val="tx1"/>
                </a:solidFill>
              </a:rPr>
              <a:t>May seek to avoid market volatility.</a:t>
            </a:r>
          </a:p>
          <a:p>
            <a:pPr marL="285750" indent="-285750">
              <a:spcAft>
                <a:spcPts val="1000"/>
              </a:spcAft>
              <a:buFont typeface="Arial" panose="020B0604020202020204" pitchFamily="34" charset="0"/>
              <a:buChar char="•"/>
            </a:pPr>
            <a:r>
              <a:rPr lang="en-US" sz="1600" b="0" dirty="0">
                <a:solidFill>
                  <a:schemeClr val="tx1"/>
                </a:solidFill>
              </a:rPr>
              <a:t>Seek a potential charitable deduction for portion of gift assets.</a:t>
            </a:r>
          </a:p>
        </p:txBody>
      </p:sp>
      <p:sp>
        <p:nvSpPr>
          <p:cNvPr id="16" name="TextBox 15">
            <a:extLst>
              <a:ext uri="{FF2B5EF4-FFF2-40B4-BE49-F238E27FC236}">
                <a16:creationId xmlns:a16="http://schemas.microsoft.com/office/drawing/2014/main" id="{50046D7B-F678-664A-A7DE-57978C378D38}"/>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3</a:t>
            </a:r>
          </a:p>
        </p:txBody>
      </p:sp>
      <p:sp>
        <p:nvSpPr>
          <p:cNvPr id="17" name="TextBox 16">
            <a:extLst>
              <a:ext uri="{FF2B5EF4-FFF2-40B4-BE49-F238E27FC236}">
                <a16:creationId xmlns:a16="http://schemas.microsoft.com/office/drawing/2014/main" id="{58F2DE4D-CBA9-F748-0967-8BC4DE622F0D}"/>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3C981AB8-DDC4-2896-6D2C-6F1D22498856}"/>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66685F2-4586-9286-54E5-FA6927A9B06B}"/>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537164"/>
            <a:ext cx="1577166" cy="579514"/>
          </a:xfrm>
          <a:prstGeom prst="rect">
            <a:avLst/>
          </a:prstGeom>
          <a:noFill/>
        </p:spPr>
        <p:txBody>
          <a:bodyPr wrap="square" rtlCol="0">
            <a:spAutoFit/>
          </a:bodyPr>
          <a:lstStyle/>
          <a:p>
            <a:pPr algn="ctr"/>
            <a:r>
              <a:rPr lang="en-US" sz="1600" b="1" dirty="0"/>
              <a:t>Charitable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Gift Annuity</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537164"/>
            <a:ext cx="1593000" cy="584775"/>
          </a:xfrm>
          <a:prstGeom prst="rect">
            <a:avLst/>
          </a:prstGeom>
          <a:noFill/>
        </p:spPr>
        <p:txBody>
          <a:bodyPr wrap="square" rtlCol="0">
            <a:spAutoFit/>
          </a:bodyPr>
          <a:lstStyle/>
          <a:p>
            <a:pPr algn="ctr"/>
            <a:r>
              <a:rPr lang="en-US" sz="1600" b="1" dirty="0"/>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1531241"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dirty="0"/>
              <a:t>*Payout rates, charitable deductions and other benefits vary based on a number of factors. </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E508AC14-C116-6C27-CC92-2836A0D10E97}"/>
              </a:ext>
            </a:extLst>
          </p:cNvPr>
          <p:cNvSpPr txBox="1"/>
          <p:nvPr/>
        </p:nvSpPr>
        <p:spPr>
          <a:xfrm>
            <a:off x="737205" y="3705315"/>
            <a:ext cx="1305466" cy="338554"/>
          </a:xfrm>
          <a:prstGeom prst="rect">
            <a:avLst/>
          </a:prstGeom>
          <a:noFill/>
        </p:spPr>
        <p:txBody>
          <a:bodyPr wrap="square" rtlCol="0">
            <a:spAutoFit/>
          </a:bodyPr>
          <a:lstStyle/>
          <a:p>
            <a:pPr algn="ctr"/>
            <a:r>
              <a:rPr lang="en-US" sz="1600" b="1" dirty="0"/>
              <a:t>Donors</a:t>
            </a:r>
          </a:p>
        </p:txBody>
      </p:sp>
      <p:sp>
        <p:nvSpPr>
          <p:cNvPr id="42" name="TextBox 41">
            <a:extLst>
              <a:ext uri="{FF2B5EF4-FFF2-40B4-BE49-F238E27FC236}">
                <a16:creationId xmlns:a16="http://schemas.microsoft.com/office/drawing/2014/main" id="{48E155F0-6903-2386-44ED-8B8E03DCDEE4}"/>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537A8E36-C5D5-AFAE-C05E-D574972B281B}"/>
              </a:ext>
            </a:extLst>
          </p:cNvPr>
          <p:cNvSpPr txBox="1"/>
          <p:nvPr/>
        </p:nvSpPr>
        <p:spPr>
          <a:xfrm>
            <a:off x="2831569" y="1456923"/>
            <a:ext cx="1876991" cy="440246"/>
          </a:xfrm>
          <a:prstGeom prst="rect">
            <a:avLst/>
          </a:prstGeom>
          <a:noFill/>
        </p:spPr>
        <p:txBody>
          <a:bodyPr wrap="square" rtlCol="0">
            <a:spAutoFit/>
          </a:bodyPr>
          <a:lstStyle/>
          <a:p>
            <a:r>
              <a:rPr lang="en-US" sz="1100" i="1" dirty="0"/>
              <a:t>Gift of cash</a:t>
            </a:r>
            <a:r>
              <a:rPr lang="en-US" sz="1100" i="1" dirty="0">
                <a:solidFill>
                  <a:srgbClr val="F2F2F2"/>
                </a:solidFill>
              </a:rPr>
              <a:t> </a:t>
            </a:r>
            <a:r>
              <a:rPr lang="en-US" sz="1100" i="1" dirty="0"/>
              <a:t>or appreciated securities</a:t>
            </a:r>
          </a:p>
        </p:txBody>
      </p:sp>
      <p:sp>
        <p:nvSpPr>
          <p:cNvPr id="7" name="TextBox 6">
            <a:extLst>
              <a:ext uri="{FF2B5EF4-FFF2-40B4-BE49-F238E27FC236}">
                <a16:creationId xmlns:a16="http://schemas.microsoft.com/office/drawing/2014/main" id="{2C401869-6F52-7B70-627F-4D5D30A2FDB1}"/>
              </a:ext>
            </a:extLst>
          </p:cNvPr>
          <p:cNvSpPr txBox="1"/>
          <p:nvPr/>
        </p:nvSpPr>
        <p:spPr>
          <a:xfrm>
            <a:off x="2847218" y="5152251"/>
            <a:ext cx="1541902" cy="430887"/>
          </a:xfrm>
          <a:prstGeom prst="rect">
            <a:avLst/>
          </a:prstGeom>
          <a:noFill/>
        </p:spPr>
        <p:txBody>
          <a:bodyPr wrap="square" rtlCol="0">
            <a:spAutoFit/>
          </a:bodyPr>
          <a:lstStyle/>
          <a:p>
            <a:r>
              <a:rPr lang="en-US" sz="1100" i="1" dirty="0"/>
              <a:t>May receive income tax deduction </a:t>
            </a:r>
          </a:p>
        </p:txBody>
      </p:sp>
      <p:sp>
        <p:nvSpPr>
          <p:cNvPr id="10" name="TextBox 9">
            <a:extLst>
              <a:ext uri="{FF2B5EF4-FFF2-40B4-BE49-F238E27FC236}">
                <a16:creationId xmlns:a16="http://schemas.microsoft.com/office/drawing/2014/main" id="{531FB6A2-EE9B-D1B0-4871-CD55DB6A72EA}"/>
              </a:ext>
            </a:extLst>
          </p:cNvPr>
          <p:cNvSpPr txBox="1"/>
          <p:nvPr/>
        </p:nvSpPr>
        <p:spPr>
          <a:xfrm>
            <a:off x="8923349" y="1273062"/>
            <a:ext cx="2333988" cy="600164"/>
          </a:xfrm>
          <a:prstGeom prst="rect">
            <a:avLst/>
          </a:prstGeom>
          <a:noFill/>
        </p:spPr>
        <p:txBody>
          <a:bodyPr wrap="square" rtlCol="0">
            <a:spAutoFit/>
          </a:bodyPr>
          <a:lstStyle/>
          <a:p>
            <a:r>
              <a:rPr lang="en-US" sz="1100" b="0" i="1" dirty="0"/>
              <a:t>Designated charities receive automatic annual grants for term of years or in perpetuity</a:t>
            </a:r>
            <a:endParaRPr lang="en-US" sz="1100" i="1" dirty="0"/>
          </a:p>
        </p:txBody>
      </p:sp>
      <p:sp>
        <p:nvSpPr>
          <p:cNvPr id="11" name="TextBox 10">
            <a:extLst>
              <a:ext uri="{FF2B5EF4-FFF2-40B4-BE49-F238E27FC236}">
                <a16:creationId xmlns:a16="http://schemas.microsoft.com/office/drawing/2014/main" id="{3B55284E-9F6C-2B58-03D4-774F5B2D2289}"/>
              </a:ext>
            </a:extLst>
          </p:cNvPr>
          <p:cNvSpPr txBox="1"/>
          <p:nvPr/>
        </p:nvSpPr>
        <p:spPr>
          <a:xfrm>
            <a:off x="6110515" y="5152252"/>
            <a:ext cx="2235868" cy="430887"/>
          </a:xfrm>
          <a:prstGeom prst="rect">
            <a:avLst/>
          </a:prstGeom>
          <a:noFill/>
        </p:spPr>
        <p:txBody>
          <a:bodyPr wrap="square" rtlCol="0">
            <a:spAutoFit/>
          </a:bodyPr>
          <a:lstStyle/>
          <a:p>
            <a:r>
              <a:rPr lang="en-US" sz="1100" i="1" dirty="0"/>
              <a:t>Remainder goes to charitable fund upon donors’ death</a:t>
            </a:r>
          </a:p>
        </p:txBody>
      </p:sp>
      <p:pic>
        <p:nvPicPr>
          <p:cNvPr id="8" name="Picture 7">
            <a:extLst>
              <a:ext uri="{FF2B5EF4-FFF2-40B4-BE49-F238E27FC236}">
                <a16:creationId xmlns:a16="http://schemas.microsoft.com/office/drawing/2014/main" id="{8ED05D56-8F11-E0B7-BB8D-7611EBDFAA97}"/>
              </a:ext>
            </a:extLst>
          </p:cNvPr>
          <p:cNvPicPr>
            <a:picLocks noChangeAspect="1"/>
          </p:cNvPicPr>
          <p:nvPr/>
        </p:nvPicPr>
        <p:blipFill>
          <a:blip r:embed="rId3"/>
          <a:srcRect/>
          <a:stretch/>
        </p:blipFill>
        <p:spPr>
          <a:xfrm>
            <a:off x="926630" y="2392454"/>
            <a:ext cx="1044273" cy="1044273"/>
          </a:xfrm>
          <a:prstGeom prst="rect">
            <a:avLst/>
          </a:prstGeom>
        </p:spPr>
      </p:pic>
      <p:sp>
        <p:nvSpPr>
          <p:cNvPr id="12" name="Oval 11">
            <a:extLst>
              <a:ext uri="{FF2B5EF4-FFF2-40B4-BE49-F238E27FC236}">
                <a16:creationId xmlns:a16="http://schemas.microsoft.com/office/drawing/2014/main" id="{E10CE23A-B799-F4DF-F035-ECACDF61706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5C0F01F8-2821-5F55-1588-E519C6D18E34}"/>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B53252-6059-A63A-A252-ABB745ED84A1}"/>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Icon&#10;&#10;Description automatically generated">
            <a:extLst>
              <a:ext uri="{FF2B5EF4-FFF2-40B4-BE49-F238E27FC236}">
                <a16:creationId xmlns:a16="http://schemas.microsoft.com/office/drawing/2014/main" id="{875B2CE4-971B-99DD-112D-6D3F8E372BF5}"/>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7" name="Picture 16" descr="Icon&#10;&#10;Description automatically generated">
            <a:extLst>
              <a:ext uri="{FF2B5EF4-FFF2-40B4-BE49-F238E27FC236}">
                <a16:creationId xmlns:a16="http://schemas.microsoft.com/office/drawing/2014/main" id="{CCDB0996-D108-1C58-3963-F49BFABBB5E4}"/>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27" name="Picture 26" descr="Icon&#10;&#10;Description automatically generated">
            <a:extLst>
              <a:ext uri="{FF2B5EF4-FFF2-40B4-BE49-F238E27FC236}">
                <a16:creationId xmlns:a16="http://schemas.microsoft.com/office/drawing/2014/main" id="{8BDEEAAC-88C1-4B71-BB5F-C3698FF16862}"/>
              </a:ext>
            </a:extLst>
          </p:cNvPr>
          <p:cNvPicPr>
            <a:picLocks noChangeAspect="1"/>
          </p:cNvPicPr>
          <p:nvPr/>
        </p:nvPicPr>
        <p:blipFill>
          <a:blip r:embed="rId6"/>
          <a:stretch>
            <a:fillRect/>
          </a:stretch>
        </p:blipFill>
        <p:spPr>
          <a:xfrm>
            <a:off x="4053169" y="2449938"/>
            <a:ext cx="917450" cy="917450"/>
          </a:xfrm>
          <a:prstGeom prst="rect">
            <a:avLst/>
          </a:prstGeom>
        </p:spPr>
      </p:pic>
      <p:sp>
        <p:nvSpPr>
          <p:cNvPr id="41" name="Oval 40">
            <a:extLst>
              <a:ext uri="{FF2B5EF4-FFF2-40B4-BE49-F238E27FC236}">
                <a16:creationId xmlns:a16="http://schemas.microsoft.com/office/drawing/2014/main" id="{9426516C-291F-4D19-9116-A575AFBD7A27}"/>
              </a:ext>
            </a:extLst>
          </p:cNvPr>
          <p:cNvSpPr/>
          <p:nvPr/>
        </p:nvSpPr>
        <p:spPr>
          <a:xfrm>
            <a:off x="3917990" y="231475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A837A77D-2CB1-7D14-967F-449838A833F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694642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265238"/>
            <a:ext cx="11171274" cy="4877655"/>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1400" dirty="0">
                <a:latin typeface="+mn-lt"/>
              </a:rPr>
              <a:t>Thrivent Charitable Impact &amp; Investing</a:t>
            </a:r>
            <a:r>
              <a:rPr lang="en-US" sz="1400" baseline="30000" dirty="0">
                <a:latin typeface="+mn-lt"/>
              </a:rPr>
              <a:t>®</a:t>
            </a:r>
            <a:r>
              <a:rPr lang="en-US" sz="1400" dirty="0">
                <a:latin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cs typeface="Arial"/>
              </a:rPr>
              <a:t>The donor’s experience may not be the same as other donors and does not indicate future performance or success.</a:t>
            </a:r>
          </a:p>
          <a:p>
            <a:pPr algn="l">
              <a:lnSpc>
                <a:spcPct val="100000"/>
              </a:lnSpc>
              <a:spcBef>
                <a:spcPts val="0"/>
              </a:spcBef>
            </a:pPr>
            <a:endParaRPr lang="en-US" sz="1400" dirty="0">
              <a:latin typeface="+mn-lt"/>
              <a:cs typeface="Arial"/>
            </a:endParaRPr>
          </a:p>
          <a:p>
            <a:pPr algn="l">
              <a:lnSpc>
                <a:spcPct val="100000"/>
              </a:lnSpc>
              <a:spcBef>
                <a:spcPts val="0"/>
              </a:spcBef>
            </a:pPr>
            <a:r>
              <a:rPr lang="en-US" sz="1400" dirty="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400" baseline="30000" dirty="0">
                <a:latin typeface="+mn-lt"/>
              </a:rPr>
              <a:t>®</a:t>
            </a:r>
            <a:r>
              <a:rPr lang="en-US" sz="1400" dirty="0">
                <a:latin typeface="+mn-lt"/>
                <a:cs typeface="Arial"/>
              </a:rPr>
              <a:t>, do not provide legal, accounting, or tax advice. Consult your attorney or tax professional.</a:t>
            </a:r>
            <a:r>
              <a:rPr lang="en-US" sz="1400" dirty="0">
                <a:latin typeface="+mn-lt"/>
              </a:rPr>
              <a:t> </a:t>
            </a:r>
            <a:br>
              <a:rPr lang="en-US" sz="1400" dirty="0">
                <a:latin typeface="+mn-lt"/>
              </a:rPr>
            </a:br>
            <a:endParaRPr lang="en-US" sz="1400" dirty="0">
              <a:latin typeface="+mn-lt"/>
            </a:endParaRPr>
          </a:p>
          <a:p>
            <a:pPr algn="l">
              <a:lnSpc>
                <a:spcPct val="100000"/>
              </a:lnSpc>
              <a:spcBef>
                <a:spcPts val="0"/>
              </a:spcBef>
            </a:pPr>
            <a:r>
              <a:rPr lang="en-US" sz="1400" dirty="0">
                <a:latin typeface="+mn-lt"/>
              </a:rPr>
              <a:t>To ensure compliance with IRS requirements, be aware that any U.S. federal tax advice that may be contained in this presentation is not intended to be used, and cannot be used, for the purpose of (i) avoiding penalties under the Internal Revenue Code or (ii) promoting, marketing and recommending another party to any transaction or matter addressed herein. </a:t>
            </a:r>
            <a:br>
              <a:rPr lang="en-US" sz="1400" dirty="0">
                <a:latin typeface="+mn-lt"/>
              </a:rPr>
            </a:br>
            <a:endParaRPr lang="en-US" sz="1400" dirty="0">
              <a:latin typeface="+mn-lt"/>
              <a:cs typeface="Arial"/>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dirty="0"/>
              <a:t>Disclosure/Disclaimer</a:t>
            </a:r>
            <a:endParaRPr lang="en-GB" dirty="0"/>
          </a:p>
        </p:txBody>
      </p:sp>
      <p:sp>
        <p:nvSpPr>
          <p:cNvPr id="3" name="Date Placeholder 2">
            <a:extLst>
              <a:ext uri="{FF2B5EF4-FFF2-40B4-BE49-F238E27FC236}">
                <a16:creationId xmlns:a16="http://schemas.microsoft.com/office/drawing/2014/main" id="{9B5394F0-2E56-3802-1FF5-27C42C03C66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79134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537164"/>
            <a:ext cx="1876993" cy="584775"/>
          </a:xfrm>
          <a:prstGeom prst="rect">
            <a:avLst/>
          </a:prstGeom>
          <a:noFill/>
        </p:spPr>
        <p:txBody>
          <a:bodyPr wrap="square" rtlCol="0">
            <a:spAutoFit/>
          </a:bodyPr>
          <a:lstStyle/>
          <a:p>
            <a:pPr algn="ctr"/>
            <a:r>
              <a:rPr lang="en-US" sz="1600" b="1" dirty="0"/>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1531241"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dirty="0"/>
              <a:t>*Payout rates, charitable deductions and other benefits vary based on a number of factors. </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07D3C29F-3922-9A34-10D1-24E694EC0F57}"/>
              </a:ext>
            </a:extLst>
          </p:cNvPr>
          <p:cNvSpPr txBox="1"/>
          <p:nvPr/>
        </p:nvSpPr>
        <p:spPr>
          <a:xfrm>
            <a:off x="2831569" y="1456923"/>
            <a:ext cx="1561837" cy="440246"/>
          </a:xfrm>
          <a:prstGeom prst="rect">
            <a:avLst/>
          </a:prstGeom>
          <a:noFill/>
          <a:ln>
            <a:noFill/>
          </a:ln>
        </p:spPr>
        <p:txBody>
          <a:bodyPr wrap="square" rtlCol="0">
            <a:spAutoFit/>
          </a:bodyPr>
          <a:lstStyle/>
          <a:p>
            <a:r>
              <a:rPr lang="en-US" sz="1100" i="1" dirty="0"/>
              <a:t>Gift of cash, securities or property</a:t>
            </a:r>
          </a:p>
        </p:txBody>
      </p:sp>
      <p:sp>
        <p:nvSpPr>
          <p:cNvPr id="7" name="TextBox 6">
            <a:extLst>
              <a:ext uri="{FF2B5EF4-FFF2-40B4-BE49-F238E27FC236}">
                <a16:creationId xmlns:a16="http://schemas.microsoft.com/office/drawing/2014/main" id="{6AADCAAC-37B7-0AF5-0E7C-6715165FCBAA}"/>
              </a:ext>
            </a:extLst>
          </p:cNvPr>
          <p:cNvSpPr txBox="1"/>
          <p:nvPr/>
        </p:nvSpPr>
        <p:spPr>
          <a:xfrm>
            <a:off x="2847217" y="5152252"/>
            <a:ext cx="2348845" cy="430887"/>
          </a:xfrm>
          <a:prstGeom prst="rect">
            <a:avLst/>
          </a:prstGeom>
          <a:noFill/>
          <a:ln>
            <a:noFill/>
          </a:ln>
        </p:spPr>
        <p:txBody>
          <a:bodyPr wrap="square" rtlCol="0">
            <a:spAutoFit/>
          </a:bodyPr>
          <a:lstStyle/>
          <a:p>
            <a:r>
              <a:rPr lang="en-US" sz="1100" i="1" dirty="0"/>
              <a:t>May receive income from </a:t>
            </a:r>
            <a:br>
              <a:rPr lang="en-US" sz="1100" i="1" dirty="0"/>
            </a:br>
            <a:r>
              <a:rPr lang="en-US" sz="1100" i="1" dirty="0"/>
              <a:t>gift with tax deduction</a:t>
            </a:r>
          </a:p>
        </p:txBody>
      </p:sp>
      <p:sp>
        <p:nvSpPr>
          <p:cNvPr id="10" name="TextBox 9">
            <a:extLst>
              <a:ext uri="{FF2B5EF4-FFF2-40B4-BE49-F238E27FC236}">
                <a16:creationId xmlns:a16="http://schemas.microsoft.com/office/drawing/2014/main" id="{91B38DB8-890B-2F0A-95D4-109A308EF071}"/>
              </a:ext>
            </a:extLst>
          </p:cNvPr>
          <p:cNvSpPr txBox="1"/>
          <p:nvPr/>
        </p:nvSpPr>
        <p:spPr>
          <a:xfrm>
            <a:off x="8923349" y="1273062"/>
            <a:ext cx="2333988" cy="600164"/>
          </a:xfrm>
          <a:prstGeom prst="rect">
            <a:avLst/>
          </a:prstGeom>
          <a:noFill/>
          <a:ln>
            <a:noFill/>
          </a:ln>
        </p:spPr>
        <p:txBody>
          <a:bodyPr wrap="square" rtlCol="0">
            <a:spAutoFit/>
          </a:bodyPr>
          <a:lstStyle/>
          <a:p>
            <a:r>
              <a:rPr lang="en-US" sz="1100" b="0" i="1" dirty="0"/>
              <a:t>Designated charities receive automatic annual grants for term of years or in perpetuity</a:t>
            </a:r>
            <a:endParaRPr lang="en-US" sz="1100" i="1" dirty="0"/>
          </a:p>
        </p:txBody>
      </p:sp>
      <p:sp>
        <p:nvSpPr>
          <p:cNvPr id="11" name="TextBox 10">
            <a:extLst>
              <a:ext uri="{FF2B5EF4-FFF2-40B4-BE49-F238E27FC236}">
                <a16:creationId xmlns:a16="http://schemas.microsoft.com/office/drawing/2014/main" id="{D6BCDBFA-6B99-9050-82F1-346517A0191F}"/>
              </a:ext>
            </a:extLst>
          </p:cNvPr>
          <p:cNvSpPr txBox="1"/>
          <p:nvPr/>
        </p:nvSpPr>
        <p:spPr>
          <a:xfrm>
            <a:off x="6110515" y="5152252"/>
            <a:ext cx="2235868" cy="430887"/>
          </a:xfrm>
          <a:prstGeom prst="rect">
            <a:avLst/>
          </a:prstGeom>
          <a:noFill/>
          <a:ln>
            <a:noFill/>
          </a:ln>
        </p:spPr>
        <p:txBody>
          <a:bodyPr wrap="square" rtlCol="0">
            <a:spAutoFit/>
          </a:bodyPr>
          <a:lstStyle/>
          <a:p>
            <a:r>
              <a:rPr lang="en-US" sz="1100" i="1" dirty="0"/>
              <a:t>Remainder goes to charitable fund upon donors’ death*</a:t>
            </a:r>
          </a:p>
        </p:txBody>
      </p:sp>
      <p:pic>
        <p:nvPicPr>
          <p:cNvPr id="8" name="Picture 7">
            <a:extLst>
              <a:ext uri="{FF2B5EF4-FFF2-40B4-BE49-F238E27FC236}">
                <a16:creationId xmlns:a16="http://schemas.microsoft.com/office/drawing/2014/main" id="{B321C229-9759-8395-EFBE-BEAAD93F31C7}"/>
              </a:ext>
            </a:extLst>
          </p:cNvPr>
          <p:cNvPicPr>
            <a:picLocks noChangeAspect="1"/>
          </p:cNvPicPr>
          <p:nvPr/>
        </p:nvPicPr>
        <p:blipFill>
          <a:blip r:embed="rId3"/>
          <a:srcRect/>
          <a:stretch/>
        </p:blipFill>
        <p:spPr>
          <a:xfrm>
            <a:off x="926630" y="2392454"/>
            <a:ext cx="1044273" cy="1044273"/>
          </a:xfrm>
          <a:prstGeom prst="rect">
            <a:avLst/>
          </a:prstGeom>
        </p:spPr>
      </p:pic>
      <p:sp>
        <p:nvSpPr>
          <p:cNvPr id="13" name="Oval 12">
            <a:extLst>
              <a:ext uri="{FF2B5EF4-FFF2-40B4-BE49-F238E27FC236}">
                <a16:creationId xmlns:a16="http://schemas.microsoft.com/office/drawing/2014/main" id="{BF4E7E6A-F90D-597D-C352-238FBF0005A2}"/>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EDC597B-58D2-31DB-1FBA-6E26E2307102}"/>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8EA1B81-C72C-B789-940B-BAA6D5E71EDE}"/>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Icon&#10;&#10;Description automatically generated">
            <a:extLst>
              <a:ext uri="{FF2B5EF4-FFF2-40B4-BE49-F238E27FC236}">
                <a16:creationId xmlns:a16="http://schemas.microsoft.com/office/drawing/2014/main" id="{1B1EF096-7421-0F95-51DC-083C2BC70AB2}"/>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8" name="Picture 17" descr="Icon&#10;&#10;Description automatically generated">
            <a:extLst>
              <a:ext uri="{FF2B5EF4-FFF2-40B4-BE49-F238E27FC236}">
                <a16:creationId xmlns:a16="http://schemas.microsoft.com/office/drawing/2014/main" id="{4736F97A-4CED-835D-DD4F-2B605076124B}"/>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0" name="Picture 39" descr="Icon&#10;&#10;Description automatically generated">
            <a:extLst>
              <a:ext uri="{FF2B5EF4-FFF2-40B4-BE49-F238E27FC236}">
                <a16:creationId xmlns:a16="http://schemas.microsoft.com/office/drawing/2014/main" id="{11604FE7-982C-496A-AE31-E929C3E2AA6B}"/>
              </a:ext>
            </a:extLst>
          </p:cNvPr>
          <p:cNvPicPr>
            <a:picLocks noChangeAspect="1"/>
          </p:cNvPicPr>
          <p:nvPr/>
        </p:nvPicPr>
        <p:blipFill>
          <a:blip r:embed="rId6"/>
          <a:stretch>
            <a:fillRect/>
          </a:stretch>
        </p:blipFill>
        <p:spPr>
          <a:xfrm>
            <a:off x="4053169" y="2449938"/>
            <a:ext cx="917450" cy="917450"/>
          </a:xfrm>
          <a:prstGeom prst="rect">
            <a:avLst/>
          </a:prstGeom>
        </p:spPr>
      </p:pic>
      <p:sp>
        <p:nvSpPr>
          <p:cNvPr id="41" name="Oval 40">
            <a:extLst>
              <a:ext uri="{FF2B5EF4-FFF2-40B4-BE49-F238E27FC236}">
                <a16:creationId xmlns:a16="http://schemas.microsoft.com/office/drawing/2014/main" id="{2564B76F-42F2-4DA1-8B4F-F9B021E11EC4}"/>
              </a:ext>
            </a:extLst>
          </p:cNvPr>
          <p:cNvSpPr/>
          <p:nvPr/>
        </p:nvSpPr>
        <p:spPr>
          <a:xfrm>
            <a:off x="3917990" y="231475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BD52F1F0-D1B6-1F6B-97C6-FAD9D7DBE74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01257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D68FD2F7-49C6-2153-4D4F-D38795B47195}"/>
              </a:ext>
            </a:extLst>
          </p:cNvPr>
          <p:cNvPicPr>
            <a:picLocks noChangeAspect="1"/>
          </p:cNvPicPr>
          <p:nvPr/>
        </p:nvPicPr>
        <p:blipFill>
          <a:blip r:embed="rId3"/>
          <a:stretch>
            <a:fillRect/>
          </a:stretch>
        </p:blipFill>
        <p:spPr>
          <a:xfrm>
            <a:off x="6684021" y="-624283"/>
            <a:ext cx="6617376" cy="8561542"/>
          </a:xfrm>
          <a:prstGeom prst="rect">
            <a:avLst/>
          </a:prstGeom>
        </p:spPr>
      </p:pic>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normAutofit/>
          </a:bodyPr>
          <a:lstStyle/>
          <a:p>
            <a:r>
              <a:rPr lang="en-US" sz="5400" dirty="0"/>
              <a:t>Next Steps</a:t>
            </a:r>
            <a:endParaRPr lang="en-GB" sz="5400" dirty="0"/>
          </a:p>
        </p:txBody>
      </p:sp>
      <p:sp>
        <p:nvSpPr>
          <p:cNvPr id="6" name="Text Placeholder 5">
            <a:extLst>
              <a:ext uri="{FF2B5EF4-FFF2-40B4-BE49-F238E27FC236}">
                <a16:creationId xmlns:a16="http://schemas.microsoft.com/office/drawing/2014/main" id="{07416B88-8283-07B8-EB92-1B381EBA3AD0}"/>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6E68121D-53D4-4C57-FC13-F539E1901C7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3221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4D6E1D26-6B18-C80E-99D8-C750BFA285A0}"/>
              </a:ext>
            </a:extLst>
          </p:cNvPr>
          <p:cNvCxnSpPr>
            <a:cxnSpLocks/>
          </p:cNvCxnSpPr>
          <p:nvPr/>
        </p:nvCxnSpPr>
        <p:spPr>
          <a:xfrm>
            <a:off x="2967790" y="3759120"/>
            <a:ext cx="17054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5F5F202-0CEC-FFAA-A56E-C846E727A1DA}"/>
              </a:ext>
            </a:extLst>
          </p:cNvPr>
          <p:cNvSpPr>
            <a:spLocks noGrp="1"/>
          </p:cNvSpPr>
          <p:nvPr>
            <p:ph type="title"/>
          </p:nvPr>
        </p:nvSpPr>
        <p:spPr/>
        <p:txBody>
          <a:bodyPr/>
          <a:lstStyle/>
          <a:p>
            <a:r>
              <a:rPr lang="en-US" sz="3200" dirty="0"/>
              <a:t>What now?</a:t>
            </a:r>
            <a:endParaRPr lang="en-US" dirty="0"/>
          </a:p>
        </p:txBody>
      </p:sp>
      <p:sp>
        <p:nvSpPr>
          <p:cNvPr id="13" name="TextBox 12">
            <a:extLst>
              <a:ext uri="{FF2B5EF4-FFF2-40B4-BE49-F238E27FC236}">
                <a16:creationId xmlns:a16="http://schemas.microsoft.com/office/drawing/2014/main" id="{BAE6B329-B9F5-51CC-5E18-95639CDC4554}"/>
              </a:ext>
            </a:extLst>
          </p:cNvPr>
          <p:cNvSpPr txBox="1"/>
          <p:nvPr/>
        </p:nvSpPr>
        <p:spPr>
          <a:xfrm>
            <a:off x="6123868" y="3011074"/>
            <a:ext cx="4134359" cy="367216"/>
          </a:xfrm>
          <a:prstGeom prst="rect">
            <a:avLst/>
          </a:prstGeom>
          <a:noFill/>
        </p:spPr>
        <p:txBody>
          <a:bodyPr wrap="square">
            <a:spAutoFit/>
          </a:bodyPr>
          <a:lstStyle/>
          <a:p>
            <a:pPr marR="0">
              <a:lnSpc>
                <a:spcPct val="107000"/>
              </a:lnSpc>
              <a:spcBef>
                <a:spcPts val="0"/>
              </a:spcBef>
              <a:spcAft>
                <a:spcPts val="800"/>
              </a:spcAft>
            </a:pPr>
            <a:r>
              <a:rPr lang="en-US" dirty="0"/>
              <a:t>Consider your financial resources</a:t>
            </a:r>
            <a:endParaRPr lang="en-US" sz="1800" dirty="0">
              <a:effectLst/>
              <a:ea typeface="Calibri" panose="020F0502020204030204" pitchFamily="34" charset="0"/>
              <a:cs typeface="Times New Roman" panose="02020603050405020304" pitchFamily="18" charset="0"/>
            </a:endParaRPr>
          </a:p>
        </p:txBody>
      </p:sp>
      <p:sp>
        <p:nvSpPr>
          <p:cNvPr id="17" name="Freeform: Shape 16">
            <a:extLst>
              <a:ext uri="{FF2B5EF4-FFF2-40B4-BE49-F238E27FC236}">
                <a16:creationId xmlns:a16="http://schemas.microsoft.com/office/drawing/2014/main" id="{32FE1C94-2F3A-EA3E-9610-6BCFC8569903}"/>
              </a:ext>
            </a:extLst>
          </p:cNvPr>
          <p:cNvSpPr/>
          <p:nvPr/>
        </p:nvSpPr>
        <p:spPr>
          <a:xfrm>
            <a:off x="4668869" y="2115891"/>
            <a:ext cx="317139" cy="3204011"/>
          </a:xfrm>
          <a:custGeom>
            <a:avLst/>
            <a:gdLst>
              <a:gd name="connsiteX0" fmla="*/ 0 w 817880"/>
              <a:gd name="connsiteY0" fmla="*/ 843280 h 843280"/>
              <a:gd name="connsiteX1" fmla="*/ 0 w 817880"/>
              <a:gd name="connsiteY1" fmla="*/ 0 h 843280"/>
              <a:gd name="connsiteX2" fmla="*/ 817880 w 817880"/>
              <a:gd name="connsiteY2" fmla="*/ 0 h 843280"/>
            </a:gdLst>
            <a:ahLst/>
            <a:cxnLst>
              <a:cxn ang="0">
                <a:pos x="connsiteX0" y="connsiteY0"/>
              </a:cxn>
              <a:cxn ang="0">
                <a:pos x="connsiteX1" y="connsiteY1"/>
              </a:cxn>
              <a:cxn ang="0">
                <a:pos x="connsiteX2" y="connsiteY2"/>
              </a:cxn>
            </a:cxnLst>
            <a:rect l="l" t="t" r="r" b="b"/>
            <a:pathLst>
              <a:path w="817880" h="843280">
                <a:moveTo>
                  <a:pt x="0" y="843280"/>
                </a:moveTo>
                <a:lnTo>
                  <a:pt x="0" y="0"/>
                </a:lnTo>
                <a:lnTo>
                  <a:pt x="817880" y="0"/>
                </a:lnTo>
              </a:path>
            </a:pathLst>
          </a:custGeom>
          <a:noFill/>
          <a:ln>
            <a:solidFill>
              <a:schemeClr val="accent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a:extLst>
              <a:ext uri="{FF2B5EF4-FFF2-40B4-BE49-F238E27FC236}">
                <a16:creationId xmlns:a16="http://schemas.microsoft.com/office/drawing/2014/main" id="{CAC0E4A6-B173-8BB0-48EF-7EE65CF05315}"/>
              </a:ext>
            </a:extLst>
          </p:cNvPr>
          <p:cNvCxnSpPr>
            <a:cxnSpLocks/>
          </p:cNvCxnSpPr>
          <p:nvPr/>
        </p:nvCxnSpPr>
        <p:spPr>
          <a:xfrm>
            <a:off x="4668869" y="5323839"/>
            <a:ext cx="317139" cy="983"/>
          </a:xfrm>
          <a:prstGeom prst="line">
            <a:avLst/>
          </a:prstGeom>
          <a:ln w="12700">
            <a:solidFill>
              <a:schemeClr val="accent2"/>
            </a:solidFill>
            <a:headEnd type="none"/>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1B41E3-6AB9-B5B1-F56C-7224E2596495}"/>
              </a:ext>
            </a:extLst>
          </p:cNvPr>
          <p:cNvSpPr txBox="1"/>
          <p:nvPr/>
        </p:nvSpPr>
        <p:spPr>
          <a:xfrm>
            <a:off x="6123868" y="4077072"/>
            <a:ext cx="4134359" cy="367216"/>
          </a:xfrm>
          <a:prstGeom prst="rect">
            <a:avLst/>
          </a:prstGeom>
          <a:noFill/>
        </p:spPr>
        <p:txBody>
          <a:bodyPr wrap="square">
            <a:spAutoFit/>
          </a:bodyPr>
          <a:lstStyle/>
          <a:p>
            <a:pPr marR="0">
              <a:lnSpc>
                <a:spcPct val="107000"/>
              </a:lnSpc>
              <a:spcBef>
                <a:spcPts val="0"/>
              </a:spcBef>
              <a:spcAft>
                <a:spcPts val="800"/>
              </a:spcAft>
            </a:pPr>
            <a:r>
              <a:rPr lang="en-US" dirty="0"/>
              <a:t>Consult with your financial advisor</a:t>
            </a:r>
            <a:endParaRPr lang="en-US" sz="1800" dirty="0">
              <a:effectLst/>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1E391FB7-CA71-0E74-7892-98C46E69C7DE}"/>
              </a:ext>
            </a:extLst>
          </p:cNvPr>
          <p:cNvSpPr txBox="1"/>
          <p:nvPr/>
        </p:nvSpPr>
        <p:spPr>
          <a:xfrm>
            <a:off x="6123868" y="5143071"/>
            <a:ext cx="5188314" cy="367216"/>
          </a:xfrm>
          <a:prstGeom prst="rect">
            <a:avLst/>
          </a:prstGeom>
          <a:noFill/>
        </p:spPr>
        <p:txBody>
          <a:bodyPr wrap="square">
            <a:spAutoFit/>
          </a:bodyPr>
          <a:lstStyle/>
          <a:p>
            <a:pPr marR="0">
              <a:lnSpc>
                <a:spcPct val="107000"/>
              </a:lnSpc>
              <a:spcBef>
                <a:spcPts val="0"/>
              </a:spcBef>
              <a:spcAft>
                <a:spcPts val="800"/>
              </a:spcAft>
            </a:pPr>
            <a:r>
              <a:rPr lang="en-US" dirty="0"/>
              <a:t>Put your plan in place and make an impact</a:t>
            </a:r>
            <a:endParaRPr lang="en-US" sz="1800" dirty="0">
              <a:effectLst/>
              <a:ea typeface="Calibri" panose="020F0502020204030204" pitchFamily="34" charset="0"/>
              <a:cs typeface="Times New Roman" panose="02020603050405020304" pitchFamily="18" charset="0"/>
            </a:endParaRPr>
          </a:p>
        </p:txBody>
      </p:sp>
      <p:pic>
        <p:nvPicPr>
          <p:cNvPr id="43" name="Picture 42" descr="Shape&#10;&#10;Description automatically generated with low confidence">
            <a:extLst>
              <a:ext uri="{FF2B5EF4-FFF2-40B4-BE49-F238E27FC236}">
                <a16:creationId xmlns:a16="http://schemas.microsoft.com/office/drawing/2014/main" id="{355712C8-DBCE-D9A1-8673-7FAEA6F6F113}"/>
              </a:ext>
            </a:extLst>
          </p:cNvPr>
          <p:cNvPicPr>
            <a:picLocks noChangeAspect="1"/>
          </p:cNvPicPr>
          <p:nvPr/>
        </p:nvPicPr>
        <p:blipFill>
          <a:blip r:embed="rId3"/>
          <a:stretch>
            <a:fillRect/>
          </a:stretch>
        </p:blipFill>
        <p:spPr>
          <a:xfrm>
            <a:off x="5352887" y="2875165"/>
            <a:ext cx="743113" cy="743113"/>
          </a:xfrm>
          <a:prstGeom prst="rect">
            <a:avLst/>
          </a:prstGeom>
        </p:spPr>
      </p:pic>
      <p:pic>
        <p:nvPicPr>
          <p:cNvPr id="45" name="Picture 44" descr="Shape&#10;&#10;Description automatically generated with low confidence">
            <a:extLst>
              <a:ext uri="{FF2B5EF4-FFF2-40B4-BE49-F238E27FC236}">
                <a16:creationId xmlns:a16="http://schemas.microsoft.com/office/drawing/2014/main" id="{3863EDEE-D4B5-A127-7ECB-7B60D0A5B8F0}"/>
              </a:ext>
            </a:extLst>
          </p:cNvPr>
          <p:cNvPicPr>
            <a:picLocks noChangeAspect="1"/>
          </p:cNvPicPr>
          <p:nvPr/>
        </p:nvPicPr>
        <p:blipFill>
          <a:blip r:embed="rId4"/>
          <a:stretch>
            <a:fillRect/>
          </a:stretch>
        </p:blipFill>
        <p:spPr>
          <a:xfrm>
            <a:off x="5359307" y="3889123"/>
            <a:ext cx="743113" cy="743113"/>
          </a:xfrm>
          <a:prstGeom prst="rect">
            <a:avLst/>
          </a:prstGeom>
        </p:spPr>
      </p:pic>
      <p:pic>
        <p:nvPicPr>
          <p:cNvPr id="47" name="Picture 46" descr="Shape&#10;&#10;Description automatically generated with low confidence">
            <a:extLst>
              <a:ext uri="{FF2B5EF4-FFF2-40B4-BE49-F238E27FC236}">
                <a16:creationId xmlns:a16="http://schemas.microsoft.com/office/drawing/2014/main" id="{53037498-42B9-92D0-9087-27079E93A9A8}"/>
              </a:ext>
            </a:extLst>
          </p:cNvPr>
          <p:cNvPicPr>
            <a:picLocks noChangeAspect="1"/>
          </p:cNvPicPr>
          <p:nvPr/>
        </p:nvPicPr>
        <p:blipFill>
          <a:blip r:embed="rId5"/>
          <a:stretch>
            <a:fillRect/>
          </a:stretch>
        </p:blipFill>
        <p:spPr>
          <a:xfrm>
            <a:off x="5393595" y="4980136"/>
            <a:ext cx="674538" cy="674538"/>
          </a:xfrm>
          <a:prstGeom prst="rect">
            <a:avLst/>
          </a:prstGeom>
        </p:spPr>
      </p:pic>
      <p:sp>
        <p:nvSpPr>
          <p:cNvPr id="6" name="TextBox 5">
            <a:extLst>
              <a:ext uri="{FF2B5EF4-FFF2-40B4-BE49-F238E27FC236}">
                <a16:creationId xmlns:a16="http://schemas.microsoft.com/office/drawing/2014/main" id="{E074CEEC-7671-6F74-7F32-C567F6AA4721}"/>
              </a:ext>
            </a:extLst>
          </p:cNvPr>
          <p:cNvSpPr txBox="1"/>
          <p:nvPr/>
        </p:nvSpPr>
        <p:spPr>
          <a:xfrm>
            <a:off x="6123868" y="1945076"/>
            <a:ext cx="5570829" cy="341632"/>
          </a:xfrm>
          <a:prstGeom prst="rect">
            <a:avLst/>
          </a:prstGeom>
          <a:noFill/>
        </p:spPr>
        <p:txBody>
          <a:bodyPr wrap="square">
            <a:spAutoFit/>
          </a:bodyPr>
          <a:lstStyle/>
          <a:p>
            <a:pPr marL="57150">
              <a:lnSpc>
                <a:spcPct val="90000"/>
              </a:lnSpc>
              <a:spcAft>
                <a:spcPts val="600"/>
              </a:spcAft>
              <a:defRPr/>
            </a:pPr>
            <a:r>
              <a:rPr lang="en-US" b="0" dirty="0"/>
              <a:t>Identify your giving values and charitable interests</a:t>
            </a:r>
          </a:p>
        </p:txBody>
      </p:sp>
      <p:pic>
        <p:nvPicPr>
          <p:cNvPr id="15" name="Picture 14" descr="Shape&#10;&#10;Description automatically generated with low confidence">
            <a:extLst>
              <a:ext uri="{FF2B5EF4-FFF2-40B4-BE49-F238E27FC236}">
                <a16:creationId xmlns:a16="http://schemas.microsoft.com/office/drawing/2014/main" id="{C3B0AB19-B87B-B033-0B45-BBF6E9C90782}"/>
              </a:ext>
            </a:extLst>
          </p:cNvPr>
          <p:cNvPicPr>
            <a:picLocks noChangeAspect="1"/>
          </p:cNvPicPr>
          <p:nvPr/>
        </p:nvPicPr>
        <p:blipFill>
          <a:blip r:embed="rId6"/>
          <a:stretch>
            <a:fillRect/>
          </a:stretch>
        </p:blipFill>
        <p:spPr>
          <a:xfrm>
            <a:off x="5359307" y="1834067"/>
            <a:ext cx="743113" cy="743113"/>
          </a:xfrm>
          <a:prstGeom prst="rect">
            <a:avLst/>
          </a:prstGeom>
        </p:spPr>
      </p:pic>
      <p:cxnSp>
        <p:nvCxnSpPr>
          <p:cNvPr id="18" name="Straight Connector 17">
            <a:extLst>
              <a:ext uri="{FF2B5EF4-FFF2-40B4-BE49-F238E27FC236}">
                <a16:creationId xmlns:a16="http://schemas.microsoft.com/office/drawing/2014/main" id="{7C90CF88-6EAF-468B-71C6-58D35DA325A7}"/>
              </a:ext>
            </a:extLst>
          </p:cNvPr>
          <p:cNvCxnSpPr>
            <a:cxnSpLocks/>
          </p:cNvCxnSpPr>
          <p:nvPr/>
        </p:nvCxnSpPr>
        <p:spPr>
          <a:xfrm>
            <a:off x="4674275" y="4260679"/>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723674D-DEBC-4DFE-F611-D0B7EF231783}"/>
              </a:ext>
            </a:extLst>
          </p:cNvPr>
          <p:cNvCxnSpPr>
            <a:cxnSpLocks/>
          </p:cNvCxnSpPr>
          <p:nvPr/>
        </p:nvCxnSpPr>
        <p:spPr>
          <a:xfrm>
            <a:off x="4676594" y="3186811"/>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pic>
        <p:nvPicPr>
          <p:cNvPr id="20" name="Picture 19" descr="A black rectangle with a black background&#10;&#10;Description automatically generated with low confidence">
            <a:extLst>
              <a:ext uri="{FF2B5EF4-FFF2-40B4-BE49-F238E27FC236}">
                <a16:creationId xmlns:a16="http://schemas.microsoft.com/office/drawing/2014/main" id="{EE16D1A0-3741-F306-8531-B1142964EBBE}"/>
              </a:ext>
            </a:extLst>
          </p:cNvPr>
          <p:cNvPicPr>
            <a:picLocks noChangeAspect="1"/>
          </p:cNvPicPr>
          <p:nvPr/>
        </p:nvPicPr>
        <p:blipFill>
          <a:blip r:embed="rId7"/>
          <a:stretch>
            <a:fillRect/>
          </a:stretch>
        </p:blipFill>
        <p:spPr>
          <a:xfrm>
            <a:off x="1794627" y="3239558"/>
            <a:ext cx="986514" cy="989802"/>
          </a:xfrm>
          <a:prstGeom prst="rect">
            <a:avLst/>
          </a:prstGeom>
        </p:spPr>
      </p:pic>
      <p:sp>
        <p:nvSpPr>
          <p:cNvPr id="3" name="Date Placeholder 2">
            <a:extLst>
              <a:ext uri="{FF2B5EF4-FFF2-40B4-BE49-F238E27FC236}">
                <a16:creationId xmlns:a16="http://schemas.microsoft.com/office/drawing/2014/main" id="{025DCEB1-5B33-73EC-C232-03432E690D2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1857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172C8-952D-E219-C46A-0EE220561417}"/>
              </a:ext>
            </a:extLst>
          </p:cNvPr>
          <p:cNvSpPr>
            <a:spLocks noGrp="1"/>
          </p:cNvSpPr>
          <p:nvPr>
            <p:ph type="title"/>
          </p:nvPr>
        </p:nvSpPr>
        <p:spPr/>
        <p:txBody>
          <a:bodyPr>
            <a:normAutofit/>
          </a:bodyPr>
          <a:lstStyle/>
          <a:p>
            <a:r>
              <a:rPr lang="en-US" dirty="0"/>
              <a:t>Together, we can help you lead lives of meaning and gratitude</a:t>
            </a:r>
          </a:p>
        </p:txBody>
      </p:sp>
      <p:sp>
        <p:nvSpPr>
          <p:cNvPr id="3" name="Date Placeholder 2">
            <a:extLst>
              <a:ext uri="{FF2B5EF4-FFF2-40B4-BE49-F238E27FC236}">
                <a16:creationId xmlns:a16="http://schemas.microsoft.com/office/drawing/2014/main" id="{5852D17E-083B-7B75-85B1-5A445A8AF58E}"/>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5" name="Rectangle 4">
            <a:extLst>
              <a:ext uri="{FF2B5EF4-FFF2-40B4-BE49-F238E27FC236}">
                <a16:creationId xmlns:a16="http://schemas.microsoft.com/office/drawing/2014/main" id="{4DBDB87B-54AC-7AF6-97E0-0D337B986087}"/>
              </a:ext>
            </a:extLst>
          </p:cNvPr>
          <p:cNvSpPr/>
          <p:nvPr/>
        </p:nvSpPr>
        <p:spPr>
          <a:xfrm>
            <a:off x="1092990" y="1796432"/>
            <a:ext cx="3082501" cy="4029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48B6A3D-E8E6-C6A3-910E-89494D41AFC9}"/>
              </a:ext>
            </a:extLst>
          </p:cNvPr>
          <p:cNvSpPr txBox="1"/>
          <p:nvPr/>
        </p:nvSpPr>
        <p:spPr>
          <a:xfrm>
            <a:off x="1329035" y="4021322"/>
            <a:ext cx="2610411" cy="1323439"/>
          </a:xfrm>
          <a:prstGeom prst="rect">
            <a:avLst/>
          </a:prstGeom>
          <a:noFill/>
        </p:spPr>
        <p:txBody>
          <a:bodyPr wrap="square">
            <a:spAutoFit/>
          </a:bodyPr>
          <a:lstStyle/>
          <a:p>
            <a:pPr algn="ctr"/>
            <a:r>
              <a:rPr lang="en-US" sz="1600" b="0" dirty="0"/>
              <a:t>A variety of charitable fund options are available that match your specific interests, values, and financial circumstances.</a:t>
            </a:r>
          </a:p>
        </p:txBody>
      </p:sp>
      <p:sp>
        <p:nvSpPr>
          <p:cNvPr id="8" name="Rectangle 7">
            <a:extLst>
              <a:ext uri="{FF2B5EF4-FFF2-40B4-BE49-F238E27FC236}">
                <a16:creationId xmlns:a16="http://schemas.microsoft.com/office/drawing/2014/main" id="{BE8FD287-E318-05C9-0DF5-A408B0B8DFA3}"/>
              </a:ext>
            </a:extLst>
          </p:cNvPr>
          <p:cNvSpPr/>
          <p:nvPr/>
        </p:nvSpPr>
        <p:spPr>
          <a:xfrm>
            <a:off x="4530756" y="1796432"/>
            <a:ext cx="3082501" cy="4029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2CE08CF-A0F9-06B2-5970-8A575CBFD6B5}"/>
              </a:ext>
            </a:extLst>
          </p:cNvPr>
          <p:cNvSpPr txBox="1"/>
          <p:nvPr/>
        </p:nvSpPr>
        <p:spPr>
          <a:xfrm>
            <a:off x="4782986" y="4021322"/>
            <a:ext cx="2588860" cy="1323439"/>
          </a:xfrm>
          <a:prstGeom prst="rect">
            <a:avLst/>
          </a:prstGeom>
          <a:noFill/>
        </p:spPr>
        <p:txBody>
          <a:bodyPr wrap="square">
            <a:spAutoFit/>
          </a:bodyPr>
          <a:lstStyle/>
          <a:p>
            <a:pPr algn="ctr"/>
            <a:r>
              <a:rPr lang="en-US" sz="1600" b="0" dirty="0"/>
              <a:t>You have the flexibility to give to any IRS-qualified charity and you can include friends and family in your giving. </a:t>
            </a:r>
          </a:p>
        </p:txBody>
      </p:sp>
      <p:sp>
        <p:nvSpPr>
          <p:cNvPr id="10" name="Rectangle 9">
            <a:extLst>
              <a:ext uri="{FF2B5EF4-FFF2-40B4-BE49-F238E27FC236}">
                <a16:creationId xmlns:a16="http://schemas.microsoft.com/office/drawing/2014/main" id="{051B216C-2D1E-51C0-50BB-4C4EA2A93735}"/>
              </a:ext>
            </a:extLst>
          </p:cNvPr>
          <p:cNvSpPr/>
          <p:nvPr/>
        </p:nvSpPr>
        <p:spPr>
          <a:xfrm>
            <a:off x="7969493" y="1796432"/>
            <a:ext cx="3082501" cy="4029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BF39468-4EC1-A27D-CE6D-0B0FB00DED38}"/>
              </a:ext>
            </a:extLst>
          </p:cNvPr>
          <p:cNvSpPr txBox="1"/>
          <p:nvPr/>
        </p:nvSpPr>
        <p:spPr>
          <a:xfrm>
            <a:off x="8205538" y="4021322"/>
            <a:ext cx="2610411" cy="1077218"/>
          </a:xfrm>
          <a:prstGeom prst="rect">
            <a:avLst/>
          </a:prstGeom>
          <a:noFill/>
        </p:spPr>
        <p:txBody>
          <a:bodyPr wrap="square">
            <a:spAutoFit/>
          </a:bodyPr>
          <a:lstStyle/>
          <a:p>
            <a:pPr algn="ctr"/>
            <a:r>
              <a:rPr lang="en-US" sz="1600" b="0" dirty="0"/>
              <a:t>Gifts are managed wisely with Thrivent Charitable’s proven track record of sound fiscal management.</a:t>
            </a:r>
          </a:p>
        </p:txBody>
      </p:sp>
      <p:pic>
        <p:nvPicPr>
          <p:cNvPr id="15" name="Picture 14" descr="Icon&#10;&#10;Description automatically generated">
            <a:extLst>
              <a:ext uri="{FF2B5EF4-FFF2-40B4-BE49-F238E27FC236}">
                <a16:creationId xmlns:a16="http://schemas.microsoft.com/office/drawing/2014/main" id="{5E546239-07E4-EFB4-E04A-7ED11D0186E5}"/>
              </a:ext>
            </a:extLst>
          </p:cNvPr>
          <p:cNvPicPr>
            <a:picLocks noChangeAspect="1"/>
          </p:cNvPicPr>
          <p:nvPr/>
        </p:nvPicPr>
        <p:blipFill>
          <a:blip r:embed="rId2"/>
          <a:stretch>
            <a:fillRect/>
          </a:stretch>
        </p:blipFill>
        <p:spPr>
          <a:xfrm>
            <a:off x="5381326" y="2366021"/>
            <a:ext cx="1429348" cy="1429348"/>
          </a:xfrm>
          <a:prstGeom prst="rect">
            <a:avLst/>
          </a:prstGeom>
        </p:spPr>
      </p:pic>
      <p:pic>
        <p:nvPicPr>
          <p:cNvPr id="19" name="Picture 18" descr="Icon&#10;&#10;Description automatically generated">
            <a:extLst>
              <a:ext uri="{FF2B5EF4-FFF2-40B4-BE49-F238E27FC236}">
                <a16:creationId xmlns:a16="http://schemas.microsoft.com/office/drawing/2014/main" id="{5CBE5BAF-63B0-E47A-7E30-4EC95EC04658}"/>
              </a:ext>
            </a:extLst>
          </p:cNvPr>
          <p:cNvPicPr>
            <a:picLocks noChangeAspect="1"/>
          </p:cNvPicPr>
          <p:nvPr/>
        </p:nvPicPr>
        <p:blipFill>
          <a:blip r:embed="rId3"/>
          <a:stretch>
            <a:fillRect/>
          </a:stretch>
        </p:blipFill>
        <p:spPr>
          <a:xfrm>
            <a:off x="8796069" y="2366021"/>
            <a:ext cx="1429348" cy="1429348"/>
          </a:xfrm>
          <a:prstGeom prst="rect">
            <a:avLst/>
          </a:prstGeom>
        </p:spPr>
      </p:pic>
      <p:cxnSp>
        <p:nvCxnSpPr>
          <p:cNvPr id="22" name="Straight Connector 21">
            <a:extLst>
              <a:ext uri="{FF2B5EF4-FFF2-40B4-BE49-F238E27FC236}">
                <a16:creationId xmlns:a16="http://schemas.microsoft.com/office/drawing/2014/main" id="{A29BD314-5F16-EA2F-473B-95004319FC08}"/>
              </a:ext>
            </a:extLst>
          </p:cNvPr>
          <p:cNvCxnSpPr>
            <a:cxnSpLocks/>
          </p:cNvCxnSpPr>
          <p:nvPr/>
        </p:nvCxnSpPr>
        <p:spPr>
          <a:xfrm>
            <a:off x="1092990" y="1796432"/>
            <a:ext cx="3082501" cy="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33D0871-222D-298D-1C59-DB7F35A90802}"/>
              </a:ext>
            </a:extLst>
          </p:cNvPr>
          <p:cNvCxnSpPr>
            <a:cxnSpLocks/>
          </p:cNvCxnSpPr>
          <p:nvPr/>
        </p:nvCxnSpPr>
        <p:spPr>
          <a:xfrm>
            <a:off x="4530755" y="1796432"/>
            <a:ext cx="3082501" cy="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A360B92-5B5B-2A27-94DC-AECB6D5BEE41}"/>
              </a:ext>
            </a:extLst>
          </p:cNvPr>
          <p:cNvCxnSpPr>
            <a:cxnSpLocks/>
          </p:cNvCxnSpPr>
          <p:nvPr/>
        </p:nvCxnSpPr>
        <p:spPr>
          <a:xfrm>
            <a:off x="7969493" y="1796432"/>
            <a:ext cx="3082501" cy="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pic>
        <p:nvPicPr>
          <p:cNvPr id="27" name="Picture 26" descr="Icon&#10;&#10;Description automatically generated">
            <a:extLst>
              <a:ext uri="{FF2B5EF4-FFF2-40B4-BE49-F238E27FC236}">
                <a16:creationId xmlns:a16="http://schemas.microsoft.com/office/drawing/2014/main" id="{44BFED17-CC83-177C-3097-098DFF7069C8}"/>
              </a:ext>
            </a:extLst>
          </p:cNvPr>
          <p:cNvPicPr>
            <a:picLocks noChangeAspect="1"/>
          </p:cNvPicPr>
          <p:nvPr/>
        </p:nvPicPr>
        <p:blipFill>
          <a:blip r:embed="rId4"/>
          <a:stretch>
            <a:fillRect/>
          </a:stretch>
        </p:blipFill>
        <p:spPr>
          <a:xfrm>
            <a:off x="1827705" y="2232480"/>
            <a:ext cx="1613069" cy="1613069"/>
          </a:xfrm>
          <a:prstGeom prst="rect">
            <a:avLst/>
          </a:prstGeom>
        </p:spPr>
      </p:pic>
    </p:spTree>
    <p:extLst>
      <p:ext uri="{BB962C8B-B14F-4D97-AF65-F5344CB8AC3E}">
        <p14:creationId xmlns:p14="http://schemas.microsoft.com/office/powerpoint/2010/main" val="4203768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771488A-FB16-3253-3FE1-A10CC70449D3}"/>
              </a:ext>
            </a:extLst>
          </p:cNvPr>
          <p:cNvSpPr>
            <a:spLocks noGrp="1"/>
          </p:cNvSpPr>
          <p:nvPr>
            <p:ph type="title"/>
          </p:nvPr>
        </p:nvSpPr>
        <p:spPr/>
        <p:txBody>
          <a:bodyPr/>
          <a:lstStyle/>
          <a:p>
            <a:r>
              <a:rPr lang="en-US" dirty="0"/>
              <a:t>Charitable Giving Services</a:t>
            </a:r>
          </a:p>
        </p:txBody>
      </p:sp>
      <p:sp>
        <p:nvSpPr>
          <p:cNvPr id="2" name="Text Placeholder 1">
            <a:extLst>
              <a:ext uri="{FF2B5EF4-FFF2-40B4-BE49-F238E27FC236}">
                <a16:creationId xmlns:a16="http://schemas.microsoft.com/office/drawing/2014/main" id="{5DC0AF5A-CFBD-C890-D69D-710CF37EF23C}"/>
              </a:ext>
            </a:extLst>
          </p:cNvPr>
          <p:cNvSpPr>
            <a:spLocks noGrp="1"/>
          </p:cNvSpPr>
          <p:nvPr>
            <p:ph type="body" sz="quarter" idx="13"/>
          </p:nvPr>
        </p:nvSpPr>
        <p:spPr>
          <a:xfrm>
            <a:off x="510360" y="4765851"/>
            <a:ext cx="3833813" cy="1673859"/>
          </a:xfrm>
        </p:spPr>
        <p:txBody>
          <a:bodyPr>
            <a:normAutofit/>
          </a:bodyPr>
          <a:lstStyle/>
          <a:p>
            <a:r>
              <a:rPr lang="en-US" sz="2400" b="0" dirty="0">
                <a:solidFill>
                  <a:schemeClr val="tx1"/>
                </a:solidFill>
              </a:rPr>
              <a:t>Contact us</a:t>
            </a:r>
          </a:p>
          <a:p>
            <a:r>
              <a:rPr kumimoji="0" lang="en-US" sz="2400" b="0" i="0" u="none" strike="noStrike" kern="1200" cap="none" spc="0" normalizeH="0" baseline="0" noProof="0" dirty="0">
                <a:ln>
                  <a:noFill/>
                </a:ln>
                <a:solidFill>
                  <a:srgbClr val="2E66FF"/>
                </a:solidFill>
                <a:effectLst/>
                <a:uLnTx/>
                <a:uFillTx/>
                <a:latin typeface="Arial"/>
                <a:ea typeface="+mn-ea"/>
                <a:cs typeface="+mn-cs"/>
                <a:hlinkClick r:id="rId3">
                  <a:extLst>
                    <a:ext uri="{A12FA001-AC4F-418D-AE19-62706E023703}">
                      <ahyp:hlinkClr xmlns:ahyp="http://schemas.microsoft.com/office/drawing/2018/hyperlinkcolor" val="tx"/>
                    </a:ext>
                  </a:extLst>
                </a:hlinkClick>
              </a:rPr>
              <a:t>giftplanner@thrivent.com</a:t>
            </a:r>
            <a:endParaRPr lang="en-US" sz="2400" b="0" spc="0" dirty="0">
              <a:solidFill>
                <a:srgbClr val="2E66FF"/>
              </a:solidFill>
              <a:latin typeface="Arial"/>
            </a:endParaRPr>
          </a:p>
          <a:p>
            <a:r>
              <a:rPr lang="en-US" sz="2400" b="0" dirty="0">
                <a:solidFill>
                  <a:schemeClr val="tx1"/>
                </a:solidFill>
              </a:rPr>
              <a:t>800-365-4172</a:t>
            </a:r>
          </a:p>
        </p:txBody>
      </p:sp>
      <p:sp>
        <p:nvSpPr>
          <p:cNvPr id="3" name="Date Placeholder 6">
            <a:extLst>
              <a:ext uri="{FF2B5EF4-FFF2-40B4-BE49-F238E27FC236}">
                <a16:creationId xmlns:a16="http://schemas.microsoft.com/office/drawing/2014/main" id="{EA2F83BF-D09D-ED7B-0455-7B8588BB3CF1}"/>
              </a:ext>
            </a:extLst>
          </p:cNvPr>
          <p:cNvSpPr txBox="1">
            <a:spLocks/>
          </p:cNvSpPr>
          <p:nvPr/>
        </p:nvSpPr>
        <p:spPr>
          <a:xfrm>
            <a:off x="510360" y="6483946"/>
            <a:ext cx="5047757" cy="144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 2024 Thrivent Charitable Impact &amp; Investing</a:t>
            </a:r>
            <a:r>
              <a:rPr lang="en-US" sz="800" baseline="30000" dirty="0"/>
              <a:t>®</a:t>
            </a:r>
            <a:r>
              <a:rPr lang="en-US" sz="800" dirty="0"/>
              <a:t> | All rights reserved. Do not distribute without authorization.</a:t>
            </a:r>
            <a:endParaRPr lang="en-GB" sz="800" dirty="0"/>
          </a:p>
        </p:txBody>
      </p:sp>
      <p:pic>
        <p:nvPicPr>
          <p:cNvPr id="6" name="Picture 5" descr="A person holding a large ear&#10;&#10;Description automatically generated">
            <a:extLst>
              <a:ext uri="{FF2B5EF4-FFF2-40B4-BE49-F238E27FC236}">
                <a16:creationId xmlns:a16="http://schemas.microsoft.com/office/drawing/2014/main" id="{E7950F18-E8EA-FF27-14F6-09239CAF71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3885" y="380427"/>
            <a:ext cx="5763957" cy="6477573"/>
          </a:xfrm>
          <a:prstGeom prst="rect">
            <a:avLst/>
          </a:prstGeom>
        </p:spPr>
      </p:pic>
    </p:spTree>
    <p:extLst>
      <p:ext uri="{BB962C8B-B14F-4D97-AF65-F5344CB8AC3E}">
        <p14:creationId xmlns:p14="http://schemas.microsoft.com/office/powerpoint/2010/main" val="472599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7A21DA94-21C7-696D-CC9C-DC4E5210AE7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dirty="0"/>
              <a:t>Thank you</a:t>
            </a:r>
            <a:endParaRPr lang="en-GB" dirty="0"/>
          </a:p>
        </p:txBody>
      </p:sp>
      <p:sp>
        <p:nvSpPr>
          <p:cNvPr id="5" name="Date Placeholder 4">
            <a:extLst>
              <a:ext uri="{FF2B5EF4-FFF2-40B4-BE49-F238E27FC236}">
                <a16:creationId xmlns:a16="http://schemas.microsoft.com/office/drawing/2014/main" id="{43C01C36-F6C9-C3C9-C5E7-7F145BE4278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41183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07CCB2-2348-6F11-7D6A-4D419D7C48C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282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1F9DA-AE76-A232-8F14-EB435C853E38}"/>
              </a:ext>
            </a:extLst>
          </p:cNvPr>
          <p:cNvSpPr>
            <a:spLocks noGrp="1"/>
          </p:cNvSpPr>
          <p:nvPr>
            <p:ph type="title"/>
          </p:nvPr>
        </p:nvSpPr>
        <p:spPr/>
        <p:txBody>
          <a:bodyPr/>
          <a:lstStyle/>
          <a:p>
            <a:r>
              <a:rPr lang="en-US" dirty="0"/>
              <a:t>Why do people give?*</a:t>
            </a:r>
          </a:p>
        </p:txBody>
      </p:sp>
      <p:sp>
        <p:nvSpPr>
          <p:cNvPr id="4" name="TextBox 3">
            <a:extLst>
              <a:ext uri="{FF2B5EF4-FFF2-40B4-BE49-F238E27FC236}">
                <a16:creationId xmlns:a16="http://schemas.microsoft.com/office/drawing/2014/main" id="{EEFCCB90-E4A1-0413-CED1-683E141426C8}"/>
              </a:ext>
            </a:extLst>
          </p:cNvPr>
          <p:cNvSpPr txBox="1"/>
          <p:nvPr/>
        </p:nvSpPr>
        <p:spPr>
          <a:xfrm>
            <a:off x="8608086" y="6448224"/>
            <a:ext cx="2989921" cy="215444"/>
          </a:xfrm>
          <a:prstGeom prst="rect">
            <a:avLst/>
          </a:prstGeom>
          <a:noFill/>
        </p:spPr>
        <p:txBody>
          <a:bodyPr wrap="none" rtlCol="0">
            <a:spAutoFit/>
          </a:bodyPr>
          <a:lstStyle/>
          <a:p>
            <a:r>
              <a:rPr lang="en-US" sz="800" dirty="0"/>
              <a:t>* Source: 2023 Thrivent Charitable Donor Satisfaction Survey</a:t>
            </a:r>
          </a:p>
        </p:txBody>
      </p:sp>
      <p:sp>
        <p:nvSpPr>
          <p:cNvPr id="3" name="Date Placeholder 2">
            <a:extLst>
              <a:ext uri="{FF2B5EF4-FFF2-40B4-BE49-F238E27FC236}">
                <a16:creationId xmlns:a16="http://schemas.microsoft.com/office/drawing/2014/main" id="{5FDF99C3-731C-9938-E173-3D5C2522309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5" name="Straight Connector 4">
            <a:extLst>
              <a:ext uri="{FF2B5EF4-FFF2-40B4-BE49-F238E27FC236}">
                <a16:creationId xmlns:a16="http://schemas.microsoft.com/office/drawing/2014/main" id="{5F1E314B-AE09-8F34-D672-6FC9CCD2AC9A}"/>
              </a:ext>
            </a:extLst>
          </p:cNvPr>
          <p:cNvCxnSpPr>
            <a:cxnSpLocks/>
          </p:cNvCxnSpPr>
          <p:nvPr/>
        </p:nvCxnSpPr>
        <p:spPr>
          <a:xfrm flipH="1">
            <a:off x="2285057" y="179377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512EF35-16E3-B53E-7198-E8143873EF8A}"/>
              </a:ext>
            </a:extLst>
          </p:cNvPr>
          <p:cNvSpPr txBox="1"/>
          <p:nvPr/>
        </p:nvSpPr>
        <p:spPr>
          <a:xfrm>
            <a:off x="3157690" y="1567815"/>
            <a:ext cx="2184210" cy="400110"/>
          </a:xfrm>
          <a:prstGeom prst="rect">
            <a:avLst/>
          </a:prstGeom>
          <a:noFill/>
        </p:spPr>
        <p:txBody>
          <a:bodyPr wrap="square" rtlCol="0">
            <a:spAutoFit/>
          </a:bodyPr>
          <a:lstStyle/>
          <a:p>
            <a:r>
              <a:rPr lang="en-US" sz="2000" dirty="0"/>
              <a:t>Help others</a:t>
            </a:r>
          </a:p>
        </p:txBody>
      </p:sp>
      <p:sp>
        <p:nvSpPr>
          <p:cNvPr id="8" name="TextBox 7">
            <a:extLst>
              <a:ext uri="{FF2B5EF4-FFF2-40B4-BE49-F238E27FC236}">
                <a16:creationId xmlns:a16="http://schemas.microsoft.com/office/drawing/2014/main" id="{1E15CC9E-0E81-F4EE-C5F1-A7A2D25600FA}"/>
              </a:ext>
            </a:extLst>
          </p:cNvPr>
          <p:cNvSpPr txBox="1"/>
          <p:nvPr/>
        </p:nvSpPr>
        <p:spPr>
          <a:xfrm>
            <a:off x="3157690" y="2688426"/>
            <a:ext cx="2809070" cy="400110"/>
          </a:xfrm>
          <a:prstGeom prst="rect">
            <a:avLst/>
          </a:prstGeom>
          <a:noFill/>
        </p:spPr>
        <p:txBody>
          <a:bodyPr wrap="square" rtlCol="0">
            <a:spAutoFit/>
          </a:bodyPr>
          <a:lstStyle/>
          <a:p>
            <a:r>
              <a:rPr lang="en-US" sz="2000" dirty="0"/>
              <a:t>Out of gratitude</a:t>
            </a:r>
          </a:p>
        </p:txBody>
      </p:sp>
      <p:sp>
        <p:nvSpPr>
          <p:cNvPr id="9" name="TextBox 8">
            <a:extLst>
              <a:ext uri="{FF2B5EF4-FFF2-40B4-BE49-F238E27FC236}">
                <a16:creationId xmlns:a16="http://schemas.microsoft.com/office/drawing/2014/main" id="{C71E6DE8-938A-D082-EE54-5F18A6FD612F}"/>
              </a:ext>
            </a:extLst>
          </p:cNvPr>
          <p:cNvSpPr txBox="1"/>
          <p:nvPr/>
        </p:nvSpPr>
        <p:spPr>
          <a:xfrm>
            <a:off x="3153449" y="3822624"/>
            <a:ext cx="3855810" cy="400110"/>
          </a:xfrm>
          <a:prstGeom prst="rect">
            <a:avLst/>
          </a:prstGeom>
          <a:noFill/>
        </p:spPr>
        <p:txBody>
          <a:bodyPr wrap="square" rtlCol="0">
            <a:spAutoFit/>
          </a:bodyPr>
          <a:lstStyle/>
          <a:p>
            <a:r>
              <a:rPr lang="en-US" sz="2000" dirty="0"/>
              <a:t>In response to life’s blessings</a:t>
            </a:r>
          </a:p>
        </p:txBody>
      </p:sp>
      <p:sp>
        <p:nvSpPr>
          <p:cNvPr id="10" name="TextBox 9">
            <a:extLst>
              <a:ext uri="{FF2B5EF4-FFF2-40B4-BE49-F238E27FC236}">
                <a16:creationId xmlns:a16="http://schemas.microsoft.com/office/drawing/2014/main" id="{A365864F-3F94-CF04-01A3-74BC0546A177}"/>
              </a:ext>
            </a:extLst>
          </p:cNvPr>
          <p:cNvSpPr txBox="1"/>
          <p:nvPr/>
        </p:nvSpPr>
        <p:spPr>
          <a:xfrm>
            <a:off x="3157690" y="5169386"/>
            <a:ext cx="5128589" cy="400110"/>
          </a:xfrm>
          <a:prstGeom prst="rect">
            <a:avLst/>
          </a:prstGeom>
          <a:noFill/>
        </p:spPr>
        <p:txBody>
          <a:bodyPr wrap="square" rtlCol="0">
            <a:spAutoFit/>
          </a:bodyPr>
          <a:lstStyle/>
          <a:p>
            <a:r>
              <a:rPr lang="en-US" sz="2000" dirty="0"/>
              <a:t>Positive impact in people’s lives</a:t>
            </a:r>
          </a:p>
        </p:txBody>
      </p:sp>
      <p:pic>
        <p:nvPicPr>
          <p:cNvPr id="11" name="Picture Placeholder 21">
            <a:extLst>
              <a:ext uri="{FF2B5EF4-FFF2-40B4-BE49-F238E27FC236}">
                <a16:creationId xmlns:a16="http://schemas.microsoft.com/office/drawing/2014/main" id="{73386D82-D9E5-82D6-B01F-DD1460999544}"/>
              </a:ext>
            </a:extLst>
          </p:cNvPr>
          <p:cNvPicPr>
            <a:picLocks noChangeAspect="1"/>
          </p:cNvPicPr>
          <p:nvPr/>
        </p:nvPicPr>
        <p:blipFill>
          <a:blip r:embed="rId3"/>
          <a:srcRect/>
          <a:stretch>
            <a:fillRect/>
          </a:stretch>
        </p:blipFill>
        <p:spPr>
          <a:xfrm>
            <a:off x="1028972" y="1231581"/>
            <a:ext cx="1103159" cy="1103159"/>
          </a:xfrm>
          <a:prstGeom prst="rect">
            <a:avLst/>
          </a:prstGeom>
        </p:spPr>
      </p:pic>
      <p:pic>
        <p:nvPicPr>
          <p:cNvPr id="14" name="Picture Placeholder 23" descr="Icon&#10;&#10;Description automatically generated">
            <a:extLst>
              <a:ext uri="{FF2B5EF4-FFF2-40B4-BE49-F238E27FC236}">
                <a16:creationId xmlns:a16="http://schemas.microsoft.com/office/drawing/2014/main" id="{65CD6CBF-097D-CEED-CFFA-652AB7D77574}"/>
              </a:ext>
            </a:extLst>
          </p:cNvPr>
          <p:cNvPicPr>
            <a:picLocks noChangeAspect="1"/>
          </p:cNvPicPr>
          <p:nvPr/>
        </p:nvPicPr>
        <p:blipFill>
          <a:blip r:embed="rId4"/>
          <a:srcRect/>
          <a:stretch>
            <a:fillRect/>
          </a:stretch>
        </p:blipFill>
        <p:spPr>
          <a:xfrm>
            <a:off x="1035254" y="2383803"/>
            <a:ext cx="1090594" cy="1090594"/>
          </a:xfrm>
          <a:prstGeom prst="rect">
            <a:avLst/>
          </a:prstGeom>
        </p:spPr>
      </p:pic>
      <p:pic>
        <p:nvPicPr>
          <p:cNvPr id="15" name="Picture Placeholder 25" descr="Icon&#10;&#10;Description automatically generated">
            <a:extLst>
              <a:ext uri="{FF2B5EF4-FFF2-40B4-BE49-F238E27FC236}">
                <a16:creationId xmlns:a16="http://schemas.microsoft.com/office/drawing/2014/main" id="{9CFA5162-EB23-8BC9-F682-3DAA8EFDE157}"/>
              </a:ext>
            </a:extLst>
          </p:cNvPr>
          <p:cNvPicPr>
            <a:picLocks noChangeAspect="1"/>
          </p:cNvPicPr>
          <p:nvPr/>
        </p:nvPicPr>
        <p:blipFill>
          <a:blip r:embed="rId5"/>
          <a:srcRect/>
          <a:stretch>
            <a:fillRect/>
          </a:stretch>
        </p:blipFill>
        <p:spPr>
          <a:xfrm>
            <a:off x="1068329" y="3429000"/>
            <a:ext cx="1142256" cy="1142256"/>
          </a:xfrm>
          <a:prstGeom prst="rect">
            <a:avLst/>
          </a:prstGeom>
        </p:spPr>
      </p:pic>
      <p:pic>
        <p:nvPicPr>
          <p:cNvPr id="18" name="Picture Placeholder 6" descr="Icon&#10;&#10;Description automatically generated">
            <a:extLst>
              <a:ext uri="{FF2B5EF4-FFF2-40B4-BE49-F238E27FC236}">
                <a16:creationId xmlns:a16="http://schemas.microsoft.com/office/drawing/2014/main" id="{9DC4AC58-D91E-5513-09F5-D3F78EE89C7C}"/>
              </a:ext>
            </a:extLst>
          </p:cNvPr>
          <p:cNvPicPr>
            <a:picLocks noChangeAspect="1"/>
          </p:cNvPicPr>
          <p:nvPr/>
        </p:nvPicPr>
        <p:blipFill>
          <a:blip r:embed="rId6"/>
          <a:srcRect/>
          <a:stretch>
            <a:fillRect/>
          </a:stretch>
        </p:blipFill>
        <p:spPr>
          <a:xfrm>
            <a:off x="1051707" y="4688324"/>
            <a:ext cx="1057689" cy="1057689"/>
          </a:xfrm>
          <a:prstGeom prst="rect">
            <a:avLst/>
          </a:prstGeom>
        </p:spPr>
      </p:pic>
      <p:cxnSp>
        <p:nvCxnSpPr>
          <p:cNvPr id="19" name="Straight Connector 18">
            <a:extLst>
              <a:ext uri="{FF2B5EF4-FFF2-40B4-BE49-F238E27FC236}">
                <a16:creationId xmlns:a16="http://schemas.microsoft.com/office/drawing/2014/main" id="{47F18AD0-A33A-02F5-A7CC-71AE1B66CA62}"/>
              </a:ext>
            </a:extLst>
          </p:cNvPr>
          <p:cNvCxnSpPr>
            <a:cxnSpLocks/>
          </p:cNvCxnSpPr>
          <p:nvPr/>
        </p:nvCxnSpPr>
        <p:spPr>
          <a:xfrm flipH="1">
            <a:off x="2285057" y="2843551"/>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AC87912-876F-A099-3217-99CA0D7CE1F1}"/>
              </a:ext>
            </a:extLst>
          </p:cNvPr>
          <p:cNvCxnSpPr>
            <a:cxnSpLocks/>
          </p:cNvCxnSpPr>
          <p:nvPr/>
        </p:nvCxnSpPr>
        <p:spPr>
          <a:xfrm flipH="1">
            <a:off x="2285057" y="4030437"/>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45A51BD-E568-D6FB-4D51-9F47A721A40F}"/>
              </a:ext>
            </a:extLst>
          </p:cNvPr>
          <p:cNvCxnSpPr>
            <a:cxnSpLocks/>
          </p:cNvCxnSpPr>
          <p:nvPr/>
        </p:nvCxnSpPr>
        <p:spPr>
          <a:xfrm flipH="1">
            <a:off x="2210585" y="531194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657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B15E5-427A-0E47-BF9D-8B2083165C2E}"/>
              </a:ext>
            </a:extLst>
          </p:cNvPr>
          <p:cNvSpPr>
            <a:spLocks noGrp="1"/>
          </p:cNvSpPr>
          <p:nvPr>
            <p:ph type="title"/>
          </p:nvPr>
        </p:nvSpPr>
        <p:spPr/>
        <p:txBody>
          <a:bodyPr/>
          <a:lstStyle/>
          <a:p>
            <a:r>
              <a:rPr lang="en-US" dirty="0"/>
              <a:t>Expressing your generosity</a:t>
            </a:r>
          </a:p>
        </p:txBody>
      </p:sp>
      <p:sp>
        <p:nvSpPr>
          <p:cNvPr id="3" name="Date Placeholder 2">
            <a:extLst>
              <a:ext uri="{FF2B5EF4-FFF2-40B4-BE49-F238E27FC236}">
                <a16:creationId xmlns:a16="http://schemas.microsoft.com/office/drawing/2014/main" id="{80D84610-20A1-7585-8470-64822360718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7" name="Straight Connector 6">
            <a:extLst>
              <a:ext uri="{FF2B5EF4-FFF2-40B4-BE49-F238E27FC236}">
                <a16:creationId xmlns:a16="http://schemas.microsoft.com/office/drawing/2014/main" id="{0B5F2F14-A971-87A8-D67C-D5B83F3277D0}"/>
              </a:ext>
            </a:extLst>
          </p:cNvPr>
          <p:cNvCxnSpPr>
            <a:cxnSpLocks/>
          </p:cNvCxnSpPr>
          <p:nvPr/>
        </p:nvCxnSpPr>
        <p:spPr>
          <a:xfrm>
            <a:off x="0" y="5445975"/>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F64A0218-7BF5-0A3E-182B-88E29EA2BB0A}"/>
              </a:ext>
            </a:extLst>
          </p:cNvPr>
          <p:cNvGrpSpPr/>
          <p:nvPr/>
        </p:nvGrpSpPr>
        <p:grpSpPr>
          <a:xfrm>
            <a:off x="5337394" y="1802304"/>
            <a:ext cx="1589206" cy="3838479"/>
            <a:chOff x="4168167" y="1802304"/>
            <a:chExt cx="1589206" cy="3838479"/>
          </a:xfrm>
        </p:grpSpPr>
        <p:grpSp>
          <p:nvGrpSpPr>
            <p:cNvPr id="20" name="Group 19">
              <a:extLst>
                <a:ext uri="{FF2B5EF4-FFF2-40B4-BE49-F238E27FC236}">
                  <a16:creationId xmlns:a16="http://schemas.microsoft.com/office/drawing/2014/main" id="{A5F9B17C-829C-4F4B-E774-D9C33A9A951D}"/>
                </a:ext>
              </a:extLst>
            </p:cNvPr>
            <p:cNvGrpSpPr/>
            <p:nvPr/>
          </p:nvGrpSpPr>
          <p:grpSpPr>
            <a:xfrm>
              <a:off x="4168167" y="2781394"/>
              <a:ext cx="1589206" cy="2859389"/>
              <a:chOff x="4009791" y="2781394"/>
              <a:chExt cx="1589206" cy="2859389"/>
            </a:xfrm>
          </p:grpSpPr>
          <p:sp>
            <p:nvSpPr>
              <p:cNvPr id="22" name="Oval 21">
                <a:extLst>
                  <a:ext uri="{FF2B5EF4-FFF2-40B4-BE49-F238E27FC236}">
                    <a16:creationId xmlns:a16="http://schemas.microsoft.com/office/drawing/2014/main" id="{9E7F2402-7A41-8C2D-59D7-FBA786A00F3E}"/>
                  </a:ext>
                </a:extLst>
              </p:cNvPr>
              <p:cNvSpPr/>
              <p:nvPr/>
            </p:nvSpPr>
            <p:spPr>
              <a:xfrm>
                <a:off x="4613387"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D3329C6-2132-B3BC-2553-6A208D790970}"/>
                  </a:ext>
                </a:extLst>
              </p:cNvPr>
              <p:cNvCxnSpPr>
                <a:cxnSpLocks/>
              </p:cNvCxnSpPr>
              <p:nvPr/>
            </p:nvCxnSpPr>
            <p:spPr>
              <a:xfrm flipH="1" flipV="1">
                <a:off x="4812725"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 Placeholder 26">
                <a:extLst>
                  <a:ext uri="{FF2B5EF4-FFF2-40B4-BE49-F238E27FC236}">
                    <a16:creationId xmlns:a16="http://schemas.microsoft.com/office/drawing/2014/main" id="{75FDF796-1405-BC61-0F7D-49B049328383}"/>
                  </a:ext>
                </a:extLst>
              </p:cNvPr>
              <p:cNvSpPr txBox="1">
                <a:spLocks/>
              </p:cNvSpPr>
              <p:nvPr/>
            </p:nvSpPr>
            <p:spPr>
              <a:xfrm>
                <a:off x="4009791" y="3249087"/>
                <a:ext cx="1589206"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Intentional giving</a:t>
                </a:r>
              </a:p>
            </p:txBody>
          </p:sp>
        </p:grpSp>
        <p:pic>
          <p:nvPicPr>
            <p:cNvPr id="36" name="Picture 35" descr="Icon&#10;&#10;Description automatically generated">
              <a:extLst>
                <a:ext uri="{FF2B5EF4-FFF2-40B4-BE49-F238E27FC236}">
                  <a16:creationId xmlns:a16="http://schemas.microsoft.com/office/drawing/2014/main" id="{7B3728F8-52E7-1D24-B691-49747ABB8C1A}"/>
                </a:ext>
              </a:extLst>
            </p:cNvPr>
            <p:cNvPicPr>
              <a:picLocks noChangeAspect="1"/>
            </p:cNvPicPr>
            <p:nvPr/>
          </p:nvPicPr>
          <p:blipFill>
            <a:blip r:embed="rId3"/>
            <a:stretch>
              <a:fillRect/>
            </a:stretch>
          </p:blipFill>
          <p:spPr>
            <a:xfrm>
              <a:off x="4470948" y="1802304"/>
              <a:ext cx="917450" cy="917450"/>
            </a:xfrm>
            <a:prstGeom prst="rect">
              <a:avLst/>
            </a:prstGeom>
          </p:spPr>
        </p:pic>
      </p:grpSp>
      <p:grpSp>
        <p:nvGrpSpPr>
          <p:cNvPr id="43" name="Group 42">
            <a:extLst>
              <a:ext uri="{FF2B5EF4-FFF2-40B4-BE49-F238E27FC236}">
                <a16:creationId xmlns:a16="http://schemas.microsoft.com/office/drawing/2014/main" id="{665D1EE4-6648-FE1D-9812-87D16B7FBAC0}"/>
              </a:ext>
            </a:extLst>
          </p:cNvPr>
          <p:cNvGrpSpPr/>
          <p:nvPr/>
        </p:nvGrpSpPr>
        <p:grpSpPr>
          <a:xfrm>
            <a:off x="2528226" y="1802304"/>
            <a:ext cx="1592864" cy="3838479"/>
            <a:chOff x="1358999" y="1802304"/>
            <a:chExt cx="1592864" cy="3838479"/>
          </a:xfrm>
        </p:grpSpPr>
        <p:grpSp>
          <p:nvGrpSpPr>
            <p:cNvPr id="8" name="Group 7">
              <a:extLst>
                <a:ext uri="{FF2B5EF4-FFF2-40B4-BE49-F238E27FC236}">
                  <a16:creationId xmlns:a16="http://schemas.microsoft.com/office/drawing/2014/main" id="{E5D5D7C1-2F76-FE7C-773D-6D48F55D0C0F}"/>
                </a:ext>
              </a:extLst>
            </p:cNvPr>
            <p:cNvGrpSpPr/>
            <p:nvPr/>
          </p:nvGrpSpPr>
          <p:grpSpPr>
            <a:xfrm>
              <a:off x="1358999" y="2768472"/>
              <a:ext cx="1592864" cy="2872311"/>
              <a:chOff x="1358999" y="2768472"/>
              <a:chExt cx="1592864" cy="2872311"/>
            </a:xfrm>
          </p:grpSpPr>
          <p:sp>
            <p:nvSpPr>
              <p:cNvPr id="10" name="Oval 9">
                <a:extLst>
                  <a:ext uri="{FF2B5EF4-FFF2-40B4-BE49-F238E27FC236}">
                    <a16:creationId xmlns:a16="http://schemas.microsoft.com/office/drawing/2014/main" id="{975C1C24-AF79-D0E5-F328-40E513385374}"/>
                  </a:ext>
                </a:extLst>
              </p:cNvPr>
              <p:cNvSpPr/>
              <p:nvPr/>
            </p:nvSpPr>
            <p:spPr>
              <a:xfrm>
                <a:off x="1954264"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BE2A67A-615C-2D3E-BD57-9D1C5B6CBB20}"/>
                  </a:ext>
                </a:extLst>
              </p:cNvPr>
              <p:cNvCxnSpPr>
                <a:cxnSpLocks/>
              </p:cNvCxnSpPr>
              <p:nvPr/>
            </p:nvCxnSpPr>
            <p:spPr>
              <a:xfrm flipH="1" flipV="1">
                <a:off x="2153602" y="2768472"/>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24">
                <a:extLst>
                  <a:ext uri="{FF2B5EF4-FFF2-40B4-BE49-F238E27FC236}">
                    <a16:creationId xmlns:a16="http://schemas.microsoft.com/office/drawing/2014/main" id="{8F3192BC-39DC-FC94-7250-3EB02AB12EA5}"/>
                  </a:ext>
                </a:extLst>
              </p:cNvPr>
              <p:cNvSpPr txBox="1">
                <a:spLocks/>
              </p:cNvSpPr>
              <p:nvPr/>
            </p:nvSpPr>
            <p:spPr>
              <a:xfrm>
                <a:off x="1358999" y="3249086"/>
                <a:ext cx="1592864"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Spontaneous giving</a:t>
                </a:r>
              </a:p>
            </p:txBody>
          </p:sp>
        </p:grpSp>
        <p:pic>
          <p:nvPicPr>
            <p:cNvPr id="38" name="Picture 37" descr="Icon&#10;&#10;Description automatically generated">
              <a:extLst>
                <a:ext uri="{FF2B5EF4-FFF2-40B4-BE49-F238E27FC236}">
                  <a16:creationId xmlns:a16="http://schemas.microsoft.com/office/drawing/2014/main" id="{E1D1E17D-9FFF-B8BE-DF75-B90948E61AC4}"/>
                </a:ext>
              </a:extLst>
            </p:cNvPr>
            <p:cNvPicPr>
              <a:picLocks noChangeAspect="1"/>
            </p:cNvPicPr>
            <p:nvPr/>
          </p:nvPicPr>
          <p:blipFill>
            <a:blip r:embed="rId4"/>
            <a:stretch>
              <a:fillRect/>
            </a:stretch>
          </p:blipFill>
          <p:spPr>
            <a:xfrm>
              <a:off x="1698535" y="1802304"/>
              <a:ext cx="917450" cy="917450"/>
            </a:xfrm>
            <a:prstGeom prst="rect">
              <a:avLst/>
            </a:prstGeom>
          </p:spPr>
        </p:pic>
      </p:grpSp>
      <p:grpSp>
        <p:nvGrpSpPr>
          <p:cNvPr id="41" name="Group 40">
            <a:extLst>
              <a:ext uri="{FF2B5EF4-FFF2-40B4-BE49-F238E27FC236}">
                <a16:creationId xmlns:a16="http://schemas.microsoft.com/office/drawing/2014/main" id="{29006792-342B-DF16-96F4-4E28D842D686}"/>
              </a:ext>
            </a:extLst>
          </p:cNvPr>
          <p:cNvGrpSpPr/>
          <p:nvPr/>
        </p:nvGrpSpPr>
        <p:grpSpPr>
          <a:xfrm>
            <a:off x="8163224" y="1802304"/>
            <a:ext cx="1260305" cy="3838479"/>
            <a:chOff x="6993997" y="1802304"/>
            <a:chExt cx="1260305" cy="3838479"/>
          </a:xfrm>
        </p:grpSpPr>
        <p:grpSp>
          <p:nvGrpSpPr>
            <p:cNvPr id="26" name="Group 25">
              <a:extLst>
                <a:ext uri="{FF2B5EF4-FFF2-40B4-BE49-F238E27FC236}">
                  <a16:creationId xmlns:a16="http://schemas.microsoft.com/office/drawing/2014/main" id="{FD4FD8C2-85C9-5965-B693-A317D702EC07}"/>
                </a:ext>
              </a:extLst>
            </p:cNvPr>
            <p:cNvGrpSpPr/>
            <p:nvPr/>
          </p:nvGrpSpPr>
          <p:grpSpPr>
            <a:xfrm>
              <a:off x="6993997" y="2781394"/>
              <a:ext cx="1260305" cy="2859389"/>
              <a:chOff x="6869615" y="2781394"/>
              <a:chExt cx="1260305" cy="2859389"/>
            </a:xfrm>
          </p:grpSpPr>
          <p:sp>
            <p:nvSpPr>
              <p:cNvPr id="28" name="Oval 27">
                <a:extLst>
                  <a:ext uri="{FF2B5EF4-FFF2-40B4-BE49-F238E27FC236}">
                    <a16:creationId xmlns:a16="http://schemas.microsoft.com/office/drawing/2014/main" id="{FBB0BF2D-2AAC-C5A9-3655-53640199F50F}"/>
                  </a:ext>
                </a:extLst>
              </p:cNvPr>
              <p:cNvSpPr/>
              <p:nvPr/>
            </p:nvSpPr>
            <p:spPr>
              <a:xfrm>
                <a:off x="7298600"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E14355C5-5948-1378-2ED1-FB20D5854666}"/>
                  </a:ext>
                </a:extLst>
              </p:cNvPr>
              <p:cNvCxnSpPr>
                <a:cxnSpLocks/>
              </p:cNvCxnSpPr>
              <p:nvPr/>
            </p:nvCxnSpPr>
            <p:spPr>
              <a:xfrm flipH="1" flipV="1">
                <a:off x="7497938"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 Placeholder 25">
                <a:extLst>
                  <a:ext uri="{FF2B5EF4-FFF2-40B4-BE49-F238E27FC236}">
                    <a16:creationId xmlns:a16="http://schemas.microsoft.com/office/drawing/2014/main" id="{C2A917CB-0A50-5869-17D2-A7BB0A996A17}"/>
                  </a:ext>
                </a:extLst>
              </p:cNvPr>
              <p:cNvSpPr txBox="1">
                <a:spLocks/>
              </p:cNvSpPr>
              <p:nvPr/>
            </p:nvSpPr>
            <p:spPr>
              <a:xfrm>
                <a:off x="6869615" y="3249086"/>
                <a:ext cx="1260305" cy="660793"/>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Planned giving</a:t>
                </a:r>
              </a:p>
            </p:txBody>
          </p:sp>
        </p:grpSp>
        <p:pic>
          <p:nvPicPr>
            <p:cNvPr id="40" name="Picture 39" descr="Icon&#10;&#10;Description automatically generated">
              <a:extLst>
                <a:ext uri="{FF2B5EF4-FFF2-40B4-BE49-F238E27FC236}">
                  <a16:creationId xmlns:a16="http://schemas.microsoft.com/office/drawing/2014/main" id="{2D8BB657-D482-4E90-FD2D-E50D983B590A}"/>
                </a:ext>
              </a:extLst>
            </p:cNvPr>
            <p:cNvPicPr>
              <a:picLocks noChangeAspect="1"/>
            </p:cNvPicPr>
            <p:nvPr/>
          </p:nvPicPr>
          <p:blipFill>
            <a:blip r:embed="rId5"/>
            <a:stretch>
              <a:fillRect/>
            </a:stretch>
          </p:blipFill>
          <p:spPr>
            <a:xfrm>
              <a:off x="7232713" y="1802304"/>
              <a:ext cx="917450" cy="917450"/>
            </a:xfrm>
            <a:prstGeom prst="rect">
              <a:avLst/>
            </a:prstGeom>
          </p:spPr>
        </p:pic>
      </p:grpSp>
    </p:spTree>
    <p:extLst>
      <p:ext uri="{BB962C8B-B14F-4D97-AF65-F5344CB8AC3E}">
        <p14:creationId xmlns:p14="http://schemas.microsoft.com/office/powerpoint/2010/main" val="1395324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8C9F21E-411A-1B12-964A-603C9C019CF1}"/>
              </a:ext>
            </a:extLst>
          </p:cNvPr>
          <p:cNvSpPr/>
          <p:nvPr/>
        </p:nvSpPr>
        <p:spPr>
          <a:xfrm>
            <a:off x="4347197"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B5328C0F-1EDD-28CF-6F71-A2ED0280B458}"/>
              </a:ext>
            </a:extLst>
          </p:cNvPr>
          <p:cNvSpPr/>
          <p:nvPr/>
        </p:nvSpPr>
        <p:spPr>
          <a:xfrm>
            <a:off x="8101344"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A2605B8-8CAC-1A57-6940-031C79263167}"/>
              </a:ext>
            </a:extLst>
          </p:cNvPr>
          <p:cNvSpPr/>
          <p:nvPr/>
        </p:nvSpPr>
        <p:spPr>
          <a:xfrm>
            <a:off x="619822"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9D6D467-F516-1AB8-DDFC-99F96374528A}"/>
              </a:ext>
            </a:extLst>
          </p:cNvPr>
          <p:cNvSpPr txBox="1"/>
          <p:nvPr/>
        </p:nvSpPr>
        <p:spPr>
          <a:xfrm>
            <a:off x="8650034" y="3483384"/>
            <a:ext cx="2510353" cy="677108"/>
          </a:xfrm>
          <a:prstGeom prst="rect">
            <a:avLst/>
          </a:prstGeom>
          <a:noFill/>
        </p:spPr>
        <p:txBody>
          <a:bodyPr wrap="square" rtlCol="0">
            <a:spAutoFit/>
          </a:bodyPr>
          <a:lstStyle/>
          <a:p>
            <a:pPr algn="ctr"/>
            <a:r>
              <a:rPr lang="en-US" sz="2400" b="1" dirty="0">
                <a:solidFill>
                  <a:schemeClr val="accent2"/>
                </a:solidFill>
              </a:rPr>
              <a:t>Grant</a:t>
            </a:r>
          </a:p>
          <a:p>
            <a:pPr algn="ctr"/>
            <a:r>
              <a:rPr lang="en-US" sz="1400" dirty="0"/>
              <a:t>Distributions</a:t>
            </a:r>
          </a:p>
        </p:txBody>
      </p:sp>
      <p:sp>
        <p:nvSpPr>
          <p:cNvPr id="12" name="TextBox 11">
            <a:extLst>
              <a:ext uri="{FF2B5EF4-FFF2-40B4-BE49-F238E27FC236}">
                <a16:creationId xmlns:a16="http://schemas.microsoft.com/office/drawing/2014/main" id="{0DD29DB0-A7CA-14CF-1A18-86823999BA74}"/>
              </a:ext>
            </a:extLst>
          </p:cNvPr>
          <p:cNvSpPr txBox="1"/>
          <p:nvPr/>
        </p:nvSpPr>
        <p:spPr>
          <a:xfrm>
            <a:off x="545985" y="3483384"/>
            <a:ext cx="3755407" cy="677108"/>
          </a:xfrm>
          <a:prstGeom prst="rect">
            <a:avLst/>
          </a:prstGeom>
          <a:noFill/>
        </p:spPr>
        <p:txBody>
          <a:bodyPr wrap="square" rtlCol="0">
            <a:spAutoFit/>
          </a:bodyPr>
          <a:lstStyle/>
          <a:p>
            <a:pPr algn="ctr"/>
            <a:r>
              <a:rPr lang="en-US" sz="2400" b="1" dirty="0">
                <a:solidFill>
                  <a:schemeClr val="accent2"/>
                </a:solidFill>
              </a:rPr>
              <a:t>Give</a:t>
            </a:r>
          </a:p>
          <a:p>
            <a:pPr algn="ctr"/>
            <a:r>
              <a:rPr lang="en-US" sz="1400" dirty="0">
                <a:solidFill>
                  <a:srgbClr val="000000"/>
                </a:solidFill>
              </a:rPr>
              <a:t>Give Now. Give Later. Give &amp; Receive™.</a:t>
            </a:r>
          </a:p>
        </p:txBody>
      </p:sp>
      <p:pic>
        <p:nvPicPr>
          <p:cNvPr id="14" name="Picture 13" descr="Icon&#10;&#10;Description automatically generated">
            <a:extLst>
              <a:ext uri="{FF2B5EF4-FFF2-40B4-BE49-F238E27FC236}">
                <a16:creationId xmlns:a16="http://schemas.microsoft.com/office/drawing/2014/main" id="{E51C7F6B-2345-01D5-B036-E09C1FA1F2B1}"/>
              </a:ext>
            </a:extLst>
          </p:cNvPr>
          <p:cNvPicPr>
            <a:picLocks noChangeAspect="1"/>
          </p:cNvPicPr>
          <p:nvPr/>
        </p:nvPicPr>
        <p:blipFill>
          <a:blip r:embed="rId3"/>
          <a:stretch>
            <a:fillRect/>
          </a:stretch>
        </p:blipFill>
        <p:spPr>
          <a:xfrm>
            <a:off x="1809806" y="2128014"/>
            <a:ext cx="1227764" cy="1231857"/>
          </a:xfrm>
          <a:prstGeom prst="rect">
            <a:avLst/>
          </a:prstGeom>
        </p:spPr>
      </p:pic>
      <p:sp>
        <p:nvSpPr>
          <p:cNvPr id="16" name="Text Placeholder 6">
            <a:extLst>
              <a:ext uri="{FF2B5EF4-FFF2-40B4-BE49-F238E27FC236}">
                <a16:creationId xmlns:a16="http://schemas.microsoft.com/office/drawing/2014/main" id="{ACA2F87D-F3B6-6292-39E1-0A50D0898E68}"/>
              </a:ext>
            </a:extLst>
          </p:cNvPr>
          <p:cNvSpPr txBox="1">
            <a:spLocks/>
          </p:cNvSpPr>
          <p:nvPr/>
        </p:nvSpPr>
        <p:spPr>
          <a:xfrm>
            <a:off x="8330546" y="4338395"/>
            <a:ext cx="3149329" cy="1492251"/>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dirty="0"/>
              <a:t>Donor recommends grants to the charities and causes of their choice over time</a:t>
            </a:r>
            <a:endParaRPr lang="en-GB" sz="2000" b="0" dirty="0"/>
          </a:p>
        </p:txBody>
      </p:sp>
      <p:sp>
        <p:nvSpPr>
          <p:cNvPr id="17" name="Text Placeholder 5">
            <a:extLst>
              <a:ext uri="{FF2B5EF4-FFF2-40B4-BE49-F238E27FC236}">
                <a16:creationId xmlns:a16="http://schemas.microsoft.com/office/drawing/2014/main" id="{2D6E1E84-EC02-2E44-6A6C-DE4C3A801D7D}"/>
              </a:ext>
            </a:extLst>
          </p:cNvPr>
          <p:cNvSpPr txBox="1">
            <a:spLocks/>
          </p:cNvSpPr>
          <p:nvPr/>
        </p:nvSpPr>
        <p:spPr>
          <a:xfrm>
            <a:off x="4555738" y="4338395"/>
            <a:ext cx="3190650" cy="1148604"/>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sz="2000" b="0" dirty="0"/>
              <a:t>Gifts are invested with sound stewardship and within your risk tolerance to potentially expand your charitable impact</a:t>
            </a:r>
            <a:endParaRPr lang="en-GB" sz="2000" b="0" dirty="0"/>
          </a:p>
        </p:txBody>
      </p:sp>
      <p:pic>
        <p:nvPicPr>
          <p:cNvPr id="19" name="Picture 18" descr="Icon&#10;&#10;Description automatically generated">
            <a:extLst>
              <a:ext uri="{FF2B5EF4-FFF2-40B4-BE49-F238E27FC236}">
                <a16:creationId xmlns:a16="http://schemas.microsoft.com/office/drawing/2014/main" id="{423AAAE7-9A0A-016A-4B6E-3317DEE259C5}"/>
              </a:ext>
            </a:extLst>
          </p:cNvPr>
          <p:cNvPicPr>
            <a:picLocks noChangeAspect="1"/>
          </p:cNvPicPr>
          <p:nvPr/>
        </p:nvPicPr>
        <p:blipFill>
          <a:blip r:embed="rId4"/>
          <a:stretch>
            <a:fillRect/>
          </a:stretch>
        </p:blipFill>
        <p:spPr>
          <a:xfrm>
            <a:off x="5475716" y="2061035"/>
            <a:ext cx="1350694" cy="1350694"/>
          </a:xfrm>
          <a:prstGeom prst="rect">
            <a:avLst/>
          </a:prstGeom>
        </p:spPr>
      </p:pic>
      <p:sp>
        <p:nvSpPr>
          <p:cNvPr id="21" name="Text Placeholder 6">
            <a:extLst>
              <a:ext uri="{FF2B5EF4-FFF2-40B4-BE49-F238E27FC236}">
                <a16:creationId xmlns:a16="http://schemas.microsoft.com/office/drawing/2014/main" id="{73864C63-C755-B596-3930-EA685EA2EB8A}"/>
              </a:ext>
            </a:extLst>
          </p:cNvPr>
          <p:cNvSpPr txBox="1">
            <a:spLocks/>
          </p:cNvSpPr>
          <p:nvPr/>
        </p:nvSpPr>
        <p:spPr>
          <a:xfrm>
            <a:off x="1068499" y="4338395"/>
            <a:ext cx="2710379" cy="107511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dirty="0"/>
              <a:t>Donor contributes assets to the charitable fund</a:t>
            </a:r>
            <a:endParaRPr lang="en-GB" sz="2000" b="0" dirty="0"/>
          </a:p>
        </p:txBody>
      </p:sp>
      <p:sp>
        <p:nvSpPr>
          <p:cNvPr id="22" name="TextBox 21">
            <a:extLst>
              <a:ext uri="{FF2B5EF4-FFF2-40B4-BE49-F238E27FC236}">
                <a16:creationId xmlns:a16="http://schemas.microsoft.com/office/drawing/2014/main" id="{50DEBCCC-5784-BFFD-C602-BB721D7BA776}"/>
              </a:ext>
            </a:extLst>
          </p:cNvPr>
          <p:cNvSpPr txBox="1"/>
          <p:nvPr/>
        </p:nvSpPr>
        <p:spPr>
          <a:xfrm>
            <a:off x="4895887" y="3483384"/>
            <a:ext cx="2510353" cy="677108"/>
          </a:xfrm>
          <a:prstGeom prst="rect">
            <a:avLst/>
          </a:prstGeom>
          <a:noFill/>
        </p:spPr>
        <p:txBody>
          <a:bodyPr wrap="square" rtlCol="0">
            <a:spAutoFit/>
          </a:bodyPr>
          <a:lstStyle/>
          <a:p>
            <a:pPr algn="ctr"/>
            <a:r>
              <a:rPr lang="en-US" sz="2400" b="1" dirty="0">
                <a:solidFill>
                  <a:schemeClr val="accent2"/>
                </a:solidFill>
              </a:rPr>
              <a:t>Grow</a:t>
            </a:r>
          </a:p>
          <a:p>
            <a:pPr algn="ctr"/>
            <a:r>
              <a:rPr lang="en-US" sz="1400" dirty="0">
                <a:solidFill>
                  <a:srgbClr val="000000"/>
                </a:solidFill>
              </a:rPr>
              <a:t>Charitable fund</a:t>
            </a:r>
            <a:endParaRPr lang="en-US" sz="1400" b="1" dirty="0">
              <a:solidFill>
                <a:schemeClr val="accent2"/>
              </a:solidFill>
            </a:endParaRPr>
          </a:p>
        </p:txBody>
      </p:sp>
      <p:pic>
        <p:nvPicPr>
          <p:cNvPr id="23" name="Picture 22" descr="Icon&#10;&#10;Description automatically generated">
            <a:extLst>
              <a:ext uri="{FF2B5EF4-FFF2-40B4-BE49-F238E27FC236}">
                <a16:creationId xmlns:a16="http://schemas.microsoft.com/office/drawing/2014/main" id="{A95BDC1D-2B27-E192-4CEB-A3083ACCB7D1}"/>
              </a:ext>
            </a:extLst>
          </p:cNvPr>
          <p:cNvPicPr>
            <a:picLocks noChangeAspect="1"/>
          </p:cNvPicPr>
          <p:nvPr/>
        </p:nvPicPr>
        <p:blipFill>
          <a:blip r:embed="rId5"/>
          <a:stretch>
            <a:fillRect/>
          </a:stretch>
        </p:blipFill>
        <p:spPr>
          <a:xfrm>
            <a:off x="9194036" y="2061034"/>
            <a:ext cx="1422349" cy="1422349"/>
          </a:xfrm>
          <a:prstGeom prst="rect">
            <a:avLst/>
          </a:prstGeom>
        </p:spPr>
      </p:pic>
      <p:cxnSp>
        <p:nvCxnSpPr>
          <p:cNvPr id="24" name="Straight Connector 23">
            <a:extLst>
              <a:ext uri="{FF2B5EF4-FFF2-40B4-BE49-F238E27FC236}">
                <a16:creationId xmlns:a16="http://schemas.microsoft.com/office/drawing/2014/main" id="{7FC97745-2009-385F-E960-37A3D0C54D09}"/>
              </a:ext>
            </a:extLst>
          </p:cNvPr>
          <p:cNvCxnSpPr>
            <a:cxnSpLocks/>
          </p:cNvCxnSpPr>
          <p:nvPr/>
        </p:nvCxnSpPr>
        <p:spPr>
          <a:xfrm>
            <a:off x="1230078"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B1CDD54-EADE-12DF-F945-79A1E69D5B05}"/>
              </a:ext>
            </a:extLst>
          </p:cNvPr>
          <p:cNvCxnSpPr>
            <a:cxnSpLocks/>
          </p:cNvCxnSpPr>
          <p:nvPr/>
        </p:nvCxnSpPr>
        <p:spPr>
          <a:xfrm>
            <a:off x="4957453"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DC85002-A8DC-C5FD-ED78-CEFCFF7A0729}"/>
              </a:ext>
            </a:extLst>
          </p:cNvPr>
          <p:cNvCxnSpPr>
            <a:cxnSpLocks/>
          </p:cNvCxnSpPr>
          <p:nvPr/>
        </p:nvCxnSpPr>
        <p:spPr>
          <a:xfrm>
            <a:off x="8711600"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 Charitable Fund Works</a:t>
            </a:r>
          </a:p>
        </p:txBody>
      </p:sp>
      <p:sp>
        <p:nvSpPr>
          <p:cNvPr id="3" name="Date Placeholder 2">
            <a:extLst>
              <a:ext uri="{FF2B5EF4-FFF2-40B4-BE49-F238E27FC236}">
                <a16:creationId xmlns:a16="http://schemas.microsoft.com/office/drawing/2014/main" id="{35EB46E1-DA8A-044F-E278-D537C6A0DC8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5974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normAutofit/>
          </a:bodyPr>
          <a:lstStyle/>
          <a:p>
            <a:r>
              <a:rPr lang="en-US" sz="5400" dirty="0"/>
              <a:t>Ways to give</a:t>
            </a:r>
            <a:endParaRPr lang="en-GB" sz="5400" dirty="0"/>
          </a:p>
        </p:txBody>
      </p:sp>
      <p:sp>
        <p:nvSpPr>
          <p:cNvPr id="12" name="Text Placeholder 11">
            <a:extLst>
              <a:ext uri="{FF2B5EF4-FFF2-40B4-BE49-F238E27FC236}">
                <a16:creationId xmlns:a16="http://schemas.microsoft.com/office/drawing/2014/main" id="{2406A0A6-C26B-4D95-BE8D-F5E98BDCD8DB}"/>
              </a:ext>
            </a:extLst>
          </p:cNvPr>
          <p:cNvSpPr>
            <a:spLocks noGrp="1"/>
          </p:cNvSpPr>
          <p:nvPr>
            <p:ph type="body" idx="1"/>
          </p:nvPr>
        </p:nvSpPr>
        <p:spPr/>
        <p:txBody>
          <a:bodyPr/>
          <a:lstStyle/>
          <a:p>
            <a:r>
              <a:rPr lang="en-US" dirty="0"/>
              <a:t>Give Now. Give Later. Give &amp; Receive.™ </a:t>
            </a:r>
          </a:p>
        </p:txBody>
      </p:sp>
      <p:sp>
        <p:nvSpPr>
          <p:cNvPr id="3" name="Date Placeholder 2">
            <a:extLst>
              <a:ext uri="{FF2B5EF4-FFF2-40B4-BE49-F238E27FC236}">
                <a16:creationId xmlns:a16="http://schemas.microsoft.com/office/drawing/2014/main" id="{260A56D5-0963-6C1C-ECB5-6491FDBD901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4" name="Picture 3" descr="Icon&#10;&#10;Description automatically generated">
            <a:extLst>
              <a:ext uri="{FF2B5EF4-FFF2-40B4-BE49-F238E27FC236}">
                <a16:creationId xmlns:a16="http://schemas.microsoft.com/office/drawing/2014/main" id="{423A0709-6484-D8C9-BE77-9A29F1EBB614}"/>
              </a:ext>
            </a:extLst>
          </p:cNvPr>
          <p:cNvPicPr>
            <a:picLocks noChangeAspect="1"/>
          </p:cNvPicPr>
          <p:nvPr/>
        </p:nvPicPr>
        <p:blipFill>
          <a:blip r:embed="rId3"/>
          <a:stretch>
            <a:fillRect/>
          </a:stretch>
        </p:blipFill>
        <p:spPr>
          <a:xfrm>
            <a:off x="5548585" y="1457634"/>
            <a:ext cx="5091100" cy="5400366"/>
          </a:xfrm>
          <a:prstGeom prst="rect">
            <a:avLst/>
          </a:prstGeom>
        </p:spPr>
      </p:pic>
    </p:spTree>
    <p:extLst>
      <p:ext uri="{BB962C8B-B14F-4D97-AF65-F5344CB8AC3E}">
        <p14:creationId xmlns:p14="http://schemas.microsoft.com/office/powerpoint/2010/main" val="3328042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dirty="0"/>
              <a:t>Categories of Giving</a:t>
            </a:r>
          </a:p>
        </p:txBody>
      </p:sp>
      <p:sp>
        <p:nvSpPr>
          <p:cNvPr id="4" name="Date Placeholder 3">
            <a:extLst>
              <a:ext uri="{FF2B5EF4-FFF2-40B4-BE49-F238E27FC236}">
                <a16:creationId xmlns:a16="http://schemas.microsoft.com/office/drawing/2014/main" id="{5ABED2B4-08F5-010B-3DCC-BB811EC3552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6" name="TextBox 5">
            <a:extLst>
              <a:ext uri="{FF2B5EF4-FFF2-40B4-BE49-F238E27FC236}">
                <a16:creationId xmlns:a16="http://schemas.microsoft.com/office/drawing/2014/main" id="{44085F60-AB44-95AE-9A14-F065497D2663}"/>
              </a:ext>
            </a:extLst>
          </p:cNvPr>
          <p:cNvSpPr txBox="1"/>
          <p:nvPr/>
        </p:nvSpPr>
        <p:spPr>
          <a:xfrm>
            <a:off x="442469" y="2276707"/>
            <a:ext cx="863126" cy="2646878"/>
          </a:xfrm>
          <a:prstGeom prst="rect">
            <a:avLst/>
          </a:prstGeom>
          <a:noFill/>
        </p:spPr>
        <p:txBody>
          <a:bodyPr wrap="square" rtlCol="0">
            <a:spAutoFit/>
          </a:bodyPr>
          <a:lstStyle/>
          <a:p>
            <a:r>
              <a:rPr lang="en-US" sz="16600" dirty="0">
                <a:solidFill>
                  <a:schemeClr val="bg2"/>
                </a:solidFill>
                <a:latin typeface="+mj-lt"/>
              </a:rPr>
              <a:t>1</a:t>
            </a:r>
          </a:p>
        </p:txBody>
      </p:sp>
      <p:sp>
        <p:nvSpPr>
          <p:cNvPr id="8" name="TextBox 7">
            <a:extLst>
              <a:ext uri="{FF2B5EF4-FFF2-40B4-BE49-F238E27FC236}">
                <a16:creationId xmlns:a16="http://schemas.microsoft.com/office/drawing/2014/main" id="{35F1248B-6168-E6F1-46CA-6EC52CCCA35B}"/>
              </a:ext>
            </a:extLst>
          </p:cNvPr>
          <p:cNvSpPr txBox="1"/>
          <p:nvPr/>
        </p:nvSpPr>
        <p:spPr>
          <a:xfrm>
            <a:off x="3993595" y="2276707"/>
            <a:ext cx="863126" cy="2646878"/>
          </a:xfrm>
          <a:prstGeom prst="rect">
            <a:avLst/>
          </a:prstGeom>
          <a:noFill/>
        </p:spPr>
        <p:txBody>
          <a:bodyPr wrap="square" rtlCol="0">
            <a:spAutoFit/>
          </a:bodyPr>
          <a:lstStyle/>
          <a:p>
            <a:r>
              <a:rPr lang="en-US" sz="16600" dirty="0">
                <a:solidFill>
                  <a:schemeClr val="bg2"/>
                </a:solidFill>
                <a:latin typeface="+mj-lt"/>
              </a:rPr>
              <a:t>2</a:t>
            </a:r>
          </a:p>
        </p:txBody>
      </p:sp>
      <p:sp>
        <p:nvSpPr>
          <p:cNvPr id="10" name="TextBox 9">
            <a:extLst>
              <a:ext uri="{FF2B5EF4-FFF2-40B4-BE49-F238E27FC236}">
                <a16:creationId xmlns:a16="http://schemas.microsoft.com/office/drawing/2014/main" id="{5EAE012A-3562-46EF-EED8-6081E4655CE2}"/>
              </a:ext>
            </a:extLst>
          </p:cNvPr>
          <p:cNvSpPr txBox="1"/>
          <p:nvPr/>
        </p:nvSpPr>
        <p:spPr>
          <a:xfrm>
            <a:off x="7482239" y="2241656"/>
            <a:ext cx="863126" cy="2646878"/>
          </a:xfrm>
          <a:prstGeom prst="rect">
            <a:avLst/>
          </a:prstGeom>
          <a:noFill/>
        </p:spPr>
        <p:txBody>
          <a:bodyPr wrap="square" rtlCol="0">
            <a:spAutoFit/>
          </a:bodyPr>
          <a:lstStyle/>
          <a:p>
            <a:r>
              <a:rPr lang="en-US" sz="16600" dirty="0">
                <a:solidFill>
                  <a:schemeClr val="bg2"/>
                </a:solidFill>
                <a:latin typeface="+mj-lt"/>
              </a:rPr>
              <a:t>3</a:t>
            </a:r>
          </a:p>
        </p:txBody>
      </p:sp>
      <p:sp>
        <p:nvSpPr>
          <p:cNvPr id="11" name="TextBox 10">
            <a:extLst>
              <a:ext uri="{FF2B5EF4-FFF2-40B4-BE49-F238E27FC236}">
                <a16:creationId xmlns:a16="http://schemas.microsoft.com/office/drawing/2014/main" id="{285B84C2-06E2-2A44-14F0-2A9E2BFBCA5E}"/>
              </a:ext>
            </a:extLst>
          </p:cNvPr>
          <p:cNvSpPr txBox="1"/>
          <p:nvPr/>
        </p:nvSpPr>
        <p:spPr>
          <a:xfrm>
            <a:off x="4526906" y="1747256"/>
            <a:ext cx="6591173" cy="646331"/>
          </a:xfrm>
          <a:prstGeom prst="rect">
            <a:avLst/>
          </a:prstGeom>
          <a:noFill/>
        </p:spPr>
        <p:txBody>
          <a:bodyPr wrap="square">
            <a:spAutoFit/>
          </a:bodyPr>
          <a:lstStyle/>
          <a:p>
            <a:pPr eaLnBrk="1" hangingPunct="1"/>
            <a:r>
              <a:rPr lang="en-US" altLang="en-US" dirty="0"/>
              <a:t>There are three common ways to give charitably. </a:t>
            </a:r>
            <a:br>
              <a:rPr lang="en-US" altLang="en-US" dirty="0"/>
            </a:br>
            <a:r>
              <a:rPr lang="en-US" altLang="en-US" dirty="0"/>
              <a:t>Each of these giving methods may benefit your charitable fund.</a:t>
            </a:r>
          </a:p>
        </p:txBody>
      </p:sp>
      <p:cxnSp>
        <p:nvCxnSpPr>
          <p:cNvPr id="12" name="Straight Connector 11">
            <a:extLst>
              <a:ext uri="{FF2B5EF4-FFF2-40B4-BE49-F238E27FC236}">
                <a16:creationId xmlns:a16="http://schemas.microsoft.com/office/drawing/2014/main" id="{7D763A01-DB89-DBBF-0533-155724903B15}"/>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C96D3BB-8695-03DE-7C62-8F7CBE803952}"/>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sp>
        <p:nvSpPr>
          <p:cNvPr id="15" name="TextBox 14">
            <a:extLst>
              <a:ext uri="{FF2B5EF4-FFF2-40B4-BE49-F238E27FC236}">
                <a16:creationId xmlns:a16="http://schemas.microsoft.com/office/drawing/2014/main" id="{79B45E6F-6BBD-7214-2040-137F7663FE8B}"/>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sp>
        <p:nvSpPr>
          <p:cNvPr id="16" name="TextBox 15">
            <a:extLst>
              <a:ext uri="{FF2B5EF4-FFF2-40B4-BE49-F238E27FC236}">
                <a16:creationId xmlns:a16="http://schemas.microsoft.com/office/drawing/2014/main" id="{6DE797AF-BA9B-9AD6-5C1E-4CD62F0549E6}"/>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sp>
        <p:nvSpPr>
          <p:cNvPr id="17" name="TextBox 16">
            <a:extLst>
              <a:ext uri="{FF2B5EF4-FFF2-40B4-BE49-F238E27FC236}">
                <a16:creationId xmlns:a16="http://schemas.microsoft.com/office/drawing/2014/main" id="{B8B11719-B7A6-618C-D06A-902CC8AA5065}"/>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Cash</a:t>
            </a:r>
          </a:p>
          <a:p>
            <a:pPr marL="285750" indent="-285750">
              <a:buFont typeface="Arial" panose="020B0604020202020204" pitchFamily="34" charset="0"/>
              <a:buChar char="•"/>
            </a:pPr>
            <a:r>
              <a:rPr lang="en-US" sz="1600" b="0" dirty="0">
                <a:solidFill>
                  <a:schemeClr val="tx1"/>
                </a:solidFill>
              </a:rPr>
              <a:t>Securities</a:t>
            </a:r>
          </a:p>
          <a:p>
            <a:pPr marL="285750" indent="-285750">
              <a:buFont typeface="Arial" panose="020B0604020202020204" pitchFamily="34" charset="0"/>
              <a:buChar char="•"/>
            </a:pPr>
            <a:r>
              <a:rPr lang="en-US" sz="1600" b="0" dirty="0">
                <a:solidFill>
                  <a:schemeClr val="tx1"/>
                </a:solidFill>
              </a:rPr>
              <a:t>Qualified charitable distributions (QCDs)</a:t>
            </a:r>
            <a:endParaRPr lang="en-US" sz="1600" dirty="0"/>
          </a:p>
          <a:p>
            <a:pPr marL="285750" indent="-285750">
              <a:buFont typeface="Arial" panose="020B0604020202020204" pitchFamily="34" charset="0"/>
              <a:buChar char="•"/>
            </a:pPr>
            <a:r>
              <a:rPr lang="en-US" sz="1600" b="0" dirty="0">
                <a:solidFill>
                  <a:schemeClr val="tx1"/>
                </a:solidFill>
              </a:rPr>
              <a:t>Real estate</a:t>
            </a:r>
            <a:endParaRPr lang="en-US" sz="1600" dirty="0"/>
          </a:p>
        </p:txBody>
      </p:sp>
      <p:sp>
        <p:nvSpPr>
          <p:cNvPr id="18" name="TextBox 17">
            <a:extLst>
              <a:ext uri="{FF2B5EF4-FFF2-40B4-BE49-F238E27FC236}">
                <a16:creationId xmlns:a16="http://schemas.microsoft.com/office/drawing/2014/main" id="{890FF1FD-BD95-C9FE-298D-C0C94A1E50F8}"/>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Gift through will</a:t>
            </a:r>
          </a:p>
          <a:p>
            <a:pPr marL="285750" indent="-285750">
              <a:buFont typeface="Arial" panose="020B0604020202020204" pitchFamily="34" charset="0"/>
              <a:buChar char="•"/>
            </a:pPr>
            <a:r>
              <a:rPr lang="en-US" sz="1600" dirty="0"/>
              <a:t>B</a:t>
            </a:r>
            <a:r>
              <a:rPr lang="en-US" sz="1600" b="0" dirty="0">
                <a:solidFill>
                  <a:schemeClr val="tx1"/>
                </a:solidFill>
              </a:rPr>
              <a:t>eneficiary designation</a:t>
            </a:r>
          </a:p>
          <a:p>
            <a:pPr marL="285750" indent="-285750">
              <a:buFont typeface="Arial" panose="020B0604020202020204" pitchFamily="34" charset="0"/>
              <a:buChar char="•"/>
            </a:pPr>
            <a:r>
              <a:rPr lang="en-US" sz="1600" dirty="0"/>
              <a:t>L</a:t>
            </a:r>
            <a:r>
              <a:rPr lang="en-US" sz="1600" b="0" dirty="0">
                <a:solidFill>
                  <a:schemeClr val="tx1"/>
                </a:solidFill>
              </a:rPr>
              <a:t>ife insurance</a:t>
            </a:r>
          </a:p>
          <a:p>
            <a:pPr marL="285750" indent="-285750">
              <a:buFont typeface="Arial" panose="020B0604020202020204" pitchFamily="34" charset="0"/>
              <a:buChar char="•"/>
            </a:pPr>
            <a:r>
              <a:rPr lang="en-US" sz="1600" dirty="0"/>
              <a:t>L</a:t>
            </a:r>
            <a:r>
              <a:rPr lang="en-US" sz="1600" b="0" dirty="0">
                <a:solidFill>
                  <a:schemeClr val="tx1"/>
                </a:solidFill>
              </a:rPr>
              <a:t>ife estate reserved</a:t>
            </a:r>
            <a:endParaRPr lang="en-US" sz="1600" dirty="0"/>
          </a:p>
        </p:txBody>
      </p:sp>
      <p:sp>
        <p:nvSpPr>
          <p:cNvPr id="19" name="TextBox 18">
            <a:extLst>
              <a:ext uri="{FF2B5EF4-FFF2-40B4-BE49-F238E27FC236}">
                <a16:creationId xmlns:a16="http://schemas.microsoft.com/office/drawing/2014/main" id="{CAF3538B-9EA4-5380-0957-672F9F8FC278}"/>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Lifetime income from charitable gift annuities or charitable remainder trusts</a:t>
            </a:r>
            <a:endParaRPr lang="en-US" sz="1600" dirty="0"/>
          </a:p>
        </p:txBody>
      </p:sp>
    </p:spTree>
    <p:extLst>
      <p:ext uri="{BB962C8B-B14F-4D97-AF65-F5344CB8AC3E}">
        <p14:creationId xmlns:p14="http://schemas.microsoft.com/office/powerpoint/2010/main" val="2827916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DD8537-F631-374B-B041-1AC14388A12B}"/>
              </a:ext>
            </a:extLst>
          </p:cNvPr>
          <p:cNvSpPr>
            <a:spLocks noGrp="1"/>
          </p:cNvSpPr>
          <p:nvPr>
            <p:ph type="title"/>
          </p:nvPr>
        </p:nvSpPr>
        <p:spPr/>
        <p:txBody>
          <a:bodyPr/>
          <a:lstStyle/>
          <a:p>
            <a:r>
              <a:rPr lang="en-US" sz="4400" dirty="0">
                <a:solidFill>
                  <a:schemeClr val="tx1"/>
                </a:solidFill>
              </a:rPr>
              <a:t>Give Now.</a:t>
            </a:r>
            <a:br>
              <a:rPr lang="en-US" sz="4400" dirty="0"/>
            </a:br>
            <a:r>
              <a:rPr lang="en-US" sz="4400" dirty="0">
                <a:solidFill>
                  <a:schemeClr val="accent1"/>
                </a:solidFill>
              </a:rPr>
              <a:t>Give Later.</a:t>
            </a:r>
            <a:br>
              <a:rPr lang="en-US" sz="4400" dirty="0">
                <a:solidFill>
                  <a:schemeClr val="accent1"/>
                </a:solidFill>
              </a:rPr>
            </a:br>
            <a:r>
              <a:rPr lang="en-US" sz="4400" dirty="0">
                <a:solidFill>
                  <a:schemeClr val="accent1"/>
                </a:solidFill>
              </a:rPr>
              <a:t>Give &amp; Receive.</a:t>
            </a:r>
            <a:r>
              <a:rPr lang="en-US" sz="3200" baseline="30000" dirty="0">
                <a:solidFill>
                  <a:schemeClr val="accent1"/>
                </a:solidFill>
              </a:rPr>
              <a:t>™</a:t>
            </a:r>
            <a:r>
              <a:rPr lang="en-US" dirty="0">
                <a:solidFill>
                  <a:schemeClr val="accent1"/>
                </a:solidFill>
              </a:rPr>
              <a:t> </a:t>
            </a:r>
            <a:endParaRPr lang="en-US" dirty="0"/>
          </a:p>
        </p:txBody>
      </p:sp>
      <p:sp>
        <p:nvSpPr>
          <p:cNvPr id="4" name="Text Placeholder 3">
            <a:extLst>
              <a:ext uri="{FF2B5EF4-FFF2-40B4-BE49-F238E27FC236}">
                <a16:creationId xmlns:a16="http://schemas.microsoft.com/office/drawing/2014/main" id="{3AB786D0-55E2-2A24-6745-EBC2B9121B95}"/>
              </a:ext>
            </a:extLst>
          </p:cNvPr>
          <p:cNvSpPr>
            <a:spLocks noGrp="1"/>
          </p:cNvSpPr>
          <p:nvPr>
            <p:ph type="body" idx="1"/>
          </p:nvPr>
        </p:nvSpPr>
        <p:spPr/>
        <p:txBody>
          <a:bodyPr/>
          <a:lstStyle/>
          <a:p>
            <a:endParaRPr lang="en-US" dirty="0"/>
          </a:p>
        </p:txBody>
      </p:sp>
      <p:sp>
        <p:nvSpPr>
          <p:cNvPr id="2" name="Date Placeholder 1">
            <a:extLst>
              <a:ext uri="{FF2B5EF4-FFF2-40B4-BE49-F238E27FC236}">
                <a16:creationId xmlns:a16="http://schemas.microsoft.com/office/drawing/2014/main" id="{6237E08B-04B9-904F-12E3-2147BB66EEC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747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dirty="0"/>
          </a:p>
        </p:txBody>
      </p:sp>
      <p:sp>
        <p:nvSpPr>
          <p:cNvPr id="3" name="Date Placeholder 2">
            <a:extLst>
              <a:ext uri="{FF2B5EF4-FFF2-40B4-BE49-F238E27FC236}">
                <a16:creationId xmlns:a16="http://schemas.microsoft.com/office/drawing/2014/main" id="{A36F8CB3-AE82-99ED-319D-39A9DF2C617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524F576B-6F3F-E50C-371D-D6EC9ECD05C5}"/>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34335F-D509-E866-CECB-321343DDEC9E}"/>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AF0EE8FD-7A6D-6629-4348-EF6B794EB5AA}"/>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A60B950-3E08-51A3-42C6-CF02DF627274}"/>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B9EAF8AC-D068-C0AF-2C9D-4ED61DEC6D37}"/>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Cash.</a:t>
            </a:r>
          </a:p>
          <a:p>
            <a:pPr marL="285750" indent="-285750">
              <a:spcAft>
                <a:spcPts val="1000"/>
              </a:spcAft>
              <a:buFont typeface="Arial" panose="020B0604020202020204" pitchFamily="34" charset="0"/>
              <a:buChar char="•"/>
            </a:pPr>
            <a:r>
              <a:rPr lang="en-US" sz="1600" b="0" dirty="0">
                <a:solidFill>
                  <a:schemeClr val="tx1"/>
                </a:solidFill>
              </a:rPr>
              <a:t>Publicly traded securities.</a:t>
            </a:r>
          </a:p>
          <a:p>
            <a:pPr marL="285750" indent="-285750">
              <a:spcAft>
                <a:spcPts val="1000"/>
              </a:spcAft>
              <a:buFont typeface="Arial" panose="020B0604020202020204" pitchFamily="34" charset="0"/>
              <a:buChar char="•"/>
            </a:pPr>
            <a:r>
              <a:rPr lang="en-US" sz="1600" b="0" dirty="0">
                <a:solidFill>
                  <a:schemeClr val="tx1"/>
                </a:solidFill>
              </a:rPr>
              <a:t>Real estate.</a:t>
            </a:r>
          </a:p>
          <a:p>
            <a:pPr marL="285750" indent="-285750">
              <a:spcAft>
                <a:spcPts val="1000"/>
              </a:spcAft>
              <a:buFont typeface="Arial" panose="020B0604020202020204" pitchFamily="34" charset="0"/>
              <a:buChar char="•"/>
            </a:pPr>
            <a:r>
              <a:rPr lang="en-US" sz="1600" b="0" dirty="0">
                <a:solidFill>
                  <a:schemeClr val="tx1"/>
                </a:solidFill>
              </a:rPr>
              <a:t>Closely held stock.</a:t>
            </a:r>
          </a:p>
          <a:p>
            <a:pPr marL="285750" indent="-285750">
              <a:spcAft>
                <a:spcPts val="1000"/>
              </a:spcAft>
              <a:buFont typeface="Arial" panose="020B0604020202020204" pitchFamily="34" charset="0"/>
              <a:buChar char="•"/>
            </a:pPr>
            <a:r>
              <a:rPr lang="en-US" sz="1600" b="0" dirty="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dirty="0">
                <a:solidFill>
                  <a:schemeClr val="tx1"/>
                </a:solidFill>
              </a:rPr>
              <a:t>Crops/farm equipment.</a:t>
            </a:r>
          </a:p>
          <a:p>
            <a:pPr marL="285750" indent="-285750">
              <a:spcAft>
                <a:spcPts val="1000"/>
              </a:spcAft>
              <a:buFont typeface="Arial" panose="020B0604020202020204" pitchFamily="34" charset="0"/>
              <a:buChar char="•"/>
            </a:pPr>
            <a:r>
              <a:rPr lang="en-US" sz="1600" b="0" dirty="0">
                <a:solidFill>
                  <a:schemeClr val="tx1"/>
                </a:solidFill>
              </a:rPr>
              <a:t>Limited or general partnerships.</a:t>
            </a:r>
          </a:p>
          <a:p>
            <a:pPr marL="285750" indent="-285750">
              <a:spcAft>
                <a:spcPts val="1000"/>
              </a:spcAft>
              <a:buFont typeface="Arial" panose="020B0604020202020204" pitchFamily="34" charset="0"/>
              <a:buChar char="•"/>
            </a:pPr>
            <a:r>
              <a:rPr lang="en-US" sz="1600" b="0" dirty="0">
                <a:solidFill>
                  <a:schemeClr val="tx1"/>
                </a:solidFill>
              </a:rPr>
              <a:t>Limited liability company.</a:t>
            </a:r>
          </a:p>
        </p:txBody>
      </p:sp>
      <p:sp>
        <p:nvSpPr>
          <p:cNvPr id="15" name="TextBox 14">
            <a:extLst>
              <a:ext uri="{FF2B5EF4-FFF2-40B4-BE49-F238E27FC236}">
                <a16:creationId xmlns:a16="http://schemas.microsoft.com/office/drawing/2014/main" id="{EFEF7153-0944-C5C3-56CB-6A67F3B37B00}"/>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76BB25D6-9B09-15FD-95CB-EBA1BB4D3C17}"/>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1</a:t>
            </a:r>
          </a:p>
        </p:txBody>
      </p:sp>
      <p:sp>
        <p:nvSpPr>
          <p:cNvPr id="17" name="TextBox 16">
            <a:extLst>
              <a:ext uri="{FF2B5EF4-FFF2-40B4-BE49-F238E27FC236}">
                <a16:creationId xmlns:a16="http://schemas.microsoft.com/office/drawing/2014/main" id="{592F22E2-6329-85C1-03CD-8A780D678F94}"/>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0EBB3321-621B-F037-C383-6B4F05265D2D}"/>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992AE1C-C65C-394B-25C9-D428098926AF}"/>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4" ma:contentTypeDescription="Create a new document." ma:contentTypeScope="" ma:versionID="62b37fd0b735bdc4c29329e6a1c481b9">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e44d134024f30177d5488a186bddf28b"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
        <AccountId xsi:nil="true"/>
        <AccountType/>
      </UserInfo>
    </SharedWithUsers>
    <lcf76f155ced4ddcb4097134ff3c332f xmlns="f96f4849-9aa6-4f8e-9a55-f589e869c01f">
      <Terms xmlns="http://schemas.microsoft.com/office/infopath/2007/PartnerControls"/>
    </lcf76f155ced4ddcb4097134ff3c332f>
    <MediaLengthInSeconds xmlns="f96f4849-9aa6-4f8e-9a55-f589e869c01f" xsi:nil="true"/>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5.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6.xml><?xml version="1.0" encoding="utf-8"?>
<?mso-contentType ?>
<SharedContentType xmlns="Microsoft.SharePoint.Taxonomy.ContentTypeSync" SourceId="9afaa8e7-25b4-485f-88b1-2029d9007e1d" ContentTypeId="0x0101" PreviousValue="false"/>
</file>

<file path=customXml/itemProps1.xml><?xml version="1.0" encoding="utf-8"?>
<ds:datastoreItem xmlns:ds="http://schemas.openxmlformats.org/officeDocument/2006/customXml" ds:itemID="{5E6AF80D-9FDF-45BC-9A2B-898F92F39F4F}"/>
</file>

<file path=customXml/itemProps2.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3.xml><?xml version="1.0" encoding="utf-8"?>
<ds:datastoreItem xmlns:ds="http://schemas.openxmlformats.org/officeDocument/2006/customXml" ds:itemID="{BA3CFE86-8B33-46DA-B2C5-49DE58F1C0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B8A8AB9-07A8-46E8-8A27-92144D64091F}">
  <ds:schemaRefs>
    <ds:schemaRef ds:uri="http://schemas.microsoft.com/office/infopath/2007/PartnerControls"/>
    <ds:schemaRef ds:uri="http://schemas.microsoft.com/office/2006/documentManagement/types"/>
    <ds:schemaRef ds:uri="http://www.w3.org/XML/1998/namespace"/>
    <ds:schemaRef ds:uri="e2af3888-c5a2-43f8-ba29-f2580b7e9ed2"/>
    <ds:schemaRef ds:uri="http://purl.org/dc/elements/1.1/"/>
    <ds:schemaRef ds:uri="http://schemas.microsoft.com/sharepoint/v3"/>
    <ds:schemaRef ds:uri="6356c91e-0591-4633-a126-f4026bafc479"/>
    <ds:schemaRef ds:uri="http://schemas.openxmlformats.org/package/2006/metadata/core-properties"/>
    <ds:schemaRef ds:uri="http://purl.org/dc/dcmitype/"/>
    <ds:schemaRef ds:uri="56b3378c-42cb-41dc-9c05-5327e3fb1bca"/>
    <ds:schemaRef ds:uri="http://schemas.microsoft.com/office/2006/metadata/properties"/>
    <ds:schemaRef ds:uri="http://purl.org/dc/terms/"/>
    <ds:schemaRef ds:uri="9257cdb8-f29a-47d2-88f3-24be9247a746"/>
    <ds:schemaRef ds:uri="f96f4849-9aa6-4f8e-9a55-f589e869c01f"/>
  </ds:schemaRefs>
</ds:datastoreItem>
</file>

<file path=customXml/itemProps5.xml><?xml version="1.0" encoding="utf-8"?>
<ds:datastoreItem xmlns:ds="http://schemas.openxmlformats.org/officeDocument/2006/customXml" ds:itemID="{D3C251EF-14CC-403C-9A20-F86DE0442CCF}">
  <ds:schemaRefs>
    <ds:schemaRef ds:uri="office.server.policy"/>
  </ds:schemaRefs>
</ds:datastoreItem>
</file>

<file path=customXml/itemProps6.xml><?xml version="1.0" encoding="utf-8"?>
<ds:datastoreItem xmlns:ds="http://schemas.openxmlformats.org/officeDocument/2006/customXml" ds:itemID="{61DCDBB6-A228-4547-AE61-8D5290CF3C7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16918</TotalTime>
  <Words>4424</Words>
  <Application>Microsoft Office PowerPoint</Application>
  <PresentationFormat>Widescreen</PresentationFormat>
  <Paragraphs>332</Paragraphs>
  <Slides>27</Slides>
  <Notes>24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27</vt:i4>
      </vt:variant>
    </vt:vector>
  </HeadingPairs>
  <TitlesOfParts>
    <vt:vector size="35" baseType="lpstr">
      <vt:lpstr>Arial</vt:lpstr>
      <vt:lpstr>Baskerville Old Face</vt:lpstr>
      <vt:lpstr>Calibri</vt:lpstr>
      <vt:lpstr>Courier New</vt:lpstr>
      <vt:lpstr>Praxis Com Light</vt:lpstr>
      <vt:lpstr>Thrivent - White</vt:lpstr>
      <vt:lpstr>Thrivent - Soft White</vt:lpstr>
      <vt:lpstr>Thrivent - Dark</vt:lpstr>
      <vt:lpstr>Charitable planning to maximize impact</vt:lpstr>
      <vt:lpstr>Disclosure/Disclaimer</vt:lpstr>
      <vt:lpstr>Why do people give?*</vt:lpstr>
      <vt:lpstr>Expressing your generosity</vt:lpstr>
      <vt:lpstr>How a Charitable Fund Works</vt:lpstr>
      <vt:lpstr>Ways to give</vt:lpstr>
      <vt:lpstr>Categories of Giving</vt:lpstr>
      <vt:lpstr>Give Now. Give Later. Give &amp; Receive.™ </vt:lpstr>
      <vt:lpstr>We’re all familiar with the concept of taking out our checkbook and donating in response to an appeal, but we can also be more strategic and give in bigger, wiser ways.</vt:lpstr>
      <vt:lpstr>Donor-advised funds</vt:lpstr>
      <vt:lpstr>Appreciated securities</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Life insurance</vt:lpstr>
      <vt:lpstr>Beneficiary Proceeds &amp; Bequests</vt:lpstr>
      <vt:lpstr>Give Now. Give Later. Give &amp; Receive.™ </vt:lpstr>
      <vt:lpstr>You can also make a charitable gift and receive ongoing income payments for life or a term of years. The remainder provides charitable support.</vt:lpstr>
      <vt:lpstr>Charitable Gift Annuity</vt:lpstr>
      <vt:lpstr>Charitable Remainder Trust</vt:lpstr>
      <vt:lpstr>Next Steps</vt:lpstr>
      <vt:lpstr>What now?</vt:lpstr>
      <vt:lpstr>Together, we can help you lead lives of meaning and gratitude</vt:lpstr>
      <vt:lpstr>Charitable Giving Services</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Julia Stoller</cp:lastModifiedBy>
  <cp:revision>620</cp:revision>
  <dcterms:created xsi:type="dcterms:W3CDTF">2019-11-15T17:43:35Z</dcterms:created>
  <dcterms:modified xsi:type="dcterms:W3CDTF">2025-02-13T21:03:14Z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Order">
    <vt:lpwstr>254800.000000000</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y fmtid="{D5CDD505-2E9C-101B-9397-08002B2CF9AE}" pid="10" name="ContentTypeId">
    <vt:lpwstr>0x0101002154FD056937C947ADBB571B05A30D2C</vt:lpwstr>
  </property>
  <property fmtid="{D5CDD505-2E9C-101B-9397-08002B2CF9AE}" pid="11" name="_SourceUrl">
    <vt:lpwstr/>
  </property>
  <property fmtid="{D5CDD505-2E9C-101B-9397-08002B2CF9AE}" pid="12" name="_SharedFileIndex">
    <vt:lpwstr/>
  </property>
</Properties>
</file>