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147481615" r:id="rId5"/>
    <p:sldId id="2147481715" r:id="rId6"/>
    <p:sldId id="2147481690" r:id="rId7"/>
    <p:sldId id="2147481672" r:id="rId8"/>
    <p:sldId id="2147481660" r:id="rId9"/>
    <p:sldId id="2147481675" r:id="rId10"/>
    <p:sldId id="2147481691" r:id="rId11"/>
    <p:sldId id="2147481676" r:id="rId12"/>
    <p:sldId id="2147481692" r:id="rId13"/>
    <p:sldId id="2147481679" r:id="rId14"/>
    <p:sldId id="2147481680" r:id="rId15"/>
    <p:sldId id="2147481693" r:id="rId16"/>
    <p:sldId id="2147481703" r:id="rId17"/>
    <p:sldId id="2147481682" r:id="rId18"/>
    <p:sldId id="2147481683" r:id="rId19"/>
    <p:sldId id="2147481694" r:id="rId20"/>
    <p:sldId id="2147481704" r:id="rId21"/>
    <p:sldId id="2147481686" r:id="rId22"/>
    <p:sldId id="2147481685" r:id="rId23"/>
    <p:sldId id="2147481695" r:id="rId24"/>
    <p:sldId id="2147481696" r:id="rId25"/>
    <p:sldId id="2147481699" r:id="rId26"/>
    <p:sldId id="2147481700" r:id="rId27"/>
    <p:sldId id="2147481688" r:id="rId28"/>
    <p:sldId id="2147481702" r:id="rId29"/>
    <p:sldId id="214748166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AFD38-87CC-7A05-B5FD-F6B0949921C3}" name="Cassie Nix" initials="CN" userId="S::cassie.nix@thrivent.com::08a5aa7a-ae5a-421d-a3c7-7305870f4a49" providerId="AD"/>
  <p188:author id="{99616540-E981-DD9B-AD93-CFE1BE50EDFE}" name="Cindy Aegerter" initials="CA"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5852EFA3-2D6F-6D90-B900-416794D9F763}" name="Karen Voracek" initials="KV" userId="S::karen.voracek@thrivent.com::b5661cf6-3ed5-475a-ac97-e186e67d259f" providerId="AD"/>
  <p188:author id="{88417DDD-E5BB-E836-B06A-75E73DFA6C36}" name="Marisa McMillan" initials="MM" userId="S::marisa.mcmillan@thrivent.com::d2adc6ec-acff-43b3-9b2f-159dc3aa8ef9"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F6"/>
    <a:srgbClr val="F5F8F9"/>
    <a:srgbClr val="F6E2C1"/>
    <a:srgbClr val="CEE2E3"/>
    <a:srgbClr val="E30045"/>
    <a:srgbClr val="FAEDD8"/>
    <a:srgbClr val="F9EED9"/>
    <a:srgbClr val="D6E4E7"/>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438" autoAdjust="0"/>
  </p:normalViewPr>
  <p:slideViewPr>
    <p:cSldViewPr snapToGrid="0">
      <p:cViewPr varScale="1">
        <p:scale>
          <a:sx n="70" d="100"/>
          <a:sy n="70" d="100"/>
        </p:scale>
        <p:origin x="130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sa McMillan" userId="d2adc6ec-acff-43b3-9b2f-159dc3aa8ef9" providerId="ADAL" clId="{617E4189-42EC-43A6-908C-861A152A4A58}"/>
    <pc:docChg chg="custSel addSld delSld modSld">
      <pc:chgData name="Marisa McMillan" userId="d2adc6ec-acff-43b3-9b2f-159dc3aa8ef9" providerId="ADAL" clId="{617E4189-42EC-43A6-908C-861A152A4A58}" dt="2026-07-08T16:52:37.916" v="48" actId="2696"/>
      <pc:docMkLst>
        <pc:docMk/>
      </pc:docMkLst>
      <pc:sldChg chg="modSp mod">
        <pc:chgData name="Marisa McMillan" userId="d2adc6ec-acff-43b3-9b2f-159dc3aa8ef9" providerId="ADAL" clId="{617E4189-42EC-43A6-908C-861A152A4A58}" dt="2026-07-07T15:17:01.194" v="7" actId="20577"/>
        <pc:sldMkLst>
          <pc:docMk/>
          <pc:sldMk cId="2901503024" sldId="2147481660"/>
        </pc:sldMkLst>
        <pc:spChg chg="mod">
          <ac:chgData name="Marisa McMillan" userId="d2adc6ec-acff-43b3-9b2f-159dc3aa8ef9" providerId="ADAL" clId="{617E4189-42EC-43A6-908C-861A152A4A58}" dt="2026-07-07T15:17:01.194" v="7" actId="20577"/>
          <ac:spMkLst>
            <pc:docMk/>
            <pc:sldMk cId="2901503024" sldId="2147481660"/>
            <ac:spMk id="5" creationId="{32D2C697-E0ED-A7DD-AF49-BE8BF2E3F058}"/>
          </ac:spMkLst>
        </pc:spChg>
      </pc:sldChg>
      <pc:sldChg chg="modSp mod">
        <pc:chgData name="Marisa McMillan" userId="d2adc6ec-acff-43b3-9b2f-159dc3aa8ef9" providerId="ADAL" clId="{617E4189-42EC-43A6-908C-861A152A4A58}" dt="2026-07-07T15:18:27.769" v="43" actId="20577"/>
        <pc:sldMkLst>
          <pc:docMk/>
          <pc:sldMk cId="2465597720" sldId="2147481663"/>
        </pc:sldMkLst>
        <pc:spChg chg="mod">
          <ac:chgData name="Marisa McMillan" userId="d2adc6ec-acff-43b3-9b2f-159dc3aa8ef9" providerId="ADAL" clId="{617E4189-42EC-43A6-908C-861A152A4A58}" dt="2026-07-07T15:18:27.769" v="43" actId="20577"/>
          <ac:spMkLst>
            <pc:docMk/>
            <pc:sldMk cId="2465597720" sldId="2147481663"/>
            <ac:spMk id="3" creationId="{A08B1D27-C26B-0318-2EDB-94331F9A5284}"/>
          </ac:spMkLst>
        </pc:spChg>
      </pc:sldChg>
      <pc:sldChg chg="modSp mod">
        <pc:chgData name="Marisa McMillan" userId="d2adc6ec-acff-43b3-9b2f-159dc3aa8ef9" providerId="ADAL" clId="{617E4189-42EC-43A6-908C-861A152A4A58}" dt="2026-07-07T15:16:57.222" v="5" actId="20577"/>
        <pc:sldMkLst>
          <pc:docMk/>
          <pc:sldMk cId="2710560919" sldId="2147481672"/>
        </pc:sldMkLst>
        <pc:spChg chg="mod">
          <ac:chgData name="Marisa McMillan" userId="d2adc6ec-acff-43b3-9b2f-159dc3aa8ef9" providerId="ADAL" clId="{617E4189-42EC-43A6-908C-861A152A4A58}" dt="2026-07-07T15:16:57.222" v="5" actId="20577"/>
          <ac:spMkLst>
            <pc:docMk/>
            <pc:sldMk cId="2710560919" sldId="2147481672"/>
            <ac:spMk id="5" creationId="{1A13A835-8B1B-007C-E4EF-816C2383AAD7}"/>
          </ac:spMkLst>
        </pc:spChg>
      </pc:sldChg>
      <pc:sldChg chg="modSp mod">
        <pc:chgData name="Marisa McMillan" userId="d2adc6ec-acff-43b3-9b2f-159dc3aa8ef9" providerId="ADAL" clId="{617E4189-42EC-43A6-908C-861A152A4A58}" dt="2026-07-07T15:17:04.907" v="9" actId="20577"/>
        <pc:sldMkLst>
          <pc:docMk/>
          <pc:sldMk cId="1877319237" sldId="2147481675"/>
        </pc:sldMkLst>
        <pc:spChg chg="mod">
          <ac:chgData name="Marisa McMillan" userId="d2adc6ec-acff-43b3-9b2f-159dc3aa8ef9" providerId="ADAL" clId="{617E4189-42EC-43A6-908C-861A152A4A58}" dt="2026-07-07T15:17:04.907" v="9" actId="20577"/>
          <ac:spMkLst>
            <pc:docMk/>
            <pc:sldMk cId="1877319237" sldId="2147481675"/>
            <ac:spMk id="5" creationId="{1A13A835-8B1B-007C-E4EF-816C2383AAD7}"/>
          </ac:spMkLst>
        </pc:spChg>
      </pc:sldChg>
      <pc:sldChg chg="modSp mod">
        <pc:chgData name="Marisa McMillan" userId="d2adc6ec-acff-43b3-9b2f-159dc3aa8ef9" providerId="ADAL" clId="{617E4189-42EC-43A6-908C-861A152A4A58}" dt="2026-07-07T15:17:14.334" v="13" actId="20577"/>
        <pc:sldMkLst>
          <pc:docMk/>
          <pc:sldMk cId="4005244259" sldId="2147481676"/>
        </pc:sldMkLst>
        <pc:spChg chg="mod">
          <ac:chgData name="Marisa McMillan" userId="d2adc6ec-acff-43b3-9b2f-159dc3aa8ef9" providerId="ADAL" clId="{617E4189-42EC-43A6-908C-861A152A4A58}" dt="2026-07-07T15:17:14.334" v="13" actId="20577"/>
          <ac:spMkLst>
            <pc:docMk/>
            <pc:sldMk cId="4005244259" sldId="2147481676"/>
            <ac:spMk id="5" creationId="{2ECFFBC0-7E86-B291-5BFE-C30F6F07B5B6}"/>
          </ac:spMkLst>
        </pc:spChg>
      </pc:sldChg>
      <pc:sldChg chg="modSp mod">
        <pc:chgData name="Marisa McMillan" userId="d2adc6ec-acff-43b3-9b2f-159dc3aa8ef9" providerId="ADAL" clId="{617E4189-42EC-43A6-908C-861A152A4A58}" dt="2026-07-07T15:17:21.526" v="17" actId="20577"/>
        <pc:sldMkLst>
          <pc:docMk/>
          <pc:sldMk cId="1258974052" sldId="2147481679"/>
        </pc:sldMkLst>
        <pc:spChg chg="mod">
          <ac:chgData name="Marisa McMillan" userId="d2adc6ec-acff-43b3-9b2f-159dc3aa8ef9" providerId="ADAL" clId="{617E4189-42EC-43A6-908C-861A152A4A58}" dt="2026-07-07T15:17:21.526" v="17" actId="20577"/>
          <ac:spMkLst>
            <pc:docMk/>
            <pc:sldMk cId="1258974052" sldId="2147481679"/>
            <ac:spMk id="5" creationId="{F4593080-6C7E-CB32-AD75-8670393E9E1D}"/>
          </ac:spMkLst>
        </pc:spChg>
      </pc:sldChg>
      <pc:sldChg chg="modSp mod">
        <pc:chgData name="Marisa McMillan" userId="d2adc6ec-acff-43b3-9b2f-159dc3aa8ef9" providerId="ADAL" clId="{617E4189-42EC-43A6-908C-861A152A4A58}" dt="2026-07-07T15:17:25.689" v="19" actId="20577"/>
        <pc:sldMkLst>
          <pc:docMk/>
          <pc:sldMk cId="3310434347" sldId="2147481680"/>
        </pc:sldMkLst>
        <pc:spChg chg="mod">
          <ac:chgData name="Marisa McMillan" userId="d2adc6ec-acff-43b3-9b2f-159dc3aa8ef9" providerId="ADAL" clId="{617E4189-42EC-43A6-908C-861A152A4A58}" dt="2026-07-07T15:17:25.689" v="19" actId="20577"/>
          <ac:spMkLst>
            <pc:docMk/>
            <pc:sldMk cId="3310434347" sldId="2147481680"/>
            <ac:spMk id="5" creationId="{F4593080-6C7E-CB32-AD75-8670393E9E1D}"/>
          </ac:spMkLst>
        </pc:spChg>
      </pc:sldChg>
      <pc:sldChg chg="modSp mod">
        <pc:chgData name="Marisa McMillan" userId="d2adc6ec-acff-43b3-9b2f-159dc3aa8ef9" providerId="ADAL" clId="{617E4189-42EC-43A6-908C-861A152A4A58}" dt="2026-07-07T15:17:38.267" v="25" actId="20577"/>
        <pc:sldMkLst>
          <pc:docMk/>
          <pc:sldMk cId="3354541354" sldId="2147481682"/>
        </pc:sldMkLst>
        <pc:spChg chg="mod">
          <ac:chgData name="Marisa McMillan" userId="d2adc6ec-acff-43b3-9b2f-159dc3aa8ef9" providerId="ADAL" clId="{617E4189-42EC-43A6-908C-861A152A4A58}" dt="2026-07-07T15:17:38.267" v="25" actId="20577"/>
          <ac:spMkLst>
            <pc:docMk/>
            <pc:sldMk cId="3354541354" sldId="2147481682"/>
            <ac:spMk id="5" creationId="{F4593080-6C7E-CB32-AD75-8670393E9E1D}"/>
          </ac:spMkLst>
        </pc:spChg>
      </pc:sldChg>
      <pc:sldChg chg="modSp mod">
        <pc:chgData name="Marisa McMillan" userId="d2adc6ec-acff-43b3-9b2f-159dc3aa8ef9" providerId="ADAL" clId="{617E4189-42EC-43A6-908C-861A152A4A58}" dt="2026-07-07T15:17:41.806" v="27" actId="20577"/>
        <pc:sldMkLst>
          <pc:docMk/>
          <pc:sldMk cId="2281763539" sldId="2147481683"/>
        </pc:sldMkLst>
        <pc:spChg chg="mod">
          <ac:chgData name="Marisa McMillan" userId="d2adc6ec-acff-43b3-9b2f-159dc3aa8ef9" providerId="ADAL" clId="{617E4189-42EC-43A6-908C-861A152A4A58}" dt="2026-07-07T15:17:41.806" v="27" actId="20577"/>
          <ac:spMkLst>
            <pc:docMk/>
            <pc:sldMk cId="2281763539" sldId="2147481683"/>
            <ac:spMk id="5" creationId="{F4593080-6C7E-CB32-AD75-8670393E9E1D}"/>
          </ac:spMkLst>
        </pc:spChg>
      </pc:sldChg>
      <pc:sldChg chg="modSp mod">
        <pc:chgData name="Marisa McMillan" userId="d2adc6ec-acff-43b3-9b2f-159dc3aa8ef9" providerId="ADAL" clId="{617E4189-42EC-43A6-908C-861A152A4A58}" dt="2026-07-07T15:17:59.104" v="35" actId="20577"/>
        <pc:sldMkLst>
          <pc:docMk/>
          <pc:sldMk cId="2216852637" sldId="2147481685"/>
        </pc:sldMkLst>
        <pc:spChg chg="mod">
          <ac:chgData name="Marisa McMillan" userId="d2adc6ec-acff-43b3-9b2f-159dc3aa8ef9" providerId="ADAL" clId="{617E4189-42EC-43A6-908C-861A152A4A58}" dt="2026-07-07T15:17:59.104" v="35" actId="20577"/>
          <ac:spMkLst>
            <pc:docMk/>
            <pc:sldMk cId="2216852637" sldId="2147481685"/>
            <ac:spMk id="5" creationId="{F4593080-6C7E-CB32-AD75-8670393E9E1D}"/>
          </ac:spMkLst>
        </pc:spChg>
      </pc:sldChg>
      <pc:sldChg chg="modSp mod">
        <pc:chgData name="Marisa McMillan" userId="d2adc6ec-acff-43b3-9b2f-159dc3aa8ef9" providerId="ADAL" clId="{617E4189-42EC-43A6-908C-861A152A4A58}" dt="2026-07-07T15:17:55.300" v="33" actId="20577"/>
        <pc:sldMkLst>
          <pc:docMk/>
          <pc:sldMk cId="2600804428" sldId="2147481686"/>
        </pc:sldMkLst>
        <pc:spChg chg="mod">
          <ac:chgData name="Marisa McMillan" userId="d2adc6ec-acff-43b3-9b2f-159dc3aa8ef9" providerId="ADAL" clId="{617E4189-42EC-43A6-908C-861A152A4A58}" dt="2026-07-07T15:17:55.300" v="33" actId="20577"/>
          <ac:spMkLst>
            <pc:docMk/>
            <pc:sldMk cId="2600804428" sldId="2147481686"/>
            <ac:spMk id="5" creationId="{F4593080-6C7E-CB32-AD75-8670393E9E1D}"/>
          </ac:spMkLst>
        </pc:spChg>
      </pc:sldChg>
      <pc:sldChg chg="modSp mod">
        <pc:chgData name="Marisa McMillan" userId="d2adc6ec-acff-43b3-9b2f-159dc3aa8ef9" providerId="ADAL" clId="{617E4189-42EC-43A6-908C-861A152A4A58}" dt="2026-07-07T15:16:53.042" v="3" actId="20577"/>
        <pc:sldMkLst>
          <pc:docMk/>
          <pc:sldMk cId="3358272259" sldId="2147481690"/>
        </pc:sldMkLst>
        <pc:spChg chg="mod">
          <ac:chgData name="Marisa McMillan" userId="d2adc6ec-acff-43b3-9b2f-159dc3aa8ef9" providerId="ADAL" clId="{617E4189-42EC-43A6-908C-861A152A4A58}" dt="2026-07-07T15:16:53.042" v="3" actId="20577"/>
          <ac:spMkLst>
            <pc:docMk/>
            <pc:sldMk cId="3358272259" sldId="2147481690"/>
            <ac:spMk id="4" creationId="{EA2AF0E8-EA9C-A615-28D5-A31CBFF46074}"/>
          </ac:spMkLst>
        </pc:spChg>
      </pc:sldChg>
      <pc:sldChg chg="modSp mod">
        <pc:chgData name="Marisa McMillan" userId="d2adc6ec-acff-43b3-9b2f-159dc3aa8ef9" providerId="ADAL" clId="{617E4189-42EC-43A6-908C-861A152A4A58}" dt="2026-07-07T15:17:09.028" v="11" actId="20577"/>
        <pc:sldMkLst>
          <pc:docMk/>
          <pc:sldMk cId="4110081303" sldId="2147481691"/>
        </pc:sldMkLst>
        <pc:spChg chg="mod">
          <ac:chgData name="Marisa McMillan" userId="d2adc6ec-acff-43b3-9b2f-159dc3aa8ef9" providerId="ADAL" clId="{617E4189-42EC-43A6-908C-861A152A4A58}" dt="2026-07-07T15:17:09.028" v="11" actId="20577"/>
          <ac:spMkLst>
            <pc:docMk/>
            <pc:sldMk cId="4110081303" sldId="2147481691"/>
            <ac:spMk id="3" creationId="{2C1B4061-8230-D075-EE59-09C3830FAD5A}"/>
          </ac:spMkLst>
        </pc:spChg>
      </pc:sldChg>
      <pc:sldChg chg="modSp mod">
        <pc:chgData name="Marisa McMillan" userId="d2adc6ec-acff-43b3-9b2f-159dc3aa8ef9" providerId="ADAL" clId="{617E4189-42EC-43A6-908C-861A152A4A58}" dt="2026-07-07T15:17:18.021" v="15" actId="20577"/>
        <pc:sldMkLst>
          <pc:docMk/>
          <pc:sldMk cId="3503075225" sldId="2147481692"/>
        </pc:sldMkLst>
        <pc:spChg chg="mod">
          <ac:chgData name="Marisa McMillan" userId="d2adc6ec-acff-43b3-9b2f-159dc3aa8ef9" providerId="ADAL" clId="{617E4189-42EC-43A6-908C-861A152A4A58}" dt="2026-07-07T15:17:18.021" v="15" actId="20577"/>
          <ac:spMkLst>
            <pc:docMk/>
            <pc:sldMk cId="3503075225" sldId="2147481692"/>
            <ac:spMk id="5" creationId="{F4593080-6C7E-CB32-AD75-8670393E9E1D}"/>
          </ac:spMkLst>
        </pc:spChg>
      </pc:sldChg>
      <pc:sldChg chg="modSp mod">
        <pc:chgData name="Marisa McMillan" userId="d2adc6ec-acff-43b3-9b2f-159dc3aa8ef9" providerId="ADAL" clId="{617E4189-42EC-43A6-908C-861A152A4A58}" dt="2026-07-07T15:17:29.792" v="21" actId="20577"/>
        <pc:sldMkLst>
          <pc:docMk/>
          <pc:sldMk cId="118811148" sldId="2147481693"/>
        </pc:sldMkLst>
        <pc:spChg chg="mod">
          <ac:chgData name="Marisa McMillan" userId="d2adc6ec-acff-43b3-9b2f-159dc3aa8ef9" providerId="ADAL" clId="{617E4189-42EC-43A6-908C-861A152A4A58}" dt="2026-07-07T15:17:29.792" v="21" actId="20577"/>
          <ac:spMkLst>
            <pc:docMk/>
            <pc:sldMk cId="118811148" sldId="2147481693"/>
            <ac:spMk id="3" creationId="{2C1B4061-8230-D075-EE59-09C3830FAD5A}"/>
          </ac:spMkLst>
        </pc:spChg>
      </pc:sldChg>
      <pc:sldChg chg="modSp mod">
        <pc:chgData name="Marisa McMillan" userId="d2adc6ec-acff-43b3-9b2f-159dc3aa8ef9" providerId="ADAL" clId="{617E4189-42EC-43A6-908C-861A152A4A58}" dt="2026-07-07T15:17:46.253" v="29" actId="20577"/>
        <pc:sldMkLst>
          <pc:docMk/>
          <pc:sldMk cId="3869192242" sldId="2147481694"/>
        </pc:sldMkLst>
        <pc:spChg chg="mod">
          <ac:chgData name="Marisa McMillan" userId="d2adc6ec-acff-43b3-9b2f-159dc3aa8ef9" providerId="ADAL" clId="{617E4189-42EC-43A6-908C-861A152A4A58}" dt="2026-07-07T15:17:46.253" v="29" actId="20577"/>
          <ac:spMkLst>
            <pc:docMk/>
            <pc:sldMk cId="3869192242" sldId="2147481694"/>
            <ac:spMk id="3" creationId="{2C1B4061-8230-D075-EE59-09C3830FAD5A}"/>
          </ac:spMkLst>
        </pc:spChg>
      </pc:sldChg>
      <pc:sldChg chg="modSp mod">
        <pc:chgData name="Marisa McMillan" userId="d2adc6ec-acff-43b3-9b2f-159dc3aa8ef9" providerId="ADAL" clId="{617E4189-42EC-43A6-908C-861A152A4A58}" dt="2026-07-07T15:18:06.939" v="37" actId="20577"/>
        <pc:sldMkLst>
          <pc:docMk/>
          <pc:sldMk cId="2605063598" sldId="2147481696"/>
        </pc:sldMkLst>
        <pc:spChg chg="mod">
          <ac:chgData name="Marisa McMillan" userId="d2adc6ec-acff-43b3-9b2f-159dc3aa8ef9" providerId="ADAL" clId="{617E4189-42EC-43A6-908C-861A152A4A58}" dt="2026-07-07T15:18:06.939" v="37" actId="20577"/>
          <ac:spMkLst>
            <pc:docMk/>
            <pc:sldMk cId="2605063598" sldId="2147481696"/>
            <ac:spMk id="5" creationId="{4A2281EE-387E-A69B-F8AB-FF481B930F70}"/>
          </ac:spMkLst>
        </pc:spChg>
      </pc:sldChg>
      <pc:sldChg chg="modSp mod">
        <pc:chgData name="Marisa McMillan" userId="d2adc6ec-acff-43b3-9b2f-159dc3aa8ef9" providerId="ADAL" clId="{617E4189-42EC-43A6-908C-861A152A4A58}" dt="2026-07-07T15:18:11.893" v="39" actId="20577"/>
        <pc:sldMkLst>
          <pc:docMk/>
          <pc:sldMk cId="4197265698" sldId="2147481699"/>
        </pc:sldMkLst>
        <pc:spChg chg="mod">
          <ac:chgData name="Marisa McMillan" userId="d2adc6ec-acff-43b3-9b2f-159dc3aa8ef9" providerId="ADAL" clId="{617E4189-42EC-43A6-908C-861A152A4A58}" dt="2026-07-07T15:18:11.893" v="39" actId="20577"/>
          <ac:spMkLst>
            <pc:docMk/>
            <pc:sldMk cId="4197265698" sldId="2147481699"/>
            <ac:spMk id="5" creationId="{F4593080-6C7E-CB32-AD75-8670393E9E1D}"/>
          </ac:spMkLst>
        </pc:spChg>
      </pc:sldChg>
      <pc:sldChg chg="modSp mod">
        <pc:chgData name="Marisa McMillan" userId="d2adc6ec-acff-43b3-9b2f-159dc3aa8ef9" providerId="ADAL" clId="{617E4189-42EC-43A6-908C-861A152A4A58}" dt="2026-07-07T15:18:18.471" v="41" actId="20577"/>
        <pc:sldMkLst>
          <pc:docMk/>
          <pc:sldMk cId="1466355494" sldId="2147481700"/>
        </pc:sldMkLst>
        <pc:spChg chg="mod">
          <ac:chgData name="Marisa McMillan" userId="d2adc6ec-acff-43b3-9b2f-159dc3aa8ef9" providerId="ADAL" clId="{617E4189-42EC-43A6-908C-861A152A4A58}" dt="2026-07-07T15:18:18.471" v="41" actId="20577"/>
          <ac:spMkLst>
            <pc:docMk/>
            <pc:sldMk cId="1466355494" sldId="2147481700"/>
            <ac:spMk id="5" creationId="{CACC46F2-83EC-538C-64E2-23DFA33C1CEB}"/>
          </ac:spMkLst>
        </pc:spChg>
      </pc:sldChg>
      <pc:sldChg chg="modSp mod">
        <pc:chgData name="Marisa McMillan" userId="d2adc6ec-acff-43b3-9b2f-159dc3aa8ef9" providerId="ADAL" clId="{617E4189-42EC-43A6-908C-861A152A4A58}" dt="2026-07-07T15:17:34.774" v="23" actId="20577"/>
        <pc:sldMkLst>
          <pc:docMk/>
          <pc:sldMk cId="4168695944" sldId="2147481703"/>
        </pc:sldMkLst>
        <pc:spChg chg="mod">
          <ac:chgData name="Marisa McMillan" userId="d2adc6ec-acff-43b3-9b2f-159dc3aa8ef9" providerId="ADAL" clId="{617E4189-42EC-43A6-908C-861A152A4A58}" dt="2026-07-07T15:17:34.774" v="23" actId="20577"/>
          <ac:spMkLst>
            <pc:docMk/>
            <pc:sldMk cId="4168695944" sldId="2147481703"/>
            <ac:spMk id="5" creationId="{2ECFFBC0-7E86-B291-5BFE-C30F6F07B5B6}"/>
          </ac:spMkLst>
        </pc:spChg>
      </pc:sldChg>
      <pc:sldChg chg="modSp mod">
        <pc:chgData name="Marisa McMillan" userId="d2adc6ec-acff-43b3-9b2f-159dc3aa8ef9" providerId="ADAL" clId="{617E4189-42EC-43A6-908C-861A152A4A58}" dt="2026-07-07T15:17:51.491" v="31" actId="20577"/>
        <pc:sldMkLst>
          <pc:docMk/>
          <pc:sldMk cId="672150657" sldId="2147481704"/>
        </pc:sldMkLst>
        <pc:spChg chg="mod">
          <ac:chgData name="Marisa McMillan" userId="d2adc6ec-acff-43b3-9b2f-159dc3aa8ef9" providerId="ADAL" clId="{617E4189-42EC-43A6-908C-861A152A4A58}" dt="2026-07-07T15:17:51.491" v="31" actId="20577"/>
          <ac:spMkLst>
            <pc:docMk/>
            <pc:sldMk cId="672150657" sldId="2147481704"/>
            <ac:spMk id="5" creationId="{2ECFFBC0-7E86-B291-5BFE-C30F6F07B5B6}"/>
          </ac:spMkLst>
        </pc:spChg>
      </pc:sldChg>
      <pc:sldChg chg="modSp add mod">
        <pc:chgData name="Marisa McMillan" userId="d2adc6ec-acff-43b3-9b2f-159dc3aa8ef9" providerId="ADAL" clId="{617E4189-42EC-43A6-908C-861A152A4A58}" dt="2026-07-08T16:52:31.632" v="47" actId="20577"/>
        <pc:sldMkLst>
          <pc:docMk/>
          <pc:sldMk cId="3555460112" sldId="2147481715"/>
        </pc:sldMkLst>
        <pc:spChg chg="mod">
          <ac:chgData name="Marisa McMillan" userId="d2adc6ec-acff-43b3-9b2f-159dc3aa8ef9" providerId="ADAL" clId="{617E4189-42EC-43A6-908C-861A152A4A58}" dt="2026-07-08T16:52:31.632" v="47" actId="20577"/>
          <ac:spMkLst>
            <pc:docMk/>
            <pc:sldMk cId="3555460112" sldId="2147481715"/>
            <ac:spMk id="9" creationId="{48760B87-8D34-FD48-B74D-545EEC02AE04}"/>
          </ac:spMkLst>
        </pc:spChg>
      </pc:sldChg>
    </pc:docChg>
  </pc:docChgLst>
  <pc:docChgLst>
    <pc:chgData name="Cassie Nix" userId="08a5aa7a-ae5a-421d-a3c7-7305870f4a49" providerId="ADAL" clId="{CD8A7631-162D-4F4F-B00A-39DDDEBEF8D5}"/>
    <pc:docChg chg="custSel modSld">
      <pc:chgData name="Cassie Nix" userId="08a5aa7a-ae5a-421d-a3c7-7305870f4a49" providerId="ADAL" clId="{CD8A7631-162D-4F4F-B00A-39DDDEBEF8D5}" dt="2026-06-26T15:52:44.250" v="13" actId="403"/>
      <pc:docMkLst>
        <pc:docMk/>
      </pc:docMkLst>
      <pc:sldChg chg="modSp mod modCm">
        <pc:chgData name="Cassie Nix" userId="08a5aa7a-ae5a-421d-a3c7-7305870f4a49" providerId="ADAL" clId="{CD8A7631-162D-4F4F-B00A-39DDDEBEF8D5}" dt="2026-06-26T15:45:55.298" v="9" actId="20577"/>
        <pc:sldMkLst>
          <pc:docMk/>
          <pc:sldMk cId="3549559383" sldId="2147481615"/>
        </pc:sldMkLst>
        <pc:spChg chg="mod">
          <ac:chgData name="Cassie Nix" userId="08a5aa7a-ae5a-421d-a3c7-7305870f4a49" providerId="ADAL" clId="{CD8A7631-162D-4F4F-B00A-39DDDEBEF8D5}" dt="2026-06-26T15:36:40.736" v="1" actId="20577"/>
          <ac:spMkLst>
            <pc:docMk/>
            <pc:sldMk cId="3549559383" sldId="2147481615"/>
            <ac:spMk id="3" creationId="{1A9C96CD-F2A0-C5F7-9284-F2F5B5834E1D}"/>
          </ac:spMkLst>
        </pc:spChg>
        <pc:spChg chg="mod">
          <ac:chgData name="Cassie Nix" userId="08a5aa7a-ae5a-421d-a3c7-7305870f4a49" providerId="ADAL" clId="{CD8A7631-162D-4F4F-B00A-39DDDEBEF8D5}" dt="2026-06-26T15:45:55.298" v="9" actId="20577"/>
          <ac:spMkLst>
            <pc:docMk/>
            <pc:sldMk cId="3549559383" sldId="2147481615"/>
            <ac:spMk id="4" creationId="{65CD1C40-4FA2-5C49-2C8F-D364F53161E1}"/>
          </ac:spMkLst>
        </pc:spChg>
        <pc:spChg chg="mod">
          <ac:chgData name="Cassie Nix" userId="08a5aa7a-ae5a-421d-a3c7-7305870f4a49" providerId="ADAL" clId="{CD8A7631-162D-4F4F-B00A-39DDDEBEF8D5}" dt="2026-06-26T15:37:14.983" v="2" actId="20577"/>
          <ac:spMkLst>
            <pc:docMk/>
            <pc:sldMk cId="3549559383" sldId="2147481615"/>
            <ac:spMk id="6" creationId="{03BAEAD0-FE8C-7AA2-C73F-86F349C9B3BA}"/>
          </ac:spMkLst>
        </pc:spChg>
        <pc:extLst>
          <p:ext xmlns:p="http://schemas.openxmlformats.org/presentationml/2006/main" uri="{D6D511B9-2390-475A-947B-AFAB55BFBCF1}">
            <pc226:cmChg xmlns:pc226="http://schemas.microsoft.com/office/powerpoint/2022/06/main/command" chg="mod">
              <pc226:chgData name="Cassie Nix" userId="08a5aa7a-ae5a-421d-a3c7-7305870f4a49" providerId="ADAL" clId="{CD8A7631-162D-4F4F-B00A-39DDDEBEF8D5}" dt="2026-06-26T15:45:55.298" v="9" actId="20577"/>
              <pc2:cmMkLst xmlns:pc2="http://schemas.microsoft.com/office/powerpoint/2019/9/main/command">
                <pc:docMk/>
                <pc:sldMk cId="3549559383" sldId="2147481615"/>
                <pc2:cmMk id="{7CF56F94-3A52-4882-9055-616BDAC06320}"/>
              </pc2:cmMkLst>
            </pc226:cmChg>
          </p:ext>
        </pc:extLst>
      </pc:sldChg>
      <pc:sldChg chg="addSp delSp modSp mod">
        <pc:chgData name="Cassie Nix" userId="08a5aa7a-ae5a-421d-a3c7-7305870f4a49" providerId="ADAL" clId="{CD8A7631-162D-4F4F-B00A-39DDDEBEF8D5}" dt="2026-06-26T15:52:44.250" v="13" actId="403"/>
        <pc:sldMkLst>
          <pc:docMk/>
          <pc:sldMk cId="1970899310" sldId="2147481688"/>
        </pc:sldMkLst>
        <pc:spChg chg="mod">
          <ac:chgData name="Cassie Nix" userId="08a5aa7a-ae5a-421d-a3c7-7305870f4a49" providerId="ADAL" clId="{CD8A7631-162D-4F4F-B00A-39DDDEBEF8D5}" dt="2026-06-26T15:52:34.387" v="10"/>
          <ac:spMkLst>
            <pc:docMk/>
            <pc:sldMk cId="1970899310" sldId="2147481688"/>
            <ac:spMk id="3" creationId="{AD3BED58-B792-8BC6-F40A-4A929C0DBEB6}"/>
          </ac:spMkLst>
        </pc:spChg>
        <pc:spChg chg="add mod">
          <ac:chgData name="Cassie Nix" userId="08a5aa7a-ae5a-421d-a3c7-7305870f4a49" providerId="ADAL" clId="{CD8A7631-162D-4F4F-B00A-39DDDEBEF8D5}" dt="2026-06-26T15:52:44.250" v="13" actId="403"/>
          <ac:spMkLst>
            <pc:docMk/>
            <pc:sldMk cId="1970899310" sldId="2147481688"/>
            <ac:spMk id="5" creationId="{2F1B0CAB-232F-32B8-998E-DBEC78B9E5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a:solidFill>
                  <a:schemeClr val="tx1"/>
                </a:solidFill>
                <a:effectLst/>
                <a:latin typeface="+mn-lt"/>
                <a:ea typeface="+mn-ea"/>
                <a:cs typeface="+mn-cs"/>
              </a:rPr>
              <a:t>(My name is </a:t>
            </a:r>
            <a:r>
              <a:rPr lang="en-US" sz="1200" b="1" i="0" kern="1200">
                <a:solidFill>
                  <a:schemeClr val="tx1"/>
                </a:solidFill>
                <a:effectLst/>
                <a:latin typeface="+mn-lt"/>
                <a:ea typeface="+mn-ea"/>
                <a:cs typeface="+mn-cs"/>
              </a:rPr>
              <a:t>[your name]</a:t>
            </a:r>
            <a:r>
              <a:rPr lang="en-US" sz="1200" i="0" kern="1200">
                <a:solidFill>
                  <a:schemeClr val="tx1"/>
                </a:solidFill>
                <a:effectLst/>
                <a:latin typeface="+mn-lt"/>
                <a:ea typeface="+mn-ea"/>
                <a:cs typeface="+mn-cs"/>
              </a:rPr>
              <a:t>, and I will be leading this workshop on the benefits of incorporating a charitable giving strategy into your overall financial plan.</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OR</a:t>
            </a:r>
          </a:p>
          <a:p>
            <a:endParaRPr lang="en-US" sz="1200" i="0" kern="1200">
              <a:solidFill>
                <a:schemeClr val="tx1"/>
              </a:solidFill>
              <a:effectLst/>
              <a:latin typeface="+mn-lt"/>
              <a:ea typeface="+mn-ea"/>
              <a:cs typeface="+mn-cs"/>
            </a:endParaRPr>
          </a:p>
          <a:p>
            <a:r>
              <a:rPr lang="en-US" sz="1200" i="0" kern="1200">
                <a:solidFill>
                  <a:schemeClr val="tx1"/>
                </a:solidFill>
                <a:effectLst/>
                <a:latin typeface="+mn-lt"/>
                <a:ea typeface="+mn-ea"/>
                <a:cs typeface="+mn-cs"/>
              </a:rPr>
              <a:t>My name is </a:t>
            </a:r>
            <a:r>
              <a:rPr lang="en-US" sz="1200" b="1" i="0" kern="1200">
                <a:solidFill>
                  <a:schemeClr val="tx1"/>
                </a:solidFill>
                <a:effectLst/>
                <a:latin typeface="+mn-lt"/>
                <a:ea typeface="+mn-ea"/>
                <a:cs typeface="+mn-cs"/>
              </a:rPr>
              <a:t>[your name]</a:t>
            </a:r>
            <a:r>
              <a:rPr lang="en-US" sz="1200" i="0" kern="1200">
                <a:solidFill>
                  <a:schemeClr val="tx1"/>
                </a:solidFill>
                <a:effectLst/>
                <a:latin typeface="+mn-lt"/>
                <a:ea typeface="+mn-ea"/>
                <a:cs typeface="+mn-cs"/>
              </a:rPr>
              <a:t>, and I will be leading this workshop on the benefits of incorporating a charitable giving strategy into your overall financial plan, along with our partner, </a:t>
            </a:r>
            <a:r>
              <a:rPr lang="en-US" sz="1200" b="1" i="0" kern="1200">
                <a:solidFill>
                  <a:schemeClr val="tx1"/>
                </a:solidFill>
                <a:effectLst/>
                <a:latin typeface="+mn-lt"/>
                <a:ea typeface="+mn-ea"/>
                <a:cs typeface="+mn-cs"/>
              </a:rPr>
              <a:t>[insert name]</a:t>
            </a:r>
            <a:r>
              <a:rPr lang="en-US" sz="1200" i="0" kern="1200">
                <a:solidFill>
                  <a:schemeClr val="tx1"/>
                </a:solidFill>
                <a:effectLst/>
                <a:latin typeface="+mn-lt"/>
                <a:ea typeface="+mn-ea"/>
                <a:cs typeface="+mn-cs"/>
              </a:rPr>
              <a:t> from Thrivent Charitable.</a:t>
            </a:r>
          </a:p>
          <a:p>
            <a:endParaRPr lang="en-US" sz="120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For donors who’ve reached the age where they’re required to take minimum distributions from their IRA accounts, a Qualified Charitable Distribution is a way to help meet the requirement, avoid creating extra taxable income, and make a gift to charity.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For those 70-1/2 and older, you can make a distribution from your IRA directly to charity.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You may avoid recognizing income from the distribution (for tax purposes); however,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The QCD does count toward your required minimum distribution for the year.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Tax advantages of giving qualified charitable distributions </a:t>
            </a:r>
            <a:endParaRPr lang="en-US" sz="1200" b="0" i="0" u="none" strike="noStrike" kern="1200" baseline="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Giving these assets to Thrivent Charitable, versus taking required minimum distributions (RMDs) into income, may enable you to avoid certain disadvantages that can come with a higher AGI, such as higher Medicare premiums, self-employment or Social Security taxes, etc.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There may be no income tax due from you on the IRA distributions to Thrivent Charitable.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example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woman in her mid-70’s who was very involved at her church always dreamed about being able to tithe by providing on-going support to the congregation, even after she passed, but she wasn’t sure if she could afford to do so. She did have an IRA set aside and didn’t need the income for living expenses. But she was required to take minimum distributions each year, which would put her into a higher tax-bracket, affecting how her other income was taxed. Her financial advisor suggested she might avoid having to recognize the IRA income each year and meet her charitable goals by creating a fund at Thrivent Charitable. She created a non-advised charitable fund and made a QCD of $108,000 each year for two years to the fund—in essence rolling over her unneeded IRA to the fund. The fund now makes annual grant distributions to her church (so she doesn’t have to tithe from her remaining income), and those grants may continue every year for the donor’s lifetime and long after she’s gone.</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3461990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a few gifts in the category of “Give Later.”</a:t>
            </a:r>
          </a:p>
        </p:txBody>
      </p:sp>
      <p:sp>
        <p:nvSpPr>
          <p:cNvPr id="4" name="Slide Number Placeholder 3"/>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Many donors need or want the flexibility to use their assets while living but also want to continue to support the charities and causes that are important to them after their passing. “Give Later” options provide those opportunities.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Here are some examples of Give Later gifts: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Gifts through will.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Beneficiary Proceeds.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Gifts of Life Insurance. </a:t>
            </a:r>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a:solidFill>
                  <a:schemeClr val="tx1"/>
                </a:solidFill>
                <a:latin typeface="+mn-lt"/>
                <a:ea typeface="+mn-ea"/>
                <a:cs typeface="+mn-cs"/>
              </a:rPr>
              <a:t>Example: life insurance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Did you know there is a way to use life insurance strategically to leverage smaller gifts during a lifetime into a much larger gift at death?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example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One of Thrivent </a:t>
            </a:r>
            <a:r>
              <a:rPr lang="en-US" sz="1200" b="0" i="0" u="none" strike="noStrike" kern="1200" baseline="0" err="1">
                <a:solidFill>
                  <a:schemeClr val="tx1"/>
                </a:solidFill>
                <a:latin typeface="+mn-lt"/>
                <a:ea typeface="+mn-ea"/>
                <a:cs typeface="+mn-cs"/>
              </a:rPr>
              <a:t>Charitable’s</a:t>
            </a:r>
            <a:r>
              <a:rPr lang="en-US" sz="1200" b="0" i="0" u="none" strike="noStrike" kern="1200" baseline="0">
                <a:solidFill>
                  <a:schemeClr val="tx1"/>
                </a:solidFill>
                <a:latin typeface="+mn-lt"/>
                <a:ea typeface="+mn-ea"/>
                <a:cs typeface="+mn-cs"/>
              </a:rPr>
              <a:t> very first donors used this technique. She was a music teacher and wanted to leave enough money to her local church school’s endowment fund to help support the music program, since she was concerned that it was always one of the first things to get cut when the budget was tight. However, she wasn’t wealthy and didn’t think she would have enough money to meet her goal. With the help of her financial advisor, she developed a strategy for her to take out a life insurance policy and donate it to her donor-advised fund. Once the policy is owned by Thrivent Charitable, the premium payments she makes each year may be tax deductible. She can leverage an affordable annual gift into a much larger death benefit to support charities and causes she loves far into the future.</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2578975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Giving through your will or living trust or naming a charity as a beneficiary on retirement or other accounts, is a simple, flexible way to act on your values and charitable interests.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Whether your assets are IRAs or other qualified retirement assets, life insurance, annuities, investments or real estate, they provide an opportunity to support charities and causes you love. We’re here to help.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Sharing all or a portion of these assets, you benefit in these ways: </a:t>
            </a:r>
          </a:p>
          <a:p>
            <a:pPr marL="228600" indent="-228600">
              <a:buFont typeface="+mj-lt"/>
              <a:buAutoNum type="arabicPeriod"/>
            </a:pPr>
            <a:r>
              <a:rPr lang="en-US" sz="1200" b="0" i="0" u="none" strike="noStrike" kern="1200" baseline="0">
                <a:solidFill>
                  <a:schemeClr val="tx1"/>
                </a:solidFill>
                <a:latin typeface="+mn-lt"/>
                <a:ea typeface="+mn-ea"/>
                <a:cs typeface="+mn-cs"/>
              </a:rPr>
              <a:t>You make a significant gift, oftentimes larger than what you could have made while living. </a:t>
            </a:r>
          </a:p>
          <a:p>
            <a:pPr marL="228600" indent="-228600">
              <a:buFont typeface="+mj-lt"/>
              <a:buAutoNum type="arabicPeriod"/>
            </a:pPr>
            <a:r>
              <a:rPr lang="en-US" sz="1200" b="0" i="0" u="none" strike="noStrike" kern="1200" baseline="0">
                <a:solidFill>
                  <a:schemeClr val="tx1"/>
                </a:solidFill>
                <a:latin typeface="+mn-lt"/>
                <a:ea typeface="+mn-ea"/>
                <a:cs typeface="+mn-cs"/>
              </a:rPr>
              <a:t>You retain control of your assets while living and have the flexibility to make changes as needed. </a:t>
            </a:r>
          </a:p>
          <a:p>
            <a:pPr marL="228600" indent="-228600">
              <a:buFont typeface="+mj-lt"/>
              <a:buAutoNum type="arabicPeriod"/>
            </a:pPr>
            <a:r>
              <a:rPr lang="en-US" sz="1200" b="0" i="0" u="none" strike="noStrike" kern="1200" baseline="0">
                <a:solidFill>
                  <a:schemeClr val="tx1"/>
                </a:solidFill>
                <a:latin typeface="+mn-lt"/>
                <a:ea typeface="+mn-ea"/>
                <a:cs typeface="+mn-cs"/>
              </a:rPr>
              <a:t>By giving through a donor-advised fund, your gift supports multiple charities through one simple designation.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example—beneficiary proceeds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couple in their 70s wanted to control their assets while living in case they needed them in retirement but were aware that IRAs inherited by family may be subject to income tax and possibly, estate tax. By naming Thrivent Charitable as beneficiary of their IRAs, the donors retain access to these assets while living. Upon their deaths, remaining IRA assets are directed to their donor-advised fund to benefit their favorite charities.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 tax treatment of inherited assets can vary depending on the type of asset and the recipient. Thrivent Charitable, your financial advisor and you can team together to help identify which assets may be best to leave to charity and which may be best to leave to loved ones.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example—bequests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 Donors: A couple, 66 and 72, wanted to share what’s left of their assets (upon death) with their adult children, church and other favorite charities. They’re aware IRA assets inherited by family may be subject to income tax and possibly estate tax.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Their Gift: They named Thrivent Charitable as beneficiary of their IRAs and established a donor-advised fund to support their church and two additional charities. Their adult children are named in their wills to receive the remaining assets from the estate.</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1712339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gifts in the category of “Give Later.”</a:t>
            </a:r>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Donors can make a charitable gift and receive ongoing income payments for life or a term of years. The remainder provides charitable support.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There are two options for “Give &amp; Receive” gifts: a Charitable Gift Annuity and a Charitable Remainder Trust.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Thrivent Charitable offers both, depending on the type of income you want and what assets you may have to give.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Let’s look at some examples of Give and Receive.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The charitable gift annuity is one of the most popular ways to give. It provides income payments to the donor while living and future support to favorite charities. Income rates are based on age and other factors. Many donors find gift annuities to be a simple, effective way to convert money market fund assets or a CD into an ongoing income stream.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Donors not only enjoy income and may enjoy tax advantages from their gift, but also provide lasting change to their chosen charities.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story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couple in their 60s is still working in healthcare. They are active volunteers in their community and at their church. Over time they establish a charitable gift annuity to provide them with retirement income. When they both pass, the remainder goes to their donor-advised fund and grants to charities they cherish will continue into perpetuity.</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2122174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Through a charitable remainder annuity trust or unitrust, your gift is converted to ongoing income payments for a lifetime or a term of up to 20 years. At the end of the trust, the remainder benefits your donor-advised fund.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With an annuity trust, you make a one-time gift and receive a set income. Your gift can be cash or publicly traded securities, and the minimum is $50,000.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With a unitrust, you can make multiple gifts of cash, publicly traded securities and real estate or other illiquid assets. Your income payments are calculated annually using a set percentage rate and the value of your trust’s assets. The gift minimum is $100,000, or $200,000 when giving real estate or closely held stock.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With either type of trust, you may receive a charitable deduction.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Other common assets used for charitable remainder trusts include stock, mutual funds, rental properties, farm equipment, and crops and livestock.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Let’s look at an example.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story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couple in their late 50s was ready to retire from crop farming. They planned to crop share their land and sell equipment and machinery at auction, since none of their adult children farm. They had a passion for generosity—having done mission trips abroad in the past—and wanted to be able to share some of their wealth with their children. They worked with their Thrivent financial advisor and Thrivent Charitable® to establish a charitable remainder trust and gifted some of the equipment and machinery before auction. This helped them to greatly reduce taxes owed on the depreciated equipment. And a predetermined percentage of the trust’s assets is split between the children as annual income for the next 20 years. After those 20 years, the trust’s remainder will provide support to charities the family cherishes.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380437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I invite you to set up a time when we can talk about a strategy to put what we’ve learned today into action.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Here are four steps to take now to help you get started on your charitable journey: </a:t>
            </a:r>
          </a:p>
          <a:p>
            <a:pPr marL="228600" indent="-228600">
              <a:buFont typeface="+mj-lt"/>
              <a:buAutoNum type="arabicPeriod"/>
            </a:pPr>
            <a:r>
              <a:rPr lang="en-US" sz="1200" b="1" i="0" u="none" strike="noStrike" kern="1200" baseline="0">
                <a:solidFill>
                  <a:schemeClr val="tx1"/>
                </a:solidFill>
                <a:latin typeface="+mn-lt"/>
                <a:ea typeface="+mn-ea"/>
                <a:cs typeface="+mn-cs"/>
              </a:rPr>
              <a:t>Identify your passions: </a:t>
            </a:r>
            <a:r>
              <a:rPr lang="en-US" sz="1200" b="0" i="0" u="none" strike="noStrike" kern="1200" baseline="0">
                <a:solidFill>
                  <a:schemeClr val="tx1"/>
                </a:solidFill>
                <a:latin typeface="+mn-lt"/>
                <a:ea typeface="+mn-ea"/>
                <a:cs typeface="+mn-cs"/>
              </a:rPr>
              <a:t>What values do you want to express through your giving? What issues, interests and causes do you cherish? </a:t>
            </a:r>
          </a:p>
          <a:p>
            <a:pPr marL="228600" indent="-228600">
              <a:buFont typeface="+mj-lt"/>
              <a:buAutoNum type="arabicPeriod"/>
            </a:pPr>
            <a:r>
              <a:rPr lang="en-US" sz="1200" b="1" i="0" u="none" strike="noStrike" kern="1200" baseline="0">
                <a:solidFill>
                  <a:schemeClr val="tx1"/>
                </a:solidFill>
                <a:latin typeface="+mn-lt"/>
                <a:ea typeface="+mn-ea"/>
                <a:cs typeface="+mn-cs"/>
              </a:rPr>
              <a:t>Consider your resources: </a:t>
            </a:r>
            <a:r>
              <a:rPr lang="en-US" sz="1200" b="0" i="0" u="none" strike="noStrike" kern="1200" baseline="0">
                <a:solidFill>
                  <a:schemeClr val="tx1"/>
                </a:solidFill>
                <a:latin typeface="+mn-lt"/>
                <a:ea typeface="+mn-ea"/>
                <a:cs typeface="+mn-cs"/>
              </a:rPr>
              <a:t>A review of your assets and living expenses can help reveal opportunities to live what you believe. You can give now while living, make a gift upon death or make a gift that in turn provides you with ongoing income. Each option offers financial benefits. </a:t>
            </a:r>
          </a:p>
          <a:p>
            <a:pPr marL="228600" indent="-228600">
              <a:buFont typeface="+mj-lt"/>
              <a:buAutoNum type="arabicPeriod"/>
            </a:pPr>
            <a:r>
              <a:rPr lang="en-US" sz="1200" b="1" i="0" u="none" strike="noStrike" kern="1200" baseline="0">
                <a:solidFill>
                  <a:schemeClr val="tx1"/>
                </a:solidFill>
                <a:latin typeface="+mn-lt"/>
                <a:ea typeface="+mn-ea"/>
                <a:cs typeface="+mn-cs"/>
              </a:rPr>
              <a:t>Make a difference: </a:t>
            </a:r>
            <a:r>
              <a:rPr lang="en-US" sz="1200" b="0" i="0" u="none" strike="noStrike" kern="1200" baseline="0">
                <a:solidFill>
                  <a:schemeClr val="tx1"/>
                </a:solidFill>
                <a:latin typeface="+mn-lt"/>
                <a:ea typeface="+mn-ea"/>
                <a:cs typeface="+mn-cs"/>
              </a:rPr>
              <a:t>Beyond positive change, do you want to model philanthropy for your children or create a legacy? Planned giving allows the opportunity to do both. </a:t>
            </a:r>
          </a:p>
          <a:p>
            <a:pPr marL="228600" indent="-228600">
              <a:buFont typeface="+mj-lt"/>
              <a:buAutoNum type="arabicPeriod"/>
            </a:pPr>
            <a:r>
              <a:rPr lang="en-US" sz="1200" b="1" i="0" u="none" strike="noStrike" kern="1200" baseline="0">
                <a:solidFill>
                  <a:schemeClr val="tx1"/>
                </a:solidFill>
                <a:latin typeface="+mn-lt"/>
                <a:ea typeface="+mn-ea"/>
                <a:cs typeface="+mn-cs"/>
              </a:rPr>
              <a:t>Just do it: </a:t>
            </a:r>
            <a:r>
              <a:rPr lang="en-US" sz="1200" b="0" i="0" u="none" strike="noStrike" kern="1200" baseline="0">
                <a:solidFill>
                  <a:schemeClr val="tx1"/>
                </a:solidFill>
                <a:latin typeface="+mn-lt"/>
                <a:ea typeface="+mn-ea"/>
                <a:cs typeface="+mn-cs"/>
              </a:rPr>
              <a:t>I can help you arrive at a strategy meshing your objectives, resources and values. </a:t>
            </a:r>
          </a:p>
        </p:txBody>
      </p:sp>
      <p:sp>
        <p:nvSpPr>
          <p:cNvPr id="4" name="Slide Number Placeholder 3"/>
          <p:cNvSpPr>
            <a:spLocks noGrp="1"/>
          </p:cNvSpPr>
          <p:nvPr>
            <p:ph type="sldNum" sz="quarter" idx="5"/>
          </p:nvPr>
        </p:nvSpPr>
        <p:spPr/>
        <p:txBody>
          <a:bodyPr/>
          <a:lstStyle/>
          <a:p>
            <a:fld id="{2E858DE8-36F6-0242-AE7B-D78BF93195DE}" type="slidenum">
              <a:rPr lang="en-US" smtClean="0"/>
              <a:t>21</a:t>
            </a:fld>
            <a:endParaRPr lang="en-US"/>
          </a:p>
        </p:txBody>
      </p:sp>
    </p:spTree>
    <p:extLst>
      <p:ext uri="{BB962C8B-B14F-4D97-AF65-F5344CB8AC3E}">
        <p14:creationId xmlns:p14="http://schemas.microsoft.com/office/powerpoint/2010/main" val="2198040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latin typeface="Arial"/>
                <a:cs typeface="Arial"/>
              </a:rPr>
              <a:t>Let’s</a:t>
            </a:r>
            <a:r>
              <a:rPr lang="en-US" sz="1200" b="0" i="0" u="none" strike="noStrike" kern="1200" baseline="0" dirty="0">
                <a:solidFill>
                  <a:schemeClr val="tx1"/>
                </a:solidFill>
                <a:latin typeface="Arial"/>
                <a:cs typeface="Arial"/>
              </a:rPr>
              <a:t> discuss the most common reasons why people give.</a:t>
            </a:r>
          </a:p>
          <a:p>
            <a:pPr marL="0" indent="0">
              <a:buFont typeface="Arial" panose="020B0604020202020204" pitchFamily="34" charset="0"/>
              <a:buNone/>
            </a:pPr>
            <a:endParaRPr lang="en-US" sz="1200" b="0" i="0" u="none" strike="noStrike" kern="1200" baseline="0" dirty="0">
              <a:solidFill>
                <a:schemeClr val="tx1"/>
              </a:solidFill>
              <a:latin typeface="Arial" panose="020B0604020202020204" pitchFamily="34" charset="0"/>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Arial" panose="020B0604020202020204" pitchFamily="34" charset="0"/>
                <a:ea typeface="+mn-ea"/>
                <a:cs typeface="+mn-cs"/>
              </a:rPr>
              <a:t>Based on survey responses from thousands</a:t>
            </a:r>
            <a:r>
              <a:rPr lang="en-US" sz="1200" b="0" i="0" u="none" strike="noStrike" kern="1200" dirty="0">
                <a:solidFill>
                  <a:schemeClr val="tx1"/>
                </a:solidFill>
                <a:latin typeface="Arial" panose="020B0604020202020204" pitchFamily="34" charset="0"/>
                <a:ea typeface="+mn-ea"/>
                <a:cs typeface="+mn-cs"/>
              </a:rPr>
              <a:t> who give through </a:t>
            </a:r>
            <a:r>
              <a:rPr lang="en-US" sz="1200" b="0" i="0" u="none" strike="noStrike" kern="1200" baseline="0" dirty="0">
                <a:solidFill>
                  <a:schemeClr val="tx1"/>
                </a:solidFill>
                <a:latin typeface="Arial" panose="020B0604020202020204" pitchFamily="34" charset="0"/>
                <a:ea typeface="+mn-ea"/>
                <a:cs typeface="+mn-cs"/>
              </a:rPr>
              <a:t>Thrivent Charitable, the top motivators for giving are:</a:t>
            </a:r>
          </a:p>
          <a:p>
            <a:pPr marL="171450" indent="-171450">
              <a:buFont typeface="Arial" panose="020B0604020202020204" pitchFamily="34" charset="0"/>
              <a:buChar char="•"/>
            </a:pPr>
            <a:r>
              <a:rPr lang="en-US" sz="1200" b="0" i="0" u="none" strike="noStrike" kern="1200" baseline="0" dirty="0">
                <a:solidFill>
                  <a:schemeClr val="tx1"/>
                </a:solidFill>
                <a:latin typeface="Arial" panose="020B0604020202020204" pitchFamily="34" charset="0"/>
                <a:ea typeface="+mn-ea"/>
                <a:cs typeface="+mn-cs"/>
              </a:rPr>
              <a:t>To help others in need and in compassion</a:t>
            </a:r>
          </a:p>
          <a:p>
            <a:pPr marL="171450" indent="-171450">
              <a:buFont typeface="Arial" panose="020B0604020202020204" pitchFamily="34" charset="0"/>
              <a:buChar char="•"/>
            </a:pPr>
            <a:r>
              <a:rPr lang="en-US" sz="1200" b="0" i="0" u="none" strike="noStrike" kern="1200" baseline="0" dirty="0">
                <a:solidFill>
                  <a:schemeClr val="tx1"/>
                </a:solidFill>
                <a:latin typeface="Arial" panose="020B0604020202020204" pitchFamily="34" charset="0"/>
                <a:ea typeface="+mn-ea"/>
                <a:cs typeface="+mn-cs"/>
              </a:rPr>
              <a:t>To give out of gratitude or in response to life’s blessings</a:t>
            </a:r>
          </a:p>
          <a:p>
            <a:pPr marL="171450" indent="-171450">
              <a:buFont typeface="Arial" panose="020B0604020202020204" pitchFamily="34" charset="0"/>
              <a:buChar char="•"/>
            </a:pPr>
            <a:r>
              <a:rPr lang="en-US" sz="1200" b="0" i="0" u="none" strike="noStrike" kern="1200" baseline="0" dirty="0">
                <a:solidFill>
                  <a:schemeClr val="tx1"/>
                </a:solidFill>
                <a:latin typeface="Arial" panose="020B0604020202020204" pitchFamily="34" charset="0"/>
                <a:ea typeface="+mn-ea"/>
                <a:cs typeface="+mn-cs"/>
              </a:rPr>
              <a:t>Brings them joy</a:t>
            </a:r>
          </a:p>
          <a:p>
            <a:pPr marL="0" indent="0">
              <a:buFont typeface="Arial" panose="020B0604020202020204" pitchFamily="34" charset="0"/>
              <a:buNone/>
            </a:pPr>
            <a:endParaRPr lang="en-US" sz="1200" b="0" i="0" u="none" strike="noStrike" kern="1200" baseline="0" dirty="0">
              <a:solidFill>
                <a:schemeClr val="tx1"/>
              </a:solidFill>
              <a:latin typeface="Arial" panose="020B0604020202020204" pitchFamily="34" charset="0"/>
              <a:ea typeface="+mn-ea"/>
              <a:cs typeface="+mn-cs"/>
            </a:endParaRP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There also may be tax advantages for your clients (and possibly their heirs) when they give, including: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Potential charitable deduction on taxes.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Potentially bypassing capital gains taxes on the appreciated value for gifts of securities or real estate.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Heirs may avoid paying income and estate taxes on assets given for charitable purposes.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126050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I invite you to set up a time when we can talk about a strategy to put what we’ve learned today in action.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22</a:t>
            </a:fld>
            <a:endParaRPr lang="en-US"/>
          </a:p>
        </p:txBody>
      </p:sp>
    </p:spTree>
    <p:extLst>
      <p:ext uri="{BB962C8B-B14F-4D97-AF65-F5344CB8AC3E}">
        <p14:creationId xmlns:p14="http://schemas.microsoft.com/office/powerpoint/2010/main" val="3775634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24</a:t>
            </a:fld>
            <a:endParaRPr lang="en-US"/>
          </a:p>
        </p:txBody>
      </p:sp>
    </p:spTree>
    <p:extLst>
      <p:ext uri="{BB962C8B-B14F-4D97-AF65-F5344CB8AC3E}">
        <p14:creationId xmlns:p14="http://schemas.microsoft.com/office/powerpoint/2010/main" val="598662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25</a:t>
            </a:fld>
            <a:endParaRPr lang="en-US"/>
          </a:p>
        </p:txBody>
      </p:sp>
    </p:spTree>
    <p:extLst>
      <p:ext uri="{BB962C8B-B14F-4D97-AF65-F5344CB8AC3E}">
        <p14:creationId xmlns:p14="http://schemas.microsoft.com/office/powerpoint/2010/main" val="1049956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26</a:t>
            </a:fld>
            <a:endParaRPr lang="en-US"/>
          </a:p>
        </p:txBody>
      </p:sp>
    </p:spTree>
    <p:extLst>
      <p:ext uri="{BB962C8B-B14F-4D97-AF65-F5344CB8AC3E}">
        <p14:creationId xmlns:p14="http://schemas.microsoft.com/office/powerpoint/2010/main" val="3040027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Each of us chooses to give in different ways and times.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Spontaneous giving is typically spur of the moment and donations are smaller. Examples include disaster relief efforts and neighbors in need.</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Intentional giving includes donations made on a regular basis. Examples include giving to your church or other favorite charities.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Planned giving is part of an overall financial strategy. Did you know almost everyone is able to make a planned gift? However, only around 37% of Americans over 30 are familiar with the term “planned giving,” which is a missed opportunity to support charities and causes you cherish.*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This is where I can help you develop a giving plan designed to match your charitable interests and financial circumstances. This kind of generosity can be implemented while living or after death.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*http://www.thefundraisingauthority.com/planned-giving/20- facts-about-planned-giving/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3384259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How does a Charitable Fund work?</a:t>
            </a:r>
          </a:p>
          <a:p>
            <a:r>
              <a:rPr lang="en-US" sz="1200" b="0" i="0" u="none" strike="noStrike" kern="1200" baseline="0">
                <a:solidFill>
                  <a:schemeClr val="tx1"/>
                </a:solidFill>
                <a:latin typeface="+mn-lt"/>
                <a:ea typeface="+mn-ea"/>
                <a:cs typeface="+mn-cs"/>
              </a:rPr>
              <a:t> </a:t>
            </a:r>
          </a:p>
          <a:p>
            <a:r>
              <a:rPr lang="en-US" sz="1200" b="0" i="0" u="none" strike="noStrike" kern="1200" baseline="0">
                <a:solidFill>
                  <a:schemeClr val="tx1"/>
                </a:solidFill>
                <a:latin typeface="+mn-lt"/>
                <a:ea typeface="+mn-ea"/>
                <a:cs typeface="+mn-cs"/>
              </a:rPr>
              <a:t>You contribute assets to the charitable fund, the assets are invested with sound stewardship, in alignment with your risk tolerance and values for potential growth, and you recommend grants to the charities and causes of your choice over time.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There are many ways to make gifts to establish the fund: Give Now, Give Later or Give &amp; Receive.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4144791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There are three common ways to give charitably. Each of these giving methods may benefit your charitable fund.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 three categories are Give Now, Give Later and Give &amp; Receive—which may be an option for you depending on your personal situation and goals.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496688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First, we’ll discuss a few gifts in the category of “Give Now.”</a:t>
            </a:r>
            <a:endParaRPr lang="en-US"/>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We’re all familiar with the concept of taking out our checkbook and donating in response to an appeal, which is great, but we can also be more strategic, and potentially give in bigger, wiser ways.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There are a few strategies that may assist you to “Give Now” such as gifting Appreciated Assets (long-term capital gain assets), an IRA Charitable Rollover (what’s often called a Qualified Charitable Distribution) or real estate or business interests.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Let’s hear a couple examples of Give Now.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1327476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a:solidFill>
                  <a:schemeClr val="tx1"/>
                </a:solidFill>
                <a:latin typeface="+mn-lt"/>
                <a:ea typeface="+mn-ea"/>
                <a:cs typeface="+mn-cs"/>
              </a:rPr>
              <a:t>Example: sale of a business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With a donor-advised fund, you can make the gift today and you may receive the tax deduction when you need it, and distribute support to charities later, either over time, or when the timing is right for you and your selected charities.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great example of this type of giving is a family from the Pacific Northwest. They had a family tradition; ever since the first grandchild turned 8-years-old, he got to go on a summer trip with grandma and grandpa, all by himself, without his parents along. Then as each successive grandchild reached the age of 8, they got to come along on the trip as well. Until what had started out as a few family members on trip somewhere by plane, turned into several cars full of 16 grandchildren and the grandparents caravanning across country, with the older kids helping to drive and look out for the younger ones.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When it came time for the grandparents to simplify in retirement, the grandma decided to sell off the business she’d built up over the years. They knew they would need to do some planning around the sale and what to do with the proceeds. They also wanted to incorporate charitable giving but weren’t sure what the best way to do it was. They met with their financial advisor, who suggested they think about a donor-advised fund. He explained by establishing a fund in the year of the sale, they could make a gift with some of the proceeds, thus off-setting some of the income with a potential tax deduction. However, they could take their time granting money from the fund to charities they cherish in retirement.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They loved the idea and thought it would be a great way to pass on their faith and philanthropic values to their grandchildren. So, they made a gift and established a charitable fund. Now every year when they’re on their annual trip with the grandkids, they talk about what charities they want to benefit from the fund and why, and all the kids can bring forward ideas and share in the decision. Then, later when grandma and grandpa pass away, the grandkids will take over as advisors to the fund and continue the tradition.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1428181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Sometimes donors have very busy lives and have found it appealing to centralize their giving in one account, so they no longer need to track all their gifts and gift receipts. A fund can benefit any IRS qualified charity.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story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Let’s say a man in his late 40s wants to create a centralized giving account using long-term appreciated stock. He works with Thrivent Charitable to establish a donor-advised fund with $25,000 in stock, potentially bypassing capital gain. He may also receive an immediate charitable income tax deduction. Through his fund, he supports multiple local and national charities and chooses when, where and how much is distributed.</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3360461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DD868D-FA45-8DB1-DBD3-C0F885002CFB}"/>
              </a:ext>
            </a:extLst>
          </p:cNvPr>
          <p:cNvPicPr>
            <a:picLocks noChangeAspect="1"/>
          </p:cNvPicPr>
          <p:nvPr userDrawn="1"/>
        </p:nvPicPr>
        <p:blipFill>
          <a:blip r:embed="rId2"/>
          <a:srcRect l="7920" t="73" r="28028" b="16600"/>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629628" y="6403484"/>
            <a:ext cx="4765430"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1423" r="22139"/>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Divider Photo">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16091" r="16563" b="11847"/>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2902576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628881" y="6406168"/>
            <a:ext cx="4582285"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662580" y="6410649"/>
            <a:ext cx="4616791"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a:xfrm>
            <a:off x="1033937" y="6403484"/>
            <a:ext cx="4590486"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a:xfrm>
            <a:off x="1033936" y="6403484"/>
            <a:ext cx="4909663"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a:xfrm>
            <a:off x="1033936" y="6403484"/>
            <a:ext cx="491828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a:xfrm>
            <a:off x="1033937" y="6403484"/>
            <a:ext cx="5185708"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a:xfrm>
            <a:off x="1033937" y="6403484"/>
            <a:ext cx="543587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a:xfrm>
            <a:off x="1033936" y="6418240"/>
            <a:ext cx="5062063" cy="201695"/>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descr="A person shaking hands with a person in an office&#10;&#10;Description automatically generated">
            <a:extLst>
              <a:ext uri="{FF2B5EF4-FFF2-40B4-BE49-F238E27FC236}">
                <a16:creationId xmlns:a16="http://schemas.microsoft.com/office/drawing/2014/main" id="{96CE240A-E660-5BE3-64AB-5BB3A22F27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0837" r="12504"/>
          <a:stretch/>
        </p:blipFill>
        <p:spPr>
          <a:xfrm>
            <a:off x="6096000" y="0"/>
            <a:ext cx="6096000" cy="6858000"/>
          </a:xfrm>
          <a:prstGeom prst="rect">
            <a:avLst/>
          </a:prstGeom>
        </p:spPr>
      </p:pic>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a:xfrm>
            <a:off x="1033936" y="6403484"/>
            <a:ext cx="4920053" cy="216451"/>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9"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a:xfrm>
            <a:off x="1033936" y="6386950"/>
            <a:ext cx="5070919" cy="232986"/>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1"/>
        </a:solidFill>
        <a:effectLst/>
      </p:bgPr>
    </p:bg>
    <p:spTree>
      <p:nvGrpSpPr>
        <p:cNvPr id="1" name=""/>
        <p:cNvGrpSpPr/>
        <p:nvPr/>
      </p:nvGrpSpPr>
      <p:grpSpPr>
        <a:xfrm>
          <a:off x="0" y="0"/>
          <a:ext cx="0" cy="0"/>
          <a:chOff x="0" y="0"/>
          <a:chExt cx="0" cy="0"/>
        </a:xfrm>
      </p:grpSpPr>
      <p:pic>
        <p:nvPicPr>
          <p:cNvPr id="8" name="Picture 7" descr="A white text on a black background&#10;&#10;AI-generated content may be incorrect.">
            <a:extLst>
              <a:ext uri="{FF2B5EF4-FFF2-40B4-BE49-F238E27FC236}">
                <a16:creationId xmlns:a16="http://schemas.microsoft.com/office/drawing/2014/main" id="{41101887-BEF9-72A0-3F08-917849B0DF6E}"/>
              </a:ext>
            </a:extLst>
          </p:cNvPr>
          <p:cNvPicPr>
            <a:picLocks noChangeAspect="1"/>
          </p:cNvPicPr>
          <p:nvPr userDrawn="1"/>
        </p:nvPicPr>
        <p:blipFill>
          <a:blip r:embed="rId2"/>
          <a:stretch>
            <a:fillRect/>
          </a:stretch>
        </p:blipFill>
        <p:spPr>
          <a:xfrm>
            <a:off x="2209800" y="2319741"/>
            <a:ext cx="7772400" cy="221851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6" y="6403484"/>
            <a:ext cx="4760577" cy="22413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a:xfrm>
            <a:off x="1033937" y="6461324"/>
            <a:ext cx="4547354" cy="158611"/>
          </a:xfrm>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a:xfrm>
            <a:off x="1033936" y="6403484"/>
            <a:ext cx="45052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a:xfrm>
            <a:off x="1033936" y="6403484"/>
            <a:ext cx="466347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724" r:id="rId14"/>
    <p:sldLayoutId id="2147483691" r:id="rId15"/>
    <p:sldLayoutId id="2147483694" r:id="rId16"/>
    <p:sldLayoutId id="2147483683" r:id="rId17"/>
    <p:sldLayoutId id="2147483682" r:id="rId18"/>
    <p:sldLayoutId id="2147483684" r:id="rId19"/>
    <p:sldLayoutId id="2147483650" r:id="rId20"/>
    <p:sldLayoutId id="2147483663" r:id="rId21"/>
    <p:sldLayoutId id="2147483662" r:id="rId22"/>
    <p:sldLayoutId id="2147483720" r:id="rId23"/>
    <p:sldLayoutId id="2147483721" r:id="rId24"/>
    <p:sldLayoutId id="2147483676" r:id="rId25"/>
    <p:sldLayoutId id="2147483712" r:id="rId26"/>
    <p:sldLayoutId id="2147483713" r:id="rId27"/>
    <p:sldLayoutId id="2147483677" r:id="rId28"/>
    <p:sldLayoutId id="2147483678" r:id="rId29"/>
    <p:sldLayoutId id="2147483679" r:id="rId30"/>
    <p:sldLayoutId id="2147483672" r:id="rId31"/>
    <p:sldLayoutId id="2147483673" r:id="rId32"/>
    <p:sldLayoutId id="2147483674" r:id="rId33"/>
    <p:sldLayoutId id="2147483723" r:id="rId34"/>
    <p:sldLayoutId id="2147483695" r:id="rId35"/>
    <p:sldLayoutId id="2147483722" r:id="rId36"/>
    <p:sldLayoutId id="2147483697" r:id="rId37"/>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29.sv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29.sv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24.svg"/><Relationship Id="rId5" Type="http://schemas.openxmlformats.org/officeDocument/2006/relationships/image" Target="../media/image26.svg"/><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29.svg"/><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24.svg"/><Relationship Id="rId5" Type="http://schemas.openxmlformats.org/officeDocument/2006/relationships/image" Target="../media/image26.svg"/><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24.svg"/><Relationship Id="rId5" Type="http://schemas.openxmlformats.org/officeDocument/2006/relationships/image" Target="../media/image26.sv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image" Target="../media/image26.svg"/><Relationship Id="rId4" Type="http://schemas.openxmlformats.org/officeDocument/2006/relationships/image" Target="../media/image36.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4.xml"/><Relationship Id="rId1" Type="http://schemas.openxmlformats.org/officeDocument/2006/relationships/slideLayout" Target="../slideLayouts/slideLayout22.xml"/><Relationship Id="rId5" Type="http://schemas.openxmlformats.org/officeDocument/2006/relationships/image" Target="../media/image27.svg"/><Relationship Id="rId4" Type="http://schemas.openxmlformats.org/officeDocument/2006/relationships/image" Target="../media/image24.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29.sv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EB9D-2996-9139-B1B8-3DE31F20D3A5}"/>
              </a:ext>
            </a:extLst>
          </p:cNvPr>
          <p:cNvSpPr>
            <a:spLocks noGrp="1"/>
          </p:cNvSpPr>
          <p:nvPr>
            <p:ph type="ctrTitle"/>
          </p:nvPr>
        </p:nvSpPr>
        <p:spPr/>
        <p:txBody>
          <a:bodyPr anchor="b"/>
          <a:lstStyle/>
          <a:p>
            <a:r>
              <a:rPr lang="en-US">
                <a:latin typeface="Basis Grt for Thrivent OffWhite"/>
              </a:rPr>
              <a:t>Charitable strategies to maximize impact</a:t>
            </a:r>
          </a:p>
        </p:txBody>
      </p:sp>
      <p:sp>
        <p:nvSpPr>
          <p:cNvPr id="6" name="Subtitle 5">
            <a:extLst>
              <a:ext uri="{FF2B5EF4-FFF2-40B4-BE49-F238E27FC236}">
                <a16:creationId xmlns:a16="http://schemas.microsoft.com/office/drawing/2014/main" id="{03BAEAD0-FE8C-7AA2-C73F-86F349C9B3BA}"/>
              </a:ext>
            </a:extLst>
          </p:cNvPr>
          <p:cNvSpPr>
            <a:spLocks noGrp="1"/>
          </p:cNvSpPr>
          <p:nvPr>
            <p:ph type="subTitle" idx="1"/>
          </p:nvPr>
        </p:nvSpPr>
        <p:spPr>
          <a:xfrm>
            <a:off x="884382" y="6122055"/>
            <a:ext cx="4965700" cy="312737"/>
          </a:xfrm>
        </p:spPr>
        <p:txBody>
          <a:bodyPr/>
          <a:lstStyle/>
          <a:p>
            <a:endParaRPr lang="en-US" dirty="0"/>
          </a:p>
        </p:txBody>
      </p:sp>
      <p:sp>
        <p:nvSpPr>
          <p:cNvPr id="3" name="Date Placeholder 2">
            <a:extLst>
              <a:ext uri="{FF2B5EF4-FFF2-40B4-BE49-F238E27FC236}">
                <a16:creationId xmlns:a16="http://schemas.microsoft.com/office/drawing/2014/main" id="{1A9C96CD-F2A0-C5F7-9284-F2F5B5834E1D}"/>
              </a:ext>
            </a:extLst>
          </p:cNvPr>
          <p:cNvSpPr txBox="1">
            <a:spLocks/>
          </p:cNvSpPr>
          <p:nvPr/>
        </p:nvSpPr>
        <p:spPr>
          <a:xfrm>
            <a:off x="11540967" y="6456203"/>
            <a:ext cx="650450"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3254348.9</a:t>
            </a:r>
          </a:p>
        </p:txBody>
      </p:sp>
      <p:sp>
        <p:nvSpPr>
          <p:cNvPr id="4" name="Date Placeholder 2">
            <a:extLst>
              <a:ext uri="{FF2B5EF4-FFF2-40B4-BE49-F238E27FC236}">
                <a16:creationId xmlns:a16="http://schemas.microsoft.com/office/drawing/2014/main" id="{65CD1C40-4FA2-5C49-2C8F-D364F53161E1}"/>
              </a:ext>
            </a:extLst>
          </p:cNvPr>
          <p:cNvSpPr txBox="1">
            <a:spLocks/>
          </p:cNvSpPr>
          <p:nvPr/>
        </p:nvSpPr>
        <p:spPr>
          <a:xfrm>
            <a:off x="11272160" y="6623099"/>
            <a:ext cx="833913"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27878-33 N7-26</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10</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Appreciated securities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assets to Thrivent Charitable to establish fund.</a:t>
            </a:r>
          </a:p>
          <a:p>
            <a:pPr>
              <a:defRPr/>
            </a:pPr>
            <a:r>
              <a:rPr lang="en-US">
                <a:latin typeface="Basis Grt for Thrivent" panose="020B0503030604040103" pitchFamily="34" charset="0"/>
                <a:cs typeface="Basis Grt for Thrivent" panose="020B0503030604040103" pitchFamily="34" charset="0"/>
              </a:rPr>
              <a:t>Donors may receive income tax deduction in year gifts are given.</a:t>
            </a:r>
          </a:p>
          <a:p>
            <a:pPr>
              <a:defRPr/>
            </a:pPr>
            <a:r>
              <a:rPr lang="en-US">
                <a:latin typeface="Basis Grt for Thrivent"/>
                <a:cs typeface="Basis Grt for Thrivent"/>
              </a:rPr>
              <a:t>Donors avoid recognition of capital gain tax.</a:t>
            </a:r>
            <a:endParaRPr lang="en-US">
              <a:latin typeface="Basis Grt for Thrivent" panose="020B0503030604040103" pitchFamily="34" charset="0"/>
              <a:cs typeface="Basis Grt for Thrivent" panose="020B0503030604040103" pitchFamily="34" charset="0"/>
            </a:endParaRPr>
          </a:p>
          <a:p>
            <a:pPr>
              <a:defRPr/>
            </a:pPr>
            <a:endParaRPr lang="en-US">
              <a:latin typeface="Basis Grt for Thrivent" panose="020B0503030604040103" pitchFamily="34" charset="0"/>
              <a:cs typeface="Basis Grt for Thrivent" panose="020B0503030604040103" pitchFamily="34" charset="0"/>
            </a:endParaRP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Basis Grt for Thrivent OffWhite"/>
                <a:cs typeface="Basis Grt for Thrivent OffWhite"/>
              </a:rPr>
              <a:t>Grants from donor-advised fund support donors’ selected charities</a:t>
            </a:r>
            <a:r>
              <a:rPr lang="en-US">
                <a:latin typeface="Basis Grt for Thrivent OffWhite"/>
                <a:cs typeface="Basis Grt for Thrivent OffWhite"/>
              </a:rPr>
              <a:t>.</a:t>
            </a:r>
            <a:endParaRPr lang="en-US" sz="1600"/>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1258974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11</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Qualified charitable distributions (QCDs)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Donor gives QCDs to establish non-advised fund.</a:t>
            </a:r>
          </a:p>
          <a:p>
            <a:pPr>
              <a:defRPr/>
            </a:pPr>
            <a:r>
              <a:rPr lang="en-US">
                <a:latin typeface="Basis Grt for Thrivent" panose="020B0503030604040103" pitchFamily="34" charset="0"/>
                <a:cs typeface="Basis Grt for Thrivent" panose="020B0503030604040103" pitchFamily="34" charset="0"/>
              </a:rPr>
              <a:t>Donor’s QCD counts toward required minimum distributions.</a:t>
            </a:r>
          </a:p>
          <a:p>
            <a:pPr>
              <a:defRPr/>
            </a:pPr>
            <a:r>
              <a:rPr lang="en-US">
                <a:latin typeface="Basis Grt for Thrivent" panose="020B0503030604040103" pitchFamily="34" charset="0"/>
                <a:cs typeface="Basis Grt for Thrivent" panose="020B0503030604040103" pitchFamily="34" charset="0"/>
              </a:rPr>
              <a:t>Income tax may not be owed.</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Grants from donor-advised fund support donors’ selected charities.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Non-Advised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3310434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12</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dirty="0"/>
              <a:t>©2026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r>
              <a:rPr lang="en-US" sz="5400" baseline="30000">
                <a:solidFill>
                  <a:schemeClr val="accent2"/>
                </a:solidFill>
                <a:latin typeface="+mj-lt"/>
              </a:rPr>
              <a:t>™</a:t>
            </a:r>
            <a:endParaRPr lang="en-US" sz="5400">
              <a:solidFill>
                <a:schemeClr val="accent2"/>
              </a:solidFill>
              <a:latin typeface="+mj-lt"/>
            </a:endParaRPr>
          </a:p>
        </p:txBody>
      </p:sp>
    </p:spTree>
    <p:extLst>
      <p:ext uri="{BB962C8B-B14F-4D97-AF65-F5344CB8AC3E}">
        <p14:creationId xmlns:p14="http://schemas.microsoft.com/office/powerpoint/2010/main" val="118811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13</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30"/>
          </p:nvPr>
        </p:nvPicPr>
        <p:blipFill>
          <a:blip r:embed="rId3"/>
          <a:srcRect l="41699" t="13223" r="22452" b="10685"/>
          <a:stretch/>
        </p:blipFill>
        <p:spPr>
          <a:xfrm>
            <a:off x="7883770" y="0"/>
            <a:ext cx="4308230" cy="6858000"/>
          </a:xfrm>
        </p:spPr>
      </p:pic>
      <p:sp>
        <p:nvSpPr>
          <p:cNvPr id="4" name="Rectangle 3">
            <a:extLst>
              <a:ext uri="{FF2B5EF4-FFF2-40B4-BE49-F238E27FC236}">
                <a16:creationId xmlns:a16="http://schemas.microsoft.com/office/drawing/2014/main" id="{256F395E-30FB-7A22-9062-BF134EFD2BF3}"/>
              </a:ext>
            </a:extLst>
          </p:cNvPr>
          <p:cNvSpPr/>
          <p:nvPr/>
        </p:nvSpPr>
        <p:spPr>
          <a:xfrm>
            <a:off x="317500" y="543187"/>
            <a:ext cx="6920442" cy="5626812"/>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677502" y="1419834"/>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latin typeface="Basis Grt for Thrivent" panose="020B0503030604040103" pitchFamily="34" charset="0"/>
                <a:cs typeface="Basis Grt for Thrivent" panose="020B0503030604040103" pitchFamily="34" charset="0"/>
              </a:rPr>
              <a:t>Life insurance</a:t>
            </a:r>
          </a:p>
          <a:p>
            <a:pPr>
              <a:defRPr/>
            </a:pPr>
            <a:r>
              <a:rPr lang="en-US" sz="2000">
                <a:latin typeface="Basis Grt for Thrivent" panose="020B0503030604040103" pitchFamily="34" charset="0"/>
                <a:cs typeface="Basis Grt for Thrivent" panose="020B0503030604040103" pitchFamily="34" charset="0"/>
              </a:rPr>
              <a:t>Beneficiary proceeds </a:t>
            </a:r>
            <a:br>
              <a:rPr lang="en-US" sz="2000">
                <a:latin typeface="Basis Grt for Thrivent" panose="020B0503030604040103" pitchFamily="34" charset="0"/>
                <a:cs typeface="Basis Grt for Thrivent" panose="020B0503030604040103" pitchFamily="34" charset="0"/>
              </a:rPr>
            </a:br>
            <a:r>
              <a:rPr lang="en-US" sz="2000">
                <a:latin typeface="Basis Grt for Thrivent" panose="020B0503030604040103" pitchFamily="34" charset="0"/>
                <a:cs typeface="Basis Grt for Thrivent" panose="020B0503030604040103" pitchFamily="34" charset="0"/>
              </a:rPr>
              <a:t>and bequests</a:t>
            </a:r>
          </a:p>
          <a:p>
            <a:pPr>
              <a:defRPr/>
            </a:pPr>
            <a:r>
              <a:rPr lang="en-US" sz="2000">
                <a:latin typeface="Basis Grt for Thrivent" panose="020B0503030604040103" pitchFamily="34" charset="0"/>
                <a:cs typeface="Basis Grt for Thrivent" panose="020B0503030604040103" pitchFamily="34" charset="0"/>
              </a:rPr>
              <a:t>Will or living trust</a:t>
            </a:r>
          </a:p>
          <a:p>
            <a:pPr>
              <a:defRPr/>
            </a:pPr>
            <a:r>
              <a:rPr lang="en-US" sz="2000">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617709" y="848322"/>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t>Give later</a:t>
            </a:r>
          </a:p>
        </p:txBody>
      </p:sp>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148430" y="867755"/>
            <a:ext cx="2662068" cy="438755"/>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179325" y="1419834"/>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t>Want to create a legacy by making a significant gift upon death</a:t>
            </a:r>
          </a:p>
          <a:p>
            <a:pPr>
              <a:defRPr/>
            </a:pPr>
            <a:r>
              <a:rPr lang="en-US" sz="2000"/>
              <a:t>Wish to retain control of assets while living</a:t>
            </a:r>
          </a:p>
          <a:p>
            <a:pPr>
              <a:defRPr/>
            </a:pPr>
            <a:r>
              <a:rPr lang="en-US" sz="2000"/>
              <a:t>Want to help heirs avoid estate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3654494" y="848322"/>
            <a:ext cx="0" cy="50028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8695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14</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Life insurance</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life insurance, naming Thrivent Charitable as owner and beneficiary.</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6005805"/>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736212"/>
            <a:ext cx="22522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 Insurance</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63645"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2AA8AC6E-2400-60D2-AB49-5CB73C713CEF}"/>
              </a:ext>
            </a:extLst>
          </p:cNvPr>
          <p:cNvSpPr txBox="1">
            <a:spLocks/>
          </p:cNvSpPr>
          <p:nvPr/>
        </p:nvSpPr>
        <p:spPr>
          <a:xfrm>
            <a:off x="365227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Annual premium payments are charitable gifts that may provide an income tax deduction for the supporter.</a:t>
            </a:r>
          </a:p>
        </p:txBody>
      </p:sp>
    </p:spTree>
    <p:extLst>
      <p:ext uri="{BB962C8B-B14F-4D97-AF65-F5344CB8AC3E}">
        <p14:creationId xmlns:p14="http://schemas.microsoft.com/office/powerpoint/2010/main" val="3354541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15</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Beneficiary proceeds &amp; bequests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3"/>
            <a:ext cx="2950572" cy="227265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Name Thrivent Charitable as beneficiary and retain control of assets while living.</a:t>
            </a:r>
          </a:p>
          <a:p>
            <a:pPr>
              <a:defRPr/>
            </a:pPr>
            <a:r>
              <a:rPr lang="en-US">
                <a:latin typeface="Basis Grt for Thrivent" panose="020B0503030604040103" pitchFamily="34" charset="0"/>
                <a:cs typeface="Basis Grt for Thrivent" panose="020B0503030604040103" pitchFamily="34" charset="0"/>
              </a:rPr>
              <a:t>Heirs may avoid income taxes on assets given, taxable estate may be reduced.</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Donor-advised fund established with Thrivent C</a:t>
            </a:r>
            <a:r>
              <a:rPr lang="en-US"/>
              <a:t>haritable receives </a:t>
            </a:r>
            <a:r>
              <a:rPr lang="en-US" sz="1600"/>
              <a:t>beneficiary proceeds upon your death. </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11" name="Text Placeholder 9">
            <a:extLst>
              <a:ext uri="{FF2B5EF4-FFF2-40B4-BE49-F238E27FC236}">
                <a16:creationId xmlns:a16="http://schemas.microsoft.com/office/drawing/2014/main" id="{B65E337D-B86B-17A6-B8DF-A1C850035290}"/>
              </a:ext>
            </a:extLst>
          </p:cNvPr>
          <p:cNvSpPr txBox="1">
            <a:spLocks/>
          </p:cNvSpPr>
          <p:nvPr/>
        </p:nvSpPr>
        <p:spPr>
          <a:xfrm>
            <a:off x="8531002"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Designated charities receive automatic annual grants for term of years or in perpetuity.</a:t>
            </a:r>
          </a:p>
        </p:txBody>
      </p:sp>
    </p:spTree>
    <p:extLst>
      <p:ext uri="{BB962C8B-B14F-4D97-AF65-F5344CB8AC3E}">
        <p14:creationId xmlns:p14="http://schemas.microsoft.com/office/powerpoint/2010/main" val="228176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16</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dirty="0"/>
              <a:t>©2026 Thrivent Charitable™ | All rights reserved. Do not distribute without authorization.</a:t>
            </a:r>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402507" y="483327"/>
            <a:ext cx="6920442" cy="563632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634999" y="875210"/>
            <a:ext cx="3061790" cy="471633"/>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251749" y="875209"/>
            <a:ext cx="3061790" cy="471634"/>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3862728" y="875209"/>
            <a:ext cx="0" cy="491163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30"/>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658958" y="1580328"/>
            <a:ext cx="3178909" cy="3079747"/>
          </a:xfrm>
        </p:spPr>
        <p:txBody>
          <a:bodyPr/>
          <a:lstStyle/>
          <a:p>
            <a:pPr marL="0" indent="0">
              <a:buNone/>
              <a:defRPr/>
            </a:pPr>
            <a:r>
              <a:rPr lang="en-US" sz="2000">
                <a:latin typeface="Basis Grt for Thrivent" panose="020B0503030604040103" pitchFamily="34" charset="0"/>
                <a:cs typeface="Basis Grt for Thrivent" panose="020B0503030604040103" pitchFamily="34" charset="0"/>
              </a:rPr>
              <a:t>Charitable gift annuity</a:t>
            </a:r>
          </a:p>
          <a:p>
            <a:pPr>
              <a:defRPr/>
            </a:pPr>
            <a:r>
              <a:rPr lang="en-US" sz="2000">
                <a:latin typeface="Basis Grt for Thrivent" panose="020B0503030604040103" pitchFamily="34" charset="0"/>
                <a:cs typeface="Basis Grt for Thrivent" panose="020B0503030604040103" pitchFamily="34" charset="0"/>
              </a:rPr>
              <a:t>Immediate</a:t>
            </a:r>
          </a:p>
          <a:p>
            <a:pPr>
              <a:defRPr/>
            </a:pPr>
            <a:r>
              <a:rPr lang="en-US" sz="2000">
                <a:latin typeface="Basis Grt for Thrivent" panose="020B0503030604040103" pitchFamily="34" charset="0"/>
                <a:cs typeface="Basis Grt for Thrivent" panose="020B0503030604040103" pitchFamily="34" charset="0"/>
              </a:rPr>
              <a:t>Deferred</a:t>
            </a:r>
          </a:p>
          <a:p>
            <a:pPr>
              <a:defRPr/>
            </a:pPr>
            <a:r>
              <a:rPr lang="en-US" sz="2000">
                <a:latin typeface="Basis Grt for Thrivent" panose="020B0503030604040103" pitchFamily="34" charset="0"/>
                <a:cs typeface="Basis Grt for Thrivent" panose="020B0503030604040103" pitchFamily="34" charset="0"/>
              </a:rPr>
              <a:t>Flexible deferred</a:t>
            </a:r>
          </a:p>
          <a:p>
            <a:pPr marL="0" indent="0">
              <a:buNone/>
              <a:defRPr/>
            </a:pPr>
            <a:r>
              <a:rPr lang="en-US" sz="2000">
                <a:latin typeface="Basis Grt for Thrivent" panose="020B0503030604040103" pitchFamily="34" charset="0"/>
                <a:cs typeface="Basis Grt for Thrivent" panose="020B0503030604040103" pitchFamily="34" charset="0"/>
              </a:rPr>
              <a:t>Charitable remainder trust</a:t>
            </a:r>
          </a:p>
          <a:p>
            <a:pPr>
              <a:defRPr/>
            </a:pPr>
            <a:r>
              <a:rPr lang="en-US" sz="2000">
                <a:latin typeface="Basis Grt for Thrivent" panose="020B0503030604040103" pitchFamily="34" charset="0"/>
                <a:cs typeface="Basis Grt for Thrivent" panose="020B0503030604040103" pitchFamily="34" charset="0"/>
              </a:rPr>
              <a:t>CRAT</a:t>
            </a:r>
          </a:p>
          <a:p>
            <a:pPr>
              <a:defRPr/>
            </a:pPr>
            <a:r>
              <a:rPr lang="en-US" sz="2000">
                <a:latin typeface="Basis Grt for Thrivent" panose="020B0503030604040103" pitchFamily="34" charset="0"/>
                <a:cs typeface="Basis Grt for Thrivent" panose="020B0503030604040103" pitchFamily="34" charset="0"/>
              </a:rPr>
              <a:t>CRUT</a:t>
            </a:r>
          </a:p>
          <a:p>
            <a:pPr>
              <a:defRPr/>
            </a:pPr>
            <a:r>
              <a:rPr lang="en-US" sz="2000">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17</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251749" y="1452121"/>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t>Own assets they want converted to income payments.</a:t>
            </a:r>
          </a:p>
          <a:p>
            <a:pPr>
              <a:defRPr/>
            </a:pPr>
            <a:r>
              <a:rPr lang="en-US" sz="2000"/>
              <a:t>Own long-term appreciated securities.</a:t>
            </a:r>
          </a:p>
          <a:p>
            <a:pPr>
              <a:defRPr/>
            </a:pPr>
            <a:r>
              <a:rPr lang="en-US" sz="2000"/>
              <a:t>May seek to avoid market volatility.</a:t>
            </a:r>
          </a:p>
          <a:p>
            <a:pPr>
              <a:defRPr/>
            </a:pPr>
            <a:r>
              <a:rPr lang="en-US" sz="2000"/>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18</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gift annuity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or securities.</a:t>
            </a:r>
          </a:p>
          <a:p>
            <a:pPr>
              <a:defRPr/>
            </a:pPr>
            <a:r>
              <a:rPr lang="en-US">
                <a:latin typeface="Basis Grt for Thrivent" panose="020B0503030604040103" pitchFamily="34" charset="0"/>
                <a:cs typeface="Basis Grt for Thrivent" panose="020B0503030604040103" pitchFamily="34" charset="0"/>
              </a:rPr>
              <a:t>May receive income tax deduction.</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507831"/>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a:p>
            <a:endParaRPr lang="en-US" sz="900">
              <a:effectLst/>
              <a:ea typeface="Times New Roman" panose="02020603050405020304" pitchFamily="18" charset="0"/>
              <a:cs typeface="Times New Roman" panose="02020603050405020304" pitchFamily="18" charset="0"/>
            </a:endParaRPr>
          </a:p>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Charitable Gift Annuity</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17421"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a:cs typeface="Basis Grt for Thrivent"/>
              </a:rPr>
              <a:t>Designated charities receive automatic annual grants for term of years or in perpetuity.</a:t>
            </a:r>
            <a:endParaRPr lang="en-US">
              <a:latin typeface="Basis Grt for Thrivent" panose="020B0503030604040103" pitchFamily="34" charset="0"/>
              <a:cs typeface="Basis Grt for Thrivent" panose="020B0503030604040103" pitchFamily="34" charset="0"/>
            </a:endParaRP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a:cs typeface="Basis Grt for Thrivent"/>
              </a:rPr>
              <a:t>Remainder goes to donor-advised fund upon donors’ death*.</a:t>
            </a:r>
            <a:endParaRPr lang="en-US">
              <a:latin typeface="Basis Grt for Thrivent" panose="020B0503030604040103" pitchFamily="34" charset="0"/>
              <a:cs typeface="Basis Grt for Thrivent" panose="020B0503030604040103" pitchFamily="34" charset="0"/>
            </a:endParaRPr>
          </a:p>
        </p:txBody>
      </p:sp>
    </p:spTree>
    <p:extLst>
      <p:ext uri="{BB962C8B-B14F-4D97-AF65-F5344CB8AC3E}">
        <p14:creationId xmlns:p14="http://schemas.microsoft.com/office/powerpoint/2010/main" val="2600804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19</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remainder trust</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securities or property.</a:t>
            </a:r>
          </a:p>
          <a:p>
            <a:pPr>
              <a:defRPr/>
            </a:pPr>
            <a:r>
              <a:rPr lang="en-US">
                <a:latin typeface="Basis Grt for Thrivent" panose="020B0503030604040103" pitchFamily="34" charset="0"/>
                <a:cs typeface="Basis Grt for Thrivent" panose="020B0503030604040103" pitchFamily="34" charset="0"/>
              </a:rPr>
              <a:t>May receive income tax deduction.</a:t>
            </a:r>
          </a:p>
          <a:p>
            <a:pPr>
              <a:defRPr/>
            </a:pPr>
            <a:endParaRPr lang="en-US">
              <a:latin typeface="Basis Grt for Thrivent" panose="020B0503030604040103" pitchFamily="34" charset="0"/>
              <a:cs typeface="Basis Grt for Thrivent" panose="020B0503030604040103" pitchFamily="34" charset="0"/>
            </a:endParaRP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507831"/>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a:p>
            <a:endParaRPr lang="en-US" sz="900">
              <a:effectLst/>
              <a:ea typeface="Times New Roman" panose="02020603050405020304" pitchFamily="18" charset="0"/>
              <a:cs typeface="Times New Roman" panose="02020603050405020304" pitchFamily="18" charset="0"/>
            </a:endParaRPr>
          </a:p>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Charitable Remainder Trust</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38266"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charitable fund upon donors’ death*</a:t>
            </a:r>
          </a:p>
        </p:txBody>
      </p:sp>
    </p:spTree>
    <p:extLst>
      <p:ext uri="{BB962C8B-B14F-4D97-AF65-F5344CB8AC3E}">
        <p14:creationId xmlns:p14="http://schemas.microsoft.com/office/powerpoint/2010/main" val="2216852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19542-FCB8-23A0-D88B-7A6D8C30969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4A2281EE-387E-A69B-F8AB-FF481B930F70}"/>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2B17CABF-8494-55F5-2FCD-0A7CC8BEB455}"/>
              </a:ext>
            </a:extLst>
          </p:cNvPr>
          <p:cNvSpPr>
            <a:spLocks noGrp="1"/>
          </p:cNvSpPr>
          <p:nvPr>
            <p:ph type="sldNum" sz="quarter" idx="15"/>
          </p:nvPr>
        </p:nvSpPr>
        <p:spPr/>
        <p:txBody>
          <a:bodyPr/>
          <a:lstStyle/>
          <a:p>
            <a:fld id="{D7756E16-444E-B644-B3D8-50D596555EAF}" type="slidenum">
              <a:rPr lang="en-US" smtClean="0"/>
              <a:pPr/>
              <a:t>2</a:t>
            </a:fld>
            <a:endParaRPr lang="en-US"/>
          </a:p>
        </p:txBody>
      </p:sp>
      <p:sp>
        <p:nvSpPr>
          <p:cNvPr id="2" name="Title 1">
            <a:extLst>
              <a:ext uri="{FF2B5EF4-FFF2-40B4-BE49-F238E27FC236}">
                <a16:creationId xmlns:a16="http://schemas.microsoft.com/office/drawing/2014/main" id="{D9808CA9-E33F-FE61-6684-05A31AD551F8}"/>
              </a:ext>
            </a:extLst>
          </p:cNvPr>
          <p:cNvSpPr>
            <a:spLocks noGrp="1"/>
          </p:cNvSpPr>
          <p:nvPr>
            <p:ph type="title" hasCustomPrompt="1"/>
          </p:nvPr>
        </p:nvSpPr>
        <p:spPr>
          <a:xfrm>
            <a:off x="635000" y="635000"/>
            <a:ext cx="10922000" cy="873125"/>
          </a:xfrm>
        </p:spPr>
        <p:txBody>
          <a:bodyPr anchor="t" anchorCtr="0"/>
          <a:lstStyle/>
          <a:p>
            <a:r>
              <a:rPr lang="en-US">
                <a:latin typeface="Basis Grt for Thrivent OffWhite"/>
              </a:rPr>
              <a:t>Why do people give?*</a:t>
            </a:r>
            <a:endParaRPr lang="en-US"/>
          </a:p>
        </p:txBody>
      </p:sp>
      <p:sp>
        <p:nvSpPr>
          <p:cNvPr id="3" name="Text Placeholder 28">
            <a:extLst>
              <a:ext uri="{FF2B5EF4-FFF2-40B4-BE49-F238E27FC236}">
                <a16:creationId xmlns:a16="http://schemas.microsoft.com/office/drawing/2014/main" id="{A98AD954-1D59-0501-012B-C1399D57A649}"/>
              </a:ext>
            </a:extLst>
          </p:cNvPr>
          <p:cNvSpPr txBox="1">
            <a:spLocks/>
          </p:cNvSpPr>
          <p:nvPr/>
        </p:nvSpPr>
        <p:spPr>
          <a:xfrm>
            <a:off x="745727" y="3768995"/>
            <a:ext cx="2151308"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To help others</a:t>
            </a:r>
          </a:p>
        </p:txBody>
      </p:sp>
      <p:sp>
        <p:nvSpPr>
          <p:cNvPr id="7" name="Text Placeholder 28">
            <a:extLst>
              <a:ext uri="{FF2B5EF4-FFF2-40B4-BE49-F238E27FC236}">
                <a16:creationId xmlns:a16="http://schemas.microsoft.com/office/drawing/2014/main" id="{2EDB58AE-89AB-A3F1-90B3-4388FF1BD1EF}"/>
              </a:ext>
            </a:extLst>
          </p:cNvPr>
          <p:cNvSpPr txBox="1">
            <a:spLocks/>
          </p:cNvSpPr>
          <p:nvPr/>
        </p:nvSpPr>
        <p:spPr>
          <a:xfrm>
            <a:off x="3642024" y="3768995"/>
            <a:ext cx="2130911"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Out of gratitude</a:t>
            </a:r>
          </a:p>
        </p:txBody>
      </p:sp>
      <p:sp>
        <p:nvSpPr>
          <p:cNvPr id="8" name="Text Placeholder 28">
            <a:extLst>
              <a:ext uri="{FF2B5EF4-FFF2-40B4-BE49-F238E27FC236}">
                <a16:creationId xmlns:a16="http://schemas.microsoft.com/office/drawing/2014/main" id="{2F7D3A44-AFAA-DA37-3B02-5BBA9C670CB7}"/>
              </a:ext>
            </a:extLst>
          </p:cNvPr>
          <p:cNvSpPr txBox="1">
            <a:spLocks/>
          </p:cNvSpPr>
          <p:nvPr/>
        </p:nvSpPr>
        <p:spPr>
          <a:xfrm>
            <a:off x="6279416"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In response to </a:t>
            </a:r>
            <a:br>
              <a:rPr lang="en-US"/>
            </a:br>
            <a:r>
              <a:rPr lang="en-US"/>
              <a:t>life’s blessings</a:t>
            </a:r>
          </a:p>
        </p:txBody>
      </p:sp>
      <p:sp>
        <p:nvSpPr>
          <p:cNvPr id="9" name="Text Placeholder 28">
            <a:extLst>
              <a:ext uri="{FF2B5EF4-FFF2-40B4-BE49-F238E27FC236}">
                <a16:creationId xmlns:a16="http://schemas.microsoft.com/office/drawing/2014/main" id="{48760B87-8D34-FD48-B74D-545EEC02AE04}"/>
              </a:ext>
            </a:extLst>
          </p:cNvPr>
          <p:cNvSpPr txBox="1">
            <a:spLocks/>
          </p:cNvSpPr>
          <p:nvPr/>
        </p:nvSpPr>
        <p:spPr>
          <a:xfrm>
            <a:off x="9101747"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dirty="0"/>
              <a:t>To make a positive impact in people’s lives</a:t>
            </a:r>
          </a:p>
        </p:txBody>
      </p:sp>
      <p:grpSp>
        <p:nvGrpSpPr>
          <p:cNvPr id="31" name="Group 30">
            <a:extLst>
              <a:ext uri="{FF2B5EF4-FFF2-40B4-BE49-F238E27FC236}">
                <a16:creationId xmlns:a16="http://schemas.microsoft.com/office/drawing/2014/main" id="{CBAA453D-5F43-248F-0FEC-2DD57B67B31C}"/>
              </a:ext>
            </a:extLst>
          </p:cNvPr>
          <p:cNvGrpSpPr/>
          <p:nvPr/>
        </p:nvGrpSpPr>
        <p:grpSpPr>
          <a:xfrm>
            <a:off x="3269529" y="2242159"/>
            <a:ext cx="5644661" cy="3081403"/>
            <a:chOff x="3269529" y="1827840"/>
            <a:chExt cx="5644661" cy="4408938"/>
          </a:xfrm>
        </p:grpSpPr>
        <p:cxnSp>
          <p:nvCxnSpPr>
            <p:cNvPr id="4" name="Straight Connector 3">
              <a:extLst>
                <a:ext uri="{FF2B5EF4-FFF2-40B4-BE49-F238E27FC236}">
                  <a16:creationId xmlns:a16="http://schemas.microsoft.com/office/drawing/2014/main" id="{8967C74A-C292-D2C6-6CC1-1DF9C629E594}"/>
                </a:ext>
              </a:extLst>
            </p:cNvPr>
            <p:cNvCxnSpPr>
              <a:cxnSpLocks/>
            </p:cNvCxnSpPr>
            <p:nvPr/>
          </p:nvCxnSpPr>
          <p:spPr>
            <a:xfrm>
              <a:off x="3269529"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A1A4236-3573-9362-A3BE-409BDF8B30C0}"/>
                </a:ext>
              </a:extLst>
            </p:cNvPr>
            <p:cNvCxnSpPr>
              <a:cxnSpLocks/>
            </p:cNvCxnSpPr>
            <p:nvPr/>
          </p:nvCxnSpPr>
          <p:spPr>
            <a:xfrm>
              <a:off x="6083067"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FDF122B-7957-6536-639E-6E3644A4C3BF}"/>
                </a:ext>
              </a:extLst>
            </p:cNvPr>
            <p:cNvCxnSpPr>
              <a:cxnSpLocks/>
            </p:cNvCxnSpPr>
            <p:nvPr/>
          </p:nvCxnSpPr>
          <p:spPr>
            <a:xfrm>
              <a:off x="8914190"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pic>
        <p:nvPicPr>
          <p:cNvPr id="14" name="Graphic 13">
            <a:extLst>
              <a:ext uri="{FF2B5EF4-FFF2-40B4-BE49-F238E27FC236}">
                <a16:creationId xmlns:a16="http://schemas.microsoft.com/office/drawing/2014/main" id="{078BC219-164E-32B1-7AFC-DBDF5DCF85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08217" y="2800122"/>
            <a:ext cx="640080" cy="640080"/>
          </a:xfrm>
          <a:prstGeom prst="rect">
            <a:avLst/>
          </a:prstGeom>
        </p:spPr>
      </p:pic>
      <p:pic>
        <p:nvPicPr>
          <p:cNvPr id="12" name="Graphic 11">
            <a:extLst>
              <a:ext uri="{FF2B5EF4-FFF2-40B4-BE49-F238E27FC236}">
                <a16:creationId xmlns:a16="http://schemas.microsoft.com/office/drawing/2014/main" id="{4821D5E3-4C1E-C121-3EE9-7358D64C6F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09711" y="2768965"/>
            <a:ext cx="640080" cy="640080"/>
          </a:xfrm>
          <a:prstGeom prst="rect">
            <a:avLst/>
          </a:prstGeom>
        </p:spPr>
      </p:pic>
      <p:pic>
        <p:nvPicPr>
          <p:cNvPr id="16" name="Graphic 15">
            <a:extLst>
              <a:ext uri="{FF2B5EF4-FFF2-40B4-BE49-F238E27FC236}">
                <a16:creationId xmlns:a16="http://schemas.microsoft.com/office/drawing/2014/main" id="{8E5486F1-7560-B12D-3EB7-BE7FF897DA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78589" y="2692219"/>
            <a:ext cx="640080" cy="640080"/>
          </a:xfrm>
          <a:prstGeom prst="rect">
            <a:avLst/>
          </a:prstGeom>
        </p:spPr>
      </p:pic>
      <p:pic>
        <p:nvPicPr>
          <p:cNvPr id="17" name="Graphic 16">
            <a:extLst>
              <a:ext uri="{FF2B5EF4-FFF2-40B4-BE49-F238E27FC236}">
                <a16:creationId xmlns:a16="http://schemas.microsoft.com/office/drawing/2014/main" id="{8E138C80-BC79-20CE-1D6B-5E0E920CADF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47466" y="2768965"/>
            <a:ext cx="640080" cy="640080"/>
          </a:xfrm>
          <a:prstGeom prst="rect">
            <a:avLst/>
          </a:prstGeom>
        </p:spPr>
      </p:pic>
      <p:sp>
        <p:nvSpPr>
          <p:cNvPr id="13" name="TextBox 12">
            <a:extLst>
              <a:ext uri="{FF2B5EF4-FFF2-40B4-BE49-F238E27FC236}">
                <a16:creationId xmlns:a16="http://schemas.microsoft.com/office/drawing/2014/main" id="{98929717-AA0F-EE17-9763-A8C14980C235}"/>
              </a:ext>
            </a:extLst>
          </p:cNvPr>
          <p:cNvSpPr txBox="1"/>
          <p:nvPr/>
        </p:nvSpPr>
        <p:spPr>
          <a:xfrm>
            <a:off x="984409" y="6190773"/>
            <a:ext cx="5302897"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*Thrivent Charitable donor survey 2026</a:t>
            </a:r>
          </a:p>
        </p:txBody>
      </p:sp>
    </p:spTree>
    <p:extLst>
      <p:ext uri="{BB962C8B-B14F-4D97-AF65-F5344CB8AC3E}">
        <p14:creationId xmlns:p14="http://schemas.microsoft.com/office/powerpoint/2010/main" val="3555460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7951-9EB2-94C2-96ED-18D2DDDB7820}"/>
              </a:ext>
            </a:extLst>
          </p:cNvPr>
          <p:cNvSpPr>
            <a:spLocks noGrp="1"/>
          </p:cNvSpPr>
          <p:nvPr>
            <p:ph type="title"/>
          </p:nvPr>
        </p:nvSpPr>
        <p:spPr/>
        <p:txBody>
          <a:bodyPr anchor="t">
            <a:normAutofit/>
          </a:bodyPr>
          <a:lstStyle/>
          <a:p>
            <a:r>
              <a:rPr lang="en-US"/>
              <a:t>Next steps</a:t>
            </a:r>
          </a:p>
        </p:txBody>
      </p:sp>
      <p:sp>
        <p:nvSpPr>
          <p:cNvPr id="3" name="Slide Number Placeholder 2">
            <a:extLst>
              <a:ext uri="{FF2B5EF4-FFF2-40B4-BE49-F238E27FC236}">
                <a16:creationId xmlns:a16="http://schemas.microsoft.com/office/drawing/2014/main" id="{B8214A47-F401-F91F-5F29-BE94FB70CB82}"/>
              </a:ext>
            </a:extLst>
          </p:cNvPr>
          <p:cNvSpPr>
            <a:spLocks noGrp="1"/>
          </p:cNvSpPr>
          <p:nvPr>
            <p:ph type="sldNum" sz="quarter" idx="12"/>
          </p:nvPr>
        </p:nvSpPr>
        <p:spPr/>
        <p:txBody>
          <a:bodyPr anchor="ctr">
            <a:normAutofit/>
          </a:bodyPr>
          <a:lstStyle/>
          <a:p>
            <a:pPr>
              <a:spcAft>
                <a:spcPts val="600"/>
              </a:spcAft>
            </a:pPr>
            <a:fld id="{D7756E16-444E-B644-B3D8-50D596555EAF}" type="slidenum">
              <a:rPr lang="en-US" smtClean="0"/>
              <a:pPr>
                <a:spcAft>
                  <a:spcPts val="600"/>
                </a:spcAft>
              </a:pPr>
              <a:t>20</a:t>
            </a:fld>
            <a:endParaRPr lang="en-US"/>
          </a:p>
        </p:txBody>
      </p:sp>
      <p:sp>
        <p:nvSpPr>
          <p:cNvPr id="5" name="Footer Placeholder 4">
            <a:extLst>
              <a:ext uri="{FF2B5EF4-FFF2-40B4-BE49-F238E27FC236}">
                <a16:creationId xmlns:a16="http://schemas.microsoft.com/office/drawing/2014/main" id="{32D2C697-E0ED-A7DD-AF49-BE8BF2E3F058}"/>
              </a:ext>
            </a:extLst>
          </p:cNvPr>
          <p:cNvSpPr>
            <a:spLocks noGrp="1"/>
          </p:cNvSpPr>
          <p:nvPr>
            <p:ph type="ftr" sz="quarter" idx="31"/>
          </p:nvPr>
        </p:nvSpPr>
        <p:spPr/>
        <p:txBody>
          <a:bodyPr anchor="ctr">
            <a:normAutofit/>
          </a:bodyPr>
          <a:lstStyle/>
          <a:p>
            <a:pPr>
              <a:spcAft>
                <a:spcPts val="600"/>
              </a:spcAft>
            </a:pPr>
            <a:r>
              <a:rPr lang="en-US"/>
              <a:t>©2025 Thrivent Charitable™ | All rights reserved. Do not distribute without authorization.</a:t>
            </a:r>
          </a:p>
        </p:txBody>
      </p:sp>
    </p:spTree>
    <p:extLst>
      <p:ext uri="{BB962C8B-B14F-4D97-AF65-F5344CB8AC3E}">
        <p14:creationId xmlns:p14="http://schemas.microsoft.com/office/powerpoint/2010/main" val="669440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19542-FCB8-23A0-D88B-7A6D8C30969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4A2281EE-387E-A69B-F8AB-FF481B930F70}"/>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2B17CABF-8494-55F5-2FCD-0A7CC8BEB455}"/>
              </a:ext>
            </a:extLst>
          </p:cNvPr>
          <p:cNvSpPr>
            <a:spLocks noGrp="1"/>
          </p:cNvSpPr>
          <p:nvPr>
            <p:ph type="sldNum" sz="quarter" idx="15"/>
          </p:nvPr>
        </p:nvSpPr>
        <p:spPr/>
        <p:txBody>
          <a:bodyPr/>
          <a:lstStyle/>
          <a:p>
            <a:fld id="{D7756E16-444E-B644-B3D8-50D596555EAF}" type="slidenum">
              <a:rPr lang="en-US" smtClean="0"/>
              <a:pPr/>
              <a:t>21</a:t>
            </a:fld>
            <a:endParaRPr lang="en-US"/>
          </a:p>
        </p:txBody>
      </p:sp>
      <p:sp>
        <p:nvSpPr>
          <p:cNvPr id="2" name="Title 1">
            <a:extLst>
              <a:ext uri="{FF2B5EF4-FFF2-40B4-BE49-F238E27FC236}">
                <a16:creationId xmlns:a16="http://schemas.microsoft.com/office/drawing/2014/main" id="{D9808CA9-E33F-FE61-6684-05A31AD551F8}"/>
              </a:ext>
            </a:extLst>
          </p:cNvPr>
          <p:cNvSpPr>
            <a:spLocks noGrp="1"/>
          </p:cNvSpPr>
          <p:nvPr>
            <p:ph type="title" hasCustomPrompt="1"/>
          </p:nvPr>
        </p:nvSpPr>
        <p:spPr>
          <a:xfrm>
            <a:off x="635000" y="635000"/>
            <a:ext cx="10922000" cy="873125"/>
          </a:xfrm>
        </p:spPr>
        <p:txBody>
          <a:bodyPr anchor="t" anchorCtr="0"/>
          <a:lstStyle/>
          <a:p>
            <a:r>
              <a:rPr lang="en-US"/>
              <a:t>What now?</a:t>
            </a:r>
          </a:p>
        </p:txBody>
      </p:sp>
      <p:sp>
        <p:nvSpPr>
          <p:cNvPr id="3" name="Text Placeholder 28">
            <a:extLst>
              <a:ext uri="{FF2B5EF4-FFF2-40B4-BE49-F238E27FC236}">
                <a16:creationId xmlns:a16="http://schemas.microsoft.com/office/drawing/2014/main" id="{A98AD954-1D59-0501-012B-C1399D57A649}"/>
              </a:ext>
            </a:extLst>
          </p:cNvPr>
          <p:cNvSpPr txBox="1">
            <a:spLocks/>
          </p:cNvSpPr>
          <p:nvPr/>
        </p:nvSpPr>
        <p:spPr>
          <a:xfrm>
            <a:off x="745727" y="3768995"/>
            <a:ext cx="2151308"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Identify your giving values and charitable interests</a:t>
            </a:r>
          </a:p>
          <a:p>
            <a:pPr lvl="1" algn="ctr"/>
            <a:endParaRPr lang="en-US"/>
          </a:p>
        </p:txBody>
      </p:sp>
      <p:sp>
        <p:nvSpPr>
          <p:cNvPr id="7" name="Text Placeholder 28">
            <a:extLst>
              <a:ext uri="{FF2B5EF4-FFF2-40B4-BE49-F238E27FC236}">
                <a16:creationId xmlns:a16="http://schemas.microsoft.com/office/drawing/2014/main" id="{2EDB58AE-89AB-A3F1-90B3-4388FF1BD1EF}"/>
              </a:ext>
            </a:extLst>
          </p:cNvPr>
          <p:cNvSpPr txBox="1">
            <a:spLocks/>
          </p:cNvSpPr>
          <p:nvPr/>
        </p:nvSpPr>
        <p:spPr>
          <a:xfrm>
            <a:off x="3642024" y="3768995"/>
            <a:ext cx="2130911"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Consider your financial resources</a:t>
            </a:r>
          </a:p>
        </p:txBody>
      </p:sp>
      <p:sp>
        <p:nvSpPr>
          <p:cNvPr id="8" name="Text Placeholder 28">
            <a:extLst>
              <a:ext uri="{FF2B5EF4-FFF2-40B4-BE49-F238E27FC236}">
                <a16:creationId xmlns:a16="http://schemas.microsoft.com/office/drawing/2014/main" id="{2F7D3A44-AFAA-DA37-3B02-5BBA9C670CB7}"/>
              </a:ext>
            </a:extLst>
          </p:cNvPr>
          <p:cNvSpPr txBox="1">
            <a:spLocks/>
          </p:cNvSpPr>
          <p:nvPr/>
        </p:nvSpPr>
        <p:spPr>
          <a:xfrm>
            <a:off x="6279416"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Consult with your financial advisor</a:t>
            </a:r>
          </a:p>
        </p:txBody>
      </p:sp>
      <p:sp>
        <p:nvSpPr>
          <p:cNvPr id="9" name="Text Placeholder 28">
            <a:extLst>
              <a:ext uri="{FF2B5EF4-FFF2-40B4-BE49-F238E27FC236}">
                <a16:creationId xmlns:a16="http://schemas.microsoft.com/office/drawing/2014/main" id="{48760B87-8D34-FD48-B74D-545EEC02AE04}"/>
              </a:ext>
            </a:extLst>
          </p:cNvPr>
          <p:cNvSpPr txBox="1">
            <a:spLocks/>
          </p:cNvSpPr>
          <p:nvPr/>
        </p:nvSpPr>
        <p:spPr>
          <a:xfrm>
            <a:off x="9101747"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Put your plan in place and make an impact</a:t>
            </a:r>
          </a:p>
        </p:txBody>
      </p:sp>
      <p:grpSp>
        <p:nvGrpSpPr>
          <p:cNvPr id="31" name="Group 30">
            <a:extLst>
              <a:ext uri="{FF2B5EF4-FFF2-40B4-BE49-F238E27FC236}">
                <a16:creationId xmlns:a16="http://schemas.microsoft.com/office/drawing/2014/main" id="{CBAA453D-5F43-248F-0FEC-2DD57B67B31C}"/>
              </a:ext>
            </a:extLst>
          </p:cNvPr>
          <p:cNvGrpSpPr/>
          <p:nvPr/>
        </p:nvGrpSpPr>
        <p:grpSpPr>
          <a:xfrm>
            <a:off x="3269529" y="2242159"/>
            <a:ext cx="5644661" cy="3081403"/>
            <a:chOff x="3269529" y="1827840"/>
            <a:chExt cx="5644661" cy="4408938"/>
          </a:xfrm>
        </p:grpSpPr>
        <p:cxnSp>
          <p:nvCxnSpPr>
            <p:cNvPr id="4" name="Straight Connector 3">
              <a:extLst>
                <a:ext uri="{FF2B5EF4-FFF2-40B4-BE49-F238E27FC236}">
                  <a16:creationId xmlns:a16="http://schemas.microsoft.com/office/drawing/2014/main" id="{8967C74A-C292-D2C6-6CC1-1DF9C629E594}"/>
                </a:ext>
              </a:extLst>
            </p:cNvPr>
            <p:cNvCxnSpPr>
              <a:cxnSpLocks/>
            </p:cNvCxnSpPr>
            <p:nvPr/>
          </p:nvCxnSpPr>
          <p:spPr>
            <a:xfrm>
              <a:off x="3269529"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A1A4236-3573-9362-A3BE-409BDF8B30C0}"/>
                </a:ext>
              </a:extLst>
            </p:cNvPr>
            <p:cNvCxnSpPr>
              <a:cxnSpLocks/>
            </p:cNvCxnSpPr>
            <p:nvPr/>
          </p:nvCxnSpPr>
          <p:spPr>
            <a:xfrm>
              <a:off x="6083067"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FDF122B-7957-6536-639E-6E3644A4C3BF}"/>
                </a:ext>
              </a:extLst>
            </p:cNvPr>
            <p:cNvCxnSpPr>
              <a:cxnSpLocks/>
            </p:cNvCxnSpPr>
            <p:nvPr/>
          </p:nvCxnSpPr>
          <p:spPr>
            <a:xfrm>
              <a:off x="8914190"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pic>
        <p:nvPicPr>
          <p:cNvPr id="13" name="Graphic 12">
            <a:extLst>
              <a:ext uri="{FF2B5EF4-FFF2-40B4-BE49-F238E27FC236}">
                <a16:creationId xmlns:a16="http://schemas.microsoft.com/office/drawing/2014/main" id="{4865D695-0B45-B293-D93F-58A5313B84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46838" y="2788640"/>
            <a:ext cx="640360" cy="640360"/>
          </a:xfrm>
          <a:prstGeom prst="rect">
            <a:avLst/>
          </a:prstGeom>
        </p:spPr>
      </p:pic>
      <p:pic>
        <p:nvPicPr>
          <p:cNvPr id="15" name="Graphic 14">
            <a:extLst>
              <a:ext uri="{FF2B5EF4-FFF2-40B4-BE49-F238E27FC236}">
                <a16:creationId xmlns:a16="http://schemas.microsoft.com/office/drawing/2014/main" id="{BD1002F3-3B72-0958-A3FF-D69C06BEB7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78449" y="2729512"/>
            <a:ext cx="640360" cy="640360"/>
          </a:xfrm>
          <a:prstGeom prst="rect">
            <a:avLst/>
          </a:prstGeom>
        </p:spPr>
      </p:pic>
      <p:pic>
        <p:nvPicPr>
          <p:cNvPr id="16" name="Graphic 15">
            <a:extLst>
              <a:ext uri="{FF2B5EF4-FFF2-40B4-BE49-F238E27FC236}">
                <a16:creationId xmlns:a16="http://schemas.microsoft.com/office/drawing/2014/main" id="{270490C5-E668-AC8A-DB65-5BE5B094AC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77577" y="2737439"/>
            <a:ext cx="640360" cy="640360"/>
          </a:xfrm>
          <a:prstGeom prst="rect">
            <a:avLst/>
          </a:prstGeom>
        </p:spPr>
      </p:pic>
      <p:pic>
        <p:nvPicPr>
          <p:cNvPr id="17" name="Graphic 16">
            <a:extLst>
              <a:ext uri="{FF2B5EF4-FFF2-40B4-BE49-F238E27FC236}">
                <a16:creationId xmlns:a16="http://schemas.microsoft.com/office/drawing/2014/main" id="{8D36FDF2-0410-13AB-6C51-80295681FE7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45954" y="2752295"/>
            <a:ext cx="640360" cy="640360"/>
          </a:xfrm>
          <a:prstGeom prst="rect">
            <a:avLst/>
          </a:prstGeom>
        </p:spPr>
      </p:pic>
    </p:spTree>
    <p:extLst>
      <p:ext uri="{BB962C8B-B14F-4D97-AF65-F5344CB8AC3E}">
        <p14:creationId xmlns:p14="http://schemas.microsoft.com/office/powerpoint/2010/main" val="2605063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25879CAC-68AF-7A37-6049-18DB94B056F5}"/>
              </a:ext>
            </a:extLst>
          </p:cNvPr>
          <p:cNvSpPr/>
          <p:nvPr/>
        </p:nvSpPr>
        <p:spPr>
          <a:xfrm>
            <a:off x="4624754" y="2233404"/>
            <a:ext cx="3259993"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0E26C6D-FD8F-3DFE-C1D2-2881083EBF9E}"/>
              </a:ext>
            </a:extLst>
          </p:cNvPr>
          <p:cNvSpPr/>
          <p:nvPr/>
        </p:nvSpPr>
        <p:spPr>
          <a:xfrm>
            <a:off x="422031" y="2233404"/>
            <a:ext cx="3663078" cy="3279302"/>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22</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8868596" cy="873125"/>
          </a:xfrm>
        </p:spPr>
        <p:txBody>
          <a:bodyPr anchor="t" anchorCtr="0"/>
          <a:lstStyle/>
          <a:p>
            <a:r>
              <a:rPr lang="en-US"/>
              <a:t>Let’s work together</a:t>
            </a: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8" y="3537766"/>
            <a:ext cx="3109979"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latin typeface="Basis Grt for Thrivent" panose="020B0503030604040103" pitchFamily="34" charset="0"/>
                <a:cs typeface="Basis Grt for Thrivent" panose="020B0503030604040103" pitchFamily="34" charset="0"/>
              </a:rPr>
              <a:t>A variety of charitable fund options are available to match your specific interests, values, and financial circumstances.</a:t>
            </a:r>
          </a:p>
        </p:txBody>
      </p:sp>
      <p:sp>
        <p:nvSpPr>
          <p:cNvPr id="42" name="Text Placeholder 9">
            <a:extLst>
              <a:ext uri="{FF2B5EF4-FFF2-40B4-BE49-F238E27FC236}">
                <a16:creationId xmlns:a16="http://schemas.microsoft.com/office/drawing/2014/main" id="{1266D287-67A5-7858-BCF5-8D781256B5A7}"/>
              </a:ext>
            </a:extLst>
          </p:cNvPr>
          <p:cNvSpPr txBox="1">
            <a:spLocks/>
          </p:cNvSpPr>
          <p:nvPr/>
        </p:nvSpPr>
        <p:spPr>
          <a:xfrm>
            <a:off x="4924912" y="3429000"/>
            <a:ext cx="2626510"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t>You have the flexibility to give to any IRS-qualified charity, and you can include friends and family in your giving. </a:t>
            </a:r>
          </a:p>
        </p:txBody>
      </p:sp>
      <p:sp>
        <p:nvSpPr>
          <p:cNvPr id="48" name="Rectangle 47">
            <a:extLst>
              <a:ext uri="{FF2B5EF4-FFF2-40B4-BE49-F238E27FC236}">
                <a16:creationId xmlns:a16="http://schemas.microsoft.com/office/drawing/2014/main" id="{E6744493-44C7-30D0-EC7F-4F7A1F286D88}"/>
              </a:ext>
            </a:extLst>
          </p:cNvPr>
          <p:cNvSpPr/>
          <p:nvPr/>
        </p:nvSpPr>
        <p:spPr>
          <a:xfrm>
            <a:off x="8424392" y="2233404"/>
            <a:ext cx="3001511"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9">
            <a:extLst>
              <a:ext uri="{FF2B5EF4-FFF2-40B4-BE49-F238E27FC236}">
                <a16:creationId xmlns:a16="http://schemas.microsoft.com/office/drawing/2014/main" id="{01C370B8-19B2-56C1-87F0-E90710AE207E}"/>
              </a:ext>
            </a:extLst>
          </p:cNvPr>
          <p:cNvSpPr txBox="1">
            <a:spLocks/>
          </p:cNvSpPr>
          <p:nvPr/>
        </p:nvSpPr>
        <p:spPr>
          <a:xfrm>
            <a:off x="8726206" y="3439008"/>
            <a:ext cx="2547039"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t>Gifts are managed wisely with Thrivent </a:t>
            </a:r>
            <a:r>
              <a:rPr lang="en-US" sz="2000" b="0" err="1"/>
              <a:t>Charitable’s</a:t>
            </a:r>
            <a:r>
              <a:rPr lang="en-US" sz="2000" b="0"/>
              <a:t> proven track record of sound fiscal management.</a:t>
            </a:r>
          </a:p>
        </p:txBody>
      </p:sp>
      <p:pic>
        <p:nvPicPr>
          <p:cNvPr id="56" name="Graphic 55">
            <a:extLst>
              <a:ext uri="{FF2B5EF4-FFF2-40B4-BE49-F238E27FC236}">
                <a16:creationId xmlns:a16="http://schemas.microsoft.com/office/drawing/2014/main" id="{E82B72DE-68FF-A7BD-D68B-E995F441B1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26206" y="2553302"/>
            <a:ext cx="640360" cy="640360"/>
          </a:xfrm>
          <a:prstGeom prst="rect">
            <a:avLst/>
          </a:prstGeom>
        </p:spPr>
      </p:pic>
      <p:pic>
        <p:nvPicPr>
          <p:cNvPr id="7" name="Graphic 6">
            <a:extLst>
              <a:ext uri="{FF2B5EF4-FFF2-40B4-BE49-F238E27FC236}">
                <a16:creationId xmlns:a16="http://schemas.microsoft.com/office/drawing/2014/main" id="{C4A2A431-320F-DEE3-A075-997FF2A567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2598" y="2614079"/>
            <a:ext cx="719995" cy="719995"/>
          </a:xfrm>
          <a:prstGeom prst="rect">
            <a:avLst/>
          </a:prstGeom>
        </p:spPr>
      </p:pic>
      <p:pic>
        <p:nvPicPr>
          <p:cNvPr id="10" name="Graphic 9">
            <a:extLst>
              <a:ext uri="{FF2B5EF4-FFF2-40B4-BE49-F238E27FC236}">
                <a16:creationId xmlns:a16="http://schemas.microsoft.com/office/drawing/2014/main" id="{21065C52-5042-FAED-4CBC-FE45CF4A1D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24912" y="2553302"/>
            <a:ext cx="727743" cy="727743"/>
          </a:xfrm>
          <a:prstGeom prst="rect">
            <a:avLst/>
          </a:prstGeom>
        </p:spPr>
      </p:pic>
    </p:spTree>
    <p:extLst>
      <p:ext uri="{BB962C8B-B14F-4D97-AF65-F5344CB8AC3E}">
        <p14:creationId xmlns:p14="http://schemas.microsoft.com/office/powerpoint/2010/main" val="4197265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980948B-AF5A-B02F-1A52-9189D4109A88}"/>
              </a:ext>
            </a:extLst>
          </p:cNvPr>
          <p:cNvSpPr>
            <a:spLocks noGrp="1"/>
          </p:cNvSpPr>
          <p:nvPr>
            <p:ph type="title"/>
          </p:nvPr>
        </p:nvSpPr>
        <p:spPr>
          <a:xfrm>
            <a:off x="635000" y="1910341"/>
            <a:ext cx="5308600" cy="556012"/>
          </a:xfrm>
        </p:spPr>
        <p:txBody>
          <a:bodyPr anchor="t">
            <a:noAutofit/>
          </a:bodyPr>
          <a:lstStyle/>
          <a:p>
            <a:r>
              <a:rPr lang="en-US" sz="4800"/>
              <a:t>About Thrivent Charitable</a:t>
            </a:r>
          </a:p>
        </p:txBody>
      </p:sp>
      <p:sp>
        <p:nvSpPr>
          <p:cNvPr id="5" name="Footer Placeholder 4">
            <a:extLst>
              <a:ext uri="{FF2B5EF4-FFF2-40B4-BE49-F238E27FC236}">
                <a16:creationId xmlns:a16="http://schemas.microsoft.com/office/drawing/2014/main" id="{CACC46F2-83EC-538C-64E2-23DFA33C1CEB}"/>
              </a:ext>
            </a:extLst>
          </p:cNvPr>
          <p:cNvSpPr>
            <a:spLocks noGrp="1"/>
          </p:cNvSpPr>
          <p:nvPr>
            <p:ph type="ftr" sz="quarter" idx="30"/>
          </p:nvPr>
        </p:nvSpPr>
        <p:spPr/>
        <p:txBody>
          <a:bodyPr anchor="ctr">
            <a:normAutofit/>
          </a:bodyPr>
          <a:lstStyle/>
          <a:p>
            <a:pPr>
              <a:spcAft>
                <a:spcPts val="600"/>
              </a:spcAft>
            </a:pPr>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318374DD-538B-B1D5-770D-7FEC1CF83030}"/>
              </a:ext>
            </a:extLst>
          </p:cNvPr>
          <p:cNvSpPr>
            <a:spLocks noGrp="1"/>
          </p:cNvSpPr>
          <p:nvPr>
            <p:ph type="sldNum" sz="quarter" idx="31"/>
          </p:nvPr>
        </p:nvSpPr>
        <p:spPr/>
        <p:txBody>
          <a:bodyPr anchor="ctr">
            <a:normAutofit/>
          </a:bodyPr>
          <a:lstStyle/>
          <a:p>
            <a:pPr>
              <a:spcAft>
                <a:spcPts val="600"/>
              </a:spcAft>
            </a:pPr>
            <a:fld id="{D7756E16-444E-B644-B3D8-50D596555EAF}" type="slidenum">
              <a:rPr lang="en-US" smtClean="0"/>
              <a:pPr>
                <a:spcAft>
                  <a:spcPts val="600"/>
                </a:spcAft>
              </a:pPr>
              <a:t>23</a:t>
            </a:fld>
            <a:endParaRPr lang="en-US"/>
          </a:p>
        </p:txBody>
      </p:sp>
      <p:sp>
        <p:nvSpPr>
          <p:cNvPr id="15" name="Text Placeholder 14">
            <a:extLst>
              <a:ext uri="{FF2B5EF4-FFF2-40B4-BE49-F238E27FC236}">
                <a16:creationId xmlns:a16="http://schemas.microsoft.com/office/drawing/2014/main" id="{69C35922-4EE4-E2AF-8A09-82E9DD9D0392}"/>
              </a:ext>
            </a:extLst>
          </p:cNvPr>
          <p:cNvSpPr>
            <a:spLocks noGrp="1"/>
          </p:cNvSpPr>
          <p:nvPr>
            <p:ph type="body" sz="quarter" idx="34"/>
          </p:nvPr>
        </p:nvSpPr>
        <p:spPr>
          <a:xfrm>
            <a:off x="6496050" y="1830372"/>
            <a:ext cx="5060950" cy="3089971"/>
          </a:xfrm>
        </p:spPr>
        <p:txBody>
          <a:bodyPr>
            <a:noAutofit/>
          </a:bodyPr>
          <a:lstStyle/>
          <a:p>
            <a:r>
              <a:rPr lang="en-US"/>
              <a:t>Thrivent Charitable™ brings hope to the world by empowering people to create the change that matters most to them. We open the joy of generosity to all by making it easy for anyone to give to the causes they cherish. We take a holistic, personalized approach to help our donors create strategic charitable plans, illuminating new paths to personalized impact through visionary models, tailored service and deep expertise. Ignited by our faith, we are passionate about creating positive impact and inspiring lasting change in our communities.</a:t>
            </a:r>
          </a:p>
          <a:p>
            <a:endParaRPr lang="en-US"/>
          </a:p>
        </p:txBody>
      </p:sp>
    </p:spTree>
    <p:extLst>
      <p:ext uri="{BB962C8B-B14F-4D97-AF65-F5344CB8AC3E}">
        <p14:creationId xmlns:p14="http://schemas.microsoft.com/office/powerpoint/2010/main" val="1466355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7CDC04-0D2F-D7E9-84BA-F555CC0C2A2D}"/>
              </a:ext>
            </a:extLst>
          </p:cNvPr>
          <p:cNvSpPr>
            <a:spLocks noGrp="1"/>
          </p:cNvSpPr>
          <p:nvPr>
            <p:ph type="sldNum" sz="quarter" idx="12"/>
          </p:nvPr>
        </p:nvSpPr>
        <p:spPr/>
        <p:txBody>
          <a:bodyPr/>
          <a:lstStyle/>
          <a:p>
            <a:fld id="{D7756E16-444E-B644-B3D8-50D596555EAF}" type="slidenum">
              <a:rPr lang="en-US" smtClean="0"/>
              <a:t>24</a:t>
            </a:fld>
            <a:endParaRPr lang="en-US"/>
          </a:p>
        </p:txBody>
      </p:sp>
      <p:sp>
        <p:nvSpPr>
          <p:cNvPr id="3" name="Title 8">
            <a:extLst>
              <a:ext uri="{FF2B5EF4-FFF2-40B4-BE49-F238E27FC236}">
                <a16:creationId xmlns:a16="http://schemas.microsoft.com/office/drawing/2014/main" id="{AD3BED58-B792-8BC6-F40A-4A929C0DBEB6}"/>
              </a:ext>
            </a:extLst>
          </p:cNvPr>
          <p:cNvSpPr txBox="1">
            <a:spLocks/>
          </p:cNvSpPr>
          <p:nvPr/>
        </p:nvSpPr>
        <p:spPr>
          <a:xfrm>
            <a:off x="634999" y="522514"/>
            <a:ext cx="8012611" cy="591179"/>
          </a:xfrm>
          <a:prstGeom prst="rect">
            <a:avLst/>
          </a:prstGeom>
        </p:spPr>
        <p:txBody>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r>
              <a:rPr lang="en-US" dirty="0"/>
              <a:t>[Team name, Advisor name or Charitable Giving Services]</a:t>
            </a:r>
          </a:p>
        </p:txBody>
      </p:sp>
      <p:sp>
        <p:nvSpPr>
          <p:cNvPr id="5" name="TextBox 4">
            <a:extLst>
              <a:ext uri="{FF2B5EF4-FFF2-40B4-BE49-F238E27FC236}">
                <a16:creationId xmlns:a16="http://schemas.microsoft.com/office/drawing/2014/main" id="{2F1B0CAB-232F-32B8-998E-DBEC78B9E565}"/>
              </a:ext>
            </a:extLst>
          </p:cNvPr>
          <p:cNvSpPr txBox="1"/>
          <p:nvPr/>
        </p:nvSpPr>
        <p:spPr>
          <a:xfrm>
            <a:off x="634999" y="1752146"/>
            <a:ext cx="6093994" cy="1015663"/>
          </a:xfrm>
          <a:prstGeom prst="rect">
            <a:avLst/>
          </a:prstGeom>
          <a:noFill/>
        </p:spPr>
        <p:txBody>
          <a:bodyPr wrap="square">
            <a:spAutoFit/>
          </a:bodyPr>
          <a:lstStyle/>
          <a:p>
            <a:r>
              <a:rPr lang="en-US" sz="2000" dirty="0">
                <a:latin typeface="+mn-lt"/>
              </a:rPr>
              <a:t>Contact [us or me]</a:t>
            </a:r>
          </a:p>
          <a:p>
            <a:r>
              <a:rPr lang="en-US" sz="2000" dirty="0">
                <a:latin typeface="+mn-lt"/>
              </a:rPr>
              <a:t>[email address]</a:t>
            </a:r>
          </a:p>
          <a:p>
            <a:r>
              <a:rPr lang="en-US" sz="2000" dirty="0">
                <a:latin typeface="+mn-lt"/>
              </a:rPr>
              <a:t>[contact phone number]</a:t>
            </a:r>
          </a:p>
        </p:txBody>
      </p:sp>
    </p:spTree>
    <p:extLst>
      <p:ext uri="{BB962C8B-B14F-4D97-AF65-F5344CB8AC3E}">
        <p14:creationId xmlns:p14="http://schemas.microsoft.com/office/powerpoint/2010/main" val="1970899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847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7" y="6403484"/>
            <a:ext cx="4524382" cy="216451"/>
          </a:xfrm>
        </p:spPr>
        <p:txBody>
          <a:bodyPr/>
          <a:lstStyle/>
          <a:p>
            <a:r>
              <a:rPr lang="en-US" dirty="0"/>
              <a:t>©2026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26</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a:t>
            </a:r>
            <a:r>
              <a:rPr lang="en-US" sz="1100" err="1"/>
              <a:t>BrokerCheck</a:t>
            </a:r>
            <a:r>
              <a:rPr lang="en-US" sz="1100"/>
              <a:t> for more information about Thrivent’s financial advisors.</a:t>
            </a:r>
          </a:p>
          <a:p>
            <a:pPr>
              <a:spcBef>
                <a:spcPts val="1600"/>
              </a:spcBef>
            </a:pPr>
            <a:r>
              <a:rPr lang="en-US" sz="1100"/>
              <a:t>The donor’s experience may not be the same as other donors and does not indicate future performance or success.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Impact &amp; Investing®, do not provide legal, accounting, or tax advice. Consult your attorney or tax professional. </a:t>
            </a:r>
          </a:p>
          <a:p>
            <a:pPr>
              <a:spcBef>
                <a:spcPts val="1600"/>
              </a:spcBef>
            </a:pPr>
            <a:r>
              <a:rPr lang="en-US" sz="1100"/>
              <a:t>To ensure compliance with IRS requirements, be aware that any U.S. federal tax advice that may be contained in this presentation is not intended to be used, and cannot be used, for the purpose of (</a:t>
            </a:r>
            <a:r>
              <a:rPr lang="en-US" sz="1100" err="1"/>
              <a:t>i</a:t>
            </a:r>
            <a:r>
              <a:rPr lang="en-US" sz="1100"/>
              <a:t>) avoiding penalties under the Internal Revenue Code or (ii) promoting, marketing and recommending another party to any transaction or matter addressed herein. </a:t>
            </a:r>
          </a:p>
        </p:txBody>
      </p:sp>
    </p:spTree>
    <p:extLst>
      <p:ext uri="{BB962C8B-B14F-4D97-AF65-F5344CB8AC3E}">
        <p14:creationId xmlns:p14="http://schemas.microsoft.com/office/powerpoint/2010/main" val="246559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a:xfrm>
            <a:off x="634999" y="635001"/>
            <a:ext cx="6141581" cy="478692"/>
          </a:xfrm>
        </p:spPr>
        <p:txBody>
          <a:bodyPr/>
          <a:lstStyle/>
          <a:p>
            <a:r>
              <a:rPr lang="en-US"/>
              <a:t>Expressing your generosity</a:t>
            </a:r>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8"/>
          </p:nvPr>
        </p:nvSpPr>
        <p:spPr/>
        <p:txBody>
          <a:bodyPr/>
          <a:lstStyle/>
          <a:p>
            <a:fld id="{D7756E16-444E-B644-B3D8-50D596555EAF}" type="slidenum">
              <a:rPr lang="en-US" smtClean="0"/>
              <a:pPr/>
              <a:t>3</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34999" y="2736658"/>
            <a:ext cx="6409268" cy="1384683"/>
          </a:xfrm>
        </p:spPr>
        <p:txBody>
          <a:bodyPr/>
          <a:lstStyle/>
          <a:p>
            <a:pPr marL="457200" indent="-457200">
              <a:buFont typeface="Arial" panose="020B0604020202020204" pitchFamily="34" charset="0"/>
              <a:buChar char="•"/>
            </a:pPr>
            <a:r>
              <a:rPr lang="en-US" sz="2400"/>
              <a:t>Spontaneous giving</a:t>
            </a:r>
          </a:p>
          <a:p>
            <a:pPr marL="457200" indent="-457200">
              <a:buFont typeface="Arial" panose="020B0604020202020204" pitchFamily="34" charset="0"/>
              <a:buChar char="•"/>
            </a:pPr>
            <a:r>
              <a:rPr lang="en-US" sz="2400" b="0"/>
              <a:t>Intentional </a:t>
            </a:r>
            <a:r>
              <a:rPr lang="en-US" sz="2400"/>
              <a:t>giving</a:t>
            </a:r>
          </a:p>
          <a:p>
            <a:pPr marL="457200" indent="-457200">
              <a:buFont typeface="Arial" panose="020B0604020202020204" pitchFamily="34" charset="0"/>
              <a:buChar char="•"/>
            </a:pPr>
            <a:r>
              <a:rPr lang="en-US" sz="2400" b="0"/>
              <a:t>P</a:t>
            </a:r>
            <a:r>
              <a:rPr lang="en-US" sz="2400"/>
              <a:t>lanned giving</a:t>
            </a:r>
            <a:endParaRPr lang="en-US" sz="1400" b="0"/>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7" name="Picture Placeholder 6" descr="A person and person holding a box and a book&#10;&#10;AI-generated content may be incorrect.">
            <a:extLst>
              <a:ext uri="{FF2B5EF4-FFF2-40B4-BE49-F238E27FC236}">
                <a16:creationId xmlns:a16="http://schemas.microsoft.com/office/drawing/2014/main" id="{13999C2B-D18B-690A-915A-B387990054F6}"/>
              </a:ext>
            </a:extLst>
          </p:cNvPr>
          <p:cNvPicPr>
            <a:picLocks noGrp="1" noChangeAspect="1"/>
          </p:cNvPicPr>
          <p:nvPr>
            <p:ph type="pic" sz="quarter" idx="30"/>
          </p:nvPr>
        </p:nvPicPr>
        <p:blipFill>
          <a:blip r:embed="rId3"/>
          <a:srcRect l="33702" r="19192"/>
          <a:stretch/>
        </p:blipFill>
        <p:spPr>
          <a:xfrm>
            <a:off x="7877909" y="0"/>
            <a:ext cx="4308230" cy="6858000"/>
          </a:xfrm>
        </p:spPr>
      </p:pic>
    </p:spTree>
    <p:extLst>
      <p:ext uri="{BB962C8B-B14F-4D97-AF65-F5344CB8AC3E}">
        <p14:creationId xmlns:p14="http://schemas.microsoft.com/office/powerpoint/2010/main" val="3358272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C7189E1-CB00-2067-EDFD-2015064B19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2184" y="2251390"/>
            <a:ext cx="640360" cy="640360"/>
          </a:xfrm>
          <a:prstGeom prst="rect">
            <a:avLst/>
          </a:prstGeom>
        </p:spPr>
      </p:pic>
      <p:sp>
        <p:nvSpPr>
          <p:cNvPr id="6" name="Title 5">
            <a:extLst>
              <a:ext uri="{FF2B5EF4-FFF2-40B4-BE49-F238E27FC236}">
                <a16:creationId xmlns:a16="http://schemas.microsoft.com/office/drawing/2014/main" id="{FA9E2764-781C-CB92-123C-D8D0D5E040F2}"/>
              </a:ext>
            </a:extLst>
          </p:cNvPr>
          <p:cNvSpPr>
            <a:spLocks noGrp="1"/>
          </p:cNvSpPr>
          <p:nvPr>
            <p:ph type="title"/>
          </p:nvPr>
        </p:nvSpPr>
        <p:spPr/>
        <p:txBody>
          <a:bodyPr/>
          <a:lstStyle/>
          <a:p>
            <a:r>
              <a:rPr lang="en-US"/>
              <a:t>How a charitable fund works</a:t>
            </a:r>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p:txBody>
          <a:bodyPr/>
          <a:lstStyle/>
          <a:p>
            <a:fld id="{D7756E16-444E-B644-B3D8-50D596555EAF}" type="slidenum">
              <a:rPr lang="en-US" smtClean="0"/>
              <a:t>4</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438735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8185632"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Give</a:t>
            </a:r>
          </a:p>
          <a:p>
            <a:pPr lvl="1">
              <a:spcBef>
                <a:spcPts val="0"/>
              </a:spcBef>
            </a:pPr>
            <a:r>
              <a:rPr lang="en-US" sz="1600" spc="0">
                <a:solidFill>
                  <a:schemeClr val="tx2">
                    <a:lumMod val="75000"/>
                  </a:schemeClr>
                </a:solidFill>
                <a:latin typeface="+mn-lt"/>
                <a:cs typeface="Basis Grt for Thrivent" panose="020B0503030604040103" pitchFamily="34" charset="0"/>
              </a:rPr>
              <a:t>Give Now. Give Later. </a:t>
            </a:r>
            <a:br>
              <a:rPr lang="en-US" sz="1600" spc="0">
                <a:solidFill>
                  <a:schemeClr val="tx2">
                    <a:lumMod val="75000"/>
                  </a:schemeClr>
                </a:solidFill>
                <a:latin typeface="+mn-lt"/>
                <a:cs typeface="Basis Grt for Thrivent" panose="020B0503030604040103" pitchFamily="34" charset="0"/>
              </a:rPr>
            </a:br>
            <a:r>
              <a:rPr lang="en-US" sz="1600" spc="0">
                <a:solidFill>
                  <a:schemeClr val="tx2">
                    <a:lumMod val="75000"/>
                  </a:schemeClr>
                </a:solidFill>
                <a:latin typeface="+mn-lt"/>
                <a:cs typeface="Basis Grt for Thrivent" panose="020B0503030604040103" pitchFamily="34" charset="0"/>
              </a:rPr>
              <a:t>Give &amp; Receive.</a:t>
            </a:r>
          </a:p>
        </p:txBody>
      </p:sp>
      <p:pic>
        <p:nvPicPr>
          <p:cNvPr id="25" name="Graphic 24">
            <a:extLst>
              <a:ext uri="{FF2B5EF4-FFF2-40B4-BE49-F238E27FC236}">
                <a16:creationId xmlns:a16="http://schemas.microsoft.com/office/drawing/2014/main" id="{D712EFB1-F973-BE04-6C3E-CA01617FE6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89219" y="2216221"/>
            <a:ext cx="640360" cy="640360"/>
          </a:xfrm>
          <a:prstGeom prst="rect">
            <a:avLst/>
          </a:prstGeom>
        </p:spPr>
      </p:pic>
      <p:pic>
        <p:nvPicPr>
          <p:cNvPr id="27" name="Graphic 26">
            <a:extLst>
              <a:ext uri="{FF2B5EF4-FFF2-40B4-BE49-F238E27FC236}">
                <a16:creationId xmlns:a16="http://schemas.microsoft.com/office/drawing/2014/main" id="{B214064B-3F13-7B55-709E-C4CED0CF331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2227" y="2412345"/>
            <a:ext cx="640360" cy="640360"/>
          </a:xfrm>
          <a:prstGeom prst="rect">
            <a:avLst/>
          </a:prstGeom>
        </p:spPr>
      </p:pic>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824270"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Grow</a:t>
            </a:r>
          </a:p>
          <a:p>
            <a:pPr lvl="1">
              <a:spcBef>
                <a:spcPts val="0"/>
              </a:spcBef>
            </a:pPr>
            <a:r>
              <a:rPr lang="en-US" sz="1600" spc="0">
                <a:solidFill>
                  <a:schemeClr val="tx2">
                    <a:lumMod val="75000"/>
                  </a:schemeClr>
                </a:solidFill>
                <a:latin typeface="+mn-lt"/>
                <a:cs typeface="Basis Grt for Thrivent" panose="020B0503030604040103" pitchFamily="34" charset="0"/>
              </a:rPr>
              <a:t>Charitable fund</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8622547"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Grant</a:t>
            </a:r>
          </a:p>
          <a:p>
            <a:pPr lvl="1">
              <a:spcBef>
                <a:spcPts val="0"/>
              </a:spcBef>
            </a:pPr>
            <a:r>
              <a:rPr lang="en-US" sz="1600" spc="0">
                <a:solidFill>
                  <a:schemeClr val="tx2">
                    <a:lumMod val="75000"/>
                  </a:schemeClr>
                </a:solidFill>
                <a:latin typeface="+mn-lt"/>
                <a:cs typeface="Basis Grt for Thrivent" panose="020B0503030604040103" pitchFamily="34" charset="0"/>
              </a:rPr>
              <a:t>Distributions</a:t>
            </a:r>
          </a:p>
        </p:txBody>
      </p:sp>
    </p:spTree>
    <p:extLst>
      <p:ext uri="{BB962C8B-B14F-4D97-AF65-F5344CB8AC3E}">
        <p14:creationId xmlns:p14="http://schemas.microsoft.com/office/powerpoint/2010/main" val="2710560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7951-9EB2-94C2-96ED-18D2DDDB7820}"/>
              </a:ext>
            </a:extLst>
          </p:cNvPr>
          <p:cNvSpPr>
            <a:spLocks noGrp="1"/>
          </p:cNvSpPr>
          <p:nvPr>
            <p:ph type="title"/>
          </p:nvPr>
        </p:nvSpPr>
        <p:spPr>
          <a:xfrm>
            <a:off x="629628" y="3890108"/>
            <a:ext cx="4311649" cy="2348767"/>
          </a:xfrm>
        </p:spPr>
        <p:txBody>
          <a:bodyPr anchor="t">
            <a:normAutofit/>
          </a:bodyPr>
          <a:lstStyle/>
          <a:p>
            <a:r>
              <a:rPr lang="en-US"/>
              <a:t>Ways to give</a:t>
            </a:r>
          </a:p>
        </p:txBody>
      </p:sp>
      <p:sp>
        <p:nvSpPr>
          <p:cNvPr id="3" name="Slide Number Placeholder 2">
            <a:extLst>
              <a:ext uri="{FF2B5EF4-FFF2-40B4-BE49-F238E27FC236}">
                <a16:creationId xmlns:a16="http://schemas.microsoft.com/office/drawing/2014/main" id="{B8214A47-F401-F91F-5F29-BE94FB70CB82}"/>
              </a:ext>
            </a:extLst>
          </p:cNvPr>
          <p:cNvSpPr>
            <a:spLocks noGrp="1"/>
          </p:cNvSpPr>
          <p:nvPr>
            <p:ph type="sldNum" sz="quarter" idx="12"/>
          </p:nvPr>
        </p:nvSpPr>
        <p:spPr>
          <a:xfrm>
            <a:off x="317500" y="6403484"/>
            <a:ext cx="317500" cy="232986"/>
          </a:xfrm>
        </p:spPr>
        <p:txBody>
          <a:bodyPr anchor="ctr">
            <a:normAutofit/>
          </a:bodyPr>
          <a:lstStyle/>
          <a:p>
            <a:pPr>
              <a:spcAft>
                <a:spcPts val="600"/>
              </a:spcAft>
            </a:pPr>
            <a:fld id="{D7756E16-444E-B644-B3D8-50D596555EAF}" type="slidenum">
              <a:rPr lang="en-US" smtClean="0"/>
              <a:pPr>
                <a:spcAft>
                  <a:spcPts val="600"/>
                </a:spcAft>
              </a:pPr>
              <a:t>5</a:t>
            </a:fld>
            <a:endParaRPr lang="en-US"/>
          </a:p>
        </p:txBody>
      </p:sp>
      <p:sp>
        <p:nvSpPr>
          <p:cNvPr id="5" name="Footer Placeholder 4">
            <a:extLst>
              <a:ext uri="{FF2B5EF4-FFF2-40B4-BE49-F238E27FC236}">
                <a16:creationId xmlns:a16="http://schemas.microsoft.com/office/drawing/2014/main" id="{32D2C697-E0ED-A7DD-AF49-BE8BF2E3F058}"/>
              </a:ext>
            </a:extLst>
          </p:cNvPr>
          <p:cNvSpPr>
            <a:spLocks noGrp="1"/>
          </p:cNvSpPr>
          <p:nvPr>
            <p:ph type="ftr" sz="quarter" idx="31"/>
          </p:nvPr>
        </p:nvSpPr>
        <p:spPr>
          <a:xfrm>
            <a:off x="645326" y="6403484"/>
            <a:ext cx="4703056" cy="232987"/>
          </a:xfrm>
        </p:spPr>
        <p:txBody>
          <a:bodyPr anchor="ctr">
            <a:normAutofit/>
          </a:bodyPr>
          <a:lstStyle/>
          <a:p>
            <a:pPr>
              <a:spcAft>
                <a:spcPts val="600"/>
              </a:spcAft>
            </a:pPr>
            <a:r>
              <a:rPr lang="en-US" dirty="0"/>
              <a:t>©2026 Thrivent Charitable™ | All rights reserved. Do not distribute without authorization.</a:t>
            </a:r>
          </a:p>
        </p:txBody>
      </p:sp>
    </p:spTree>
    <p:extLst>
      <p:ext uri="{BB962C8B-B14F-4D97-AF65-F5344CB8AC3E}">
        <p14:creationId xmlns:p14="http://schemas.microsoft.com/office/powerpoint/2010/main" val="2901503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Categories of giving</a:t>
            </a:r>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6</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6B41013-35E9-F675-2F15-75B0B55C7BA1}"/>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7" name="TextBox 6">
            <a:extLst>
              <a:ext uri="{FF2B5EF4-FFF2-40B4-BE49-F238E27FC236}">
                <a16:creationId xmlns:a16="http://schemas.microsoft.com/office/drawing/2014/main" id="{8ACA9206-B171-9985-C1CC-13BB062CB72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cxnSp>
        <p:nvCxnSpPr>
          <p:cNvPr id="8" name="Straight Connector 7">
            <a:extLst>
              <a:ext uri="{FF2B5EF4-FFF2-40B4-BE49-F238E27FC236}">
                <a16:creationId xmlns:a16="http://schemas.microsoft.com/office/drawing/2014/main" id="{066952E9-0972-3ABA-2BC2-AF395DD7C56B}"/>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1E1BA2F-75FC-C658-D166-B340BB32C249}"/>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3" name="Text Placeholder 28">
            <a:extLst>
              <a:ext uri="{FF2B5EF4-FFF2-40B4-BE49-F238E27FC236}">
                <a16:creationId xmlns:a16="http://schemas.microsoft.com/office/drawing/2014/main" id="{CB7D6210-5945-BD5D-77EB-41D06F4210AA}"/>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14" name="Text Placeholder 9">
            <a:extLst>
              <a:ext uri="{FF2B5EF4-FFF2-40B4-BE49-F238E27FC236}">
                <a16:creationId xmlns:a16="http://schemas.microsoft.com/office/drawing/2014/main" id="{BC349976-446D-4C4D-A409-52770B8C58B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15" name="Text Placeholder 28">
            <a:extLst>
              <a:ext uri="{FF2B5EF4-FFF2-40B4-BE49-F238E27FC236}">
                <a16:creationId xmlns:a16="http://schemas.microsoft.com/office/drawing/2014/main" id="{9345633B-08EA-E0C6-43ED-400DB1DDEC60}"/>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16" name="Text Placeholder 28">
            <a:extLst>
              <a:ext uri="{FF2B5EF4-FFF2-40B4-BE49-F238E27FC236}">
                <a16:creationId xmlns:a16="http://schemas.microsoft.com/office/drawing/2014/main" id="{ED6FE7A0-AB55-902A-B17D-A856AF6B552D}"/>
              </a:ext>
            </a:extLst>
          </p:cNvPr>
          <p:cNvSpPr txBox="1">
            <a:spLocks/>
          </p:cNvSpPr>
          <p:nvPr/>
        </p:nvSpPr>
        <p:spPr>
          <a:xfrm>
            <a:off x="7862485" y="3085355"/>
            <a:ext cx="3939471"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17" name="Text Placeholder 9">
            <a:extLst>
              <a:ext uri="{FF2B5EF4-FFF2-40B4-BE49-F238E27FC236}">
                <a16:creationId xmlns:a16="http://schemas.microsoft.com/office/drawing/2014/main" id="{AE904DE1-4A05-4A5C-4F79-CBBF9CAA3296}"/>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18" name="Text Placeholder 9">
            <a:extLst>
              <a:ext uri="{FF2B5EF4-FFF2-40B4-BE49-F238E27FC236}">
                <a16:creationId xmlns:a16="http://schemas.microsoft.com/office/drawing/2014/main" id="{256A5A79-8A60-6B48-0EAA-FEE291108163}"/>
              </a:ext>
            </a:extLst>
          </p:cNvPr>
          <p:cNvSpPr txBox="1">
            <a:spLocks/>
          </p:cNvSpPr>
          <p:nvPr/>
        </p:nvSpPr>
        <p:spPr>
          <a:xfrm>
            <a:off x="7992541"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Lifetime income from charitable gift annuities or charitable remainder trusts</a:t>
            </a:r>
          </a:p>
        </p:txBody>
      </p:sp>
      <p:sp>
        <p:nvSpPr>
          <p:cNvPr id="22" name="TextBox 21">
            <a:extLst>
              <a:ext uri="{FF2B5EF4-FFF2-40B4-BE49-F238E27FC236}">
                <a16:creationId xmlns:a16="http://schemas.microsoft.com/office/drawing/2014/main" id="{A960B897-DBFA-9326-C94A-536C803C5CF1}"/>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Tree>
    <p:extLst>
      <p:ext uri="{BB962C8B-B14F-4D97-AF65-F5344CB8AC3E}">
        <p14:creationId xmlns:p14="http://schemas.microsoft.com/office/powerpoint/2010/main" val="1877319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7</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4110081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a:xfrm>
            <a:off x="1033937" y="6403484"/>
            <a:ext cx="5220214" cy="216451"/>
          </a:xfrm>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a:xfrm>
            <a:off x="317500" y="6403484"/>
            <a:ext cx="317500" cy="232986"/>
          </a:xfrm>
        </p:spPr>
        <p:txBody>
          <a:bodyPr/>
          <a:lstStyle/>
          <a:p>
            <a:fld id="{D7756E16-444E-B644-B3D8-50D596555EAF}" type="slidenum">
              <a:rPr lang="en-US" smtClean="0"/>
              <a:pPr/>
              <a:t>8</a:t>
            </a:fld>
            <a:endParaRPr lang="en-US"/>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26" name="Picture Placeholder 25" descr="A person and person carrying crates of plants&#10;&#10;AI-generated content may be incorrect.">
            <a:extLst>
              <a:ext uri="{FF2B5EF4-FFF2-40B4-BE49-F238E27FC236}">
                <a16:creationId xmlns:a16="http://schemas.microsoft.com/office/drawing/2014/main" id="{08BF1FBF-2620-EF2A-E959-9977DE9ACAA5}"/>
              </a:ext>
            </a:extLst>
          </p:cNvPr>
          <p:cNvPicPr>
            <a:picLocks noGrp="1" noChangeAspect="1"/>
          </p:cNvPicPr>
          <p:nvPr>
            <p:ph type="pic" sz="quarter" idx="30"/>
          </p:nvPr>
        </p:nvPicPr>
        <p:blipFill>
          <a:blip r:embed="rId3"/>
          <a:srcRect l="19486" r="33402"/>
          <a:stretch/>
        </p:blipFill>
        <p:spPr>
          <a:xfrm>
            <a:off x="7877909" y="0"/>
            <a:ext cx="4308230" cy="6858000"/>
          </a:xfrm>
        </p:spPr>
      </p:pic>
      <p:sp>
        <p:nvSpPr>
          <p:cNvPr id="28" name="Rectangle 27">
            <a:extLst>
              <a:ext uri="{FF2B5EF4-FFF2-40B4-BE49-F238E27FC236}">
                <a16:creationId xmlns:a16="http://schemas.microsoft.com/office/drawing/2014/main" id="{D69D063F-0C96-BA36-EB35-D2770D51EF21}"/>
              </a:ext>
            </a:extLst>
          </p:cNvPr>
          <p:cNvSpPr/>
          <p:nvPr/>
        </p:nvSpPr>
        <p:spPr>
          <a:xfrm>
            <a:off x="625527" y="435682"/>
            <a:ext cx="6920442" cy="5533857"/>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8">
            <a:extLst>
              <a:ext uri="{FF2B5EF4-FFF2-40B4-BE49-F238E27FC236}">
                <a16:creationId xmlns:a16="http://schemas.microsoft.com/office/drawing/2014/main" id="{4025F92C-1E42-7A5C-A090-09CA517B1561}"/>
              </a:ext>
            </a:extLst>
          </p:cNvPr>
          <p:cNvSpPr>
            <a:spLocks noGrp="1"/>
          </p:cNvSpPr>
          <p:nvPr>
            <p:ph idx="1"/>
          </p:nvPr>
        </p:nvSpPr>
        <p:spPr>
          <a:xfrm>
            <a:off x="858019" y="1310536"/>
            <a:ext cx="3178909" cy="4188735"/>
          </a:xfrm>
        </p:spPr>
        <p:txBody>
          <a:bodyPr/>
          <a:lstStyle/>
          <a:p>
            <a:pPr>
              <a:defRPr/>
            </a:pPr>
            <a:r>
              <a:rPr lang="en-US" sz="2000">
                <a:latin typeface="Basis Grt for Thrivent" panose="020B0503030604040103" pitchFamily="34" charset="0"/>
                <a:cs typeface="Basis Grt for Thrivent" panose="020B0503030604040103" pitchFamily="34" charset="0"/>
              </a:rPr>
              <a:t>Cash</a:t>
            </a:r>
          </a:p>
          <a:p>
            <a:pPr>
              <a:defRPr/>
            </a:pPr>
            <a:r>
              <a:rPr lang="en-US" sz="2000">
                <a:latin typeface="Basis Grt for Thrivent" panose="020B0503030604040103" pitchFamily="34" charset="0"/>
                <a:cs typeface="Basis Grt for Thrivent" panose="020B0503030604040103" pitchFamily="34" charset="0"/>
              </a:rPr>
              <a:t>Publicly traded securities</a:t>
            </a:r>
          </a:p>
          <a:p>
            <a:pPr>
              <a:defRPr/>
            </a:pPr>
            <a:r>
              <a:rPr lang="en-US" sz="2000">
                <a:latin typeface="Basis Grt for Thrivent" panose="020B0503030604040103" pitchFamily="34" charset="0"/>
                <a:cs typeface="Basis Grt for Thrivent" panose="020B0503030604040103" pitchFamily="34" charset="0"/>
              </a:rPr>
              <a:t>Real estate</a:t>
            </a:r>
          </a:p>
          <a:p>
            <a:pPr>
              <a:defRPr/>
            </a:pPr>
            <a:r>
              <a:rPr lang="en-US" sz="2000">
                <a:latin typeface="Basis Grt for Thrivent" panose="020B0503030604040103" pitchFamily="34" charset="0"/>
                <a:cs typeface="Basis Grt for Thrivent" panose="020B0503030604040103" pitchFamily="34" charset="0"/>
              </a:rPr>
              <a:t>Closely held stock</a:t>
            </a:r>
          </a:p>
          <a:p>
            <a:pPr>
              <a:defRPr/>
            </a:pPr>
            <a:r>
              <a:rPr lang="en-US" sz="2000">
                <a:latin typeface="Basis Grt for Thrivent" panose="020B0503030604040103" pitchFamily="34" charset="0"/>
                <a:cs typeface="Basis Grt for Thrivent" panose="020B0503030604040103" pitchFamily="34" charset="0"/>
              </a:rPr>
              <a:t>Qualified charitable distributions (QCDs) from IRA</a:t>
            </a:r>
          </a:p>
          <a:p>
            <a:pPr>
              <a:defRPr/>
            </a:pPr>
            <a:r>
              <a:rPr lang="en-US" sz="2000">
                <a:latin typeface="Basis Grt for Thrivent" panose="020B0503030604040103" pitchFamily="34" charset="0"/>
                <a:cs typeface="Basis Grt for Thrivent" panose="020B0503030604040103" pitchFamily="34" charset="0"/>
              </a:rPr>
              <a:t>Crops/farm equipment</a:t>
            </a:r>
          </a:p>
          <a:p>
            <a:pPr>
              <a:defRPr/>
            </a:pPr>
            <a:r>
              <a:rPr lang="en-US" sz="2000">
                <a:latin typeface="Basis Grt for Thrivent" panose="020B0503030604040103" pitchFamily="34" charset="0"/>
                <a:cs typeface="Basis Grt for Thrivent" panose="020B0503030604040103" pitchFamily="34" charset="0"/>
              </a:rPr>
              <a:t>Limited or general partnerships</a:t>
            </a:r>
          </a:p>
          <a:p>
            <a:pPr>
              <a:defRPr/>
            </a:pPr>
            <a:r>
              <a:rPr lang="en-US" sz="2000">
                <a:latin typeface="Basis Grt for Thrivent" panose="020B0503030604040103" pitchFamily="34" charset="0"/>
                <a:cs typeface="Basis Grt for Thrivent" panose="020B0503030604040103" pitchFamily="34" charset="0"/>
              </a:rPr>
              <a:t>Limited liability company</a:t>
            </a:r>
          </a:p>
          <a:p>
            <a:endParaRPr lang="en-US"/>
          </a:p>
        </p:txBody>
      </p:sp>
      <p:sp>
        <p:nvSpPr>
          <p:cNvPr id="30" name="Text Placeholder 2">
            <a:extLst>
              <a:ext uri="{FF2B5EF4-FFF2-40B4-BE49-F238E27FC236}">
                <a16:creationId xmlns:a16="http://schemas.microsoft.com/office/drawing/2014/main" id="{22F9D809-FD16-B75A-7AAB-9F7FAC6A7FDC}"/>
              </a:ext>
            </a:extLst>
          </p:cNvPr>
          <p:cNvSpPr txBox="1">
            <a:spLocks/>
          </p:cNvSpPr>
          <p:nvPr/>
        </p:nvSpPr>
        <p:spPr>
          <a:xfrm>
            <a:off x="858019" y="755986"/>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t>Give now</a:t>
            </a:r>
          </a:p>
        </p:txBody>
      </p:sp>
      <p:sp>
        <p:nvSpPr>
          <p:cNvPr id="31" name="Text Placeholder 9">
            <a:extLst>
              <a:ext uri="{FF2B5EF4-FFF2-40B4-BE49-F238E27FC236}">
                <a16:creationId xmlns:a16="http://schemas.microsoft.com/office/drawing/2014/main" id="{759FFF89-762D-12A4-7346-14DDA0F1BD2C}"/>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2" name="Text Placeholder 2">
            <a:extLst>
              <a:ext uri="{FF2B5EF4-FFF2-40B4-BE49-F238E27FC236}">
                <a16:creationId xmlns:a16="http://schemas.microsoft.com/office/drawing/2014/main" id="{55003960-8C88-54C2-0A87-03AE7152F0A5}"/>
              </a:ext>
            </a:extLst>
          </p:cNvPr>
          <p:cNvSpPr txBox="1">
            <a:spLocks/>
          </p:cNvSpPr>
          <p:nvPr/>
        </p:nvSpPr>
        <p:spPr>
          <a:xfrm>
            <a:off x="4418952" y="736929"/>
            <a:ext cx="2674179"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latin typeface="+mj-lt"/>
              </a:rPr>
              <a:t>For people who</a:t>
            </a:r>
          </a:p>
        </p:txBody>
      </p:sp>
      <p:sp>
        <p:nvSpPr>
          <p:cNvPr id="33" name="Content Placeholder 8">
            <a:extLst>
              <a:ext uri="{FF2B5EF4-FFF2-40B4-BE49-F238E27FC236}">
                <a16:creationId xmlns:a16="http://schemas.microsoft.com/office/drawing/2014/main" id="{E25BBD72-D72E-6EF3-3E25-C71B2766884E}"/>
              </a:ext>
            </a:extLst>
          </p:cNvPr>
          <p:cNvSpPr txBox="1">
            <a:spLocks/>
          </p:cNvSpPr>
          <p:nvPr/>
        </p:nvSpPr>
        <p:spPr>
          <a:xfrm>
            <a:off x="4418952" y="1305631"/>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t>Want to provide charitable support now, while living.</a:t>
            </a:r>
          </a:p>
          <a:p>
            <a:pPr>
              <a:defRPr/>
            </a:pPr>
            <a:r>
              <a:rPr lang="en-US" sz="2000"/>
              <a:t>Want to give long-term assets and possibly avoid paying taxes on capital gains.</a:t>
            </a:r>
          </a:p>
          <a:p>
            <a:pPr>
              <a:defRPr/>
            </a:pPr>
            <a:r>
              <a:rPr lang="en-US" sz="2000"/>
              <a:t>Wish to include family in giving decisions. </a:t>
            </a:r>
          </a:p>
          <a:p>
            <a:pPr>
              <a:defRPr/>
            </a:pPr>
            <a:r>
              <a:rPr lang="en-US" sz="2000"/>
              <a:t>Seek a potential charitable deduction.</a:t>
            </a:r>
          </a:p>
          <a:p>
            <a:pPr>
              <a:defRPr/>
            </a:pPr>
            <a:endParaRPr lang="en-US"/>
          </a:p>
        </p:txBody>
      </p:sp>
      <p:cxnSp>
        <p:nvCxnSpPr>
          <p:cNvPr id="34" name="Straight Connector 33">
            <a:extLst>
              <a:ext uri="{FF2B5EF4-FFF2-40B4-BE49-F238E27FC236}">
                <a16:creationId xmlns:a16="http://schemas.microsoft.com/office/drawing/2014/main" id="{84E21880-38BA-E791-A8D8-3C054D56971E}"/>
              </a:ext>
            </a:extLst>
          </p:cNvPr>
          <p:cNvCxnSpPr>
            <a:cxnSpLocks/>
          </p:cNvCxnSpPr>
          <p:nvPr/>
        </p:nvCxnSpPr>
        <p:spPr>
          <a:xfrm>
            <a:off x="4036928" y="736929"/>
            <a:ext cx="23959" cy="504942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9</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Donor-advised funds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assets to Thrivent Charitable to establish fund.</a:t>
            </a:r>
          </a:p>
          <a:p>
            <a:pPr>
              <a:defRPr/>
            </a:pPr>
            <a:r>
              <a:rPr lang="en-US">
                <a:latin typeface="Basis Grt for Thrivent" panose="020B0503030604040103" pitchFamily="34" charset="0"/>
                <a:cs typeface="Basis Grt for Thrivent" panose="020B0503030604040103" pitchFamily="34" charset="0"/>
              </a:rPr>
              <a:t>Donors may receive income tax deduction.</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Grants from donor-advised fund support donors’ selected charities.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3503075225"/>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6" ma:contentTypeDescription="Create a new document." ma:contentTypeScope="" ma:versionID="77e40ff2f07f342650d1d10b04cf6576">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48007ebd9b319c283b875e1078b078e"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element ref="ns2:Weekofthemon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element name="Weekofthemonth" ma:index="32" nillable="true" ma:displayName="Week of the month" ma:format="Dropdown" ma:internalName="Weekofthemonth"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SharedWithUsers xmlns="9257cdb8-f29a-47d2-88f3-24be9247a746">
      <UserInfo>
        <DisplayName/>
        <AccountId xsi:nil="true"/>
        <AccountType/>
      </UserInfo>
    </SharedWithUsers>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Weekofthemonth xmlns="f96f4849-9aa6-4f8e-9a55-f589e869c01f" xsi:nil="true"/>
  </documentManagement>
</p:properties>
</file>

<file path=customXml/itemProps1.xml><?xml version="1.0" encoding="utf-8"?>
<ds:datastoreItem xmlns:ds="http://schemas.openxmlformats.org/officeDocument/2006/customXml" ds:itemID="{54410BF2-B76A-47A8-832E-ACCF7AC789F6}"/>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582A11AB-DBA8-4EAC-972F-0B500EB40E10}">
  <ds:schemaRefs>
    <ds:schemaRef ds:uri="56b3378c-42cb-41dc-9c05-5327e3fb1bca"/>
    <ds:schemaRef ds:uri="9257cdb8-f29a-47d2-88f3-24be9247a746"/>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6587</TotalTime>
  <Words>4586</Words>
  <Application>Microsoft Office PowerPoint</Application>
  <PresentationFormat>Widescreen</PresentationFormat>
  <Paragraphs>368</Paragraphs>
  <Slides>26</Slides>
  <Notes>23</Notes>
  <HiddenSlides>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Basis Grotesque Pro Off-White</vt:lpstr>
      <vt:lpstr>Basis Grt for Thrivent</vt:lpstr>
      <vt:lpstr>Basis Grt for Thrivent OffWhite</vt:lpstr>
      <vt:lpstr>Burgess for Thrivent</vt:lpstr>
      <vt:lpstr>Calibri</vt:lpstr>
      <vt:lpstr>Symbol</vt:lpstr>
      <vt:lpstr>Times New Roman</vt:lpstr>
      <vt:lpstr>Office Theme</vt:lpstr>
      <vt:lpstr>Charitable strategies to maximize impact</vt:lpstr>
      <vt:lpstr>Why do people give?*</vt:lpstr>
      <vt:lpstr>Expressing your generosity</vt:lpstr>
      <vt:lpstr>How a charitable fund works</vt:lpstr>
      <vt:lpstr>Ways to give</vt:lpstr>
      <vt:lpstr>Categories of giving</vt:lpstr>
      <vt:lpstr>Give Now.  Give Later.  Give &amp; Receive.™</vt:lpstr>
      <vt:lpstr>PowerPoint Presentation</vt:lpstr>
      <vt:lpstr>Donor-advised funds</vt:lpstr>
      <vt:lpstr>Appreciated securities</vt:lpstr>
      <vt:lpstr>Qualified charitable distributions (QCDs)</vt:lpstr>
      <vt:lpstr>PowerPoint Presentation</vt:lpstr>
      <vt:lpstr>PowerPoint Presentation</vt:lpstr>
      <vt:lpstr>Life insurance</vt:lpstr>
      <vt:lpstr>Beneficiary proceeds &amp; bequests</vt:lpstr>
      <vt:lpstr>PowerPoint Presentation</vt:lpstr>
      <vt:lpstr>PowerPoint Presentation</vt:lpstr>
      <vt:lpstr>Charitable gift annuity</vt:lpstr>
      <vt:lpstr>Charitable remainder trust</vt:lpstr>
      <vt:lpstr>Next steps</vt:lpstr>
      <vt:lpstr>What now?</vt:lpstr>
      <vt:lpstr>Let’s work together</vt:lpstr>
      <vt:lpstr>About Thrivent Charitable</vt:lpstr>
      <vt:lpstr>PowerPoint Presentation</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Cassie Nix</cp:lastModifiedBy>
  <cp:revision>2</cp:revision>
  <dcterms:created xsi:type="dcterms:W3CDTF">2024-10-24T18:25:29Z</dcterms:created>
  <dcterms:modified xsi:type="dcterms:W3CDTF">2026-07-23T18:39:43Z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y fmtid="{D5CDD505-2E9C-101B-9397-08002B2CF9AE}" pid="4" name="link">
    <vt:lpwstr>, </vt:lpwstr>
  </property>
  <property fmtid="{D5CDD505-2E9C-101B-9397-08002B2CF9AE}" pid="5" name="Order">
    <vt:lpwstr>5065200.00000000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