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147481615" r:id="rId5"/>
    <p:sldId id="2147481689" r:id="rId6"/>
    <p:sldId id="2147481690" r:id="rId7"/>
    <p:sldId id="2147481672" r:id="rId8"/>
    <p:sldId id="2147481660" r:id="rId9"/>
    <p:sldId id="2147481675" r:id="rId10"/>
    <p:sldId id="2147481691" r:id="rId11"/>
    <p:sldId id="2147481676" r:id="rId12"/>
    <p:sldId id="2147481692" r:id="rId13"/>
    <p:sldId id="2147481679" r:id="rId14"/>
    <p:sldId id="2147481680" r:id="rId15"/>
    <p:sldId id="2147481693" r:id="rId16"/>
    <p:sldId id="2147481703" r:id="rId17"/>
    <p:sldId id="2147481682" r:id="rId18"/>
    <p:sldId id="2147481683" r:id="rId19"/>
    <p:sldId id="2147481694" r:id="rId20"/>
    <p:sldId id="2147481704" r:id="rId21"/>
    <p:sldId id="2147481686" r:id="rId22"/>
    <p:sldId id="2147481685" r:id="rId23"/>
    <p:sldId id="2147481695" r:id="rId24"/>
    <p:sldId id="2147481696" r:id="rId25"/>
    <p:sldId id="2147481699" r:id="rId26"/>
    <p:sldId id="2147481700" r:id="rId27"/>
    <p:sldId id="2147481688" r:id="rId28"/>
    <p:sldId id="2147481702" r:id="rId29"/>
    <p:sldId id="214748166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616540-E981-DD9B-AD93-CFE1BE50EDFE}" name="Cindy Aegerter" initials="CA" userId="S::cindy.aegerter@thrivent.com::042ea147-e809-4c9f-82c7-30cf285234a1" providerId="AD"/>
  <p188:author id="{1C2AC270-0E77-8B70-AF5B-6DCD08B2A7E2}" name="Julia Stoller" initials="JS" userId="S::Julia.Stoller@thrivent.com::c33a2234-42ad-4868-ad4e-2260f626c98c" providerId="AD"/>
  <p188:author id="{3A62457A-EFF9-B4E9-B0BC-74C3A3EBF661}" name="Cassie Meyer" initials="CM" userId="S::cassie.meyer@thrivent.com::08a5aa7a-ae5a-421d-a3c7-7305870f4a49" providerId="AD"/>
  <p188:author id="{5852EFA3-2D6F-6D90-B900-416794D9F763}" name="Karen Voracek" initials="KV" userId="S::karen.voracek@thrivent.com::b5661cf6-3ed5-475a-ac97-e186e67d259f" providerId="AD"/>
  <p188:author id="{A5ABD5E4-0A0C-296D-F4D2-328DBCF816FE}" name="Ann Johnson" initials="AJ" userId="37708fc4f29ea69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5F6"/>
    <a:srgbClr val="F5F8F9"/>
    <a:srgbClr val="F6E2C1"/>
    <a:srgbClr val="CEE2E3"/>
    <a:srgbClr val="E30045"/>
    <a:srgbClr val="FAEDD8"/>
    <a:srgbClr val="F9EED9"/>
    <a:srgbClr val="D6E4E7"/>
    <a:srgbClr val="BDD4D8"/>
    <a:srgbClr val="99BE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792" autoAdjust="0"/>
  </p:normalViewPr>
  <p:slideViewPr>
    <p:cSldViewPr snapToGrid="0">
      <p:cViewPr>
        <p:scale>
          <a:sx n="46" d="100"/>
          <a:sy n="46" d="100"/>
        </p:scale>
        <p:origin x="1420" y="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B5B2D4-892E-024D-B649-F050C00678C9}" type="datetimeFigureOut">
              <a:rPr lang="en-US" smtClean="0"/>
              <a:t>8/7/2025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8DE8-36F6-0242-AE7B-D78BF93195DE}" type="slidenum">
              <a:rPr lang="en-US" smtClean="0"/>
              <a:t>‹#›</a:t>
            </a:fld>
            <a:endParaRPr lang="en-US"/>
          </a:p>
        </p:txBody>
      </p:sp>
    </p:spTree>
    <p:extLst>
      <p:ext uri="{BB962C8B-B14F-4D97-AF65-F5344CB8AC3E}">
        <p14:creationId xmlns:p14="http://schemas.microsoft.com/office/powerpoint/2010/main" val="380368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dirty="0">
                <a:solidFill>
                  <a:schemeClr val="tx1"/>
                </a:solidFill>
                <a:effectLst/>
                <a:latin typeface="+mn-lt"/>
                <a:ea typeface="+mn-ea"/>
                <a:cs typeface="+mn-cs"/>
              </a:rPr>
              <a:t>(My name is </a:t>
            </a:r>
            <a:r>
              <a:rPr lang="en-US" sz="1200" b="1" i="0" kern="1200" dirty="0">
                <a:solidFill>
                  <a:schemeClr val="tx1"/>
                </a:solidFill>
                <a:effectLst/>
                <a:latin typeface="+mn-lt"/>
                <a:ea typeface="+mn-ea"/>
                <a:cs typeface="+mn-cs"/>
              </a:rPr>
              <a:t>[your name]</a:t>
            </a:r>
            <a:r>
              <a:rPr lang="en-US" sz="1200" i="0" kern="1200" dirty="0">
                <a:solidFill>
                  <a:schemeClr val="tx1"/>
                </a:solidFill>
                <a:effectLst/>
                <a:latin typeface="+mn-lt"/>
                <a:ea typeface="+mn-ea"/>
                <a:cs typeface="+mn-cs"/>
              </a:rPr>
              <a:t>, and I will be leading this workshop on the benefits of incorporating a charitable giving strategy into your overall financial plan.</a:t>
            </a:r>
          </a:p>
          <a:p>
            <a:endParaRPr lang="en-US" sz="1200" i="0" kern="1200" dirty="0">
              <a:solidFill>
                <a:schemeClr val="tx1"/>
              </a:solidFill>
              <a:effectLst/>
              <a:latin typeface="+mn-lt"/>
              <a:ea typeface="+mn-ea"/>
              <a:cs typeface="+mn-cs"/>
            </a:endParaRPr>
          </a:p>
          <a:p>
            <a:r>
              <a:rPr lang="en-US" sz="1200" i="0" kern="1200">
                <a:solidFill>
                  <a:schemeClr val="tx1"/>
                </a:solidFill>
                <a:effectLst/>
                <a:latin typeface="+mn-lt"/>
                <a:ea typeface="+mn-ea"/>
                <a:cs typeface="+mn-cs"/>
              </a:rPr>
              <a:t>OR</a:t>
            </a:r>
          </a:p>
          <a:p>
            <a:endParaRPr lang="en-US" sz="1200" i="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My name is </a:t>
            </a:r>
            <a:r>
              <a:rPr lang="en-US" sz="1200" b="1" i="0" kern="1200" dirty="0">
                <a:solidFill>
                  <a:schemeClr val="tx1"/>
                </a:solidFill>
                <a:effectLst/>
                <a:latin typeface="+mn-lt"/>
                <a:ea typeface="+mn-ea"/>
                <a:cs typeface="+mn-cs"/>
              </a:rPr>
              <a:t>[your name]</a:t>
            </a:r>
            <a:r>
              <a:rPr lang="en-US" sz="1200" i="0" kern="1200" dirty="0">
                <a:solidFill>
                  <a:schemeClr val="tx1"/>
                </a:solidFill>
                <a:effectLst/>
                <a:latin typeface="+mn-lt"/>
                <a:ea typeface="+mn-ea"/>
                <a:cs typeface="+mn-cs"/>
              </a:rPr>
              <a:t>, and I will be leading this workshop on the benefits of incorporating a charitable giving strategy into your overall financial plan, along with our partner, </a:t>
            </a:r>
            <a:r>
              <a:rPr lang="en-US" sz="1200" b="1" i="0" kern="1200" dirty="0">
                <a:solidFill>
                  <a:schemeClr val="tx1"/>
                </a:solidFill>
                <a:effectLst/>
                <a:latin typeface="+mn-lt"/>
                <a:ea typeface="+mn-ea"/>
                <a:cs typeface="+mn-cs"/>
              </a:rPr>
              <a:t>[insert name]</a:t>
            </a:r>
            <a:r>
              <a:rPr lang="en-US" sz="1200" i="0" kern="1200" dirty="0">
                <a:solidFill>
                  <a:schemeClr val="tx1"/>
                </a:solidFill>
                <a:effectLst/>
                <a:latin typeface="+mn-lt"/>
                <a:ea typeface="+mn-ea"/>
                <a:cs typeface="+mn-cs"/>
              </a:rPr>
              <a:t> from Thrivent Charitable.</a:t>
            </a:r>
          </a:p>
          <a:p>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a:t>
            </a:fld>
            <a:endParaRPr lang="en-US"/>
          </a:p>
        </p:txBody>
      </p:sp>
    </p:spTree>
    <p:extLst>
      <p:ext uri="{BB962C8B-B14F-4D97-AF65-F5344CB8AC3E}">
        <p14:creationId xmlns:p14="http://schemas.microsoft.com/office/powerpoint/2010/main" val="2535912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For donors who’ve reached the age where they’re required to take minimum distributions from their IRA accounts, a Qualified Charitable Distribution is a way to help meet the requirement, avoid creating extra taxable income, and make a gift to charity.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For those 70-1/2 and older, you can make a distribution from your IRA directly to charity.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You may avoid recognizing income from the distribution (for tax purposes); however,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QCD does count toward your required minimum distribution for the year.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Tax advantages of giving qualified charitable distributions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Giving these assets to Thrivent Charitable, versus taking required minimum distributions (RMDs) into income, may enable you to avoid certain disadvantages that can come with a higher AGI, such as higher Medicare premiums, self-employment or Social Security taxes, etc.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There may be no income tax due from you on the IRA distributions to Thrivent Charitable.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example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woman in her mid-70’s who was very involved at her church always dreamed about being able to tithe by providing on-going support to the congregation, even after she passed, but she wasn’t sure if she could afford to do so. She did have an IRA set aside and didn’t need the income for living expenses. But she was required to take minimum distributions each year, which would put her into a higher tax-bracket, affecting how her other income was taxed. Her financial advisor suggested she might avoid having to recognize the IRA income each year and meet her charitable goals by creating a fund at Thrivent Charitable. She created a non-advised charitable fund and made a QCD of $108,000 each year for two years to the fund—in essence rolling over her unneeded IRA to the fund. The fund now makes annual grant distributions to her church (so she doesn’t have to tithe from her remaining income), and those grants may continue every year for the donor’s lifetime and long after she’s gone.</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11</a:t>
            </a:fld>
            <a:endParaRPr lang="en-US"/>
          </a:p>
        </p:txBody>
      </p:sp>
    </p:spTree>
    <p:extLst>
      <p:ext uri="{BB962C8B-B14F-4D97-AF65-F5344CB8AC3E}">
        <p14:creationId xmlns:p14="http://schemas.microsoft.com/office/powerpoint/2010/main" val="3461990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rial" panose="020B0604020202020204" pitchFamily="34" charset="0"/>
                <a:cs typeface="Arial" panose="020B0604020202020204" pitchFamily="34" charset="0"/>
              </a:rPr>
              <a:t>Now</a:t>
            </a:r>
            <a:r>
              <a:rPr lang="en-US" baseline="0">
                <a:latin typeface="Arial" panose="020B0604020202020204" pitchFamily="34" charset="0"/>
                <a:cs typeface="Arial" panose="020B0604020202020204" pitchFamily="34" charset="0"/>
              </a:rPr>
              <a:t> we’ll discuss a few gifts in the category of “Give Later.”</a:t>
            </a:r>
          </a:p>
        </p:txBody>
      </p:sp>
      <p:sp>
        <p:nvSpPr>
          <p:cNvPr id="4" name="Slide Number Placeholder 3"/>
          <p:cNvSpPr>
            <a:spLocks noGrp="1"/>
          </p:cNvSpPr>
          <p:nvPr>
            <p:ph type="sldNum" sz="quarter" idx="5"/>
          </p:nvPr>
        </p:nvSpPr>
        <p:spPr/>
        <p:txBody>
          <a:bodyPr/>
          <a:lstStyle/>
          <a:p>
            <a:fld id="{2E858DE8-36F6-0242-AE7B-D78BF93195DE}" type="slidenum">
              <a:rPr lang="en-US" smtClean="0"/>
              <a:t>12</a:t>
            </a:fld>
            <a:endParaRPr lang="en-US"/>
          </a:p>
        </p:txBody>
      </p:sp>
    </p:spTree>
    <p:extLst>
      <p:ext uri="{BB962C8B-B14F-4D97-AF65-F5344CB8AC3E}">
        <p14:creationId xmlns:p14="http://schemas.microsoft.com/office/powerpoint/2010/main" val="1026878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Many donors need or want the flexibility to use their assets while living but also want to continue to support the charities and causes that are important to them after their passing. “Give Later” options provide those opportunities.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Here are some examples of Give Later gifts: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Gifts through will.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Beneficiary Proceeds.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Gifts of Life Insurance. </a:t>
            </a:r>
          </a:p>
        </p:txBody>
      </p:sp>
      <p:sp>
        <p:nvSpPr>
          <p:cNvPr id="4" name="Slide Number Placeholder 3"/>
          <p:cNvSpPr>
            <a:spLocks noGrp="1"/>
          </p:cNvSpPr>
          <p:nvPr>
            <p:ph type="sldNum" sz="quarter" idx="5"/>
          </p:nvPr>
        </p:nvSpPr>
        <p:spPr/>
        <p:txBody>
          <a:bodyPr/>
          <a:lstStyle/>
          <a:p>
            <a:fld id="{2E858DE8-36F6-0242-AE7B-D78BF93195DE}" type="slidenum">
              <a:rPr lang="en-US" smtClean="0"/>
              <a:t>13</a:t>
            </a:fld>
            <a:endParaRPr lang="en-US"/>
          </a:p>
        </p:txBody>
      </p:sp>
    </p:spTree>
    <p:extLst>
      <p:ext uri="{BB962C8B-B14F-4D97-AF65-F5344CB8AC3E}">
        <p14:creationId xmlns:p14="http://schemas.microsoft.com/office/powerpoint/2010/main" val="4236520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Example: life insurance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Did you know there is a way to use life insurance strategically to leverage smaller gifts during a lifetime into a much larger gift at death?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example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One of Thrivent </a:t>
            </a:r>
            <a:r>
              <a:rPr lang="en-US" sz="1200" b="0" i="0" u="none" strike="noStrike" kern="1200" baseline="0" dirty="0" err="1">
                <a:solidFill>
                  <a:schemeClr val="tx1"/>
                </a:solidFill>
                <a:latin typeface="+mn-lt"/>
                <a:ea typeface="+mn-ea"/>
                <a:cs typeface="+mn-cs"/>
              </a:rPr>
              <a:t>Charitable’s</a:t>
            </a:r>
            <a:r>
              <a:rPr lang="en-US" sz="1200" b="0" i="0" u="none" strike="noStrike" kern="1200" baseline="0" dirty="0">
                <a:solidFill>
                  <a:schemeClr val="tx1"/>
                </a:solidFill>
                <a:latin typeface="+mn-lt"/>
                <a:ea typeface="+mn-ea"/>
                <a:cs typeface="+mn-cs"/>
              </a:rPr>
              <a:t> very first donors used this technique. She was a music teacher and wanted to leave enough money to her local church school’s endowment fund to help support the music program, since she was concerned that it was always one of the first things to get cut when the budget was tight. However, she wasn’t wealthy and didn’t think she would have enough money to meet her goal. With the help of her financial advisor, she developed a strategy for her to take out a life insurance policy and donate it to her donor-advised fund. Once the policy is owned by Thrivent Charitable, the premium payments she makes each year may be tax deductible. She can leverage an affordable annual gift into a much larger death benefit to support charities and causes she loves far into the future.</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14</a:t>
            </a:fld>
            <a:endParaRPr lang="en-US"/>
          </a:p>
        </p:txBody>
      </p:sp>
    </p:spTree>
    <p:extLst>
      <p:ext uri="{BB962C8B-B14F-4D97-AF65-F5344CB8AC3E}">
        <p14:creationId xmlns:p14="http://schemas.microsoft.com/office/powerpoint/2010/main" val="2578975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Giving through your will or living trust or naming a charity as a beneficiary on retirement or other accounts, is a simple, flexible way to act on your values and charitable interests.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Whether your assets are IRAs or other qualified retirement assets, life insurance, annuities, investments or real estate, they provide an opportunity to support charities and causes you love. We’re here to help.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Sharing all or a portion of these assets, you benefit in these ways: </a:t>
            </a:r>
          </a:p>
          <a:p>
            <a:pPr marL="228600" indent="-228600">
              <a:buFont typeface="+mj-lt"/>
              <a:buAutoNum type="arabicPeriod"/>
            </a:pPr>
            <a:r>
              <a:rPr lang="en-US" sz="1200" b="0" i="0" u="none" strike="noStrike" kern="1200" baseline="0" dirty="0">
                <a:solidFill>
                  <a:schemeClr val="tx1"/>
                </a:solidFill>
                <a:latin typeface="+mn-lt"/>
                <a:ea typeface="+mn-ea"/>
                <a:cs typeface="+mn-cs"/>
              </a:rPr>
              <a:t>You make a significant gift, oftentimes larger than what you could have made while living. </a:t>
            </a:r>
          </a:p>
          <a:p>
            <a:pPr marL="228600" indent="-228600">
              <a:buFont typeface="+mj-lt"/>
              <a:buAutoNum type="arabicPeriod"/>
            </a:pPr>
            <a:r>
              <a:rPr lang="en-US" sz="1200" b="0" i="0" u="none" strike="noStrike" kern="1200" baseline="0" dirty="0">
                <a:solidFill>
                  <a:schemeClr val="tx1"/>
                </a:solidFill>
                <a:latin typeface="+mn-lt"/>
                <a:ea typeface="+mn-ea"/>
                <a:cs typeface="+mn-cs"/>
              </a:rPr>
              <a:t>You retain control of your assets while living and have the flexibility to make changes as needed. </a:t>
            </a:r>
          </a:p>
          <a:p>
            <a:pPr marL="228600" indent="-228600">
              <a:buFont typeface="+mj-lt"/>
              <a:buAutoNum type="arabicPeriod"/>
            </a:pPr>
            <a:r>
              <a:rPr lang="en-US" sz="1200" b="0" i="0" u="none" strike="noStrike" kern="1200" baseline="0" dirty="0">
                <a:solidFill>
                  <a:schemeClr val="tx1"/>
                </a:solidFill>
                <a:latin typeface="+mn-lt"/>
                <a:ea typeface="+mn-ea"/>
                <a:cs typeface="+mn-cs"/>
              </a:rPr>
              <a:t>By giving through a donor-advised fund, your gift supports multiple charities through one simple designation.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example—beneficiary proceeds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in their 70s wanted to control their assets while living in case they needed them in retirement but were aware that IRAs inherited by family may be subject to income tax and possibly, estate tax. By naming Thrivent Charitable as beneficiary of their IRAs, the donors retain access to these assets while living. Upon their deaths, remaining IRA assets are directed to their donor-advised fund to benefit their favorite charities.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tax treatment of inherited assets can vary depending on the type of asset and the recipient. Thrivent Charitable, your financial advisor and you can team together to help identify which assets may be best to leave to charity and which may be best to leave to loved ones.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example—bequests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Donors: A couple, 66 and 72, wanted to share what’s left of their assets (upon death) with their adult children, church and other favorite charities. They’re aware IRA assets inherited by family may be subject to income tax and possibly estate tax.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Their Gift: They named Thrivent Charitable as beneficiary of their IRAs and established a donor-advised fund to support their church and two additional charities. Their adult children are named in their wills to receive the remaining assets from the estate.</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15</a:t>
            </a:fld>
            <a:endParaRPr lang="en-US"/>
          </a:p>
        </p:txBody>
      </p:sp>
    </p:spTree>
    <p:extLst>
      <p:ext uri="{BB962C8B-B14F-4D97-AF65-F5344CB8AC3E}">
        <p14:creationId xmlns:p14="http://schemas.microsoft.com/office/powerpoint/2010/main" val="1712339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rial" panose="020B0604020202020204" pitchFamily="34" charset="0"/>
                <a:cs typeface="Arial" panose="020B0604020202020204" pitchFamily="34" charset="0"/>
              </a:rPr>
              <a:t>Now</a:t>
            </a:r>
            <a:r>
              <a:rPr lang="en-US" baseline="0">
                <a:latin typeface="Arial" panose="020B0604020202020204" pitchFamily="34" charset="0"/>
                <a:cs typeface="Arial" panose="020B0604020202020204" pitchFamily="34" charset="0"/>
              </a:rPr>
              <a:t> we’ll discuss gifts in the category of “Give Later.”</a:t>
            </a:r>
          </a:p>
        </p:txBody>
      </p:sp>
      <p:sp>
        <p:nvSpPr>
          <p:cNvPr id="4" name="Slide Number Placeholder 3"/>
          <p:cNvSpPr>
            <a:spLocks noGrp="1"/>
          </p:cNvSpPr>
          <p:nvPr>
            <p:ph type="sldNum" sz="quarter" idx="5"/>
          </p:nvPr>
        </p:nvSpPr>
        <p:spPr/>
        <p:txBody>
          <a:bodyPr/>
          <a:lstStyle/>
          <a:p>
            <a:fld id="{2E858DE8-36F6-0242-AE7B-D78BF93195DE}" type="slidenum">
              <a:rPr lang="en-US" smtClean="0"/>
              <a:t>16</a:t>
            </a:fld>
            <a:endParaRPr lang="en-US"/>
          </a:p>
        </p:txBody>
      </p:sp>
    </p:spTree>
    <p:extLst>
      <p:ext uri="{BB962C8B-B14F-4D97-AF65-F5344CB8AC3E}">
        <p14:creationId xmlns:p14="http://schemas.microsoft.com/office/powerpoint/2010/main" val="3866274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Donors can make a charitable gift and receive ongoing income payments for life or a term of years. The remainder provides charitable support.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are two options for “Give &amp; Receive” gifts: a Charitable Gift Annuity and a Charitable Remainder Trust.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Thrivent Charitable offers both, depending on the type of income you want and what assets you may have to give.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look at some examples of Give and Receive.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17</a:t>
            </a:fld>
            <a:endParaRPr lang="en-US"/>
          </a:p>
        </p:txBody>
      </p:sp>
    </p:spTree>
    <p:extLst>
      <p:ext uri="{BB962C8B-B14F-4D97-AF65-F5344CB8AC3E}">
        <p14:creationId xmlns:p14="http://schemas.microsoft.com/office/powerpoint/2010/main" val="1960017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charitable gift annuity is one of the most popular ways to give. It provides income payments to the donor while living and future support to favorite charities. Income rates are based on age and other factors. Many donors find gift annuities to be a simple, effective way to convert money market fund assets or a CD into an ongoing income stream.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Donors not only enjoy income and may enjoy tax advantages from their gift, but also provide lasting change to their chosen charities.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story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in their 60s is still working in healthcare. They are active volunteers in their community and at their church. Over time they establish a charitable gift annuity to provide them with retirement income. When they both pass, the remainder goes to their donor-advised fund and grants to charities they cherish will continue into perpetuity.</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18</a:t>
            </a:fld>
            <a:endParaRPr lang="en-US"/>
          </a:p>
        </p:txBody>
      </p:sp>
    </p:spTree>
    <p:extLst>
      <p:ext uri="{BB962C8B-B14F-4D97-AF65-F5344CB8AC3E}">
        <p14:creationId xmlns:p14="http://schemas.microsoft.com/office/powerpoint/2010/main" val="21221741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Through a charitable remainder annuity trust or unitrust, your gift is converted to ongoing income payments for a lifetime or a term of up to 20 years. At the end of the trust, the remainder benefits your donor-advised fund.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an annuity trust, you make a one-time gift and receive a set income. Your gift can be cash or publicly traded securities, and the minimum is $50,000.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a unitrust, you can make multiple gifts of cash, publicly traded securities and real estate or other illiquid assets. Your income payments are calculated annually using a set percentage rate and the value of your trust’s assets. The gift minimum is $100,000, or $200,000 when giving real estate or closely held stock.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either type of trust, you may receive a charitable deduction.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Other common assets used for charitable remainder trusts include stock, mutual funds, rental properties, farm equipment, and crops and livestock.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look at an example.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story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in their late 50s was ready to retire from crop farming. They planned to crop share their land and sell equipment and machinery at auction, since none of their adult children farm. They had a passion for generosity—having done mission trips abroad in the past—and wanted to be able to share some of their wealth with their children. They worked with their Thrivent financial advisor and Thrivent Charitable® to establish a charitable remainder trust and gifted some of the equipment and machinery before auction. This helped them to greatly reduce taxes owed on the depreciated equipment. And a predetermined percentage of the trust’s assets is split between the children as annual income for the next 20 years. After those 20 years, the trust’s remainder will provide support to charities the family cherishes.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19</a:t>
            </a:fld>
            <a:endParaRPr lang="en-US"/>
          </a:p>
        </p:txBody>
      </p:sp>
    </p:spTree>
    <p:extLst>
      <p:ext uri="{BB962C8B-B14F-4D97-AF65-F5344CB8AC3E}">
        <p14:creationId xmlns:p14="http://schemas.microsoft.com/office/powerpoint/2010/main" val="3804370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 invite you to set up a time when we can talk about a strategy to put what we’ve learned today into action.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Here are four steps to take now to help you get started on your charitable journey: </a:t>
            </a:r>
          </a:p>
          <a:p>
            <a:pPr marL="228600" indent="-228600">
              <a:buFont typeface="+mj-lt"/>
              <a:buAutoNum type="arabicPeriod"/>
            </a:pPr>
            <a:r>
              <a:rPr lang="en-US" sz="1200" b="1" i="0" u="none" strike="noStrike" kern="1200" baseline="0" dirty="0">
                <a:solidFill>
                  <a:schemeClr val="tx1"/>
                </a:solidFill>
                <a:latin typeface="+mn-lt"/>
                <a:ea typeface="+mn-ea"/>
                <a:cs typeface="+mn-cs"/>
              </a:rPr>
              <a:t>Identify your passions: </a:t>
            </a:r>
            <a:r>
              <a:rPr lang="en-US" sz="1200" b="0" i="0" u="none" strike="noStrike" kern="1200" baseline="0" dirty="0">
                <a:solidFill>
                  <a:schemeClr val="tx1"/>
                </a:solidFill>
                <a:latin typeface="+mn-lt"/>
                <a:ea typeface="+mn-ea"/>
                <a:cs typeface="+mn-cs"/>
              </a:rPr>
              <a:t>What values do you want to express through your giving? What issues, interests and causes do you cherish? </a:t>
            </a:r>
          </a:p>
          <a:p>
            <a:pPr marL="228600" indent="-228600">
              <a:buFont typeface="+mj-lt"/>
              <a:buAutoNum type="arabicPeriod"/>
            </a:pPr>
            <a:r>
              <a:rPr lang="en-US" sz="1200" b="1" i="0" u="none" strike="noStrike" kern="1200" baseline="0" dirty="0">
                <a:solidFill>
                  <a:schemeClr val="tx1"/>
                </a:solidFill>
                <a:latin typeface="+mn-lt"/>
                <a:ea typeface="+mn-ea"/>
                <a:cs typeface="+mn-cs"/>
              </a:rPr>
              <a:t>Consider your resources: </a:t>
            </a:r>
            <a:r>
              <a:rPr lang="en-US" sz="1200" b="0" i="0" u="none" strike="noStrike" kern="1200" baseline="0" dirty="0">
                <a:solidFill>
                  <a:schemeClr val="tx1"/>
                </a:solidFill>
                <a:latin typeface="+mn-lt"/>
                <a:ea typeface="+mn-ea"/>
                <a:cs typeface="+mn-cs"/>
              </a:rPr>
              <a:t>A review of your assets and living expenses can help reveal opportunities to live what you believe. You can give now while living, make a gift upon death or make a gift that in turn provides you with ongoing income. Each option offers financial benefits. </a:t>
            </a:r>
          </a:p>
          <a:p>
            <a:pPr marL="228600" indent="-228600">
              <a:buFont typeface="+mj-lt"/>
              <a:buAutoNum type="arabicPeriod"/>
            </a:pPr>
            <a:r>
              <a:rPr lang="en-US" sz="1200" b="1" i="0" u="none" strike="noStrike" kern="1200" baseline="0" dirty="0">
                <a:solidFill>
                  <a:schemeClr val="tx1"/>
                </a:solidFill>
                <a:latin typeface="+mn-lt"/>
                <a:ea typeface="+mn-ea"/>
                <a:cs typeface="+mn-cs"/>
              </a:rPr>
              <a:t>Make a difference: </a:t>
            </a:r>
            <a:r>
              <a:rPr lang="en-US" sz="1200" b="0" i="0" u="none" strike="noStrike" kern="1200" baseline="0" dirty="0">
                <a:solidFill>
                  <a:schemeClr val="tx1"/>
                </a:solidFill>
                <a:latin typeface="+mn-lt"/>
                <a:ea typeface="+mn-ea"/>
                <a:cs typeface="+mn-cs"/>
              </a:rPr>
              <a:t>Beyond positive change, do you want to model philanthropy for your children or create a legacy? Planned giving allows the opportunity to do both. </a:t>
            </a:r>
          </a:p>
          <a:p>
            <a:pPr marL="228600" indent="-228600">
              <a:buFont typeface="+mj-lt"/>
              <a:buAutoNum type="arabicPeriod"/>
            </a:pPr>
            <a:r>
              <a:rPr lang="en-US" sz="1200" b="1" i="0" u="none" strike="noStrike" kern="1200" baseline="0" dirty="0">
                <a:solidFill>
                  <a:schemeClr val="tx1"/>
                </a:solidFill>
                <a:latin typeface="+mn-lt"/>
                <a:ea typeface="+mn-ea"/>
                <a:cs typeface="+mn-cs"/>
              </a:rPr>
              <a:t>Just do </a:t>
            </a: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1" i="0" u="none" strike="noStrike" kern="1200" baseline="0" dirty="0">
                <a:solidFill>
                  <a:schemeClr val="tx1"/>
                </a:solidFill>
                <a:latin typeface="+mn-lt"/>
                <a:ea typeface="+mn-ea"/>
                <a:cs typeface="+mn-cs"/>
              </a:rPr>
              <a:t>it: </a:t>
            </a:r>
            <a:r>
              <a:rPr lang="en-US" sz="1200" b="0" i="0" u="none" strike="noStrike" kern="1200" baseline="0" dirty="0">
                <a:solidFill>
                  <a:schemeClr val="tx1"/>
                </a:solidFill>
                <a:latin typeface="+mn-lt"/>
                <a:ea typeface="+mn-ea"/>
                <a:cs typeface="+mn-cs"/>
              </a:rPr>
              <a:t>I can help you arrive at a strategy meshing your objectives, resources and values. </a:t>
            </a:r>
          </a:p>
        </p:txBody>
      </p:sp>
      <p:sp>
        <p:nvSpPr>
          <p:cNvPr id="4" name="Slide Number Placeholder 3"/>
          <p:cNvSpPr>
            <a:spLocks noGrp="1"/>
          </p:cNvSpPr>
          <p:nvPr>
            <p:ph type="sldNum" sz="quarter" idx="5"/>
          </p:nvPr>
        </p:nvSpPr>
        <p:spPr/>
        <p:txBody>
          <a:bodyPr/>
          <a:lstStyle/>
          <a:p>
            <a:fld id="{2E858DE8-36F6-0242-AE7B-D78BF93195DE}" type="slidenum">
              <a:rPr lang="en-US" smtClean="0"/>
              <a:t>21</a:t>
            </a:fld>
            <a:endParaRPr lang="en-US"/>
          </a:p>
        </p:txBody>
      </p:sp>
    </p:spTree>
    <p:extLst>
      <p:ext uri="{BB962C8B-B14F-4D97-AF65-F5344CB8AC3E}">
        <p14:creationId xmlns:p14="http://schemas.microsoft.com/office/powerpoint/2010/main" val="2198040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Let’s discuss the most common reasons why people give.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Based on survey responses from thousands who give through Thrivent Charitable®, the top motivators for giving are: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To help others.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To give out of gratitude or in response to life’s blessings.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Brings them joy.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Potential tax advantages. </a:t>
            </a:r>
          </a:p>
          <a:p>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a:t>
            </a:fld>
            <a:endParaRPr lang="en-US"/>
          </a:p>
        </p:txBody>
      </p:sp>
    </p:spTree>
    <p:extLst>
      <p:ext uri="{BB962C8B-B14F-4D97-AF65-F5344CB8AC3E}">
        <p14:creationId xmlns:p14="http://schemas.microsoft.com/office/powerpoint/2010/main" val="126050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I invite you to set up a time when we can talk about a strategy to put what we’ve learned today in action.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22</a:t>
            </a:fld>
            <a:endParaRPr lang="en-US"/>
          </a:p>
        </p:txBody>
      </p:sp>
    </p:spTree>
    <p:extLst>
      <p:ext uri="{BB962C8B-B14F-4D97-AF65-F5344CB8AC3E}">
        <p14:creationId xmlns:p14="http://schemas.microsoft.com/office/powerpoint/2010/main" val="37756343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24</a:t>
            </a:fld>
            <a:endParaRPr lang="en-US"/>
          </a:p>
        </p:txBody>
      </p:sp>
    </p:spTree>
    <p:extLst>
      <p:ext uri="{BB962C8B-B14F-4D97-AF65-F5344CB8AC3E}">
        <p14:creationId xmlns:p14="http://schemas.microsoft.com/office/powerpoint/2010/main" val="5986624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25</a:t>
            </a:fld>
            <a:endParaRPr lang="en-US"/>
          </a:p>
        </p:txBody>
      </p:sp>
    </p:spTree>
    <p:extLst>
      <p:ext uri="{BB962C8B-B14F-4D97-AF65-F5344CB8AC3E}">
        <p14:creationId xmlns:p14="http://schemas.microsoft.com/office/powerpoint/2010/main" val="1049956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26</a:t>
            </a:fld>
            <a:endParaRPr lang="en-US"/>
          </a:p>
        </p:txBody>
      </p:sp>
    </p:spTree>
    <p:extLst>
      <p:ext uri="{BB962C8B-B14F-4D97-AF65-F5344CB8AC3E}">
        <p14:creationId xmlns:p14="http://schemas.microsoft.com/office/powerpoint/2010/main" val="3040027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Each of us chooses to give in different ways and times.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Spontaneous giving is typically spur of the moment and donations are smaller. Examples include disaster relief efforts and neighbors in need.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Intentional giving includes donations made on a regular basis. Examples include giving to your church or other favorite charities.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Planned giving is part of an overall financial strategy. Did you know almost everyone is able to make a planned gift? However, only around 37% of Americans over 30 are familiar with the term “planned giving,” which is a missed opportunity to support charities and causes you cherish.*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is where I can help you develop a giving plan designed to match your charitable interests and financial circumstances. This kind of generosity can be implemented while living or after death.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*http://www.thefundraisingauthority.com/planned-giving/20- facts-about-planned-giving/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3</a:t>
            </a:fld>
            <a:endParaRPr lang="en-US"/>
          </a:p>
        </p:txBody>
      </p:sp>
    </p:spTree>
    <p:extLst>
      <p:ext uri="{BB962C8B-B14F-4D97-AF65-F5344CB8AC3E}">
        <p14:creationId xmlns:p14="http://schemas.microsoft.com/office/powerpoint/2010/main" val="3384259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How does a Charitable Fund work?</a:t>
            </a:r>
          </a:p>
          <a:p>
            <a:r>
              <a:rPr lang="en-US" sz="1200" b="0" i="0" u="none" strike="noStrike" kern="1200" baseline="0" dirty="0">
                <a:solidFill>
                  <a:schemeClr val="tx1"/>
                </a:solidFill>
                <a:latin typeface="+mn-lt"/>
                <a:ea typeface="+mn-ea"/>
                <a:cs typeface="+mn-cs"/>
              </a:rPr>
              <a:t> </a:t>
            </a:r>
          </a:p>
          <a:p>
            <a:r>
              <a:rPr lang="en-US" sz="1200" b="0" i="0" u="none" strike="noStrike" kern="1200" baseline="0" dirty="0">
                <a:solidFill>
                  <a:schemeClr val="tx1"/>
                </a:solidFill>
                <a:latin typeface="+mn-lt"/>
                <a:ea typeface="+mn-ea"/>
                <a:cs typeface="+mn-cs"/>
              </a:rPr>
              <a:t>You contribute assets to the charitable fund, the assets are invested with sound stewardship, in alignment with your risk tolerance and values for potential growth, and you recommend grants to the charities and causes of your choice over time.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are many ways to make gifts to establish the fund: Give Now, Give Later or Give &amp; Receive.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4</a:t>
            </a:fld>
            <a:endParaRPr lang="en-US"/>
          </a:p>
        </p:txBody>
      </p:sp>
    </p:spTree>
    <p:extLst>
      <p:ext uri="{BB962C8B-B14F-4D97-AF65-F5344CB8AC3E}">
        <p14:creationId xmlns:p14="http://schemas.microsoft.com/office/powerpoint/2010/main" val="4144791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There are three common ways to give charitably. Each of these giving methods may benefit your charitable fund.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three categories are Give Now, Give Later and Give &amp; Receive—which may be an option for you depending on your personal situation and goals.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6</a:t>
            </a:fld>
            <a:endParaRPr lang="en-US"/>
          </a:p>
        </p:txBody>
      </p:sp>
    </p:spTree>
    <p:extLst>
      <p:ext uri="{BB962C8B-B14F-4D97-AF65-F5344CB8AC3E}">
        <p14:creationId xmlns:p14="http://schemas.microsoft.com/office/powerpoint/2010/main" val="496688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First, we’ll discuss a few gifts in the category of “Give Now.”</a:t>
            </a:r>
            <a:endParaRPr lang="en-US"/>
          </a:p>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7</a:t>
            </a:fld>
            <a:endParaRPr lang="en-US"/>
          </a:p>
        </p:txBody>
      </p:sp>
    </p:spTree>
    <p:extLst>
      <p:ext uri="{BB962C8B-B14F-4D97-AF65-F5344CB8AC3E}">
        <p14:creationId xmlns:p14="http://schemas.microsoft.com/office/powerpoint/2010/main" val="3950570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We’re all familiar with the concept of taking out our checkbook and donating in response to an appeal, which is great, but we can also be more strategic, and potentially give in bigger, wiser ways.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are a few strategies that may assist you to “Give Now” such as gifting Appreciated Assets (long-term capital gain assets), an IRA Charitable Rollover (what’s often called a Qualified Charitable Distribution) or real estate or business interests.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hear a couple examples of Give Now.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8</a:t>
            </a:fld>
            <a:endParaRPr lang="en-US"/>
          </a:p>
        </p:txBody>
      </p:sp>
    </p:spTree>
    <p:extLst>
      <p:ext uri="{BB962C8B-B14F-4D97-AF65-F5344CB8AC3E}">
        <p14:creationId xmlns:p14="http://schemas.microsoft.com/office/powerpoint/2010/main" val="1327476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Example: sale of a business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a donor-advised fund, you can make the gift today and you may receive the tax deduction when you need it, and distribute support to charities later, either over time, or when the timing is right for you and your selected charities.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great example of this type of giving is a family from the Pacific Northwest. They had a family tradition; ever since the first grandchild turned 8-years-old, he got to go on a summer trip with grandma and grandpa, all by himself, without his parents along. Then as each successive grandchild reached the age of 8, they got to come along on the trip as well. Until what had started out as a few family members on trip somewhere by plane, turned into several cars full of 16 grandchildren and the grandparents caravanning across country, with the older kids helping to drive and look out for the younger ones.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When it came time for the grandparents to simplify in retirement, the grandma decided to sell off the business she’d built up over the years. They knew they would need to do some planning around the sale and what to do with the proceeds. They also wanted to incorporate charitable giving but weren’t sure what the best way to do it was. They met with their financial advisor, who suggested they think about a donor-advised fund. He explained by establishing a fund in the year of the sale, they could make a gift with some of the proceeds, thus off-setting some of the income with a potential tax deduction. However, they could take their time granting money from the fund to charities they cherish in retirement.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They loved the idea and thought it would be a great way to pass on their faith and philanthropic values to their grandchildren. So, they made a gift and established a charitable fund. Now every year when they’re on their annual trip with the grandkids, they talk about what charities they want to benefit from the fund and why, and all the kids can bring forward ideas and share in the decision. Then, later when grandma and grandpa pass away, the grandkids will take over as advisors to the fund and continue the tradition.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9</a:t>
            </a:fld>
            <a:endParaRPr lang="en-US"/>
          </a:p>
        </p:txBody>
      </p:sp>
    </p:spTree>
    <p:extLst>
      <p:ext uri="{BB962C8B-B14F-4D97-AF65-F5344CB8AC3E}">
        <p14:creationId xmlns:p14="http://schemas.microsoft.com/office/powerpoint/2010/main" val="1428181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Sometimes donors have very busy lives and have found it appealing to centralize their giving in one account, so they no longer need to track all their gifts and gift receipts. A fund can benefit any IRS qualified charity.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story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say a man in his late 40s wants to create a centralized giving account using long-term appreciated stock. He works with Thrivent Charitable to establish a donor-advised fund with $25,000 in stock, potentially bypassing capital gain. He may also receive an immediate charitable income tax deduction. Through his fund, he supports multiple local and national charities and chooses when, where and how much is distributed.</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10</a:t>
            </a:fld>
            <a:endParaRPr lang="en-US"/>
          </a:p>
        </p:txBody>
      </p:sp>
    </p:spTree>
    <p:extLst>
      <p:ext uri="{BB962C8B-B14F-4D97-AF65-F5344CB8AC3E}">
        <p14:creationId xmlns:p14="http://schemas.microsoft.com/office/powerpoint/2010/main" val="33604610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A blue and white circle&#10;&#10;Description automatically generated">
            <a:extLst>
              <a:ext uri="{FF2B5EF4-FFF2-40B4-BE49-F238E27FC236}">
                <a16:creationId xmlns:a16="http://schemas.microsoft.com/office/drawing/2014/main" id="{84D1F0A7-E738-C507-C477-3DEB900B2F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 name="Picture 1" descr="A black background with a black square&#10;&#10;AI-generated content may be incorrect.">
            <a:extLst>
              <a:ext uri="{FF2B5EF4-FFF2-40B4-BE49-F238E27FC236}">
                <a16:creationId xmlns:a16="http://schemas.microsoft.com/office/drawing/2014/main" id="{5AAA52D0-4934-A685-65E3-D74C7717B323}"/>
              </a:ext>
            </a:extLst>
          </p:cNvPr>
          <p:cNvPicPr>
            <a:picLocks noChangeAspect="1"/>
          </p:cNvPicPr>
          <p:nvPr userDrawn="1"/>
        </p:nvPicPr>
        <p:blipFill>
          <a:blip r:embed="rId3"/>
          <a:stretch>
            <a:fillRect/>
          </a:stretch>
        </p:blipFill>
        <p:spPr>
          <a:xfrm>
            <a:off x="9844057" y="17855"/>
            <a:ext cx="2266213" cy="1337618"/>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19" name="Subtitle 2">
            <a:extLst>
              <a:ext uri="{FF2B5EF4-FFF2-40B4-BE49-F238E27FC236}">
                <a16:creationId xmlns:a16="http://schemas.microsoft.com/office/drawing/2014/main" id="{0ADE65C4-786F-3512-AEA4-BA46D389F3B7}"/>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spTree>
    <p:extLst>
      <p:ext uri="{BB962C8B-B14F-4D97-AF65-F5344CB8AC3E}">
        <p14:creationId xmlns:p14="http://schemas.microsoft.com/office/powerpoint/2010/main" val="73484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ection Divider Number">
    <p:bg>
      <p:bgPr>
        <a:solidFill>
          <a:srgbClr val="FAED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b="0" i="0">
                <a:latin typeface="Basis Grt for Thrivent OffWhite" panose="020B0503030604040103" pitchFamily="34" charset="0"/>
                <a:cs typeface="Basis Grt for Thrivent OffWhite" panose="020B0503030604040103" pitchFamily="34" charset="0"/>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736F29CA-8490-16AE-9369-E4AB6E700430}"/>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04</a:t>
            </a:r>
          </a:p>
        </p:txBody>
      </p:sp>
      <p:sp>
        <p:nvSpPr>
          <p:cNvPr id="3" name="Footer Placeholder 2">
            <a:extLst>
              <a:ext uri="{FF2B5EF4-FFF2-40B4-BE49-F238E27FC236}">
                <a16:creationId xmlns:a16="http://schemas.microsoft.com/office/drawing/2014/main" id="{0FE1B679-1EB4-6040-8EF0-9424E7646AD1}"/>
              </a:ext>
            </a:extLst>
          </p:cNvPr>
          <p:cNvSpPr>
            <a:spLocks noGrp="1"/>
          </p:cNvSpPr>
          <p:nvPr>
            <p:ph type="ftr" sz="quarter" idx="14"/>
          </p:nvPr>
        </p:nvSpPr>
        <p:spPr>
          <a:xfrm>
            <a:off x="1033936" y="6403484"/>
            <a:ext cx="46195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011211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Section Divider Number">
    <p:bg>
      <p:bgPr>
        <a:solidFill>
          <a:srgbClr val="CEE2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63C1F7C9-9D30-69EC-5367-077A71AD6354}"/>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05</a:t>
            </a:r>
          </a:p>
        </p:txBody>
      </p:sp>
      <p:sp>
        <p:nvSpPr>
          <p:cNvPr id="3" name="Footer Placeholder 2">
            <a:extLst>
              <a:ext uri="{FF2B5EF4-FFF2-40B4-BE49-F238E27FC236}">
                <a16:creationId xmlns:a16="http://schemas.microsoft.com/office/drawing/2014/main" id="{732BD1CB-6982-06F0-12B5-640BBF9B2F15}"/>
              </a:ext>
            </a:extLst>
          </p:cNvPr>
          <p:cNvSpPr>
            <a:spLocks noGrp="1"/>
          </p:cNvSpPr>
          <p:nvPr>
            <p:ph type="ftr" sz="quarter" idx="14"/>
          </p:nvPr>
        </p:nvSpPr>
        <p:spPr>
          <a:xfrm>
            <a:off x="1033937" y="6403484"/>
            <a:ext cx="4531594"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4221065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Divider Photo">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3DD868D-FA45-8DB1-DBD3-C0F885002CFB}"/>
              </a:ext>
            </a:extLst>
          </p:cNvPr>
          <p:cNvPicPr>
            <a:picLocks noChangeAspect="1"/>
          </p:cNvPicPr>
          <p:nvPr userDrawn="1"/>
        </p:nvPicPr>
        <p:blipFill>
          <a:blip r:embed="rId2"/>
          <a:srcRect l="7920" t="73" r="28028" b="16600"/>
          <a:stretch/>
        </p:blipFill>
        <p:spPr>
          <a:xfrm>
            <a:off x="5160441" y="5974"/>
            <a:ext cx="7031559" cy="6863178"/>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A693FC5A-2F55-E91B-397A-140E0E52E76B}"/>
              </a:ext>
            </a:extLst>
          </p:cNvPr>
          <p:cNvSpPr>
            <a:spLocks noGrp="1"/>
          </p:cNvSpPr>
          <p:nvPr>
            <p:ph type="ftr" sz="quarter" idx="31"/>
          </p:nvPr>
        </p:nvSpPr>
        <p:spPr>
          <a:xfrm>
            <a:off x="629628" y="6403484"/>
            <a:ext cx="4765430"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62342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Divider Photo">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72E9E7-6E32-2E74-3794-858676A4240F}"/>
              </a:ext>
            </a:extLst>
          </p:cNvPr>
          <p:cNvPicPr>
            <a:picLocks noChangeAspect="1"/>
          </p:cNvPicPr>
          <p:nvPr userDrawn="1"/>
        </p:nvPicPr>
        <p:blipFill>
          <a:blip r:embed="rId2"/>
          <a:srcRect l="1423" r="22139"/>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645326" y="6403484"/>
            <a:ext cx="4703056" cy="232987"/>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850808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Section Divider Photo">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72E9E7-6E32-2E74-3794-858676A4240F}"/>
              </a:ext>
            </a:extLst>
          </p:cNvPr>
          <p:cNvPicPr>
            <a:picLocks noChangeAspect="1"/>
          </p:cNvPicPr>
          <p:nvPr userDrawn="1"/>
        </p:nvPicPr>
        <p:blipFill>
          <a:blip r:embed="rId2"/>
          <a:srcRect l="16091" r="16563" b="11847"/>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645326" y="6403484"/>
            <a:ext cx="4703056" cy="232987"/>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29025769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Section Divider Photo">
    <p:bg>
      <p:bgPr>
        <a:solidFill>
          <a:schemeClr val="tx2"/>
        </a:solidFill>
        <a:effectLst/>
      </p:bgPr>
    </p:bg>
    <p:spTree>
      <p:nvGrpSpPr>
        <p:cNvPr id="1" name=""/>
        <p:cNvGrpSpPr/>
        <p:nvPr/>
      </p:nvGrpSpPr>
      <p:grpSpPr>
        <a:xfrm>
          <a:off x="0" y="0"/>
          <a:ext cx="0" cy="0"/>
          <a:chOff x="0" y="0"/>
          <a:chExt cx="0" cy="0"/>
        </a:xfrm>
      </p:grpSpPr>
      <p:pic>
        <p:nvPicPr>
          <p:cNvPr id="7" name="Picture 6" descr="A person putting a plant in a vase&#10;&#10;Description automatically generated">
            <a:extLst>
              <a:ext uri="{FF2B5EF4-FFF2-40B4-BE49-F238E27FC236}">
                <a16:creationId xmlns:a16="http://schemas.microsoft.com/office/drawing/2014/main" id="{20CB138D-8794-B98C-8E29-CD90F88D74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4606" r="14547" b="7281"/>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8A9B7878-5AFE-25BA-38D9-09D7235BA155}"/>
              </a:ext>
            </a:extLst>
          </p:cNvPr>
          <p:cNvSpPr>
            <a:spLocks noGrp="1"/>
          </p:cNvSpPr>
          <p:nvPr>
            <p:ph type="pic" sz="quarter" idx="30" hasCustomPrompt="1"/>
          </p:nvPr>
        </p:nvSpPr>
        <p:spPr>
          <a:xfrm>
            <a:off x="5205046"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22E5A5F4-2C87-78D9-8369-D77D49FAE810}"/>
              </a:ext>
            </a:extLst>
          </p:cNvPr>
          <p:cNvSpPr>
            <a:spLocks noGrp="1"/>
          </p:cNvSpPr>
          <p:nvPr>
            <p:ph type="ftr" sz="quarter" idx="31"/>
          </p:nvPr>
        </p:nvSpPr>
        <p:spPr>
          <a:xfrm>
            <a:off x="628881" y="6406168"/>
            <a:ext cx="4582285"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58210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Section Divider Photo">
    <p:bg>
      <p:bgPr>
        <a:solidFill>
          <a:srgbClr val="CEE2E3"/>
        </a:solidFill>
        <a:effectLst/>
      </p:bgPr>
    </p:bg>
    <p:spTree>
      <p:nvGrpSpPr>
        <p:cNvPr id="1" name=""/>
        <p:cNvGrpSpPr/>
        <p:nvPr/>
      </p:nvGrpSpPr>
      <p:grpSpPr>
        <a:xfrm>
          <a:off x="0" y="0"/>
          <a:ext cx="0" cy="0"/>
          <a:chOff x="0" y="0"/>
          <a:chExt cx="0" cy="0"/>
        </a:xfrm>
      </p:grpSpPr>
      <p:pic>
        <p:nvPicPr>
          <p:cNvPr id="5" name="Picture 4" descr="A person sitting at a table&#10;&#10;Description automatically generated">
            <a:extLst>
              <a:ext uri="{FF2B5EF4-FFF2-40B4-BE49-F238E27FC236}">
                <a16:creationId xmlns:a16="http://schemas.microsoft.com/office/drawing/2014/main" id="{BF68C21E-F84C-5106-5957-00CC641F77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1465" t="3793" r="11040" b="7863"/>
          <a:stretch/>
        </p:blipFill>
        <p:spPr>
          <a:xfrm>
            <a:off x="5205047"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D99FF7BD-2DB4-EEB6-54FC-8A3ADD545601}"/>
              </a:ext>
            </a:extLst>
          </p:cNvPr>
          <p:cNvSpPr>
            <a:spLocks noGrp="1"/>
          </p:cNvSpPr>
          <p:nvPr>
            <p:ph type="pic" sz="quarter" idx="30" hasCustomPrompt="1"/>
          </p:nvPr>
        </p:nvSpPr>
        <p:spPr>
          <a:xfrm>
            <a:off x="5205047"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E665927F-4B06-AB53-5F08-EA442DB24116}"/>
              </a:ext>
            </a:extLst>
          </p:cNvPr>
          <p:cNvSpPr>
            <a:spLocks noGrp="1"/>
          </p:cNvSpPr>
          <p:nvPr>
            <p:ph type="ftr" sz="quarter" idx="31"/>
          </p:nvPr>
        </p:nvSpPr>
        <p:spPr>
          <a:xfrm>
            <a:off x="662580" y="6410649"/>
            <a:ext cx="4616791"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52455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Divider Pattern">
    <p:spTree>
      <p:nvGrpSpPr>
        <p:cNvPr id="1" name=""/>
        <p:cNvGrpSpPr/>
        <p:nvPr/>
      </p:nvGrpSpPr>
      <p:grpSpPr>
        <a:xfrm>
          <a:off x="0" y="0"/>
          <a:ext cx="0" cy="0"/>
          <a:chOff x="0" y="0"/>
          <a:chExt cx="0" cy="0"/>
        </a:xfrm>
      </p:grpSpPr>
      <p:pic>
        <p:nvPicPr>
          <p:cNvPr id="7" name="Picture 6" descr="A blue background with white lines&#10;&#10;Description automatically generated">
            <a:extLst>
              <a:ext uri="{FF2B5EF4-FFF2-40B4-BE49-F238E27FC236}">
                <a16:creationId xmlns:a16="http://schemas.microsoft.com/office/drawing/2014/main" id="{1C91F820-E2BF-CA29-BF3E-385823A30A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E6C6FEF7-F8FD-0C3F-DDB9-E508837B5A99}"/>
              </a:ext>
            </a:extLst>
          </p:cNvPr>
          <p:cNvSpPr>
            <a:spLocks noGrp="1"/>
          </p:cNvSpPr>
          <p:nvPr>
            <p:ph type="ftr" sz="quarter" idx="13"/>
          </p:nvPr>
        </p:nvSpPr>
        <p:spPr>
          <a:xfrm>
            <a:off x="1033937" y="6403484"/>
            <a:ext cx="4590486"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025482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ection Divider Pattern">
    <p:spTree>
      <p:nvGrpSpPr>
        <p:cNvPr id="1" name=""/>
        <p:cNvGrpSpPr/>
        <p:nvPr/>
      </p:nvGrpSpPr>
      <p:grpSpPr>
        <a:xfrm>
          <a:off x="0" y="0"/>
          <a:ext cx="0" cy="0"/>
          <a:chOff x="0" y="0"/>
          <a:chExt cx="0" cy="0"/>
        </a:xfrm>
      </p:grpSpPr>
      <p:pic>
        <p:nvPicPr>
          <p:cNvPr id="5" name="Picture 4" descr="A white and tan background&#10;&#10;Description automatically generated with medium confidence">
            <a:extLst>
              <a:ext uri="{FF2B5EF4-FFF2-40B4-BE49-F238E27FC236}">
                <a16:creationId xmlns:a16="http://schemas.microsoft.com/office/drawing/2014/main" id="{E03DF2EA-5E8B-E9D4-BC81-4F76C4753D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2E9AC361-C3E1-03CA-3A4F-8D2D60155B3C}"/>
              </a:ext>
            </a:extLst>
          </p:cNvPr>
          <p:cNvSpPr>
            <a:spLocks noGrp="1"/>
          </p:cNvSpPr>
          <p:nvPr>
            <p:ph type="ftr" sz="quarter" idx="13"/>
          </p:nvPr>
        </p:nvSpPr>
        <p:spPr>
          <a:xfrm>
            <a:off x="1033936" y="6403484"/>
            <a:ext cx="4909663"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978002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ection Divider Pattern">
    <p:spTree>
      <p:nvGrpSpPr>
        <p:cNvPr id="1" name=""/>
        <p:cNvGrpSpPr/>
        <p:nvPr/>
      </p:nvGrpSpPr>
      <p:grpSpPr>
        <a:xfrm>
          <a:off x="0" y="0"/>
          <a:ext cx="0" cy="0"/>
          <a:chOff x="0" y="0"/>
          <a:chExt cx="0" cy="0"/>
        </a:xfrm>
      </p:grpSpPr>
      <p:pic>
        <p:nvPicPr>
          <p:cNvPr id="5" name="Picture 4" descr="A blue background with white lines&#10;&#10;Description automatically generated">
            <a:extLst>
              <a:ext uri="{FF2B5EF4-FFF2-40B4-BE49-F238E27FC236}">
                <a16:creationId xmlns:a16="http://schemas.microsoft.com/office/drawing/2014/main" id="{81F0D742-1036-45A9-152E-7A0FC7BD87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3" name="Footer Placeholder 2">
            <a:extLst>
              <a:ext uri="{FF2B5EF4-FFF2-40B4-BE49-F238E27FC236}">
                <a16:creationId xmlns:a16="http://schemas.microsoft.com/office/drawing/2014/main" id="{BF52BEAC-32CA-73D1-F427-9B70DE1088F7}"/>
              </a:ext>
            </a:extLst>
          </p:cNvPr>
          <p:cNvSpPr>
            <a:spLocks noGrp="1"/>
          </p:cNvSpPr>
          <p:nvPr>
            <p:ph type="ftr" sz="quarter" idx="13"/>
          </p:nvPr>
        </p:nvSpPr>
        <p:spPr>
          <a:xfrm>
            <a:off x="1033936" y="6403484"/>
            <a:ext cx="4918289" cy="2164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4074395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2"/>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4" name="Picture 3" descr="A black background with a black square&#10;&#10;AI-generated content may be incorrect.">
            <a:extLst>
              <a:ext uri="{FF2B5EF4-FFF2-40B4-BE49-F238E27FC236}">
                <a16:creationId xmlns:a16="http://schemas.microsoft.com/office/drawing/2014/main" id="{392D6321-D038-3214-5CAA-DD8DA7FCB8C1}"/>
              </a:ext>
            </a:extLst>
          </p:cNvPr>
          <p:cNvPicPr>
            <a:picLocks noChangeAspect="1"/>
          </p:cNvPicPr>
          <p:nvPr userDrawn="1"/>
        </p:nvPicPr>
        <p:blipFill>
          <a:blip r:embed="rId2"/>
          <a:stretch>
            <a:fillRect/>
          </a:stretch>
        </p:blipFill>
        <p:spPr>
          <a:xfrm>
            <a:off x="377595" y="313672"/>
            <a:ext cx="2266213" cy="1337618"/>
          </a:xfrm>
          <a:prstGeom prst="rect">
            <a:avLst/>
          </a:prstGeom>
        </p:spPr>
      </p:pic>
    </p:spTree>
    <p:extLst>
      <p:ext uri="{BB962C8B-B14F-4D97-AF65-F5344CB8AC3E}">
        <p14:creationId xmlns:p14="http://schemas.microsoft.com/office/powerpoint/2010/main" val="1374246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490590"/>
            <a:ext cx="10909300" cy="474828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A1F19344-3B7E-E0D8-2604-06C58D1265DC}"/>
              </a:ext>
            </a:extLst>
          </p:cNvPr>
          <p:cNvSpPr>
            <a:spLocks noGrp="1"/>
          </p:cNvSpPr>
          <p:nvPr>
            <p:ph type="title" hasCustomPrompt="1"/>
          </p:nvPr>
        </p:nvSpPr>
        <p:spPr/>
        <p:txBody>
          <a:bodyPr/>
          <a:lstStyle/>
          <a:p>
            <a:r>
              <a:rPr lang="en-US"/>
              <a:t>Click to edit title copy</a:t>
            </a:r>
          </a:p>
        </p:txBody>
      </p:sp>
      <p:sp>
        <p:nvSpPr>
          <p:cNvPr id="9" name="Footer Placeholder 8">
            <a:extLst>
              <a:ext uri="{FF2B5EF4-FFF2-40B4-BE49-F238E27FC236}">
                <a16:creationId xmlns:a16="http://schemas.microsoft.com/office/drawing/2014/main" id="{043E303C-1B5F-0073-FD40-44367B52C447}"/>
              </a:ext>
            </a:extLst>
          </p:cNvPr>
          <p:cNvSpPr>
            <a:spLocks noGrp="1"/>
          </p:cNvSpPr>
          <p:nvPr>
            <p:ph type="ftr" sz="quarter" idx="10"/>
          </p:nvPr>
        </p:nvSpPr>
        <p:spPr>
          <a:xfrm>
            <a:off x="1033937" y="6403484"/>
            <a:ext cx="5185708"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858F24B1-8FC0-C5E1-44AE-58E785BE7CEF}"/>
              </a:ext>
            </a:extLst>
          </p:cNvPr>
          <p:cNvSpPr>
            <a:spLocks noGrp="1"/>
          </p:cNvSpPr>
          <p:nvPr>
            <p:ph type="sldNum" sz="quarter" idx="11"/>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C9336315-0BD2-F5EF-8F65-2A8A23E7E6C8}"/>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191858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with Subheadline +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CDA9-4145-BBF7-19CC-596A5D55CF8C}"/>
              </a:ext>
            </a:extLst>
          </p:cNvPr>
          <p:cNvSpPr>
            <a:spLocks noGrp="1"/>
          </p:cNvSpPr>
          <p:nvPr>
            <p:ph type="title" hasCustomPrompt="1"/>
          </p:nvPr>
        </p:nvSpPr>
        <p:spPr>
          <a:xfrm>
            <a:off x="635000" y="635000"/>
            <a:ext cx="10922000" cy="376115"/>
          </a:xfrm>
        </p:spPr>
        <p:txBody>
          <a:bodyPr anchor="t" anchorCtr="0"/>
          <a:lstStyle/>
          <a:p>
            <a:r>
              <a:rPr lang="en-US"/>
              <a:t>Click to edit title copy</a:t>
            </a:r>
          </a:p>
        </p:txBody>
      </p:sp>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677600"/>
            <a:ext cx="10909300" cy="456127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85DFE461-DFE6-AD31-65F9-2654119FC480}"/>
              </a:ext>
            </a:extLst>
          </p:cNvPr>
          <p:cNvSpPr>
            <a:spLocks noGrp="1"/>
          </p:cNvSpPr>
          <p:nvPr>
            <p:ph type="body" sz="quarter" idx="13" hasCustomPrompt="1"/>
          </p:nvPr>
        </p:nvSpPr>
        <p:spPr>
          <a:xfrm>
            <a:off x="635000" y="1177925"/>
            <a:ext cx="10944552"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9" name="Footer Placeholder 8">
            <a:extLst>
              <a:ext uri="{FF2B5EF4-FFF2-40B4-BE49-F238E27FC236}">
                <a16:creationId xmlns:a16="http://schemas.microsoft.com/office/drawing/2014/main" id="{1D07501E-B05B-28E6-B6EB-B3E66C963434}"/>
              </a:ext>
            </a:extLst>
          </p:cNvPr>
          <p:cNvSpPr>
            <a:spLocks noGrp="1"/>
          </p:cNvSpPr>
          <p:nvPr>
            <p:ph type="ftr" sz="quarter" idx="14"/>
          </p:nvPr>
        </p:nvSpPr>
        <p:spPr>
          <a:xfrm>
            <a:off x="1033937" y="6403484"/>
            <a:ext cx="5435874"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095271B3-FD5B-1419-F5E5-857F06E130DA}"/>
              </a:ext>
            </a:extLst>
          </p:cNvPr>
          <p:cNvSpPr>
            <a:spLocks noGrp="1"/>
          </p:cNvSpPr>
          <p:nvPr>
            <p:ph type="sldNum" sz="quarter" idx="15"/>
          </p:nvPr>
        </p:nvSpPr>
        <p:spPr/>
        <p:txBody>
          <a:bodyPr/>
          <a:lstStyle/>
          <a:p>
            <a:fld id="{D7756E16-444E-B644-B3D8-50D596555EAF}" type="slidenum">
              <a:rPr lang="en-US" smtClean="0"/>
              <a:pPr/>
              <a:t>‹#›</a:t>
            </a:fld>
            <a:endParaRPr lang="en-US"/>
          </a:p>
        </p:txBody>
      </p:sp>
      <p:pic>
        <p:nvPicPr>
          <p:cNvPr id="4" name="Picture 3" descr="A pixelated heart on a black background&#10;&#10;AI-generated content may be incorrect.">
            <a:extLst>
              <a:ext uri="{FF2B5EF4-FFF2-40B4-BE49-F238E27FC236}">
                <a16:creationId xmlns:a16="http://schemas.microsoft.com/office/drawing/2014/main" id="{C566DF36-AC22-B905-F3AF-E2AC7D2587E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90771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Subheadline with Body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10922000"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10922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Footer Placeholder 9">
            <a:extLst>
              <a:ext uri="{FF2B5EF4-FFF2-40B4-BE49-F238E27FC236}">
                <a16:creationId xmlns:a16="http://schemas.microsoft.com/office/drawing/2014/main" id="{013F8FAE-B456-DBA0-97A4-FB272953DECC}"/>
              </a:ext>
            </a:extLst>
          </p:cNvPr>
          <p:cNvSpPr>
            <a:spLocks noGrp="1"/>
          </p:cNvSpPr>
          <p:nvPr>
            <p:ph type="ftr" sz="quarter" idx="15"/>
          </p:nvPr>
        </p:nvSpPr>
        <p:spPr>
          <a:xfrm>
            <a:off x="1033937" y="6403484"/>
            <a:ext cx="5522138" cy="216451"/>
          </a:xfrm>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9469F3C3-2C8E-50E1-B0AF-77C8B89A10AD}"/>
              </a:ext>
            </a:extLst>
          </p:cNvPr>
          <p:cNvSpPr>
            <a:spLocks noGrp="1"/>
          </p:cNvSpPr>
          <p:nvPr>
            <p:ph type="sldNum" sz="quarter" idx="16"/>
          </p:nvPr>
        </p:nvSpPr>
        <p:spPr/>
        <p:txBody>
          <a:bodyPr/>
          <a:lstStyle/>
          <a:p>
            <a:fld id="{D7756E16-444E-B644-B3D8-50D596555EAF}" type="slidenum">
              <a:rPr lang="en-US" smtClean="0"/>
              <a:pPr/>
              <a:t>‹#›</a:t>
            </a:fld>
            <a:endParaRPr lang="en-US"/>
          </a:p>
        </p:txBody>
      </p:sp>
      <p:sp>
        <p:nvSpPr>
          <p:cNvPr id="6" name="Text Placeholder 5">
            <a:extLst>
              <a:ext uri="{FF2B5EF4-FFF2-40B4-BE49-F238E27FC236}">
                <a16:creationId xmlns:a16="http://schemas.microsoft.com/office/drawing/2014/main" id="{A8924F49-9B95-158C-549D-49BA3918209A}"/>
              </a:ext>
            </a:extLst>
          </p:cNvPr>
          <p:cNvSpPr>
            <a:spLocks noGrp="1"/>
          </p:cNvSpPr>
          <p:nvPr>
            <p:ph type="body" sz="quarter" idx="17" hasCustomPrompt="1"/>
          </p:nvPr>
        </p:nvSpPr>
        <p:spPr>
          <a:xfrm>
            <a:off x="635000" y="1684338"/>
            <a:ext cx="1092200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DAE4388D-6565-B46B-8BEF-F337C37A5C43}"/>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1643726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pic>
        <p:nvPicPr>
          <p:cNvPr id="9" name="Picture 8">
            <a:extLst>
              <a:ext uri="{FF2B5EF4-FFF2-40B4-BE49-F238E27FC236}">
                <a16:creationId xmlns:a16="http://schemas.microsoft.com/office/drawing/2014/main" id="{64FDA665-13D7-40D1-3254-6FB625319B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4" name="Picture 3" descr="A person standing in front of a desk with a computer and a phone&#10;&#10;Description automatically generated">
            <a:extLst>
              <a:ext uri="{FF2B5EF4-FFF2-40B4-BE49-F238E27FC236}">
                <a16:creationId xmlns:a16="http://schemas.microsoft.com/office/drawing/2014/main" id="{7B99E5EC-7CEB-92C5-C25B-9C706952E204}"/>
              </a:ext>
            </a:extLst>
          </p:cNvPr>
          <p:cNvPicPr>
            <a:picLocks noChangeAspect="1"/>
          </p:cNvPicPr>
          <p:nvPr userDrawn="1"/>
        </p:nvPicPr>
        <p:blipFill>
          <a:blip r:embed="rId3" cstate="screen">
            <a:extLst>
              <a:ext uri="{28A0092B-C50C-407E-A947-70E740481C1C}">
                <a14:useLocalDpi xmlns:a14="http://schemas.microsoft.com/office/drawing/2010/main"/>
              </a:ext>
            </a:extLst>
          </a:blip>
          <a:srcRect l="6994" r="26339"/>
          <a:stretch/>
        </p:blipFill>
        <p:spPr>
          <a:xfrm>
            <a:off x="6096000" y="0"/>
            <a:ext cx="6096000" cy="6858000"/>
          </a:xfrm>
          <a:prstGeom prst="rect">
            <a:avLst/>
          </a:prstGeom>
        </p:spPr>
      </p:pic>
      <p:sp>
        <p:nvSpPr>
          <p:cNvPr id="7" name="Picture Placeholder 11">
            <a:extLst>
              <a:ext uri="{FF2B5EF4-FFF2-40B4-BE49-F238E27FC236}">
                <a16:creationId xmlns:a16="http://schemas.microsoft.com/office/drawing/2014/main" id="{05F3868B-82D8-690E-AC2D-4C953D945756}"/>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C088F616-18E8-30DA-C148-6C40CB306F67}"/>
              </a:ext>
            </a:extLst>
          </p:cNvPr>
          <p:cNvSpPr>
            <a:spLocks noGrp="1"/>
          </p:cNvSpPr>
          <p:nvPr>
            <p:ph type="ftr" sz="quarter" idx="32"/>
          </p:nvPr>
        </p:nvSpPr>
        <p:spPr>
          <a:xfrm>
            <a:off x="1033936" y="6418240"/>
            <a:ext cx="5062063" cy="201695"/>
          </a:xfrm>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B32F9609-33E2-60B9-B6A1-C41D7C240B1C}"/>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11" name="Text Placeholder 5">
            <a:extLst>
              <a:ext uri="{FF2B5EF4-FFF2-40B4-BE49-F238E27FC236}">
                <a16:creationId xmlns:a16="http://schemas.microsoft.com/office/drawing/2014/main" id="{9AC53EEF-7C1A-EA23-5AB3-B8890CFAC1ED}"/>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62321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8" name="Picture 7" descr="A person shaking hands with a person in an office&#10;&#10;Description automatically generated">
            <a:extLst>
              <a:ext uri="{FF2B5EF4-FFF2-40B4-BE49-F238E27FC236}">
                <a16:creationId xmlns:a16="http://schemas.microsoft.com/office/drawing/2014/main" id="{96CE240A-E660-5BE3-64AB-5BB3A22F27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0837" r="12504"/>
          <a:stretch/>
        </p:blipFill>
        <p:spPr>
          <a:xfrm>
            <a:off x="6096000" y="0"/>
            <a:ext cx="6096000" cy="6858000"/>
          </a:xfrm>
          <a:prstGeom prst="rect">
            <a:avLst/>
          </a:prstGeom>
        </p:spPr>
      </p:pic>
      <p:sp>
        <p:nvSpPr>
          <p:cNvPr id="11" name="Picture Placeholder 11">
            <a:extLst>
              <a:ext uri="{FF2B5EF4-FFF2-40B4-BE49-F238E27FC236}">
                <a16:creationId xmlns:a16="http://schemas.microsoft.com/office/drawing/2014/main" id="{7C817C49-8E28-54F4-E5C4-9BA6868FF6F5}"/>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38A06AFF-459B-F88E-04F5-71FD135F926E}"/>
              </a:ext>
            </a:extLst>
          </p:cNvPr>
          <p:cNvSpPr>
            <a:spLocks noGrp="1"/>
          </p:cNvSpPr>
          <p:nvPr>
            <p:ph type="ftr" sz="quarter" idx="32"/>
          </p:nvPr>
        </p:nvSpPr>
        <p:spPr>
          <a:xfrm>
            <a:off x="1033936" y="6403484"/>
            <a:ext cx="4920053" cy="216451"/>
          </a:xfrm>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22349669-A5B3-3566-5077-21890B192EE6}"/>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5" name="Text Placeholder 5">
            <a:extLst>
              <a:ext uri="{FF2B5EF4-FFF2-40B4-BE49-F238E27FC236}">
                <a16:creationId xmlns:a16="http://schemas.microsoft.com/office/drawing/2014/main" id="{C6D04A8A-5845-0AE8-1903-48F78FA25D8C}"/>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4854014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1/3 Layout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461000" cy="478692"/>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8731"/>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Picture Placeholder 11">
            <a:extLst>
              <a:ext uri="{FF2B5EF4-FFF2-40B4-BE49-F238E27FC236}">
                <a16:creationId xmlns:a16="http://schemas.microsoft.com/office/drawing/2014/main" id="{09B19CD7-2FC9-18FE-EE92-3883E5972B9E}"/>
              </a:ext>
            </a:extLst>
          </p:cNvPr>
          <p:cNvSpPr>
            <a:spLocks noGrp="1"/>
          </p:cNvSpPr>
          <p:nvPr>
            <p:ph type="pic" sz="quarter" idx="30" hasCustomPrompt="1"/>
          </p:nvPr>
        </p:nvSpPr>
        <p:spPr>
          <a:xfrm>
            <a:off x="7877909" y="0"/>
            <a:ext cx="430823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4" name="Content Placeholder 2">
            <a:extLst>
              <a:ext uri="{FF2B5EF4-FFF2-40B4-BE49-F238E27FC236}">
                <a16:creationId xmlns:a16="http://schemas.microsoft.com/office/drawing/2014/main" id="{F1399346-50A0-1133-5F79-7DA0AF2E56EA}"/>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9" name="Footer Placeholder 8">
            <a:extLst>
              <a:ext uri="{FF2B5EF4-FFF2-40B4-BE49-F238E27FC236}">
                <a16:creationId xmlns:a16="http://schemas.microsoft.com/office/drawing/2014/main" id="{C3844B4B-1964-FA9F-F5E9-216979ABE905}"/>
              </a:ext>
            </a:extLst>
          </p:cNvPr>
          <p:cNvSpPr>
            <a:spLocks noGrp="1"/>
          </p:cNvSpPr>
          <p:nvPr>
            <p:ph type="ftr" sz="quarter" idx="37"/>
          </p:nvPr>
        </p:nvSpPr>
        <p:spPr>
          <a:xfrm>
            <a:off x="1033937" y="6403484"/>
            <a:ext cx="5220214"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7B791A7D-EBD1-481C-F3B1-D4B150FE7000}"/>
              </a:ext>
            </a:extLst>
          </p:cNvPr>
          <p:cNvSpPr>
            <a:spLocks noGrp="1"/>
          </p:cNvSpPr>
          <p:nvPr>
            <p:ph type="sldNum" sz="quarter" idx="38"/>
          </p:nvPr>
        </p:nvSpPr>
        <p:spPr/>
        <p:txBody>
          <a:bodyPr/>
          <a:lstStyle/>
          <a:p>
            <a:fld id="{D7756E16-444E-B644-B3D8-50D596555EAF}" type="slidenum">
              <a:rPr lang="en-US" smtClean="0"/>
              <a:pPr/>
              <a:t>‹#›</a:t>
            </a:fld>
            <a:endParaRPr lang="en-US"/>
          </a:p>
        </p:txBody>
      </p:sp>
      <p:sp>
        <p:nvSpPr>
          <p:cNvPr id="7" name="Text Placeholder 5">
            <a:extLst>
              <a:ext uri="{FF2B5EF4-FFF2-40B4-BE49-F238E27FC236}">
                <a16:creationId xmlns:a16="http://schemas.microsoft.com/office/drawing/2014/main" id="{61583B4B-C54F-A5FD-6504-0347C011CE23}"/>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1072385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1/3 Layout with Dark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AB1814-E501-8C40-63DA-A99091E2B4CA}"/>
              </a:ext>
            </a:extLst>
          </p:cNvPr>
          <p:cNvSpPr/>
          <p:nvPr userDrawn="1"/>
        </p:nvSpPr>
        <p:spPr>
          <a:xfrm>
            <a:off x="7851227" y="-126124"/>
            <a:ext cx="4424855" cy="710499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486047"/>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43856" y="1168975"/>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4" name="Text Placeholder 13">
            <a:extLst>
              <a:ext uri="{FF2B5EF4-FFF2-40B4-BE49-F238E27FC236}">
                <a16:creationId xmlns:a16="http://schemas.microsoft.com/office/drawing/2014/main" id="{07A3E9DB-2821-A961-D217-0E94583A4CB5}"/>
              </a:ext>
            </a:extLst>
          </p:cNvPr>
          <p:cNvSpPr>
            <a:spLocks noGrp="1"/>
          </p:cNvSpPr>
          <p:nvPr>
            <p:ph type="body" sz="quarter" idx="37" hasCustomPrompt="1"/>
          </p:nvPr>
        </p:nvSpPr>
        <p:spPr>
          <a:xfrm>
            <a:off x="8724056" y="2502608"/>
            <a:ext cx="2855496" cy="915048"/>
          </a:xfrm>
          <a:prstGeom prst="rect">
            <a:avLst/>
          </a:prstGeom>
        </p:spPr>
        <p:txBody>
          <a:bodyPr/>
          <a:lstStyle>
            <a:lvl1pPr>
              <a:defRPr sz="3200" b="0" i="0">
                <a:solidFill>
                  <a:schemeClr val="tx2"/>
                </a:solidFill>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this pull quote.”</a:t>
            </a:r>
          </a:p>
        </p:txBody>
      </p:sp>
      <p:sp>
        <p:nvSpPr>
          <p:cNvPr id="10" name="Footer Placeholder 9">
            <a:extLst>
              <a:ext uri="{FF2B5EF4-FFF2-40B4-BE49-F238E27FC236}">
                <a16:creationId xmlns:a16="http://schemas.microsoft.com/office/drawing/2014/main" id="{136B956F-F82B-6BDE-B05C-490D6D70F0B9}"/>
              </a:ext>
            </a:extLst>
          </p:cNvPr>
          <p:cNvSpPr>
            <a:spLocks noGrp="1"/>
          </p:cNvSpPr>
          <p:nvPr>
            <p:ph type="ftr" sz="quarter" idx="38"/>
          </p:nvPr>
        </p:nvSpPr>
        <p:spPr>
          <a:xfrm>
            <a:off x="1033936" y="6386950"/>
            <a:ext cx="5070919" cy="232986"/>
          </a:xfrm>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6552EF1F-D983-A5A6-3C4B-A07A71665D6A}"/>
              </a:ext>
            </a:extLst>
          </p:cNvPr>
          <p:cNvSpPr>
            <a:spLocks noGrp="1"/>
          </p:cNvSpPr>
          <p:nvPr>
            <p:ph type="sldNum" sz="quarter" idx="39"/>
          </p:nvPr>
        </p:nvSpPr>
        <p:spPr/>
        <p:txBody>
          <a:bodyPr/>
          <a:lstStyle/>
          <a:p>
            <a:fld id="{D7756E16-444E-B644-B3D8-50D596555EAF}" type="slidenum">
              <a:rPr lang="en-US" smtClean="0"/>
              <a:pPr/>
              <a:t>‹#›</a:t>
            </a:fld>
            <a:endParaRPr lang="en-US"/>
          </a:p>
        </p:txBody>
      </p:sp>
      <p:sp>
        <p:nvSpPr>
          <p:cNvPr id="17" name="Text Placeholder 12">
            <a:extLst>
              <a:ext uri="{FF2B5EF4-FFF2-40B4-BE49-F238E27FC236}">
                <a16:creationId xmlns:a16="http://schemas.microsoft.com/office/drawing/2014/main" id="{33FA298A-6856-9284-BB9D-FB54EEC46B5E}"/>
              </a:ext>
            </a:extLst>
          </p:cNvPr>
          <p:cNvSpPr>
            <a:spLocks noGrp="1"/>
          </p:cNvSpPr>
          <p:nvPr>
            <p:ph type="body" sz="quarter" idx="40" hasCustomPrompt="1"/>
          </p:nvPr>
        </p:nvSpPr>
        <p:spPr>
          <a:xfrm>
            <a:off x="9483969" y="3637960"/>
            <a:ext cx="2093569" cy="519292"/>
          </a:xfrm>
          <a:prstGeom prst="rect">
            <a:avLst/>
          </a:prstGeom>
        </p:spPr>
        <p:txBody>
          <a:bodyPr/>
          <a:lstStyle>
            <a:lvl1pPr algn="r">
              <a:defRPr sz="1200" b="1" i="0" spc="80" baseline="0">
                <a:solidFill>
                  <a:schemeClr val="tx2"/>
                </a:solidFill>
                <a:latin typeface="Basis Grt for Thrivent" panose="020B0503030604040103" pitchFamily="34" charset="0"/>
                <a:cs typeface="Basis Grt for Thrivent" panose="020B0503030604040103" pitchFamily="34" charset="0"/>
              </a:defRPr>
            </a:lvl1pPr>
          </a:lstStyle>
          <a:p>
            <a:pPr lvl="0"/>
            <a:r>
              <a:rPr lang="en-US"/>
              <a:t>CLICK TO EDIT FIRST AND LAST NAME</a:t>
            </a:r>
          </a:p>
        </p:txBody>
      </p:sp>
      <p:pic>
        <p:nvPicPr>
          <p:cNvPr id="6" name="Picture 5" descr="A white text on a black background&#10;&#10;AI-generated content may be incorrect.">
            <a:extLst>
              <a:ext uri="{FF2B5EF4-FFF2-40B4-BE49-F238E27FC236}">
                <a16:creationId xmlns:a16="http://schemas.microsoft.com/office/drawing/2014/main" id="{51CF3A7B-5D40-117B-0667-397C651E5AC8}"/>
              </a:ext>
            </a:extLst>
          </p:cNvPr>
          <p:cNvPicPr>
            <a:picLocks noChangeAspect="1"/>
          </p:cNvPicPr>
          <p:nvPr userDrawn="1"/>
        </p:nvPicPr>
        <p:blipFill>
          <a:blip r:embed="rId2"/>
          <a:stretch>
            <a:fillRect/>
          </a:stretch>
        </p:blipFill>
        <p:spPr>
          <a:xfrm>
            <a:off x="10740622" y="6358736"/>
            <a:ext cx="1295667" cy="369960"/>
          </a:xfrm>
          <a:prstGeom prst="rect">
            <a:avLst/>
          </a:prstGeom>
        </p:spPr>
      </p:pic>
      <p:sp>
        <p:nvSpPr>
          <p:cNvPr id="9" name="Content Placeholder 2">
            <a:extLst>
              <a:ext uri="{FF2B5EF4-FFF2-40B4-BE49-F238E27FC236}">
                <a16:creationId xmlns:a16="http://schemas.microsoft.com/office/drawing/2014/main" id="{E0E44635-51D3-941F-412D-0548D8D0E299}"/>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9B527FCB-8E5A-4829-BEF8-2449FD480A19}"/>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6332203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1/3 Layout with Light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6673BF-F262-A171-5B03-2E400EAADC22}"/>
              </a:ext>
            </a:extLst>
          </p:cNvPr>
          <p:cNvSpPr/>
          <p:nvPr userDrawn="1"/>
        </p:nvSpPr>
        <p:spPr>
          <a:xfrm>
            <a:off x="7851227" y="-126124"/>
            <a:ext cx="4424855" cy="7104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9473"/>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Text Placeholder 9">
            <a:extLst>
              <a:ext uri="{FF2B5EF4-FFF2-40B4-BE49-F238E27FC236}">
                <a16:creationId xmlns:a16="http://schemas.microsoft.com/office/drawing/2014/main" id="{62A28DD4-584C-4CBF-8D1D-F68FEAB9B6E2}"/>
              </a:ext>
            </a:extLst>
          </p:cNvPr>
          <p:cNvSpPr>
            <a:spLocks noGrp="1"/>
          </p:cNvSpPr>
          <p:nvPr>
            <p:ph type="body" sz="quarter" idx="37" hasCustomPrompt="1"/>
          </p:nvPr>
        </p:nvSpPr>
        <p:spPr>
          <a:xfrm>
            <a:off x="8590800" y="153663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7" name="Text Placeholder 9">
            <a:extLst>
              <a:ext uri="{FF2B5EF4-FFF2-40B4-BE49-F238E27FC236}">
                <a16:creationId xmlns:a16="http://schemas.microsoft.com/office/drawing/2014/main" id="{54B862F0-0504-9E0E-187E-5C97C4C8BCAF}"/>
              </a:ext>
            </a:extLst>
          </p:cNvPr>
          <p:cNvSpPr>
            <a:spLocks noGrp="1"/>
          </p:cNvSpPr>
          <p:nvPr>
            <p:ph type="body" sz="quarter" idx="38" hasCustomPrompt="1"/>
          </p:nvPr>
        </p:nvSpPr>
        <p:spPr>
          <a:xfrm>
            <a:off x="8590800" y="2556817"/>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8" name="Text Placeholder 9">
            <a:extLst>
              <a:ext uri="{FF2B5EF4-FFF2-40B4-BE49-F238E27FC236}">
                <a16:creationId xmlns:a16="http://schemas.microsoft.com/office/drawing/2014/main" id="{58619385-CF1C-AB0E-7AAA-0A1CD6B0D63E}"/>
              </a:ext>
            </a:extLst>
          </p:cNvPr>
          <p:cNvSpPr>
            <a:spLocks noGrp="1"/>
          </p:cNvSpPr>
          <p:nvPr>
            <p:ph type="body" sz="quarter" idx="39" hasCustomPrompt="1"/>
          </p:nvPr>
        </p:nvSpPr>
        <p:spPr>
          <a:xfrm>
            <a:off x="8590800" y="375757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9" name="Text Placeholder 9">
            <a:extLst>
              <a:ext uri="{FF2B5EF4-FFF2-40B4-BE49-F238E27FC236}">
                <a16:creationId xmlns:a16="http://schemas.microsoft.com/office/drawing/2014/main" id="{DE8F1801-24B0-F930-2C5E-07133946E86A}"/>
              </a:ext>
            </a:extLst>
          </p:cNvPr>
          <p:cNvSpPr>
            <a:spLocks noGrp="1"/>
          </p:cNvSpPr>
          <p:nvPr>
            <p:ph type="body" sz="quarter" idx="40" hasCustomPrompt="1"/>
          </p:nvPr>
        </p:nvSpPr>
        <p:spPr>
          <a:xfrm>
            <a:off x="8590800" y="4767843"/>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9" name="Content Placeholder 2">
            <a:extLst>
              <a:ext uri="{FF2B5EF4-FFF2-40B4-BE49-F238E27FC236}">
                <a16:creationId xmlns:a16="http://schemas.microsoft.com/office/drawing/2014/main" id="{851C90EE-F41D-C90F-1130-FDE2A94DCF16}"/>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3" name="Text Placeholder 5">
            <a:extLst>
              <a:ext uri="{FF2B5EF4-FFF2-40B4-BE49-F238E27FC236}">
                <a16:creationId xmlns:a16="http://schemas.microsoft.com/office/drawing/2014/main" id="{088DC3BA-0818-DB91-1AD4-1BF9EDEEDFB4}"/>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white text on a black background&#10;&#10;AI-generated content may be incorrect.">
            <a:extLst>
              <a:ext uri="{FF2B5EF4-FFF2-40B4-BE49-F238E27FC236}">
                <a16:creationId xmlns:a16="http://schemas.microsoft.com/office/drawing/2014/main" id="{6986B0EE-4758-4CDB-F033-5998F59A2BB3}"/>
              </a:ext>
            </a:extLst>
          </p:cNvPr>
          <p:cNvPicPr>
            <a:picLocks noChangeAspect="1"/>
          </p:cNvPicPr>
          <p:nvPr userDrawn="1"/>
        </p:nvPicPr>
        <p:blipFill>
          <a:blip r:embed="rId2"/>
          <a:stretch>
            <a:fillRect/>
          </a:stretch>
        </p:blipFill>
        <p:spPr>
          <a:xfrm>
            <a:off x="10740622" y="6358736"/>
            <a:ext cx="1295667" cy="369960"/>
          </a:xfrm>
          <a:prstGeom prst="rect">
            <a:avLst/>
          </a:prstGeom>
        </p:spPr>
      </p:pic>
    </p:spTree>
    <p:extLst>
      <p:ext uri="{BB962C8B-B14F-4D97-AF65-F5344CB8AC3E}">
        <p14:creationId xmlns:p14="http://schemas.microsoft.com/office/powerpoint/2010/main" val="40220259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50994"/>
            <a:ext cx="5308600" cy="556012"/>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4" name="Content Placeholder 2">
            <a:extLst>
              <a:ext uri="{FF2B5EF4-FFF2-40B4-BE49-F238E27FC236}">
                <a16:creationId xmlns:a16="http://schemas.microsoft.com/office/drawing/2014/main" id="{374299D1-E1B5-80C7-4278-DFE650612F5C}"/>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8" name="Footer Placeholder 7">
            <a:extLst>
              <a:ext uri="{FF2B5EF4-FFF2-40B4-BE49-F238E27FC236}">
                <a16:creationId xmlns:a16="http://schemas.microsoft.com/office/drawing/2014/main" id="{665A823C-4F92-9F51-377C-3F6EF71F81B6}"/>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1865F5D5-43D0-4A6D-457A-BBC628E99AA5}"/>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3" name="Text Placeholder 5">
            <a:extLst>
              <a:ext uri="{FF2B5EF4-FFF2-40B4-BE49-F238E27FC236}">
                <a16:creationId xmlns:a16="http://schemas.microsoft.com/office/drawing/2014/main" id="{7CB0A454-BCCF-B1D7-DBDB-34396880AE15}"/>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pixelated heart on a black background&#10;&#10;AI-generated content may be incorrect.">
            <a:extLst>
              <a:ext uri="{FF2B5EF4-FFF2-40B4-BE49-F238E27FC236}">
                <a16:creationId xmlns:a16="http://schemas.microsoft.com/office/drawing/2014/main" id="{516304F9-A64A-D500-0EFF-78B675CCEF02}"/>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420418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14365"/>
            <a:ext cx="5308600" cy="554124"/>
          </a:xfrm>
        </p:spPr>
        <p:txBody>
          <a:bodyPr anchor="t" anchorCtr="0">
            <a:noAutofit/>
          </a:bodyPr>
          <a:lstStyle>
            <a:lvl1pPr>
              <a:defRPr sz="4400">
                <a:solidFill>
                  <a:schemeClr val="tx2"/>
                </a:solidFill>
              </a:defRPr>
            </a:lvl1pPr>
          </a:lstStyle>
          <a:p>
            <a:r>
              <a:rPr lang="en-US"/>
              <a:t>Click to edit title </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7E7A916B-A6BF-C628-3749-5927E7FF49DD}"/>
              </a:ext>
            </a:extLst>
          </p:cNvPr>
          <p:cNvSpPr>
            <a:spLocks noGrp="1"/>
          </p:cNvSpPr>
          <p:nvPr>
            <p:ph type="ftr" sz="quarter" idx="30"/>
          </p:nvPr>
        </p:nvSpPr>
        <p:spPr/>
        <p:txBody>
          <a:bodyPr/>
          <a:lstStyle>
            <a:lvl1pPr>
              <a:defRPr>
                <a:solidFill>
                  <a:schemeClr val="tx2"/>
                </a:solidFill>
              </a:defRPr>
            </a:lvl1p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7F99FD54-C78E-4B70-451F-549DBA3DAE54}"/>
              </a:ext>
            </a:extLst>
          </p:cNvPr>
          <p:cNvSpPr>
            <a:spLocks noGrp="1"/>
          </p:cNvSpPr>
          <p:nvPr>
            <p:ph type="sldNum" sz="quarter" idx="31"/>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1083184F-6EC6-C082-60C2-245D601452DD}"/>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7EC6217F-6118-C4D4-1E6C-AF6F9257DE0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47D4C3C-4FFF-87F8-C921-5909F79DBC0C}"/>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06427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descr="A white and tan circle&#10;&#10;Description automatically generated with medium confidence">
            <a:extLst>
              <a:ext uri="{FF2B5EF4-FFF2-40B4-BE49-F238E27FC236}">
                <a16:creationId xmlns:a16="http://schemas.microsoft.com/office/drawing/2014/main" id="{09AA75B2-9214-C507-0C51-1233B12876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2" name="Picture 1" descr="A black background with a black square&#10;&#10;AI-generated content may be incorrect.">
            <a:extLst>
              <a:ext uri="{FF2B5EF4-FFF2-40B4-BE49-F238E27FC236}">
                <a16:creationId xmlns:a16="http://schemas.microsoft.com/office/drawing/2014/main" id="{8301ED3D-20CE-B6ED-B45A-BC4913248282}"/>
              </a:ext>
            </a:extLst>
          </p:cNvPr>
          <p:cNvPicPr>
            <a:picLocks noChangeAspect="1"/>
          </p:cNvPicPr>
          <p:nvPr userDrawn="1"/>
        </p:nvPicPr>
        <p:blipFill>
          <a:blip r:embed="rId3"/>
          <a:stretch>
            <a:fillRect/>
          </a:stretch>
        </p:blipFill>
        <p:spPr>
          <a:xfrm>
            <a:off x="9844057" y="17855"/>
            <a:ext cx="2266213" cy="1337618"/>
          </a:xfrm>
          <a:prstGeom prst="rect">
            <a:avLst/>
          </a:prstGeom>
        </p:spPr>
      </p:pic>
    </p:spTree>
    <p:extLst>
      <p:ext uri="{BB962C8B-B14F-4D97-AF65-F5344CB8AC3E}">
        <p14:creationId xmlns:p14="http://schemas.microsoft.com/office/powerpoint/2010/main" val="2687799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86377"/>
            <a:ext cx="5308600" cy="470389"/>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0A35D512-F5F5-1D92-38B2-67FE3EC717D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FFB8CCC9-5DD9-4A52-9CB4-5827FED03051}"/>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67BDA7AB-E58C-AD3B-51A9-FACF13ADB365}"/>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B92CC775-87EF-5A63-76AA-52ABCA1FD3D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0ABD04F9-C2CB-4227-2CC1-C1132B4C34D3}"/>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7016528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ull Quo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51398" y="2509621"/>
            <a:ext cx="8489199" cy="1297935"/>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20F2A8E9-D293-F9B8-4991-298213EDD81A}"/>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13898D2-005F-A907-8781-5B2D55316333}"/>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997743D0-87AE-1BA9-0416-8AB8CFB8CAD8}"/>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27245714-6A74-30D1-FA2A-ECE4813865A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3287702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ull Quote">
    <p:bg>
      <p:bgPr>
        <a:solidFill>
          <a:srgbClr val="F0F4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764901" y="2521979"/>
            <a:ext cx="8662194" cy="1186724"/>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8" name="Footer Placeholder 7">
            <a:extLst>
              <a:ext uri="{FF2B5EF4-FFF2-40B4-BE49-F238E27FC236}">
                <a16:creationId xmlns:a16="http://schemas.microsoft.com/office/drawing/2014/main" id="{307441C6-EA44-0160-8A8E-1411F7005EB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0D6EB1ED-A2D8-D5EA-D6F0-824088A95B4E}"/>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4" name="Text Placeholder 3">
            <a:extLst>
              <a:ext uri="{FF2B5EF4-FFF2-40B4-BE49-F238E27FC236}">
                <a16:creationId xmlns:a16="http://schemas.microsoft.com/office/drawing/2014/main" id="{32B336CA-BD8D-E943-91BC-EEE675F1607A}"/>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3" name="Picture 2" descr="A pixelated heart on a black background&#10;&#10;AI-generated content may be incorrect.">
            <a:extLst>
              <a:ext uri="{FF2B5EF4-FFF2-40B4-BE49-F238E27FC236}">
                <a16:creationId xmlns:a16="http://schemas.microsoft.com/office/drawing/2014/main" id="{212CBFDE-4515-32AA-3A4A-12CF1CAD82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939291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Pull Quote">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69935" y="2515879"/>
            <a:ext cx="8452129" cy="1220176"/>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9B661E11-10D8-F6CF-86B4-C7FED4170FF4}"/>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100BF1A3-ADCF-5F5B-FD42-9DEC02CD6D58}"/>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FC0717BF-53CB-EF2C-28FE-674705D50AF2}"/>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4B64F964-8AA0-B3EA-C741-CA3D9332B1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6463820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keaw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takeaway copy</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5" name="Rounded Rectangle 4">
            <a:extLst>
              <a:ext uri="{FF2B5EF4-FFF2-40B4-BE49-F238E27FC236}">
                <a16:creationId xmlns:a16="http://schemas.microsoft.com/office/drawing/2014/main" id="{FF5CD0ED-5689-61B4-5863-F78308EA9AF9}"/>
              </a:ext>
            </a:extLst>
          </p:cNvPr>
          <p:cNvSpPr/>
          <p:nvPr userDrawn="1"/>
        </p:nvSpPr>
        <p:spPr>
          <a:xfrm>
            <a:off x="3449061"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6" name="Rounded Rectangle 5">
            <a:extLst>
              <a:ext uri="{FF2B5EF4-FFF2-40B4-BE49-F238E27FC236}">
                <a16:creationId xmlns:a16="http://schemas.microsoft.com/office/drawing/2014/main" id="{FD4437BE-E64D-4333-2F9C-546D53347D5B}"/>
              </a:ext>
            </a:extLst>
          </p:cNvPr>
          <p:cNvSpPr/>
          <p:nvPr userDrawn="1"/>
        </p:nvSpPr>
        <p:spPr>
          <a:xfrm>
            <a:off x="6276344"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Rounded Rectangle 8">
            <a:extLst>
              <a:ext uri="{FF2B5EF4-FFF2-40B4-BE49-F238E27FC236}">
                <a16:creationId xmlns:a16="http://schemas.microsoft.com/office/drawing/2014/main" id="{A804AA79-EE84-33A9-78E9-4F2F019F4294}"/>
              </a:ext>
            </a:extLst>
          </p:cNvPr>
          <p:cNvSpPr/>
          <p:nvPr userDrawn="1"/>
        </p:nvSpPr>
        <p:spPr>
          <a:xfrm>
            <a:off x="9051075"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3" name="Rounded Rectangle 12">
            <a:extLst>
              <a:ext uri="{FF2B5EF4-FFF2-40B4-BE49-F238E27FC236}">
                <a16:creationId xmlns:a16="http://schemas.microsoft.com/office/drawing/2014/main" id="{579FCBF9-4001-10EE-F94F-8D458D940EEC}"/>
              </a:ext>
            </a:extLst>
          </p:cNvPr>
          <p:cNvSpPr/>
          <p:nvPr userDrawn="1"/>
        </p:nvSpPr>
        <p:spPr>
          <a:xfrm>
            <a:off x="636011" y="2156186"/>
            <a:ext cx="2519428" cy="3009841"/>
          </a:xfrm>
          <a:prstGeom prst="roundRect">
            <a:avLst>
              <a:gd name="adj" fmla="val 2236"/>
            </a:avLst>
          </a:prstGeom>
          <a:solidFill>
            <a:srgbClr val="F5F8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0" name="Text Placeholder 19">
            <a:extLst>
              <a:ext uri="{FF2B5EF4-FFF2-40B4-BE49-F238E27FC236}">
                <a16:creationId xmlns:a16="http://schemas.microsoft.com/office/drawing/2014/main" id="{F9529F13-7280-3B6B-9655-0078934EBEC1}"/>
              </a:ext>
            </a:extLst>
          </p:cNvPr>
          <p:cNvSpPr>
            <a:spLocks noGrp="1"/>
          </p:cNvSpPr>
          <p:nvPr>
            <p:ph type="body" sz="quarter" idx="43" hasCustomPrompt="1"/>
          </p:nvPr>
        </p:nvSpPr>
        <p:spPr>
          <a:xfrm>
            <a:off x="807670"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1</a:t>
            </a:r>
          </a:p>
        </p:txBody>
      </p:sp>
      <p:sp>
        <p:nvSpPr>
          <p:cNvPr id="21" name="Text Placeholder 19">
            <a:extLst>
              <a:ext uri="{FF2B5EF4-FFF2-40B4-BE49-F238E27FC236}">
                <a16:creationId xmlns:a16="http://schemas.microsoft.com/office/drawing/2014/main" id="{862B7FC5-0399-212C-6D79-31D2FDA60975}"/>
              </a:ext>
            </a:extLst>
          </p:cNvPr>
          <p:cNvSpPr>
            <a:spLocks noGrp="1"/>
          </p:cNvSpPr>
          <p:nvPr>
            <p:ph type="body" sz="quarter" idx="44" hasCustomPrompt="1"/>
          </p:nvPr>
        </p:nvSpPr>
        <p:spPr>
          <a:xfrm>
            <a:off x="3621209"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2</a:t>
            </a:r>
          </a:p>
        </p:txBody>
      </p:sp>
      <p:sp>
        <p:nvSpPr>
          <p:cNvPr id="22" name="Text Placeholder 19">
            <a:extLst>
              <a:ext uri="{FF2B5EF4-FFF2-40B4-BE49-F238E27FC236}">
                <a16:creationId xmlns:a16="http://schemas.microsoft.com/office/drawing/2014/main" id="{9AB10EB5-2E70-D4CA-C14F-33B15CEA0094}"/>
              </a:ext>
            </a:extLst>
          </p:cNvPr>
          <p:cNvSpPr>
            <a:spLocks noGrp="1"/>
          </p:cNvSpPr>
          <p:nvPr>
            <p:ph type="body" sz="quarter" idx="45" hasCustomPrompt="1"/>
          </p:nvPr>
        </p:nvSpPr>
        <p:spPr>
          <a:xfrm>
            <a:off x="6444796"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3</a:t>
            </a:r>
          </a:p>
        </p:txBody>
      </p:sp>
      <p:sp>
        <p:nvSpPr>
          <p:cNvPr id="23" name="Text Placeholder 19">
            <a:extLst>
              <a:ext uri="{FF2B5EF4-FFF2-40B4-BE49-F238E27FC236}">
                <a16:creationId xmlns:a16="http://schemas.microsoft.com/office/drawing/2014/main" id="{C99818E4-37BD-63F4-3A2B-23E0021A56A4}"/>
              </a:ext>
            </a:extLst>
          </p:cNvPr>
          <p:cNvSpPr>
            <a:spLocks noGrp="1"/>
          </p:cNvSpPr>
          <p:nvPr>
            <p:ph type="body" sz="quarter" idx="46" hasCustomPrompt="1"/>
          </p:nvPr>
        </p:nvSpPr>
        <p:spPr>
          <a:xfrm>
            <a:off x="9218141"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4</a:t>
            </a:r>
          </a:p>
        </p:txBody>
      </p:sp>
      <p:sp>
        <p:nvSpPr>
          <p:cNvPr id="29" name="Text Placeholder 5">
            <a:extLst>
              <a:ext uri="{FF2B5EF4-FFF2-40B4-BE49-F238E27FC236}">
                <a16:creationId xmlns:a16="http://schemas.microsoft.com/office/drawing/2014/main" id="{DD7C82D1-87CA-4101-47E1-D8AB36B5D8D1}"/>
              </a:ext>
            </a:extLst>
          </p:cNvPr>
          <p:cNvSpPr>
            <a:spLocks noGrp="1"/>
          </p:cNvSpPr>
          <p:nvPr>
            <p:ph type="body" sz="quarter" idx="34" hasCustomPrompt="1"/>
          </p:nvPr>
        </p:nvSpPr>
        <p:spPr>
          <a:xfrm>
            <a:off x="778892"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0" name="Text Placeholder 5">
            <a:extLst>
              <a:ext uri="{FF2B5EF4-FFF2-40B4-BE49-F238E27FC236}">
                <a16:creationId xmlns:a16="http://schemas.microsoft.com/office/drawing/2014/main" id="{6954DD2C-28AD-70B9-0AC0-AF002C03477C}"/>
              </a:ext>
            </a:extLst>
          </p:cNvPr>
          <p:cNvSpPr>
            <a:spLocks noGrp="1"/>
          </p:cNvSpPr>
          <p:nvPr>
            <p:ph type="body" sz="quarter" idx="47" hasCustomPrompt="1"/>
          </p:nvPr>
        </p:nvSpPr>
        <p:spPr>
          <a:xfrm>
            <a:off x="3616685"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1" name="Text Placeholder 5">
            <a:extLst>
              <a:ext uri="{FF2B5EF4-FFF2-40B4-BE49-F238E27FC236}">
                <a16:creationId xmlns:a16="http://schemas.microsoft.com/office/drawing/2014/main" id="{3B91CA8C-9453-C5BB-5BB7-FC01B9E9317F}"/>
              </a:ext>
            </a:extLst>
          </p:cNvPr>
          <p:cNvSpPr>
            <a:spLocks noGrp="1"/>
          </p:cNvSpPr>
          <p:nvPr>
            <p:ph type="body" sz="quarter" idx="48" hasCustomPrompt="1"/>
          </p:nvPr>
        </p:nvSpPr>
        <p:spPr>
          <a:xfrm>
            <a:off x="6422947"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2" name="Text Placeholder 5">
            <a:extLst>
              <a:ext uri="{FF2B5EF4-FFF2-40B4-BE49-F238E27FC236}">
                <a16:creationId xmlns:a16="http://schemas.microsoft.com/office/drawing/2014/main" id="{F570FE07-73DE-90BC-84A9-867865C2393E}"/>
              </a:ext>
            </a:extLst>
          </p:cNvPr>
          <p:cNvSpPr>
            <a:spLocks noGrp="1"/>
          </p:cNvSpPr>
          <p:nvPr>
            <p:ph type="body" sz="quarter" idx="49" hasCustomPrompt="1"/>
          </p:nvPr>
        </p:nvSpPr>
        <p:spPr>
          <a:xfrm>
            <a:off x="9197678"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61878D7-EED6-8A1E-3840-8EEA6966E156}"/>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9617814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6" name="Picture 5" descr="A blue and black logo&#10;&#10;Description automatically generated">
            <a:extLst>
              <a:ext uri="{FF2B5EF4-FFF2-40B4-BE49-F238E27FC236}">
                <a16:creationId xmlns:a16="http://schemas.microsoft.com/office/drawing/2014/main" id="{D96F4AEA-ED65-A124-6D19-6B2638BB51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3145" y="5167053"/>
            <a:ext cx="4688639" cy="966729"/>
          </a:xfrm>
          <a:prstGeom prst="rect">
            <a:avLst/>
          </a:prstGeom>
        </p:spPr>
      </p:pic>
    </p:spTree>
    <p:extLst>
      <p:ext uri="{BB962C8B-B14F-4D97-AF65-F5344CB8AC3E}">
        <p14:creationId xmlns:p14="http://schemas.microsoft.com/office/powerpoint/2010/main" val="5562165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sclosur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4999" y="634999"/>
            <a:ext cx="7203903" cy="487219"/>
          </a:xfrm>
        </p:spPr>
        <p:txBody>
          <a:bodyPr anchor="t" anchorCtr="0"/>
          <a:lstStyle/>
          <a:p>
            <a:r>
              <a:rPr lang="en-US"/>
              <a:t>Disclosure(s)</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6" name="Footer Placeholder 5">
            <a:extLst>
              <a:ext uri="{FF2B5EF4-FFF2-40B4-BE49-F238E27FC236}">
                <a16:creationId xmlns:a16="http://schemas.microsoft.com/office/drawing/2014/main" id="{253C3659-E069-55FF-5CCB-C4578AED8865}"/>
              </a:ext>
            </a:extLst>
          </p:cNvPr>
          <p:cNvSpPr>
            <a:spLocks noGrp="1"/>
          </p:cNvSpPr>
          <p:nvPr>
            <p:ph type="ftr" sz="quarter" idx="36"/>
          </p:nvPr>
        </p:nvSpPr>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B26092B2-7A1C-965E-536C-C8FB1CF55E07}"/>
              </a:ext>
            </a:extLst>
          </p:cNvPr>
          <p:cNvSpPr>
            <a:spLocks noGrp="1"/>
          </p:cNvSpPr>
          <p:nvPr>
            <p:ph type="sldNum" sz="quarter" idx="37"/>
          </p:nvPr>
        </p:nvSpPr>
        <p:spPr/>
        <p:txBody>
          <a:bodyPr/>
          <a:lstStyle/>
          <a:p>
            <a:fld id="{D7756E16-444E-B644-B3D8-50D596555EAF}" type="slidenum">
              <a:rPr lang="en-US" smtClean="0"/>
              <a:pPr/>
              <a:t>‹#›</a:t>
            </a:fld>
            <a:endParaRPr lang="en-US"/>
          </a:p>
        </p:txBody>
      </p:sp>
      <p:sp>
        <p:nvSpPr>
          <p:cNvPr id="5" name="Text Placeholder 4">
            <a:extLst>
              <a:ext uri="{FF2B5EF4-FFF2-40B4-BE49-F238E27FC236}">
                <a16:creationId xmlns:a16="http://schemas.microsoft.com/office/drawing/2014/main" id="{9B686A1A-C8BD-589D-35B9-2CB0DCC329FE}"/>
              </a:ext>
            </a:extLst>
          </p:cNvPr>
          <p:cNvSpPr>
            <a:spLocks noGrp="1"/>
          </p:cNvSpPr>
          <p:nvPr>
            <p:ph type="body" sz="quarter" idx="38" hasCustomPrompt="1"/>
          </p:nvPr>
        </p:nvSpPr>
        <p:spPr>
          <a:xfrm>
            <a:off x="635000" y="1629152"/>
            <a:ext cx="11036069" cy="4314825"/>
          </a:xfrm>
          <a:prstGeom prst="rect">
            <a:avLst/>
          </a:prstGeom>
        </p:spPr>
        <p:txBody>
          <a:bodyPr/>
          <a:lstStyle>
            <a:lvl1pPr>
              <a:defRPr sz="1600" b="0" i="0">
                <a:latin typeface="Basis Grt for Thrivent" panose="020B0503030604040103" pitchFamily="34" charset="0"/>
                <a:cs typeface="Basis Grt for Thrivent" panose="020B0503030604040103" pitchFamily="34" charset="0"/>
              </a:defRPr>
            </a:lvl1pPr>
          </a:lstStyle>
          <a:p>
            <a:pPr lvl="0"/>
            <a:r>
              <a:rPr lang="en-US"/>
              <a:t>Disclosure copy for placement only. Place in appropriate disclosures as directed by compliance for your presentation.</a:t>
            </a:r>
          </a:p>
        </p:txBody>
      </p:sp>
      <p:pic>
        <p:nvPicPr>
          <p:cNvPr id="3" name="Picture 2" descr="A pixelated heart on a black background&#10;&#10;AI-generated content may be incorrect.">
            <a:extLst>
              <a:ext uri="{FF2B5EF4-FFF2-40B4-BE49-F238E27FC236}">
                <a16:creationId xmlns:a16="http://schemas.microsoft.com/office/drawing/2014/main" id="{90B85B30-FFEF-4CEA-4658-417F0D18ACAA}"/>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147573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go End Slide">
    <p:bg>
      <p:bgPr>
        <a:solidFill>
          <a:schemeClr val="tx1"/>
        </a:solidFill>
        <a:effectLst/>
      </p:bgPr>
    </p:bg>
    <p:spTree>
      <p:nvGrpSpPr>
        <p:cNvPr id="1" name=""/>
        <p:cNvGrpSpPr/>
        <p:nvPr/>
      </p:nvGrpSpPr>
      <p:grpSpPr>
        <a:xfrm>
          <a:off x="0" y="0"/>
          <a:ext cx="0" cy="0"/>
          <a:chOff x="0" y="0"/>
          <a:chExt cx="0" cy="0"/>
        </a:xfrm>
      </p:grpSpPr>
      <p:pic>
        <p:nvPicPr>
          <p:cNvPr id="8" name="Picture 7" descr="A white text on a black background&#10;&#10;AI-generated content may be incorrect.">
            <a:extLst>
              <a:ext uri="{FF2B5EF4-FFF2-40B4-BE49-F238E27FC236}">
                <a16:creationId xmlns:a16="http://schemas.microsoft.com/office/drawing/2014/main" id="{41101887-BEF9-72A0-3F08-917849B0DF6E}"/>
              </a:ext>
            </a:extLst>
          </p:cNvPr>
          <p:cNvPicPr>
            <a:picLocks noChangeAspect="1"/>
          </p:cNvPicPr>
          <p:nvPr userDrawn="1"/>
        </p:nvPicPr>
        <p:blipFill>
          <a:blip r:embed="rId2"/>
          <a:stretch>
            <a:fillRect/>
          </a:stretch>
        </p:blipFill>
        <p:spPr>
          <a:xfrm>
            <a:off x="2209800" y="2319741"/>
            <a:ext cx="7772400" cy="2218519"/>
          </a:xfrm>
          <a:prstGeom prst="rect">
            <a:avLst/>
          </a:prstGeom>
        </p:spPr>
      </p:pic>
    </p:spTree>
    <p:extLst>
      <p:ext uri="{BB962C8B-B14F-4D97-AF65-F5344CB8AC3E}">
        <p14:creationId xmlns:p14="http://schemas.microsoft.com/office/powerpoint/2010/main" val="1440351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8" name="Picture 7" descr="A white circle with blue and black border&#10;&#10;Description automatically generated with medium confidence">
            <a:extLst>
              <a:ext uri="{FF2B5EF4-FFF2-40B4-BE49-F238E27FC236}">
                <a16:creationId xmlns:a16="http://schemas.microsoft.com/office/drawing/2014/main" id="{359753F9-68D0-F292-0CB0-9CF8D40B37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D8D56E6-2A8D-9C8B-B082-616A1D59D8EF}"/>
              </a:ext>
            </a:extLst>
          </p:cNvPr>
          <p:cNvSpPr>
            <a:spLocks noGrp="1"/>
          </p:cNvSpPr>
          <p:nvPr>
            <p:ph type="ctrTitle" hasCustomPrompt="1"/>
          </p:nvPr>
        </p:nvSpPr>
        <p:spPr>
          <a:xfrm>
            <a:off x="635000" y="3991707"/>
            <a:ext cx="7557025" cy="1565031"/>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61FA9304-998D-C8C2-4B02-9675BDE3B019}"/>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5" name="Picture 4" descr="A black background with white text&#10;&#10;AI-generated content may be incorrect.">
            <a:extLst>
              <a:ext uri="{FF2B5EF4-FFF2-40B4-BE49-F238E27FC236}">
                <a16:creationId xmlns:a16="http://schemas.microsoft.com/office/drawing/2014/main" id="{2733449C-DEB7-5837-3329-90B648032DCF}"/>
              </a:ext>
            </a:extLst>
          </p:cNvPr>
          <p:cNvPicPr>
            <a:picLocks noChangeAspect="1"/>
          </p:cNvPicPr>
          <p:nvPr userDrawn="1"/>
        </p:nvPicPr>
        <p:blipFill>
          <a:blip r:embed="rId3"/>
          <a:stretch>
            <a:fillRect/>
          </a:stretch>
        </p:blipFill>
        <p:spPr>
          <a:xfrm>
            <a:off x="9838043" y="6269"/>
            <a:ext cx="2267818" cy="1338566"/>
          </a:xfrm>
          <a:prstGeom prst="rect">
            <a:avLst/>
          </a:prstGeom>
        </p:spPr>
      </p:pic>
    </p:spTree>
    <p:extLst>
      <p:ext uri="{BB962C8B-B14F-4D97-AF65-F5344CB8AC3E}">
        <p14:creationId xmlns:p14="http://schemas.microsoft.com/office/powerpoint/2010/main" val="268798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Slide">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hasCustomPrompt="1"/>
          </p:nvPr>
        </p:nvSpPr>
        <p:spPr>
          <a:xfrm>
            <a:off x="618122" y="1785772"/>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10800862" y="173246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71" name="Text Placeholder 2">
            <a:extLst>
              <a:ext uri="{FF2B5EF4-FFF2-40B4-BE49-F238E27FC236}">
                <a16:creationId xmlns:a16="http://schemas.microsoft.com/office/drawing/2014/main" id="{B931FAE9-94EB-54C7-3D11-44870606B50E}"/>
              </a:ext>
            </a:extLst>
          </p:cNvPr>
          <p:cNvSpPr>
            <a:spLocks noGrp="1"/>
          </p:cNvSpPr>
          <p:nvPr>
            <p:ph type="body" idx="23" hasCustomPrompt="1"/>
          </p:nvPr>
        </p:nvSpPr>
        <p:spPr>
          <a:xfrm>
            <a:off x="618122" y="2334531"/>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2" name="Text Placeholder 2">
            <a:extLst>
              <a:ext uri="{FF2B5EF4-FFF2-40B4-BE49-F238E27FC236}">
                <a16:creationId xmlns:a16="http://schemas.microsoft.com/office/drawing/2014/main" id="{E449A818-942F-549E-5AB5-66A10C93F0CB}"/>
              </a:ext>
            </a:extLst>
          </p:cNvPr>
          <p:cNvSpPr>
            <a:spLocks noGrp="1"/>
          </p:cNvSpPr>
          <p:nvPr>
            <p:ph type="body" idx="24" hasCustomPrompt="1"/>
          </p:nvPr>
        </p:nvSpPr>
        <p:spPr>
          <a:xfrm>
            <a:off x="10800862" y="2286444"/>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75" name="Text Placeholder 2">
            <a:extLst>
              <a:ext uri="{FF2B5EF4-FFF2-40B4-BE49-F238E27FC236}">
                <a16:creationId xmlns:a16="http://schemas.microsoft.com/office/drawing/2014/main" id="{B35BD594-0DFB-633C-E6F8-5CFEBC12E7DB}"/>
              </a:ext>
            </a:extLst>
          </p:cNvPr>
          <p:cNvSpPr>
            <a:spLocks noGrp="1"/>
          </p:cNvSpPr>
          <p:nvPr>
            <p:ph type="body" idx="25" hasCustomPrompt="1"/>
          </p:nvPr>
        </p:nvSpPr>
        <p:spPr>
          <a:xfrm>
            <a:off x="618122" y="2883290"/>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6" name="Text Placeholder 2">
            <a:extLst>
              <a:ext uri="{FF2B5EF4-FFF2-40B4-BE49-F238E27FC236}">
                <a16:creationId xmlns:a16="http://schemas.microsoft.com/office/drawing/2014/main" id="{31E20849-4AF2-AAED-554C-97A92C67A846}"/>
              </a:ext>
            </a:extLst>
          </p:cNvPr>
          <p:cNvSpPr>
            <a:spLocks noGrp="1"/>
          </p:cNvSpPr>
          <p:nvPr>
            <p:ph type="body" idx="26" hasCustomPrompt="1"/>
          </p:nvPr>
        </p:nvSpPr>
        <p:spPr>
          <a:xfrm>
            <a:off x="10800862" y="2830987"/>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79" name="Text Placeholder 2">
            <a:extLst>
              <a:ext uri="{FF2B5EF4-FFF2-40B4-BE49-F238E27FC236}">
                <a16:creationId xmlns:a16="http://schemas.microsoft.com/office/drawing/2014/main" id="{9AA0C9CB-FFEB-2FCF-703C-5C115FA114F9}"/>
              </a:ext>
            </a:extLst>
          </p:cNvPr>
          <p:cNvSpPr>
            <a:spLocks noGrp="1"/>
          </p:cNvSpPr>
          <p:nvPr>
            <p:ph type="body" idx="27" hasCustomPrompt="1"/>
          </p:nvPr>
        </p:nvSpPr>
        <p:spPr>
          <a:xfrm>
            <a:off x="618122" y="3432049"/>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0" name="Text Placeholder 2">
            <a:extLst>
              <a:ext uri="{FF2B5EF4-FFF2-40B4-BE49-F238E27FC236}">
                <a16:creationId xmlns:a16="http://schemas.microsoft.com/office/drawing/2014/main" id="{3EDE6F25-9618-DC38-9F23-E9CC8785B95E}"/>
              </a:ext>
            </a:extLst>
          </p:cNvPr>
          <p:cNvSpPr>
            <a:spLocks noGrp="1"/>
          </p:cNvSpPr>
          <p:nvPr>
            <p:ph type="body" idx="28" hasCustomPrompt="1"/>
          </p:nvPr>
        </p:nvSpPr>
        <p:spPr>
          <a:xfrm>
            <a:off x="10800862" y="338960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83" name="Text Placeholder 2">
            <a:extLst>
              <a:ext uri="{FF2B5EF4-FFF2-40B4-BE49-F238E27FC236}">
                <a16:creationId xmlns:a16="http://schemas.microsoft.com/office/drawing/2014/main" id="{A569AA3D-55A4-E6C6-5AE9-5315C43FF161}"/>
              </a:ext>
            </a:extLst>
          </p:cNvPr>
          <p:cNvSpPr>
            <a:spLocks noGrp="1"/>
          </p:cNvSpPr>
          <p:nvPr>
            <p:ph type="body" idx="29" hasCustomPrompt="1"/>
          </p:nvPr>
        </p:nvSpPr>
        <p:spPr>
          <a:xfrm>
            <a:off x="618122" y="398080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4" name="Text Placeholder 2">
            <a:extLst>
              <a:ext uri="{FF2B5EF4-FFF2-40B4-BE49-F238E27FC236}">
                <a16:creationId xmlns:a16="http://schemas.microsoft.com/office/drawing/2014/main" id="{C3F93EF5-BFC8-50E6-1223-A1BB78DDE282}"/>
              </a:ext>
            </a:extLst>
          </p:cNvPr>
          <p:cNvSpPr>
            <a:spLocks noGrp="1"/>
          </p:cNvSpPr>
          <p:nvPr>
            <p:ph type="body" idx="30" hasCustomPrompt="1"/>
          </p:nvPr>
        </p:nvSpPr>
        <p:spPr>
          <a:xfrm>
            <a:off x="10800862" y="3938096"/>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87" name="Text Placeholder 2">
            <a:extLst>
              <a:ext uri="{FF2B5EF4-FFF2-40B4-BE49-F238E27FC236}">
                <a16:creationId xmlns:a16="http://schemas.microsoft.com/office/drawing/2014/main" id="{3BA23487-CAB7-F823-8D6F-779326546C69}"/>
              </a:ext>
            </a:extLst>
          </p:cNvPr>
          <p:cNvSpPr>
            <a:spLocks noGrp="1"/>
          </p:cNvSpPr>
          <p:nvPr>
            <p:ph type="body" idx="31" hasCustomPrompt="1"/>
          </p:nvPr>
        </p:nvSpPr>
        <p:spPr>
          <a:xfrm>
            <a:off x="618122" y="4529567"/>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8" name="Text Placeholder 2">
            <a:extLst>
              <a:ext uri="{FF2B5EF4-FFF2-40B4-BE49-F238E27FC236}">
                <a16:creationId xmlns:a16="http://schemas.microsoft.com/office/drawing/2014/main" id="{409B23EC-2AC2-04F3-3B11-36856ACFA91B}"/>
              </a:ext>
            </a:extLst>
          </p:cNvPr>
          <p:cNvSpPr>
            <a:spLocks noGrp="1"/>
          </p:cNvSpPr>
          <p:nvPr>
            <p:ph type="body" idx="32" hasCustomPrompt="1"/>
          </p:nvPr>
        </p:nvSpPr>
        <p:spPr>
          <a:xfrm>
            <a:off x="10800862" y="4489621"/>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91" name="Text Placeholder 2">
            <a:extLst>
              <a:ext uri="{FF2B5EF4-FFF2-40B4-BE49-F238E27FC236}">
                <a16:creationId xmlns:a16="http://schemas.microsoft.com/office/drawing/2014/main" id="{F212E80E-01B5-7017-44DA-E0C9A7F13A64}"/>
              </a:ext>
            </a:extLst>
          </p:cNvPr>
          <p:cNvSpPr>
            <a:spLocks noGrp="1"/>
          </p:cNvSpPr>
          <p:nvPr>
            <p:ph type="body" idx="33" hasCustomPrompt="1"/>
          </p:nvPr>
        </p:nvSpPr>
        <p:spPr>
          <a:xfrm>
            <a:off x="618122" y="5078326"/>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92" name="Text Placeholder 2">
            <a:extLst>
              <a:ext uri="{FF2B5EF4-FFF2-40B4-BE49-F238E27FC236}">
                <a16:creationId xmlns:a16="http://schemas.microsoft.com/office/drawing/2014/main" id="{6F969C8E-A883-0654-4862-7B61796048CB}"/>
              </a:ext>
            </a:extLst>
          </p:cNvPr>
          <p:cNvSpPr>
            <a:spLocks noGrp="1"/>
          </p:cNvSpPr>
          <p:nvPr>
            <p:ph type="body" idx="34" hasCustomPrompt="1"/>
          </p:nvPr>
        </p:nvSpPr>
        <p:spPr>
          <a:xfrm>
            <a:off x="10800862" y="503420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116" name="Text Placeholder 2">
            <a:extLst>
              <a:ext uri="{FF2B5EF4-FFF2-40B4-BE49-F238E27FC236}">
                <a16:creationId xmlns:a16="http://schemas.microsoft.com/office/drawing/2014/main" id="{587C13F8-8066-DE47-F950-4B4C3B0B1FDD}"/>
              </a:ext>
            </a:extLst>
          </p:cNvPr>
          <p:cNvSpPr>
            <a:spLocks noGrp="1"/>
          </p:cNvSpPr>
          <p:nvPr>
            <p:ph type="body" idx="35" hasCustomPrompt="1"/>
          </p:nvPr>
        </p:nvSpPr>
        <p:spPr>
          <a:xfrm>
            <a:off x="618122" y="562708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17" name="Text Placeholder 2">
            <a:extLst>
              <a:ext uri="{FF2B5EF4-FFF2-40B4-BE49-F238E27FC236}">
                <a16:creationId xmlns:a16="http://schemas.microsoft.com/office/drawing/2014/main" id="{E7CF0FB9-FF9B-02D6-9B38-B3E05DA0B2C0}"/>
              </a:ext>
            </a:extLst>
          </p:cNvPr>
          <p:cNvSpPr>
            <a:spLocks noGrp="1"/>
          </p:cNvSpPr>
          <p:nvPr>
            <p:ph type="body" idx="36" hasCustomPrompt="1"/>
          </p:nvPr>
        </p:nvSpPr>
        <p:spPr>
          <a:xfrm>
            <a:off x="10800862" y="559528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7" name="Footer Placeholder 6">
            <a:extLst>
              <a:ext uri="{FF2B5EF4-FFF2-40B4-BE49-F238E27FC236}">
                <a16:creationId xmlns:a16="http://schemas.microsoft.com/office/drawing/2014/main" id="{0766060B-CC60-EE5E-4052-049C597F9947}"/>
              </a:ext>
            </a:extLst>
          </p:cNvPr>
          <p:cNvSpPr>
            <a:spLocks noGrp="1"/>
          </p:cNvSpPr>
          <p:nvPr>
            <p:ph type="ftr" sz="quarter" idx="43"/>
          </p:nvPr>
        </p:nvSpPr>
        <p:spPr>
          <a:xfrm>
            <a:off x="1033936" y="6403484"/>
            <a:ext cx="4760577" cy="224131"/>
          </a:xfrm>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3ED19025-92BA-5D40-2B72-3FA38E0475B4}"/>
              </a:ext>
            </a:extLst>
          </p:cNvPr>
          <p:cNvSpPr>
            <a:spLocks noGrp="1"/>
          </p:cNvSpPr>
          <p:nvPr>
            <p:ph type="sldNum" sz="quarter" idx="44"/>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1285E791-8DC1-F309-DA6E-C1A8298E674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45949355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genda Slide">
    <p:bg>
      <p:bgPr>
        <a:solidFill>
          <a:srgbClr val="CEE2E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24" name="Text Placeholder 2">
            <a:extLst>
              <a:ext uri="{FF2B5EF4-FFF2-40B4-BE49-F238E27FC236}">
                <a16:creationId xmlns:a16="http://schemas.microsoft.com/office/drawing/2014/main" id="{CB6682B1-9B15-14C6-D100-37117248A7CE}"/>
              </a:ext>
            </a:extLst>
          </p:cNvPr>
          <p:cNvSpPr>
            <a:spLocks noGrp="1"/>
          </p:cNvSpPr>
          <p:nvPr>
            <p:ph type="body" idx="14" hasCustomPrompt="1"/>
          </p:nvPr>
        </p:nvSpPr>
        <p:spPr>
          <a:xfrm>
            <a:off x="10800862"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30" name="Text Placeholder 2">
            <a:extLst>
              <a:ext uri="{FF2B5EF4-FFF2-40B4-BE49-F238E27FC236}">
                <a16:creationId xmlns:a16="http://schemas.microsoft.com/office/drawing/2014/main" id="{18FAD78C-8A36-CB73-0B6A-3FE2FCB901E4}"/>
              </a:ext>
            </a:extLst>
          </p:cNvPr>
          <p:cNvSpPr>
            <a:spLocks noGrp="1"/>
          </p:cNvSpPr>
          <p:nvPr>
            <p:ph type="body" idx="16" hasCustomPrompt="1"/>
          </p:nvPr>
        </p:nvSpPr>
        <p:spPr>
          <a:xfrm>
            <a:off x="10800862"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34" name="Text Placeholder 2">
            <a:extLst>
              <a:ext uri="{FF2B5EF4-FFF2-40B4-BE49-F238E27FC236}">
                <a16:creationId xmlns:a16="http://schemas.microsoft.com/office/drawing/2014/main" id="{8289A24A-0858-D36A-1075-AADAFBFE8A7C}"/>
              </a:ext>
            </a:extLst>
          </p:cNvPr>
          <p:cNvSpPr>
            <a:spLocks noGrp="1"/>
          </p:cNvSpPr>
          <p:nvPr>
            <p:ph type="body" idx="18" hasCustomPrompt="1"/>
          </p:nvPr>
        </p:nvSpPr>
        <p:spPr>
          <a:xfrm>
            <a:off x="10800862"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38" name="Text Placeholder 2">
            <a:extLst>
              <a:ext uri="{FF2B5EF4-FFF2-40B4-BE49-F238E27FC236}">
                <a16:creationId xmlns:a16="http://schemas.microsoft.com/office/drawing/2014/main" id="{DE526DBC-E27B-A050-0E8E-AF31217C714E}"/>
              </a:ext>
            </a:extLst>
          </p:cNvPr>
          <p:cNvSpPr>
            <a:spLocks noGrp="1"/>
          </p:cNvSpPr>
          <p:nvPr>
            <p:ph type="body" idx="20" hasCustomPrompt="1"/>
          </p:nvPr>
        </p:nvSpPr>
        <p:spPr>
          <a:xfrm>
            <a:off x="10800862"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1" name="Text Placeholder 19">
            <a:extLst>
              <a:ext uri="{FF2B5EF4-FFF2-40B4-BE49-F238E27FC236}">
                <a16:creationId xmlns:a16="http://schemas.microsoft.com/office/drawing/2014/main" id="{0B244FF1-9BB5-B24C-04E4-088B6CE40C8B}"/>
              </a:ext>
            </a:extLst>
          </p:cNvPr>
          <p:cNvSpPr>
            <a:spLocks noGrp="1"/>
          </p:cNvSpPr>
          <p:nvPr>
            <p:ph type="body" sz="quarter" idx="13" hasCustomPrompt="1"/>
          </p:nvPr>
        </p:nvSpPr>
        <p:spPr>
          <a:xfrm>
            <a:off x="618123" y="1235262"/>
            <a:ext cx="5477877" cy="291443"/>
          </a:xfrm>
          <a:prstGeom prst="rect">
            <a:avLst/>
          </a:prstGeom>
        </p:spPr>
        <p:txBody>
          <a:bodyPr lIns="0" tIns="0" rIns="0" bIns="0">
            <a:noAutofit/>
          </a:bodyPr>
          <a:lstStyle>
            <a:lvl1pPr marL="0" indent="0">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p:nvPr>
        </p:nvSpPr>
        <p:spPr>
          <a:xfrm>
            <a:off x="618123"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4673331"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17" name="Text Placeholder 2">
            <a:extLst>
              <a:ext uri="{FF2B5EF4-FFF2-40B4-BE49-F238E27FC236}">
                <a16:creationId xmlns:a16="http://schemas.microsoft.com/office/drawing/2014/main" id="{118163BB-EE4B-0F13-47E6-9E2E03946374}"/>
              </a:ext>
            </a:extLst>
          </p:cNvPr>
          <p:cNvSpPr>
            <a:spLocks noGrp="1"/>
          </p:cNvSpPr>
          <p:nvPr>
            <p:ph type="body" idx="24" hasCustomPrompt="1"/>
          </p:nvPr>
        </p:nvSpPr>
        <p:spPr>
          <a:xfrm>
            <a:off x="4673331"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20" name="Text Placeholder 2">
            <a:extLst>
              <a:ext uri="{FF2B5EF4-FFF2-40B4-BE49-F238E27FC236}">
                <a16:creationId xmlns:a16="http://schemas.microsoft.com/office/drawing/2014/main" id="{C6AC0B29-46A8-258E-B123-DC4E4A6EB202}"/>
              </a:ext>
            </a:extLst>
          </p:cNvPr>
          <p:cNvSpPr>
            <a:spLocks noGrp="1"/>
          </p:cNvSpPr>
          <p:nvPr>
            <p:ph type="body" idx="26" hasCustomPrompt="1"/>
          </p:nvPr>
        </p:nvSpPr>
        <p:spPr>
          <a:xfrm>
            <a:off x="4673331"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26" name="Text Placeholder 2">
            <a:extLst>
              <a:ext uri="{FF2B5EF4-FFF2-40B4-BE49-F238E27FC236}">
                <a16:creationId xmlns:a16="http://schemas.microsoft.com/office/drawing/2014/main" id="{10154CE7-A33D-BC02-B7B5-6FEBF36C9A7B}"/>
              </a:ext>
            </a:extLst>
          </p:cNvPr>
          <p:cNvSpPr>
            <a:spLocks noGrp="1"/>
          </p:cNvSpPr>
          <p:nvPr>
            <p:ph type="body" idx="28" hasCustomPrompt="1"/>
          </p:nvPr>
        </p:nvSpPr>
        <p:spPr>
          <a:xfrm>
            <a:off x="4673331"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2" name="Text Placeholder 2">
            <a:extLst>
              <a:ext uri="{FF2B5EF4-FFF2-40B4-BE49-F238E27FC236}">
                <a16:creationId xmlns:a16="http://schemas.microsoft.com/office/drawing/2014/main" id="{68CADE43-6E58-A098-ADE0-06915CACA0A3}"/>
              </a:ext>
            </a:extLst>
          </p:cNvPr>
          <p:cNvSpPr>
            <a:spLocks noGrp="1"/>
          </p:cNvSpPr>
          <p:nvPr>
            <p:ph type="body" idx="29"/>
          </p:nvPr>
        </p:nvSpPr>
        <p:spPr>
          <a:xfrm>
            <a:off x="618123"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5" name="Text Placeholder 2">
            <a:extLst>
              <a:ext uri="{FF2B5EF4-FFF2-40B4-BE49-F238E27FC236}">
                <a16:creationId xmlns:a16="http://schemas.microsoft.com/office/drawing/2014/main" id="{8D7D1A0C-1960-AA15-95FA-9B6270C3F665}"/>
              </a:ext>
            </a:extLst>
          </p:cNvPr>
          <p:cNvSpPr>
            <a:spLocks noGrp="1"/>
          </p:cNvSpPr>
          <p:nvPr>
            <p:ph type="body" idx="30"/>
          </p:nvPr>
        </p:nvSpPr>
        <p:spPr>
          <a:xfrm>
            <a:off x="618123"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7" name="Text Placeholder 2">
            <a:extLst>
              <a:ext uri="{FF2B5EF4-FFF2-40B4-BE49-F238E27FC236}">
                <a16:creationId xmlns:a16="http://schemas.microsoft.com/office/drawing/2014/main" id="{2E58E12B-2399-4FD0-EC81-047CB2777B24}"/>
              </a:ext>
            </a:extLst>
          </p:cNvPr>
          <p:cNvSpPr>
            <a:spLocks noGrp="1"/>
          </p:cNvSpPr>
          <p:nvPr>
            <p:ph type="body" idx="31"/>
          </p:nvPr>
        </p:nvSpPr>
        <p:spPr>
          <a:xfrm>
            <a:off x="615223"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8" name="Text Placeholder 2">
            <a:extLst>
              <a:ext uri="{FF2B5EF4-FFF2-40B4-BE49-F238E27FC236}">
                <a16:creationId xmlns:a16="http://schemas.microsoft.com/office/drawing/2014/main" id="{1EE1F10C-8547-9D50-7235-246F47972E8A}"/>
              </a:ext>
            </a:extLst>
          </p:cNvPr>
          <p:cNvSpPr>
            <a:spLocks noGrp="1"/>
          </p:cNvSpPr>
          <p:nvPr>
            <p:ph type="body" idx="32"/>
          </p:nvPr>
        </p:nvSpPr>
        <p:spPr>
          <a:xfrm>
            <a:off x="6764541"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9" name="Text Placeholder 2">
            <a:extLst>
              <a:ext uri="{FF2B5EF4-FFF2-40B4-BE49-F238E27FC236}">
                <a16:creationId xmlns:a16="http://schemas.microsoft.com/office/drawing/2014/main" id="{5E8C80C5-D28D-D3D0-360F-52B47C11E9F5}"/>
              </a:ext>
            </a:extLst>
          </p:cNvPr>
          <p:cNvSpPr>
            <a:spLocks noGrp="1"/>
          </p:cNvSpPr>
          <p:nvPr>
            <p:ph type="body" idx="33"/>
          </p:nvPr>
        </p:nvSpPr>
        <p:spPr>
          <a:xfrm>
            <a:off x="6764541"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1" name="Text Placeholder 2">
            <a:extLst>
              <a:ext uri="{FF2B5EF4-FFF2-40B4-BE49-F238E27FC236}">
                <a16:creationId xmlns:a16="http://schemas.microsoft.com/office/drawing/2014/main" id="{B29490F0-C27F-A1C5-08E6-A4A9EF477133}"/>
              </a:ext>
            </a:extLst>
          </p:cNvPr>
          <p:cNvSpPr>
            <a:spLocks noGrp="1"/>
          </p:cNvSpPr>
          <p:nvPr>
            <p:ph type="body" idx="34"/>
          </p:nvPr>
        </p:nvSpPr>
        <p:spPr>
          <a:xfrm>
            <a:off x="6764541"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2" name="Text Placeholder 2">
            <a:extLst>
              <a:ext uri="{FF2B5EF4-FFF2-40B4-BE49-F238E27FC236}">
                <a16:creationId xmlns:a16="http://schemas.microsoft.com/office/drawing/2014/main" id="{DD912A4D-92E0-7C37-11FF-4BBFC8BEE8F6}"/>
              </a:ext>
            </a:extLst>
          </p:cNvPr>
          <p:cNvSpPr>
            <a:spLocks noGrp="1"/>
          </p:cNvSpPr>
          <p:nvPr>
            <p:ph type="body" idx="35"/>
          </p:nvPr>
        </p:nvSpPr>
        <p:spPr>
          <a:xfrm>
            <a:off x="6761641"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3" name="Footer Placeholder 2">
            <a:extLst>
              <a:ext uri="{FF2B5EF4-FFF2-40B4-BE49-F238E27FC236}">
                <a16:creationId xmlns:a16="http://schemas.microsoft.com/office/drawing/2014/main" id="{8A35FAD2-438A-F4DF-2C1F-4C1BBC6681EF}"/>
              </a:ext>
            </a:extLst>
          </p:cNvPr>
          <p:cNvSpPr>
            <a:spLocks noGrp="1"/>
          </p:cNvSpPr>
          <p:nvPr>
            <p:ph type="ftr" sz="quarter" idx="36"/>
          </p:nvPr>
        </p:nvSpPr>
        <p:spPr>
          <a:xfrm>
            <a:off x="1033937" y="6461324"/>
            <a:ext cx="4547354" cy="158611"/>
          </a:xfrm>
        </p:spPr>
        <p:txBody>
          <a:bodyPr/>
          <a:lstStyle/>
          <a:p>
            <a:r>
              <a:rPr lang="en-US"/>
              <a:t>©2025 Thrivent Charitable™ | All rights reserved. Do not distribute without authorization.</a:t>
            </a:r>
          </a:p>
        </p:txBody>
      </p:sp>
      <p:pic>
        <p:nvPicPr>
          <p:cNvPr id="4" name="Picture 3" descr="A pixelated heart on a black background&#10;&#10;AI-generated content may be incorrect.">
            <a:extLst>
              <a:ext uri="{FF2B5EF4-FFF2-40B4-BE49-F238E27FC236}">
                <a16:creationId xmlns:a16="http://schemas.microsoft.com/office/drawing/2014/main" id="{C24F1FE2-C69C-42FB-A4E9-D97BC25BE45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083366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Divider Number">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8" name="Text Placeholder 6">
            <a:extLst>
              <a:ext uri="{FF2B5EF4-FFF2-40B4-BE49-F238E27FC236}">
                <a16:creationId xmlns:a16="http://schemas.microsoft.com/office/drawing/2014/main" id="{A9487A88-6742-B884-61C5-CEFB65C6700A}"/>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01</a:t>
            </a:r>
          </a:p>
        </p:txBody>
      </p:sp>
      <p:sp>
        <p:nvSpPr>
          <p:cNvPr id="3" name="Footer Placeholder 2">
            <a:extLst>
              <a:ext uri="{FF2B5EF4-FFF2-40B4-BE49-F238E27FC236}">
                <a16:creationId xmlns:a16="http://schemas.microsoft.com/office/drawing/2014/main" id="{630089E7-1E44-DADA-1CD2-AAC0B39D381B}"/>
              </a:ext>
            </a:extLst>
          </p:cNvPr>
          <p:cNvSpPr>
            <a:spLocks noGrp="1"/>
          </p:cNvSpPr>
          <p:nvPr>
            <p:ph type="ftr" sz="quarter" idx="14"/>
          </p:nvPr>
        </p:nvSpPr>
        <p:spPr>
          <a:xfrm>
            <a:off x="1033936" y="6403484"/>
            <a:ext cx="45052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5079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Divider Numb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8D2EED0A-01DB-BDDA-8D2F-EE6DB3CA7D62}"/>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02</a:t>
            </a:r>
          </a:p>
        </p:txBody>
      </p:sp>
      <p:sp>
        <p:nvSpPr>
          <p:cNvPr id="3" name="Footer Placeholder 2">
            <a:extLst>
              <a:ext uri="{FF2B5EF4-FFF2-40B4-BE49-F238E27FC236}">
                <a16:creationId xmlns:a16="http://schemas.microsoft.com/office/drawing/2014/main" id="{C855E1A6-5532-9D56-9803-066C79754DAE}"/>
              </a:ext>
            </a:extLst>
          </p:cNvPr>
          <p:cNvSpPr>
            <a:spLocks noGrp="1"/>
          </p:cNvSpPr>
          <p:nvPr>
            <p:ph type="ftr" sz="quarter" idx="14"/>
          </p:nvPr>
        </p:nvSpPr>
        <p:spPr>
          <a:xfrm>
            <a:off x="1033936" y="6403484"/>
            <a:ext cx="46195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905844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ection Divider Number">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5" name="Text Placeholder 6">
            <a:extLst>
              <a:ext uri="{FF2B5EF4-FFF2-40B4-BE49-F238E27FC236}">
                <a16:creationId xmlns:a16="http://schemas.microsoft.com/office/drawing/2014/main" id="{584F17DF-86A8-1516-AB60-7B876DE0F59C}"/>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solidFill>
                  <a:schemeClr val="accent2"/>
                </a:solidFill>
                <a:latin typeface="Basis Grt for Thrivent OffWhite" panose="020B0503030604040103" pitchFamily="34" charset="0"/>
                <a:cs typeface="Basis Grt for Thrivent OffWhite" panose="020B0503030604040103" pitchFamily="34" charset="0"/>
              </a:defRPr>
            </a:lvl1pPr>
          </a:lstStyle>
          <a:p>
            <a:pPr lvl="0"/>
            <a:r>
              <a:rPr lang="en-US"/>
              <a:t>03</a:t>
            </a:r>
          </a:p>
        </p:txBody>
      </p:sp>
      <p:sp>
        <p:nvSpPr>
          <p:cNvPr id="3" name="Footer Placeholder 2">
            <a:extLst>
              <a:ext uri="{FF2B5EF4-FFF2-40B4-BE49-F238E27FC236}">
                <a16:creationId xmlns:a16="http://schemas.microsoft.com/office/drawing/2014/main" id="{05243AEF-FD38-71E1-AFAF-7611BE381B7F}"/>
              </a:ext>
            </a:extLst>
          </p:cNvPr>
          <p:cNvSpPr>
            <a:spLocks noGrp="1"/>
          </p:cNvSpPr>
          <p:nvPr>
            <p:ph type="ftr" sz="quarter" idx="14"/>
          </p:nvPr>
        </p:nvSpPr>
        <p:spPr>
          <a:xfrm>
            <a:off x="1033936" y="6403484"/>
            <a:ext cx="4663479" cy="2164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2089349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8798F0-8D7C-B5BA-D692-75C937546A64}"/>
              </a:ext>
            </a:extLst>
          </p:cNvPr>
          <p:cNvSpPr>
            <a:spLocks noGrp="1"/>
          </p:cNvSpPr>
          <p:nvPr>
            <p:ph type="title"/>
          </p:nvPr>
        </p:nvSpPr>
        <p:spPr>
          <a:xfrm>
            <a:off x="635000" y="635000"/>
            <a:ext cx="10922000" cy="873125"/>
          </a:xfrm>
          <a:prstGeom prst="rect">
            <a:avLst/>
          </a:prstGeom>
        </p:spPr>
        <p:txBody>
          <a:bodyPr vert="horz" lIns="0" tIns="0" rIns="0" bIns="0" rtlCol="0" anchor="t" anchorCtr="0">
            <a:noAutofit/>
          </a:bodyPr>
          <a:lstStyle/>
          <a:p>
            <a:r>
              <a:rPr lang="en-US"/>
              <a:t>Click to edit title copy</a:t>
            </a:r>
          </a:p>
        </p:txBody>
      </p:sp>
      <p:sp>
        <p:nvSpPr>
          <p:cNvPr id="3" name="Text Placeholder 2">
            <a:extLst>
              <a:ext uri="{FF2B5EF4-FFF2-40B4-BE49-F238E27FC236}">
                <a16:creationId xmlns:a16="http://schemas.microsoft.com/office/drawing/2014/main" id="{AA0C6839-2AB5-0F9C-294A-B9FEABC43009}"/>
              </a:ext>
            </a:extLst>
          </p:cNvPr>
          <p:cNvSpPr>
            <a:spLocks noGrp="1"/>
          </p:cNvSpPr>
          <p:nvPr>
            <p:ph type="body" idx="1"/>
          </p:nvPr>
        </p:nvSpPr>
        <p:spPr>
          <a:xfrm>
            <a:off x="635000" y="1790700"/>
            <a:ext cx="10909300" cy="4448175"/>
          </a:xfrm>
          <a:prstGeom prst="rect">
            <a:avLst/>
          </a:prstGeom>
        </p:spPr>
        <p:txBody>
          <a:bodyPr vert="horz" lIns="0" tIns="45720" rIns="91440" bIns="45720" rtlCol="0">
            <a:noAutofit/>
          </a:bodyPr>
          <a:lstStyle/>
          <a:p>
            <a:pPr lvl="1"/>
            <a:endParaRPr lang="en-US"/>
          </a:p>
        </p:txBody>
      </p:sp>
      <p:sp>
        <p:nvSpPr>
          <p:cNvPr id="6" name="Slide Number Placeholder 5">
            <a:extLst>
              <a:ext uri="{FF2B5EF4-FFF2-40B4-BE49-F238E27FC236}">
                <a16:creationId xmlns:a16="http://schemas.microsoft.com/office/drawing/2014/main" id="{A8F63CE4-245A-2338-54E4-38DE980A75C7}"/>
              </a:ext>
            </a:extLst>
          </p:cNvPr>
          <p:cNvSpPr>
            <a:spLocks noGrp="1"/>
          </p:cNvSpPr>
          <p:nvPr>
            <p:ph type="sldNum" sz="quarter" idx="4"/>
          </p:nvPr>
        </p:nvSpPr>
        <p:spPr>
          <a:xfrm>
            <a:off x="317500" y="6403484"/>
            <a:ext cx="317500" cy="232986"/>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fld id="{D7756E16-444E-B644-B3D8-50D596555EAF}" type="slidenum">
              <a:rPr lang="en-US" smtClean="0"/>
              <a:pPr/>
              <a:t>‹#›</a:t>
            </a:fld>
            <a:endParaRPr lang="en-US"/>
          </a:p>
        </p:txBody>
      </p:sp>
      <p:sp>
        <p:nvSpPr>
          <p:cNvPr id="5" name="Footer Placeholder 4">
            <a:extLst>
              <a:ext uri="{FF2B5EF4-FFF2-40B4-BE49-F238E27FC236}">
                <a16:creationId xmlns:a16="http://schemas.microsoft.com/office/drawing/2014/main" id="{0DE0F573-6DE5-78D2-262B-B9CF6D6BBEA1}"/>
              </a:ext>
            </a:extLst>
          </p:cNvPr>
          <p:cNvSpPr>
            <a:spLocks noGrp="1"/>
          </p:cNvSpPr>
          <p:nvPr>
            <p:ph type="ftr" sz="quarter" idx="3"/>
          </p:nvPr>
        </p:nvSpPr>
        <p:spPr>
          <a:xfrm>
            <a:off x="1033937" y="6435784"/>
            <a:ext cx="4114800" cy="184151"/>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678964815"/>
      </p:ext>
    </p:extLst>
  </p:cSld>
  <p:clrMap bg1="lt1" tx1="dk1" bg2="lt2" tx2="dk2" accent1="accent1" accent2="accent2" accent3="accent3" accent4="accent4" accent5="accent5" accent6="accent6" hlink="hlink" folHlink="folHlink"/>
  <p:sldLayoutIdLst>
    <p:sldLayoutId id="2147483649" r:id="rId1"/>
    <p:sldLayoutId id="2147483706" r:id="rId2"/>
    <p:sldLayoutId id="2147483705" r:id="rId3"/>
    <p:sldLayoutId id="2147483681" r:id="rId4"/>
    <p:sldLayoutId id="2147483714" r:id="rId5"/>
    <p:sldLayoutId id="2147483715" r:id="rId6"/>
    <p:sldLayoutId id="2147483685" r:id="rId7"/>
    <p:sldLayoutId id="2147483686" r:id="rId8"/>
    <p:sldLayoutId id="2147483687" r:id="rId9"/>
    <p:sldLayoutId id="2147483688" r:id="rId10"/>
    <p:sldLayoutId id="2147483708" r:id="rId11"/>
    <p:sldLayoutId id="2147483689" r:id="rId12"/>
    <p:sldLayoutId id="2147483690" r:id="rId13"/>
    <p:sldLayoutId id="2147483724" r:id="rId14"/>
    <p:sldLayoutId id="2147483691" r:id="rId15"/>
    <p:sldLayoutId id="2147483694" r:id="rId16"/>
    <p:sldLayoutId id="2147483683" r:id="rId17"/>
    <p:sldLayoutId id="2147483682" r:id="rId18"/>
    <p:sldLayoutId id="2147483684" r:id="rId19"/>
    <p:sldLayoutId id="2147483650" r:id="rId20"/>
    <p:sldLayoutId id="2147483663" r:id="rId21"/>
    <p:sldLayoutId id="2147483662" r:id="rId22"/>
    <p:sldLayoutId id="2147483720" r:id="rId23"/>
    <p:sldLayoutId id="2147483721" r:id="rId24"/>
    <p:sldLayoutId id="2147483676" r:id="rId25"/>
    <p:sldLayoutId id="2147483712" r:id="rId26"/>
    <p:sldLayoutId id="2147483713" r:id="rId27"/>
    <p:sldLayoutId id="2147483677" r:id="rId28"/>
    <p:sldLayoutId id="2147483678" r:id="rId29"/>
    <p:sldLayoutId id="2147483679" r:id="rId30"/>
    <p:sldLayoutId id="2147483672" r:id="rId31"/>
    <p:sldLayoutId id="2147483673" r:id="rId32"/>
    <p:sldLayoutId id="2147483674" r:id="rId33"/>
    <p:sldLayoutId id="2147483723" r:id="rId34"/>
    <p:sldLayoutId id="2147483695" r:id="rId35"/>
    <p:sldLayoutId id="2147483722" r:id="rId36"/>
    <p:sldLayoutId id="2147483697" r:id="rId37"/>
  </p:sldLayoutIdLst>
  <p:hf hdr="0" dt="0"/>
  <p:txStyles>
    <p:title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p:titleStyle>
    <p:body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 userDrawn="1">
          <p15:clr>
            <a:srgbClr val="F26B43"/>
          </p15:clr>
        </p15:guide>
        <p15:guide id="2" pos="3840" userDrawn="1">
          <p15:clr>
            <a:srgbClr val="F26B43"/>
          </p15:clr>
        </p15:guide>
        <p15:guide id="3" orient="horz" pos="4120" userDrawn="1">
          <p15:clr>
            <a:srgbClr val="F26B43"/>
          </p15:clr>
        </p15:guide>
        <p15:guide id="4" pos="200" userDrawn="1">
          <p15:clr>
            <a:srgbClr val="F26B43"/>
          </p15:clr>
        </p15:guide>
        <p15:guide id="5" pos="7480" userDrawn="1">
          <p15:clr>
            <a:srgbClr val="F26B43"/>
          </p15:clr>
        </p15:guide>
        <p15:guide id="6" pos="400" userDrawn="1">
          <p15:clr>
            <a:srgbClr val="F26B43"/>
          </p15:clr>
        </p15:guide>
        <p15:guide id="7" pos="7280" userDrawn="1">
          <p15:clr>
            <a:srgbClr val="F26B43"/>
          </p15:clr>
        </p15:guide>
        <p15:guide id="8" orient="horz" pos="393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1.png"/><Relationship Id="rId7"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2.svg"/></Relationships>
</file>

<file path=ppt/slides/_rels/slide1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1.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2.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1.pn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1.xml"/><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1.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1.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2.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1.png"/><Relationship Id="rId7"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1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1.png"/><Relationship Id="rId7"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2.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21.xml"/><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46.svg"/><Relationship Id="rId4" Type="http://schemas.openxmlformats.org/officeDocument/2006/relationships/image" Target="../media/image42.svg"/><Relationship Id="rId9" Type="http://schemas.openxmlformats.org/officeDocument/2006/relationships/image" Target="../media/image45.png"/></Relationships>
</file>

<file path=ppt/slides/_rels/slide22.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43.png"/><Relationship Id="rId7"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1.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4.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31.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1.pn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8EB9D-2996-9139-B1B8-3DE31F20D3A5}"/>
              </a:ext>
            </a:extLst>
          </p:cNvPr>
          <p:cNvSpPr>
            <a:spLocks noGrp="1"/>
          </p:cNvSpPr>
          <p:nvPr>
            <p:ph type="ctrTitle"/>
          </p:nvPr>
        </p:nvSpPr>
        <p:spPr/>
        <p:txBody>
          <a:bodyPr anchor="b"/>
          <a:lstStyle/>
          <a:p>
            <a:r>
              <a:rPr lang="en-US">
                <a:latin typeface="Basis Grt for Thrivent OffWhite"/>
              </a:rPr>
              <a:t>Charitable strategies to maximize impact</a:t>
            </a:r>
          </a:p>
        </p:txBody>
      </p:sp>
      <p:sp>
        <p:nvSpPr>
          <p:cNvPr id="6" name="Subtitle 5">
            <a:extLst>
              <a:ext uri="{FF2B5EF4-FFF2-40B4-BE49-F238E27FC236}">
                <a16:creationId xmlns:a16="http://schemas.microsoft.com/office/drawing/2014/main" id="{03BAEAD0-FE8C-7AA2-C73F-86F349C9B3BA}"/>
              </a:ext>
            </a:extLst>
          </p:cNvPr>
          <p:cNvSpPr>
            <a:spLocks noGrp="1"/>
          </p:cNvSpPr>
          <p:nvPr>
            <p:ph type="subTitle" idx="1"/>
          </p:nvPr>
        </p:nvSpPr>
        <p:spPr/>
        <p:txBody>
          <a:bodyPr/>
          <a:lstStyle/>
          <a:p>
            <a:endParaRPr lang="en-US" dirty="0"/>
          </a:p>
        </p:txBody>
      </p:sp>
      <p:sp>
        <p:nvSpPr>
          <p:cNvPr id="3" name="Date Placeholder 2">
            <a:extLst>
              <a:ext uri="{FF2B5EF4-FFF2-40B4-BE49-F238E27FC236}">
                <a16:creationId xmlns:a16="http://schemas.microsoft.com/office/drawing/2014/main" id="{1A9C96CD-F2A0-C5F7-9284-F2F5B5834E1D}"/>
              </a:ext>
            </a:extLst>
          </p:cNvPr>
          <p:cNvSpPr txBox="1">
            <a:spLocks/>
          </p:cNvSpPr>
          <p:nvPr/>
        </p:nvSpPr>
        <p:spPr>
          <a:xfrm>
            <a:off x="11540967" y="6456203"/>
            <a:ext cx="650450" cy="144000"/>
          </a:xfrm>
          <a:prstGeom prst="rect">
            <a:avLst/>
          </a:prstGeom>
        </p:spPr>
        <p:txBody>
          <a:bodyPr vert="horz" lIns="0" tIns="0" rIns="0" bIns="0" rtlCol="0" anchor="ctr"/>
          <a:lstStyle>
            <a:defPPr>
              <a:defRPr lang="en-US"/>
            </a:defPPr>
            <a:lvl1pPr marL="0" algn="l" defTabSz="914400" rtl="0" eaLnBrk="1" latinLnBrk="0" hangingPunct="1">
              <a:defRPr lang="en-US" sz="800" b="0" i="0" u="none" strike="noStrike" kern="1200" smtClean="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3254348.8</a:t>
            </a:r>
          </a:p>
        </p:txBody>
      </p:sp>
      <p:sp>
        <p:nvSpPr>
          <p:cNvPr id="4" name="Date Placeholder 2">
            <a:extLst>
              <a:ext uri="{FF2B5EF4-FFF2-40B4-BE49-F238E27FC236}">
                <a16:creationId xmlns:a16="http://schemas.microsoft.com/office/drawing/2014/main" id="{65CD1C40-4FA2-5C49-2C8F-D364F53161E1}"/>
              </a:ext>
            </a:extLst>
          </p:cNvPr>
          <p:cNvSpPr txBox="1">
            <a:spLocks/>
          </p:cNvSpPr>
          <p:nvPr/>
        </p:nvSpPr>
        <p:spPr>
          <a:xfrm>
            <a:off x="11272160" y="6623099"/>
            <a:ext cx="833913" cy="144000"/>
          </a:xfrm>
          <a:prstGeom prst="rect">
            <a:avLst/>
          </a:prstGeom>
        </p:spPr>
        <p:txBody>
          <a:bodyPr vert="horz" lIns="0" tIns="0" rIns="0" bIns="0" rtlCol="0" anchor="ctr"/>
          <a:lstStyle>
            <a:defPPr>
              <a:defRPr lang="en-US"/>
            </a:defPPr>
            <a:lvl1pPr marL="0" algn="l" defTabSz="914400" rtl="0" eaLnBrk="1" latinLnBrk="0" hangingPunct="1">
              <a:defRPr lang="en-US" sz="800" b="0" i="0" u="none" strike="noStrike" kern="1200" smtClean="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27878-33 N8-25</a:t>
            </a:r>
          </a:p>
        </p:txBody>
      </p:sp>
    </p:spTree>
    <p:extLst>
      <p:ext uri="{BB962C8B-B14F-4D97-AF65-F5344CB8AC3E}">
        <p14:creationId xmlns:p14="http://schemas.microsoft.com/office/powerpoint/2010/main" val="3549559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10</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Appreciated securities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4"/>
            <a:ext cx="2950572" cy="1839062"/>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Give assets to Thrivent Charitable to establish fund.</a:t>
            </a:r>
          </a:p>
          <a:p>
            <a:pPr>
              <a:defRPr/>
            </a:pPr>
            <a:r>
              <a:rPr lang="en-US">
                <a:latin typeface="Basis Grt for Thrivent" panose="020B0503030604040103" pitchFamily="34" charset="0"/>
                <a:cs typeface="Basis Grt for Thrivent" panose="020B0503030604040103" pitchFamily="34" charset="0"/>
              </a:rPr>
              <a:t>Donors may receive income tax deduction in year gifts are given.</a:t>
            </a:r>
          </a:p>
          <a:p>
            <a:pPr>
              <a:defRPr/>
            </a:pPr>
            <a:r>
              <a:rPr lang="en-US">
                <a:latin typeface="Basis Grt for Thrivent"/>
                <a:cs typeface="Basis Grt for Thrivent"/>
              </a:rPr>
              <a:t>Donors avoid recognition of capital gain tax.</a:t>
            </a:r>
            <a:endParaRPr lang="en-US">
              <a:latin typeface="Basis Grt for Thrivent" panose="020B0503030604040103" pitchFamily="34" charset="0"/>
              <a:cs typeface="Basis Grt for Thrivent" panose="020B0503030604040103" pitchFamily="34" charset="0"/>
            </a:endParaRPr>
          </a:p>
          <a:p>
            <a:pPr>
              <a:defRPr/>
            </a:pPr>
            <a:endParaRPr lang="en-US">
              <a:latin typeface="Basis Grt for Thrivent" panose="020B0503030604040103" pitchFamily="34" charset="0"/>
              <a:cs typeface="Basis Grt for Thrivent" panose="020B0503030604040103" pitchFamily="34" charset="0"/>
            </a:endParaRP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Basis Grt for Thrivent OffWhite"/>
                <a:cs typeface="Basis Grt for Thrivent OffWhite"/>
              </a:rPr>
              <a:t>Grants from donor-advised fund support donors’ selected charities</a:t>
            </a:r>
            <a:r>
              <a:rPr lang="en-US">
                <a:latin typeface="Basis Grt for Thrivent OffWhite"/>
                <a:cs typeface="Basis Grt for Thrivent OffWhite"/>
              </a:rPr>
              <a:t>.</a:t>
            </a:r>
            <a:endParaRPr lang="en-US" sz="1600"/>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Donor-Advised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36434" y="1947112"/>
            <a:ext cx="640360" cy="640360"/>
          </a:xfrm>
          <a:prstGeom prst="rect">
            <a:avLst/>
          </a:prstGeom>
        </p:spPr>
      </p:pic>
      <p:pic>
        <p:nvPicPr>
          <p:cNvPr id="25" name="Graphic 24">
            <a:extLst>
              <a:ext uri="{FF2B5EF4-FFF2-40B4-BE49-F238E27FC236}">
                <a16:creationId xmlns:a16="http://schemas.microsoft.com/office/drawing/2014/main" id="{2883B428-F75A-40EB-87B1-871760111F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28239" y="1912315"/>
            <a:ext cx="640360" cy="64036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Tree>
    <p:extLst>
      <p:ext uri="{BB962C8B-B14F-4D97-AF65-F5344CB8AC3E}">
        <p14:creationId xmlns:p14="http://schemas.microsoft.com/office/powerpoint/2010/main" val="1258974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11</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Qualified charitable distributions (QCDs)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4"/>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Donor gives QCDs to establish non-advised fund.</a:t>
            </a:r>
          </a:p>
          <a:p>
            <a:pPr>
              <a:defRPr/>
            </a:pPr>
            <a:r>
              <a:rPr lang="en-US">
                <a:latin typeface="Basis Grt for Thrivent" panose="020B0503030604040103" pitchFamily="34" charset="0"/>
                <a:cs typeface="Basis Grt for Thrivent" panose="020B0503030604040103" pitchFamily="34" charset="0"/>
              </a:rPr>
              <a:t>Donor’s QCD counts toward required minimum distributions.</a:t>
            </a:r>
          </a:p>
          <a:p>
            <a:pPr>
              <a:defRPr/>
            </a:pPr>
            <a:r>
              <a:rPr lang="en-US">
                <a:latin typeface="Basis Grt for Thrivent" panose="020B0503030604040103" pitchFamily="34" charset="0"/>
                <a:cs typeface="Basis Grt for Thrivent" panose="020B0503030604040103" pitchFamily="34" charset="0"/>
              </a:rPr>
              <a:t>Income tax may not be owed.</a:t>
            </a: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Grants from donor-advised fund support donors’ selected charities.</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Non-Advised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36434" y="1947112"/>
            <a:ext cx="640360" cy="640360"/>
          </a:xfrm>
          <a:prstGeom prst="rect">
            <a:avLst/>
          </a:prstGeom>
        </p:spPr>
      </p:pic>
      <p:pic>
        <p:nvPicPr>
          <p:cNvPr id="25" name="Graphic 24">
            <a:extLst>
              <a:ext uri="{FF2B5EF4-FFF2-40B4-BE49-F238E27FC236}">
                <a16:creationId xmlns:a16="http://schemas.microsoft.com/office/drawing/2014/main" id="{2883B428-F75A-40EB-87B1-871760111F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28239" y="1912315"/>
            <a:ext cx="640360" cy="640360"/>
          </a:xfrm>
          <a:prstGeom prst="rect">
            <a:avLst/>
          </a:prstGeom>
        </p:spPr>
      </p:pic>
      <p:sp>
        <p:nvSpPr>
          <p:cNvPr id="3" name="TextBox 2">
            <a:extLst>
              <a:ext uri="{FF2B5EF4-FFF2-40B4-BE49-F238E27FC236}">
                <a16:creationId xmlns:a16="http://schemas.microsoft.com/office/drawing/2014/main" id="{282DA9C4-5100-2296-A447-1D927CA7DDB2}"/>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Tree>
    <p:extLst>
      <p:ext uri="{BB962C8B-B14F-4D97-AF65-F5344CB8AC3E}">
        <p14:creationId xmlns:p14="http://schemas.microsoft.com/office/powerpoint/2010/main" val="3310434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nchor="ctr">
            <a:normAutofit/>
          </a:bodyPr>
          <a:lstStyle/>
          <a:p>
            <a:fld id="{D7756E16-444E-B644-B3D8-50D596555EAF}" type="slidenum">
              <a:rPr lang="en-US" smtClean="0"/>
              <a:pPr/>
              <a:t>12</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nchor="ctr">
            <a:normAutofit/>
          </a:bodyPr>
          <a:lstStyle/>
          <a:p>
            <a:r>
              <a:rPr lang="en-US"/>
              <a:t>©2025 Thrivent Charitable™ | All rights reserved. Do not distribute without authorization.</a:t>
            </a:r>
          </a:p>
        </p:txBody>
      </p:sp>
      <p:sp>
        <p:nvSpPr>
          <p:cNvPr id="22" name="Title 1">
            <a:extLst>
              <a:ext uri="{FF2B5EF4-FFF2-40B4-BE49-F238E27FC236}">
                <a16:creationId xmlns:a16="http://schemas.microsoft.com/office/drawing/2014/main" id="{528FFC91-3370-D9D3-E8BF-6528DC4F11F8}"/>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solidFill>
                  <a:schemeClr val="accent2"/>
                </a:solidFill>
                <a:latin typeface="+mj-lt"/>
              </a:rPr>
              <a:t>Give Now. </a:t>
            </a:r>
            <a:br>
              <a:rPr lang="en-US" sz="5400">
                <a:solidFill>
                  <a:schemeClr val="accent2"/>
                </a:solidFill>
                <a:latin typeface="+mj-lt"/>
              </a:rPr>
            </a:br>
            <a:r>
              <a:rPr lang="en-US" sz="5400">
                <a:solidFill>
                  <a:schemeClr val="bg1"/>
                </a:solidFill>
                <a:latin typeface="+mj-lt"/>
              </a:rPr>
              <a:t>Give Later. </a:t>
            </a:r>
            <a:br>
              <a:rPr lang="en-US" sz="5400">
                <a:solidFill>
                  <a:schemeClr val="accent2"/>
                </a:solidFill>
                <a:latin typeface="+mj-lt"/>
              </a:rPr>
            </a:br>
            <a:r>
              <a:rPr lang="en-US" sz="5400">
                <a:solidFill>
                  <a:schemeClr val="accent2"/>
                </a:solidFill>
                <a:latin typeface="+mj-lt"/>
              </a:rPr>
              <a:t>Give &amp; Receive.</a:t>
            </a:r>
            <a:r>
              <a:rPr lang="en-US" sz="5400" baseline="30000">
                <a:solidFill>
                  <a:schemeClr val="accent2"/>
                </a:solidFill>
                <a:latin typeface="+mj-lt"/>
              </a:rPr>
              <a:t>™</a:t>
            </a:r>
            <a:endParaRPr lang="en-US" sz="5400">
              <a:solidFill>
                <a:schemeClr val="accent2"/>
              </a:solidFill>
              <a:latin typeface="+mj-lt"/>
            </a:endParaRPr>
          </a:p>
        </p:txBody>
      </p:sp>
    </p:spTree>
    <p:extLst>
      <p:ext uri="{BB962C8B-B14F-4D97-AF65-F5344CB8AC3E}">
        <p14:creationId xmlns:p14="http://schemas.microsoft.com/office/powerpoint/2010/main" val="118811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13</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836613" y="33729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3" name="Picture Placeholder 23" descr="A person and person walking in a room with chairs and tables&#10;&#10;AI-generated content may be incorrect.">
            <a:extLst>
              <a:ext uri="{FF2B5EF4-FFF2-40B4-BE49-F238E27FC236}">
                <a16:creationId xmlns:a16="http://schemas.microsoft.com/office/drawing/2014/main" id="{E11428C6-758C-EB4A-A8F4-8A84EBDDAE64}"/>
              </a:ext>
            </a:extLst>
          </p:cNvPr>
          <p:cNvPicPr>
            <a:picLocks noGrp="1" noChangeAspect="1"/>
          </p:cNvPicPr>
          <p:nvPr>
            <p:ph type="pic" sz="quarter" idx="30"/>
          </p:nvPr>
        </p:nvPicPr>
        <p:blipFill>
          <a:blip r:embed="rId3"/>
          <a:srcRect l="41699" t="13223" r="22452" b="10685"/>
          <a:stretch/>
        </p:blipFill>
        <p:spPr>
          <a:xfrm>
            <a:off x="7883770" y="0"/>
            <a:ext cx="4308230" cy="6858000"/>
          </a:xfrm>
        </p:spPr>
      </p:pic>
      <p:sp>
        <p:nvSpPr>
          <p:cNvPr id="4" name="Rectangle 3">
            <a:extLst>
              <a:ext uri="{FF2B5EF4-FFF2-40B4-BE49-F238E27FC236}">
                <a16:creationId xmlns:a16="http://schemas.microsoft.com/office/drawing/2014/main" id="{256F395E-30FB-7A22-9062-BF134EFD2BF3}"/>
              </a:ext>
            </a:extLst>
          </p:cNvPr>
          <p:cNvSpPr/>
          <p:nvPr/>
        </p:nvSpPr>
        <p:spPr>
          <a:xfrm>
            <a:off x="317500" y="543187"/>
            <a:ext cx="6920442" cy="5626812"/>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8">
            <a:extLst>
              <a:ext uri="{FF2B5EF4-FFF2-40B4-BE49-F238E27FC236}">
                <a16:creationId xmlns:a16="http://schemas.microsoft.com/office/drawing/2014/main" id="{B7DAD695-E29A-9D95-35D7-1AE7ECE75882}"/>
              </a:ext>
            </a:extLst>
          </p:cNvPr>
          <p:cNvSpPr txBox="1">
            <a:spLocks/>
          </p:cNvSpPr>
          <p:nvPr/>
        </p:nvSpPr>
        <p:spPr>
          <a:xfrm>
            <a:off x="677502" y="1419834"/>
            <a:ext cx="3178909"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000">
                <a:latin typeface="Basis Grt for Thrivent" panose="020B0503030604040103" pitchFamily="34" charset="0"/>
                <a:cs typeface="Basis Grt for Thrivent" panose="020B0503030604040103" pitchFamily="34" charset="0"/>
              </a:rPr>
              <a:t>Life insurance</a:t>
            </a:r>
          </a:p>
          <a:p>
            <a:pPr>
              <a:defRPr/>
            </a:pPr>
            <a:r>
              <a:rPr lang="en-US" sz="2000">
                <a:latin typeface="Basis Grt for Thrivent" panose="020B0503030604040103" pitchFamily="34" charset="0"/>
                <a:cs typeface="Basis Grt for Thrivent" panose="020B0503030604040103" pitchFamily="34" charset="0"/>
              </a:rPr>
              <a:t>Beneficiary proceeds </a:t>
            </a:r>
            <a:br>
              <a:rPr lang="en-US" sz="2000">
                <a:latin typeface="Basis Grt for Thrivent" panose="020B0503030604040103" pitchFamily="34" charset="0"/>
                <a:cs typeface="Basis Grt for Thrivent" panose="020B0503030604040103" pitchFamily="34" charset="0"/>
              </a:rPr>
            </a:br>
            <a:r>
              <a:rPr lang="en-US" sz="2000">
                <a:latin typeface="Basis Grt for Thrivent" panose="020B0503030604040103" pitchFamily="34" charset="0"/>
                <a:cs typeface="Basis Grt for Thrivent" panose="020B0503030604040103" pitchFamily="34" charset="0"/>
              </a:rPr>
              <a:t>and bequests</a:t>
            </a:r>
          </a:p>
          <a:p>
            <a:pPr>
              <a:defRPr/>
            </a:pPr>
            <a:r>
              <a:rPr lang="en-US" sz="2000">
                <a:latin typeface="Basis Grt for Thrivent" panose="020B0503030604040103" pitchFamily="34" charset="0"/>
                <a:cs typeface="Basis Grt for Thrivent" panose="020B0503030604040103" pitchFamily="34" charset="0"/>
              </a:rPr>
              <a:t>Will or living trust</a:t>
            </a:r>
          </a:p>
          <a:p>
            <a:pPr>
              <a:defRPr/>
            </a:pPr>
            <a:r>
              <a:rPr lang="en-US" sz="2000">
                <a:latin typeface="Basis Grt for Thrivent" panose="020B0503030604040103" pitchFamily="34" charset="0"/>
                <a:cs typeface="Basis Grt for Thrivent" panose="020B0503030604040103" pitchFamily="34" charset="0"/>
              </a:rPr>
              <a:t>Life estate reserved</a:t>
            </a:r>
          </a:p>
          <a:p>
            <a:endParaRPr lang="en-US"/>
          </a:p>
        </p:txBody>
      </p:sp>
      <p:sp>
        <p:nvSpPr>
          <p:cNvPr id="8" name="Text Placeholder 2">
            <a:extLst>
              <a:ext uri="{FF2B5EF4-FFF2-40B4-BE49-F238E27FC236}">
                <a16:creationId xmlns:a16="http://schemas.microsoft.com/office/drawing/2014/main" id="{E73167E3-CD46-FDE0-CC20-86C2D8281240}"/>
              </a:ext>
            </a:extLst>
          </p:cNvPr>
          <p:cNvSpPr txBox="1">
            <a:spLocks/>
          </p:cNvSpPr>
          <p:nvPr/>
        </p:nvSpPr>
        <p:spPr>
          <a:xfrm>
            <a:off x="617709" y="848322"/>
            <a:ext cx="2030047"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sz="2800"/>
              <a:t>Give later</a:t>
            </a:r>
          </a:p>
        </p:txBody>
      </p:sp>
      <p:sp>
        <p:nvSpPr>
          <p:cNvPr id="12" name="Text Placeholder 9">
            <a:extLst>
              <a:ext uri="{FF2B5EF4-FFF2-40B4-BE49-F238E27FC236}">
                <a16:creationId xmlns:a16="http://schemas.microsoft.com/office/drawing/2014/main" id="{FDB65D63-F655-06B4-B793-824DFFB294FC}"/>
              </a:ext>
            </a:extLst>
          </p:cNvPr>
          <p:cNvSpPr txBox="1">
            <a:spLocks/>
          </p:cNvSpPr>
          <p:nvPr/>
        </p:nvSpPr>
        <p:spPr>
          <a:xfrm>
            <a:off x="836613" y="33729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6" name="Text Placeholder 2">
            <a:extLst>
              <a:ext uri="{FF2B5EF4-FFF2-40B4-BE49-F238E27FC236}">
                <a16:creationId xmlns:a16="http://schemas.microsoft.com/office/drawing/2014/main" id="{726B7CF4-379E-22DA-1A89-95772EE8ECD8}"/>
              </a:ext>
            </a:extLst>
          </p:cNvPr>
          <p:cNvSpPr txBox="1">
            <a:spLocks/>
          </p:cNvSpPr>
          <p:nvPr/>
        </p:nvSpPr>
        <p:spPr>
          <a:xfrm>
            <a:off x="4148430" y="867755"/>
            <a:ext cx="2662068" cy="438755"/>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sz="2800">
                <a:latin typeface="+mj-lt"/>
              </a:rPr>
              <a:t>For people who</a:t>
            </a:r>
          </a:p>
        </p:txBody>
      </p:sp>
      <p:sp>
        <p:nvSpPr>
          <p:cNvPr id="22" name="Content Placeholder 8">
            <a:extLst>
              <a:ext uri="{FF2B5EF4-FFF2-40B4-BE49-F238E27FC236}">
                <a16:creationId xmlns:a16="http://schemas.microsoft.com/office/drawing/2014/main" id="{377A4370-1685-42F9-FB77-5DE1EBDAB341}"/>
              </a:ext>
            </a:extLst>
          </p:cNvPr>
          <p:cNvSpPr txBox="1">
            <a:spLocks/>
          </p:cNvSpPr>
          <p:nvPr/>
        </p:nvSpPr>
        <p:spPr>
          <a:xfrm>
            <a:off x="4179325" y="1419834"/>
            <a:ext cx="3021014"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000"/>
              <a:t>Want to create a legacy by making a significant gift upon death</a:t>
            </a:r>
          </a:p>
          <a:p>
            <a:pPr>
              <a:defRPr/>
            </a:pPr>
            <a:r>
              <a:rPr lang="en-US" sz="2000"/>
              <a:t>Wish to retain control of assets while living</a:t>
            </a:r>
          </a:p>
          <a:p>
            <a:pPr>
              <a:defRPr/>
            </a:pPr>
            <a:r>
              <a:rPr lang="en-US" sz="2000"/>
              <a:t>Want to help heirs avoid estate taxes on gifts of qualified retirement assets</a:t>
            </a:r>
          </a:p>
        </p:txBody>
      </p:sp>
      <p:cxnSp>
        <p:nvCxnSpPr>
          <p:cNvPr id="23" name="Straight Connector 22">
            <a:extLst>
              <a:ext uri="{FF2B5EF4-FFF2-40B4-BE49-F238E27FC236}">
                <a16:creationId xmlns:a16="http://schemas.microsoft.com/office/drawing/2014/main" id="{A69F78AE-740D-8A4C-09FA-0ADC5B32BEB6}"/>
              </a:ext>
            </a:extLst>
          </p:cNvPr>
          <p:cNvCxnSpPr>
            <a:cxnSpLocks/>
          </p:cNvCxnSpPr>
          <p:nvPr/>
        </p:nvCxnSpPr>
        <p:spPr>
          <a:xfrm>
            <a:off x="3654494" y="848322"/>
            <a:ext cx="0" cy="50028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8695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14</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Life insurance</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Give life insurance, naming Thrivent Charitable as owner and beneficiary.</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6005805"/>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736212"/>
            <a:ext cx="225229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Life Insurance</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6663645"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Designated charities receive automatic annual grants for term of years or in perpetuity.</a:t>
            </a: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6" name="Graphic 45">
            <a:extLst>
              <a:ext uri="{FF2B5EF4-FFF2-40B4-BE49-F238E27FC236}">
                <a16:creationId xmlns:a16="http://schemas.microsoft.com/office/drawing/2014/main" id="{E9E1F649-63A9-F933-6D47-4FC173FF82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14723" y="1948036"/>
            <a:ext cx="640360" cy="640360"/>
          </a:xfrm>
          <a:prstGeom prst="rect">
            <a:avLst/>
          </a:prstGeom>
        </p:spPr>
      </p:pic>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2AA8AC6E-2400-60D2-AB49-5CB73C713CEF}"/>
              </a:ext>
            </a:extLst>
          </p:cNvPr>
          <p:cNvSpPr txBox="1">
            <a:spLocks/>
          </p:cNvSpPr>
          <p:nvPr/>
        </p:nvSpPr>
        <p:spPr>
          <a:xfrm>
            <a:off x="365227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Annual premium payments are charitable gifts that may provide an income tax deduction for the supporter.</a:t>
            </a:r>
          </a:p>
        </p:txBody>
      </p:sp>
    </p:spTree>
    <p:extLst>
      <p:ext uri="{BB962C8B-B14F-4D97-AF65-F5344CB8AC3E}">
        <p14:creationId xmlns:p14="http://schemas.microsoft.com/office/powerpoint/2010/main" val="3354541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15</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Beneficiary proceeds &amp; bequests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3"/>
            <a:ext cx="2950572" cy="2272653"/>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Name Thrivent Charitable as beneficiary and retain control of assets while living.</a:t>
            </a:r>
          </a:p>
          <a:p>
            <a:pPr>
              <a:defRPr/>
            </a:pPr>
            <a:r>
              <a:rPr lang="en-US">
                <a:latin typeface="Basis Grt for Thrivent" panose="020B0503030604040103" pitchFamily="34" charset="0"/>
                <a:cs typeface="Basis Grt for Thrivent" panose="020B0503030604040103" pitchFamily="34" charset="0"/>
              </a:rPr>
              <a:t>Heirs may avoid income taxes on assets given, taxable estate may be reduced.</a:t>
            </a: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Donor-advised fund established with Thrivent C</a:t>
            </a:r>
            <a:r>
              <a:rPr lang="en-US"/>
              <a:t>haritable receives </a:t>
            </a:r>
            <a:r>
              <a:rPr lang="en-US" sz="1600"/>
              <a:t>beneficiary proceeds upon your death. </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Donor-Advised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36434" y="1947112"/>
            <a:ext cx="640360" cy="640360"/>
          </a:xfrm>
          <a:prstGeom prst="rect">
            <a:avLst/>
          </a:prstGeom>
        </p:spPr>
      </p:pic>
      <p:pic>
        <p:nvPicPr>
          <p:cNvPr id="25" name="Graphic 24">
            <a:extLst>
              <a:ext uri="{FF2B5EF4-FFF2-40B4-BE49-F238E27FC236}">
                <a16:creationId xmlns:a16="http://schemas.microsoft.com/office/drawing/2014/main" id="{2883B428-F75A-40EB-87B1-871760111F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28239" y="1912315"/>
            <a:ext cx="640360" cy="640360"/>
          </a:xfrm>
          <a:prstGeom prst="rect">
            <a:avLst/>
          </a:prstGeom>
        </p:spPr>
      </p:pic>
      <p:sp>
        <p:nvSpPr>
          <p:cNvPr id="3" name="TextBox 2">
            <a:extLst>
              <a:ext uri="{FF2B5EF4-FFF2-40B4-BE49-F238E27FC236}">
                <a16:creationId xmlns:a16="http://schemas.microsoft.com/office/drawing/2014/main" id="{282DA9C4-5100-2296-A447-1D927CA7DDB2}"/>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
        <p:nvSpPr>
          <p:cNvPr id="11" name="Text Placeholder 9">
            <a:extLst>
              <a:ext uri="{FF2B5EF4-FFF2-40B4-BE49-F238E27FC236}">
                <a16:creationId xmlns:a16="http://schemas.microsoft.com/office/drawing/2014/main" id="{B65E337D-B86B-17A6-B8DF-A1C850035290}"/>
              </a:ext>
            </a:extLst>
          </p:cNvPr>
          <p:cNvSpPr txBox="1">
            <a:spLocks/>
          </p:cNvSpPr>
          <p:nvPr/>
        </p:nvSpPr>
        <p:spPr>
          <a:xfrm>
            <a:off x="8531002"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Designated charities receive automatic annual grants for term of years or in perpetuity.</a:t>
            </a:r>
          </a:p>
        </p:txBody>
      </p:sp>
    </p:spTree>
    <p:extLst>
      <p:ext uri="{BB962C8B-B14F-4D97-AF65-F5344CB8AC3E}">
        <p14:creationId xmlns:p14="http://schemas.microsoft.com/office/powerpoint/2010/main" val="2281763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16</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lstStyle/>
          <a:p>
            <a:r>
              <a:rPr lang="en-US"/>
              <a:t>©2025 Thrivent Charitable™ | All rights reserved. Do not distribute without authorization.</a:t>
            </a:r>
          </a:p>
        </p:txBody>
      </p:sp>
      <p:sp>
        <p:nvSpPr>
          <p:cNvPr id="17" name="Title 1">
            <a:extLst>
              <a:ext uri="{FF2B5EF4-FFF2-40B4-BE49-F238E27FC236}">
                <a16:creationId xmlns:a16="http://schemas.microsoft.com/office/drawing/2014/main" id="{D2AA2E38-2775-3F3C-FAA9-329BB30B9F61}"/>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latin typeface="+mj-lt"/>
              </a:rPr>
              <a:t>Give Now. </a:t>
            </a:r>
            <a:br>
              <a:rPr lang="en-US" sz="5400">
                <a:latin typeface="+mj-lt"/>
              </a:rPr>
            </a:br>
            <a:r>
              <a:rPr lang="en-US" sz="5400">
                <a:latin typeface="+mj-lt"/>
              </a:rPr>
              <a:t>Give Later. </a:t>
            </a:r>
            <a:br>
              <a:rPr lang="en-US" sz="5400">
                <a:latin typeface="+mj-lt"/>
              </a:rPr>
            </a:br>
            <a:r>
              <a:rPr lang="en-US" sz="5400">
                <a:solidFill>
                  <a:schemeClr val="bg1"/>
                </a:solidFill>
                <a:latin typeface="+mj-lt"/>
              </a:rPr>
              <a:t>Give &amp; Receive.</a:t>
            </a:r>
            <a:r>
              <a:rPr lang="en-US" sz="5400" baseline="30000">
                <a:solidFill>
                  <a:schemeClr val="bg1"/>
                </a:solidFill>
                <a:latin typeface="+mj-lt"/>
              </a:rPr>
              <a:t>™</a:t>
            </a:r>
            <a:endParaRPr lang="en-US" sz="5400">
              <a:solidFill>
                <a:schemeClr val="bg1"/>
              </a:solidFill>
              <a:latin typeface="+mj-lt"/>
            </a:endParaRPr>
          </a:p>
        </p:txBody>
      </p:sp>
    </p:spTree>
    <p:extLst>
      <p:ext uri="{BB962C8B-B14F-4D97-AF65-F5344CB8AC3E}">
        <p14:creationId xmlns:p14="http://schemas.microsoft.com/office/powerpoint/2010/main" val="3869192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5D6A6A-CB6C-E9C8-93B5-6146BBE3F34B}"/>
              </a:ext>
            </a:extLst>
          </p:cNvPr>
          <p:cNvSpPr/>
          <p:nvPr/>
        </p:nvSpPr>
        <p:spPr>
          <a:xfrm>
            <a:off x="402507" y="483327"/>
            <a:ext cx="6920442" cy="563632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5D05063F-3A35-BADA-AB5D-3E506713B6F2}"/>
              </a:ext>
            </a:extLst>
          </p:cNvPr>
          <p:cNvSpPr txBox="1">
            <a:spLocks/>
          </p:cNvSpPr>
          <p:nvPr/>
        </p:nvSpPr>
        <p:spPr>
          <a:xfrm>
            <a:off x="634999" y="875210"/>
            <a:ext cx="3061790" cy="471633"/>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sz="2800"/>
              <a:t>Give and receive</a:t>
            </a:r>
          </a:p>
        </p:txBody>
      </p:sp>
      <p:sp>
        <p:nvSpPr>
          <p:cNvPr id="7" name="Text Placeholder 2">
            <a:extLst>
              <a:ext uri="{FF2B5EF4-FFF2-40B4-BE49-F238E27FC236}">
                <a16:creationId xmlns:a16="http://schemas.microsoft.com/office/drawing/2014/main" id="{C779524C-E349-F17F-8B24-3B41814C0940}"/>
              </a:ext>
            </a:extLst>
          </p:cNvPr>
          <p:cNvSpPr txBox="1">
            <a:spLocks/>
          </p:cNvSpPr>
          <p:nvPr/>
        </p:nvSpPr>
        <p:spPr>
          <a:xfrm>
            <a:off x="4251749" y="875209"/>
            <a:ext cx="3061790" cy="471634"/>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sz="2800">
                <a:latin typeface="+mj-lt"/>
              </a:rPr>
              <a:t>For people who</a:t>
            </a:r>
          </a:p>
        </p:txBody>
      </p:sp>
      <p:cxnSp>
        <p:nvCxnSpPr>
          <p:cNvPr id="8" name="Straight Connector 7">
            <a:extLst>
              <a:ext uri="{FF2B5EF4-FFF2-40B4-BE49-F238E27FC236}">
                <a16:creationId xmlns:a16="http://schemas.microsoft.com/office/drawing/2014/main" id="{63E20240-5989-ED53-8CBF-D835B6482394}"/>
              </a:ext>
            </a:extLst>
          </p:cNvPr>
          <p:cNvCxnSpPr>
            <a:cxnSpLocks/>
          </p:cNvCxnSpPr>
          <p:nvPr/>
        </p:nvCxnSpPr>
        <p:spPr>
          <a:xfrm>
            <a:off x="3862728" y="875209"/>
            <a:ext cx="0" cy="491163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pic>
        <p:nvPicPr>
          <p:cNvPr id="3" name="Picture Placeholder 2" descr="A person holding a child in his arms&#10;&#10;AI-generated content may be incorrect.">
            <a:extLst>
              <a:ext uri="{FF2B5EF4-FFF2-40B4-BE49-F238E27FC236}">
                <a16:creationId xmlns:a16="http://schemas.microsoft.com/office/drawing/2014/main" id="{A0BBD3F6-0921-8221-793E-86AAF2B83A54}"/>
              </a:ext>
            </a:extLst>
          </p:cNvPr>
          <p:cNvPicPr>
            <a:picLocks noGrp="1" noChangeAspect="1"/>
          </p:cNvPicPr>
          <p:nvPr>
            <p:ph type="pic" sz="quarter" idx="30"/>
          </p:nvPr>
        </p:nvPicPr>
        <p:blipFill>
          <a:blip r:embed="rId3"/>
          <a:srcRect l="37729" r="15159"/>
          <a:stretch/>
        </p:blipFill>
        <p:spPr>
          <a:xfrm>
            <a:off x="7877909" y="0"/>
            <a:ext cx="4308230" cy="6858000"/>
          </a:xfrm>
        </p:spPr>
      </p:pic>
      <p:sp>
        <p:nvSpPr>
          <p:cNvPr id="9" name="Content Placeholder 8">
            <a:extLst>
              <a:ext uri="{FF2B5EF4-FFF2-40B4-BE49-F238E27FC236}">
                <a16:creationId xmlns:a16="http://schemas.microsoft.com/office/drawing/2014/main" id="{46C38F79-B71D-E490-0089-81CC2FBD88C2}"/>
              </a:ext>
            </a:extLst>
          </p:cNvPr>
          <p:cNvSpPr>
            <a:spLocks noGrp="1"/>
          </p:cNvSpPr>
          <p:nvPr>
            <p:ph idx="1"/>
          </p:nvPr>
        </p:nvSpPr>
        <p:spPr>
          <a:xfrm>
            <a:off x="658958" y="1580328"/>
            <a:ext cx="3178909" cy="3079747"/>
          </a:xfrm>
        </p:spPr>
        <p:txBody>
          <a:bodyPr/>
          <a:lstStyle/>
          <a:p>
            <a:pPr marL="0" indent="0">
              <a:buNone/>
              <a:defRPr/>
            </a:pPr>
            <a:r>
              <a:rPr lang="en-US" sz="2000">
                <a:latin typeface="Basis Grt for Thrivent" panose="020B0503030604040103" pitchFamily="34" charset="0"/>
                <a:cs typeface="Basis Grt for Thrivent" panose="020B0503030604040103" pitchFamily="34" charset="0"/>
              </a:rPr>
              <a:t>Charitable gift annuity</a:t>
            </a:r>
          </a:p>
          <a:p>
            <a:pPr>
              <a:defRPr/>
            </a:pPr>
            <a:r>
              <a:rPr lang="en-US" sz="2000">
                <a:latin typeface="Basis Grt for Thrivent" panose="020B0503030604040103" pitchFamily="34" charset="0"/>
                <a:cs typeface="Basis Grt for Thrivent" panose="020B0503030604040103" pitchFamily="34" charset="0"/>
              </a:rPr>
              <a:t>Immediate</a:t>
            </a:r>
          </a:p>
          <a:p>
            <a:pPr>
              <a:defRPr/>
            </a:pPr>
            <a:r>
              <a:rPr lang="en-US" sz="2000">
                <a:latin typeface="Basis Grt for Thrivent" panose="020B0503030604040103" pitchFamily="34" charset="0"/>
                <a:cs typeface="Basis Grt for Thrivent" panose="020B0503030604040103" pitchFamily="34" charset="0"/>
              </a:rPr>
              <a:t>Deferred</a:t>
            </a:r>
          </a:p>
          <a:p>
            <a:pPr>
              <a:defRPr/>
            </a:pPr>
            <a:r>
              <a:rPr lang="en-US" sz="2000">
                <a:latin typeface="Basis Grt for Thrivent" panose="020B0503030604040103" pitchFamily="34" charset="0"/>
                <a:cs typeface="Basis Grt for Thrivent" panose="020B0503030604040103" pitchFamily="34" charset="0"/>
              </a:rPr>
              <a:t>Flexible deferred</a:t>
            </a:r>
          </a:p>
          <a:p>
            <a:pPr marL="0" indent="0">
              <a:buNone/>
              <a:defRPr/>
            </a:pPr>
            <a:r>
              <a:rPr lang="en-US" sz="2000">
                <a:latin typeface="Basis Grt for Thrivent" panose="020B0503030604040103" pitchFamily="34" charset="0"/>
                <a:cs typeface="Basis Grt for Thrivent" panose="020B0503030604040103" pitchFamily="34" charset="0"/>
              </a:rPr>
              <a:t>Charitable remainder trust</a:t>
            </a:r>
          </a:p>
          <a:p>
            <a:pPr>
              <a:defRPr/>
            </a:pPr>
            <a:r>
              <a:rPr lang="en-US" sz="2000">
                <a:latin typeface="Basis Grt for Thrivent" panose="020B0503030604040103" pitchFamily="34" charset="0"/>
                <a:cs typeface="Basis Grt for Thrivent" panose="020B0503030604040103" pitchFamily="34" charset="0"/>
              </a:rPr>
              <a:t>CRAT</a:t>
            </a:r>
          </a:p>
          <a:p>
            <a:pPr>
              <a:defRPr/>
            </a:pPr>
            <a:r>
              <a:rPr lang="en-US" sz="2000">
                <a:latin typeface="Basis Grt for Thrivent" panose="020B0503030604040103" pitchFamily="34" charset="0"/>
                <a:cs typeface="Basis Grt for Thrivent" panose="020B0503030604040103" pitchFamily="34" charset="0"/>
              </a:rPr>
              <a:t>CRUT</a:t>
            </a:r>
          </a:p>
          <a:p>
            <a:pPr>
              <a:defRPr/>
            </a:pPr>
            <a:r>
              <a:rPr lang="en-US" sz="2000">
                <a:latin typeface="Basis Grt for Thrivent" panose="020B0503030604040103" pitchFamily="34" charset="0"/>
                <a:cs typeface="Basis Grt for Thrivent" panose="020B0503030604040103" pitchFamily="34" charset="0"/>
              </a:rPr>
              <a:t>Flip-CRUT</a:t>
            </a:r>
          </a:p>
          <a:p>
            <a:pPr>
              <a:defRPr/>
            </a:pPr>
            <a:endParaRPr lang="en-US">
              <a:latin typeface="Basis Grt for Thrivent" panose="020B0503030604040103" pitchFamily="34" charset="0"/>
              <a:cs typeface="Basis Grt for Thrivent" panose="020B0503030604040103" pitchFamily="34" charset="0"/>
            </a:endParaRP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17</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836613" y="33729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21" name="Content Placeholder 8">
            <a:extLst>
              <a:ext uri="{FF2B5EF4-FFF2-40B4-BE49-F238E27FC236}">
                <a16:creationId xmlns:a16="http://schemas.microsoft.com/office/drawing/2014/main" id="{699D64A5-957A-BB25-EE45-5A41AF3181AE}"/>
              </a:ext>
            </a:extLst>
          </p:cNvPr>
          <p:cNvSpPr txBox="1">
            <a:spLocks/>
          </p:cNvSpPr>
          <p:nvPr/>
        </p:nvSpPr>
        <p:spPr>
          <a:xfrm>
            <a:off x="4251749" y="1452121"/>
            <a:ext cx="2849067"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000"/>
              <a:t>Own assets they want converted to income payments.</a:t>
            </a:r>
          </a:p>
          <a:p>
            <a:pPr>
              <a:defRPr/>
            </a:pPr>
            <a:r>
              <a:rPr lang="en-US" sz="2000"/>
              <a:t>Own long-term appreciated securities.</a:t>
            </a:r>
          </a:p>
          <a:p>
            <a:pPr>
              <a:defRPr/>
            </a:pPr>
            <a:r>
              <a:rPr lang="en-US" sz="2000"/>
              <a:t>May seek to avoid market volatility.</a:t>
            </a:r>
          </a:p>
          <a:p>
            <a:pPr>
              <a:defRPr/>
            </a:pPr>
            <a:r>
              <a:rPr lang="en-US" sz="2000"/>
              <a:t>Seek a potential charitable deduction for portion of gift assets.</a:t>
            </a:r>
          </a:p>
          <a:p>
            <a:pPr marL="0" indent="0">
              <a:buNone/>
              <a:defRPr/>
            </a:pPr>
            <a:endParaRPr lang="en-US"/>
          </a:p>
        </p:txBody>
      </p:sp>
    </p:spTree>
    <p:extLst>
      <p:ext uri="{BB962C8B-B14F-4D97-AF65-F5344CB8AC3E}">
        <p14:creationId xmlns:p14="http://schemas.microsoft.com/office/powerpoint/2010/main" val="672150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18</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Charitable gift annuity</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Gift of cash or securities.</a:t>
            </a:r>
          </a:p>
          <a:p>
            <a:pPr>
              <a:defRPr/>
            </a:pPr>
            <a:r>
              <a:rPr lang="en-US">
                <a:latin typeface="Basis Grt for Thrivent" panose="020B0503030604040103" pitchFamily="34" charset="0"/>
                <a:cs typeface="Basis Grt for Thrivent" panose="020B0503030604040103" pitchFamily="34" charset="0"/>
              </a:rPr>
              <a:t>May receive income tax deduction.</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581129"/>
            <a:ext cx="7637093" cy="507831"/>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*Payout rates, charitable deductions and other benefits vary based on a number of factors. </a:t>
            </a:r>
          </a:p>
          <a:p>
            <a:endParaRPr lang="en-US" sz="900">
              <a:effectLst/>
              <a:ea typeface="Times New Roman" panose="02020603050405020304" pitchFamily="18" charset="0"/>
              <a:cs typeface="Times New Roman" panose="02020603050405020304" pitchFamily="18" charset="0"/>
            </a:endParaRPr>
          </a:p>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579702"/>
            <a:ext cx="2252293" cy="652268"/>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Charitable Gift Annuity</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6617421" y="3273014"/>
            <a:ext cx="2330557" cy="2437158"/>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a:cs typeface="Basis Grt for Thrivent"/>
              </a:rPr>
              <a:t>Designated charities receive automatic annual grants for term of years or in perpetuity.</a:t>
            </a:r>
            <a:endParaRPr lang="en-US">
              <a:latin typeface="Basis Grt for Thrivent" panose="020B0503030604040103" pitchFamily="34" charset="0"/>
              <a:cs typeface="Basis Grt for Thrivent" panose="020B0503030604040103" pitchFamily="34" charset="0"/>
            </a:endParaRP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6" name="Graphic 45">
            <a:extLst>
              <a:ext uri="{FF2B5EF4-FFF2-40B4-BE49-F238E27FC236}">
                <a16:creationId xmlns:a16="http://schemas.microsoft.com/office/drawing/2014/main" id="{E9E1F649-63A9-F933-6D47-4FC173FF82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14723" y="1948036"/>
            <a:ext cx="640360" cy="640360"/>
          </a:xfrm>
          <a:prstGeom prst="rect">
            <a:avLst/>
          </a:prstGeom>
        </p:spPr>
      </p:pic>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FFF71E2-4B74-3450-00EB-57D7C6104AB0}"/>
              </a:ext>
            </a:extLst>
          </p:cNvPr>
          <p:cNvSpPr txBox="1">
            <a:spLocks/>
          </p:cNvSpPr>
          <p:nvPr/>
        </p:nvSpPr>
        <p:spPr>
          <a:xfrm>
            <a:off x="3636511" y="3273014"/>
            <a:ext cx="2330557" cy="1724502"/>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a:cs typeface="Basis Grt for Thrivent"/>
              </a:rPr>
              <a:t>Remainder goes to donor-advised fund upon donors’ death*.</a:t>
            </a:r>
            <a:endParaRPr lang="en-US">
              <a:latin typeface="Basis Grt for Thrivent" panose="020B0503030604040103" pitchFamily="34" charset="0"/>
              <a:cs typeface="Basis Grt for Thrivent" panose="020B0503030604040103" pitchFamily="34" charset="0"/>
            </a:endParaRPr>
          </a:p>
        </p:txBody>
      </p:sp>
    </p:spTree>
    <p:extLst>
      <p:ext uri="{BB962C8B-B14F-4D97-AF65-F5344CB8AC3E}">
        <p14:creationId xmlns:p14="http://schemas.microsoft.com/office/powerpoint/2010/main" val="2600804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19</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Charitable remainder trust</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Gift of cash, securities or property.</a:t>
            </a:r>
          </a:p>
          <a:p>
            <a:pPr>
              <a:defRPr/>
            </a:pPr>
            <a:r>
              <a:rPr lang="en-US">
                <a:latin typeface="Basis Grt for Thrivent" panose="020B0503030604040103" pitchFamily="34" charset="0"/>
                <a:cs typeface="Basis Grt for Thrivent" panose="020B0503030604040103" pitchFamily="34" charset="0"/>
              </a:rPr>
              <a:t>May receive income tax deduction.</a:t>
            </a:r>
          </a:p>
          <a:p>
            <a:pPr>
              <a:defRPr/>
            </a:pPr>
            <a:endParaRPr lang="en-US">
              <a:latin typeface="Basis Grt for Thrivent" panose="020B0503030604040103" pitchFamily="34" charset="0"/>
              <a:cs typeface="Basis Grt for Thrivent" panose="020B0503030604040103" pitchFamily="34" charset="0"/>
            </a:endParaRP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581129"/>
            <a:ext cx="7637093" cy="507831"/>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*Payout rates, charitable deductions and other benefits vary based on a number of factors. </a:t>
            </a:r>
          </a:p>
          <a:p>
            <a:endParaRPr lang="en-US" sz="900">
              <a:effectLst/>
              <a:ea typeface="Times New Roman" panose="02020603050405020304" pitchFamily="18" charset="0"/>
              <a:cs typeface="Times New Roman" panose="02020603050405020304" pitchFamily="18" charset="0"/>
            </a:endParaRPr>
          </a:p>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579702"/>
            <a:ext cx="2252293" cy="652268"/>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t>Charitable Remainder Trust</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6638266" y="3273014"/>
            <a:ext cx="2330557"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Designated charities receive automatic annual grants for term of years or in perpetuity</a:t>
            </a: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6" name="Graphic 45">
            <a:extLst>
              <a:ext uri="{FF2B5EF4-FFF2-40B4-BE49-F238E27FC236}">
                <a16:creationId xmlns:a16="http://schemas.microsoft.com/office/drawing/2014/main" id="{E9E1F649-63A9-F933-6D47-4FC173FF82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14723" y="1948036"/>
            <a:ext cx="640360" cy="640360"/>
          </a:xfrm>
          <a:prstGeom prst="rect">
            <a:avLst/>
          </a:prstGeom>
        </p:spPr>
      </p:pic>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FFF71E2-4B74-3450-00EB-57D7C6104AB0}"/>
              </a:ext>
            </a:extLst>
          </p:cNvPr>
          <p:cNvSpPr txBox="1">
            <a:spLocks/>
          </p:cNvSpPr>
          <p:nvPr/>
        </p:nvSpPr>
        <p:spPr>
          <a:xfrm>
            <a:off x="3636511" y="3273014"/>
            <a:ext cx="2330557" cy="172450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Remainder goes to charitable fund upon donors’ death*</a:t>
            </a:r>
          </a:p>
        </p:txBody>
      </p:sp>
    </p:spTree>
    <p:extLst>
      <p:ext uri="{BB962C8B-B14F-4D97-AF65-F5344CB8AC3E}">
        <p14:creationId xmlns:p14="http://schemas.microsoft.com/office/powerpoint/2010/main" val="2216852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19542-FCB8-23A0-D88B-7A6D8C309699}"/>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4A2281EE-387E-A69B-F8AB-FF481B930F70}"/>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2B17CABF-8494-55F5-2FCD-0A7CC8BEB455}"/>
              </a:ext>
            </a:extLst>
          </p:cNvPr>
          <p:cNvSpPr>
            <a:spLocks noGrp="1"/>
          </p:cNvSpPr>
          <p:nvPr>
            <p:ph type="sldNum" sz="quarter" idx="15"/>
          </p:nvPr>
        </p:nvSpPr>
        <p:spPr/>
        <p:txBody>
          <a:bodyPr/>
          <a:lstStyle/>
          <a:p>
            <a:fld id="{D7756E16-444E-B644-B3D8-50D596555EAF}" type="slidenum">
              <a:rPr lang="en-US" smtClean="0"/>
              <a:pPr/>
              <a:t>2</a:t>
            </a:fld>
            <a:endParaRPr lang="en-US"/>
          </a:p>
        </p:txBody>
      </p:sp>
      <p:sp>
        <p:nvSpPr>
          <p:cNvPr id="2" name="Title 1">
            <a:extLst>
              <a:ext uri="{FF2B5EF4-FFF2-40B4-BE49-F238E27FC236}">
                <a16:creationId xmlns:a16="http://schemas.microsoft.com/office/drawing/2014/main" id="{D9808CA9-E33F-FE61-6684-05A31AD551F8}"/>
              </a:ext>
            </a:extLst>
          </p:cNvPr>
          <p:cNvSpPr>
            <a:spLocks noGrp="1"/>
          </p:cNvSpPr>
          <p:nvPr>
            <p:ph type="title" hasCustomPrompt="1"/>
          </p:nvPr>
        </p:nvSpPr>
        <p:spPr>
          <a:xfrm>
            <a:off x="635000" y="635000"/>
            <a:ext cx="10922000" cy="873125"/>
          </a:xfrm>
        </p:spPr>
        <p:txBody>
          <a:bodyPr anchor="t" anchorCtr="0"/>
          <a:lstStyle/>
          <a:p>
            <a:r>
              <a:rPr lang="en-US">
                <a:latin typeface="Basis Grt for Thrivent OffWhite"/>
              </a:rPr>
              <a:t>Why do people give?*</a:t>
            </a:r>
            <a:endParaRPr lang="en-US"/>
          </a:p>
        </p:txBody>
      </p:sp>
      <p:sp>
        <p:nvSpPr>
          <p:cNvPr id="3" name="Text Placeholder 28">
            <a:extLst>
              <a:ext uri="{FF2B5EF4-FFF2-40B4-BE49-F238E27FC236}">
                <a16:creationId xmlns:a16="http://schemas.microsoft.com/office/drawing/2014/main" id="{A98AD954-1D59-0501-012B-C1399D57A649}"/>
              </a:ext>
            </a:extLst>
          </p:cNvPr>
          <p:cNvSpPr txBox="1">
            <a:spLocks/>
          </p:cNvSpPr>
          <p:nvPr/>
        </p:nvSpPr>
        <p:spPr>
          <a:xfrm>
            <a:off x="745727" y="3768995"/>
            <a:ext cx="2151308"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To help others</a:t>
            </a:r>
          </a:p>
        </p:txBody>
      </p:sp>
      <p:sp>
        <p:nvSpPr>
          <p:cNvPr id="7" name="Text Placeholder 28">
            <a:extLst>
              <a:ext uri="{FF2B5EF4-FFF2-40B4-BE49-F238E27FC236}">
                <a16:creationId xmlns:a16="http://schemas.microsoft.com/office/drawing/2014/main" id="{2EDB58AE-89AB-A3F1-90B3-4388FF1BD1EF}"/>
              </a:ext>
            </a:extLst>
          </p:cNvPr>
          <p:cNvSpPr txBox="1">
            <a:spLocks/>
          </p:cNvSpPr>
          <p:nvPr/>
        </p:nvSpPr>
        <p:spPr>
          <a:xfrm>
            <a:off x="3642024" y="3768995"/>
            <a:ext cx="2130911"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Out of gratitude</a:t>
            </a:r>
          </a:p>
        </p:txBody>
      </p:sp>
      <p:sp>
        <p:nvSpPr>
          <p:cNvPr id="8" name="Text Placeholder 28">
            <a:extLst>
              <a:ext uri="{FF2B5EF4-FFF2-40B4-BE49-F238E27FC236}">
                <a16:creationId xmlns:a16="http://schemas.microsoft.com/office/drawing/2014/main" id="{2F7D3A44-AFAA-DA37-3B02-5BBA9C670CB7}"/>
              </a:ext>
            </a:extLst>
          </p:cNvPr>
          <p:cNvSpPr txBox="1">
            <a:spLocks/>
          </p:cNvSpPr>
          <p:nvPr/>
        </p:nvSpPr>
        <p:spPr>
          <a:xfrm>
            <a:off x="6279416" y="3768995"/>
            <a:ext cx="2592020"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In response to </a:t>
            </a:r>
            <a:br>
              <a:rPr lang="en-US"/>
            </a:br>
            <a:r>
              <a:rPr lang="en-US"/>
              <a:t>life’s blessings</a:t>
            </a:r>
          </a:p>
        </p:txBody>
      </p:sp>
      <p:sp>
        <p:nvSpPr>
          <p:cNvPr id="9" name="Text Placeholder 28">
            <a:extLst>
              <a:ext uri="{FF2B5EF4-FFF2-40B4-BE49-F238E27FC236}">
                <a16:creationId xmlns:a16="http://schemas.microsoft.com/office/drawing/2014/main" id="{48760B87-8D34-FD48-B74D-545EEC02AE04}"/>
              </a:ext>
            </a:extLst>
          </p:cNvPr>
          <p:cNvSpPr txBox="1">
            <a:spLocks/>
          </p:cNvSpPr>
          <p:nvPr/>
        </p:nvSpPr>
        <p:spPr>
          <a:xfrm>
            <a:off x="9101747" y="3768995"/>
            <a:ext cx="2592020"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To make a positive impact in peoples lives</a:t>
            </a:r>
          </a:p>
        </p:txBody>
      </p:sp>
      <p:grpSp>
        <p:nvGrpSpPr>
          <p:cNvPr id="31" name="Group 30">
            <a:extLst>
              <a:ext uri="{FF2B5EF4-FFF2-40B4-BE49-F238E27FC236}">
                <a16:creationId xmlns:a16="http://schemas.microsoft.com/office/drawing/2014/main" id="{CBAA453D-5F43-248F-0FEC-2DD57B67B31C}"/>
              </a:ext>
            </a:extLst>
          </p:cNvPr>
          <p:cNvGrpSpPr/>
          <p:nvPr/>
        </p:nvGrpSpPr>
        <p:grpSpPr>
          <a:xfrm>
            <a:off x="3269529" y="2242159"/>
            <a:ext cx="5644661" cy="3081403"/>
            <a:chOff x="3269529" y="1827840"/>
            <a:chExt cx="5644661" cy="4408938"/>
          </a:xfrm>
        </p:grpSpPr>
        <p:cxnSp>
          <p:nvCxnSpPr>
            <p:cNvPr id="4" name="Straight Connector 3">
              <a:extLst>
                <a:ext uri="{FF2B5EF4-FFF2-40B4-BE49-F238E27FC236}">
                  <a16:creationId xmlns:a16="http://schemas.microsoft.com/office/drawing/2014/main" id="{8967C74A-C292-D2C6-6CC1-1DF9C629E594}"/>
                </a:ext>
              </a:extLst>
            </p:cNvPr>
            <p:cNvCxnSpPr>
              <a:cxnSpLocks/>
            </p:cNvCxnSpPr>
            <p:nvPr/>
          </p:nvCxnSpPr>
          <p:spPr>
            <a:xfrm>
              <a:off x="3269529"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9A1A4236-3573-9362-A3BE-409BDF8B30C0}"/>
                </a:ext>
              </a:extLst>
            </p:cNvPr>
            <p:cNvCxnSpPr>
              <a:cxnSpLocks/>
            </p:cNvCxnSpPr>
            <p:nvPr/>
          </p:nvCxnSpPr>
          <p:spPr>
            <a:xfrm>
              <a:off x="6083067"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FDF122B-7957-6536-639E-6E3644A4C3BF}"/>
                </a:ext>
              </a:extLst>
            </p:cNvPr>
            <p:cNvCxnSpPr>
              <a:cxnSpLocks/>
            </p:cNvCxnSpPr>
            <p:nvPr/>
          </p:nvCxnSpPr>
          <p:spPr>
            <a:xfrm>
              <a:off x="8914190"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grpSp>
      <p:pic>
        <p:nvPicPr>
          <p:cNvPr id="14" name="Graphic 13">
            <a:extLst>
              <a:ext uri="{FF2B5EF4-FFF2-40B4-BE49-F238E27FC236}">
                <a16:creationId xmlns:a16="http://schemas.microsoft.com/office/drawing/2014/main" id="{078BC219-164E-32B1-7AFC-DBDF5DCF85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8217" y="2800122"/>
            <a:ext cx="640080" cy="640080"/>
          </a:xfrm>
          <a:prstGeom prst="rect">
            <a:avLst/>
          </a:prstGeom>
        </p:spPr>
      </p:pic>
      <p:pic>
        <p:nvPicPr>
          <p:cNvPr id="12" name="Graphic 11">
            <a:extLst>
              <a:ext uri="{FF2B5EF4-FFF2-40B4-BE49-F238E27FC236}">
                <a16:creationId xmlns:a16="http://schemas.microsoft.com/office/drawing/2014/main" id="{4821D5E3-4C1E-C121-3EE9-7358D64C6F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09711" y="2768965"/>
            <a:ext cx="640080" cy="640080"/>
          </a:xfrm>
          <a:prstGeom prst="rect">
            <a:avLst/>
          </a:prstGeom>
        </p:spPr>
      </p:pic>
      <p:pic>
        <p:nvPicPr>
          <p:cNvPr id="16" name="Graphic 15">
            <a:extLst>
              <a:ext uri="{FF2B5EF4-FFF2-40B4-BE49-F238E27FC236}">
                <a16:creationId xmlns:a16="http://schemas.microsoft.com/office/drawing/2014/main" id="{8E5486F1-7560-B12D-3EB7-BE7FF897DA2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78589" y="2692219"/>
            <a:ext cx="640080" cy="640080"/>
          </a:xfrm>
          <a:prstGeom prst="rect">
            <a:avLst/>
          </a:prstGeom>
        </p:spPr>
      </p:pic>
      <p:pic>
        <p:nvPicPr>
          <p:cNvPr id="17" name="Graphic 16">
            <a:extLst>
              <a:ext uri="{FF2B5EF4-FFF2-40B4-BE49-F238E27FC236}">
                <a16:creationId xmlns:a16="http://schemas.microsoft.com/office/drawing/2014/main" id="{8E138C80-BC79-20CE-1D6B-5E0E920CADF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47466" y="2768965"/>
            <a:ext cx="640080" cy="640080"/>
          </a:xfrm>
          <a:prstGeom prst="rect">
            <a:avLst/>
          </a:prstGeom>
        </p:spPr>
      </p:pic>
      <p:sp>
        <p:nvSpPr>
          <p:cNvPr id="13" name="TextBox 12">
            <a:extLst>
              <a:ext uri="{FF2B5EF4-FFF2-40B4-BE49-F238E27FC236}">
                <a16:creationId xmlns:a16="http://schemas.microsoft.com/office/drawing/2014/main" id="{98929717-AA0F-EE17-9763-A8C14980C235}"/>
              </a:ext>
            </a:extLst>
          </p:cNvPr>
          <p:cNvSpPr txBox="1"/>
          <p:nvPr/>
        </p:nvSpPr>
        <p:spPr>
          <a:xfrm>
            <a:off x="984409" y="6190773"/>
            <a:ext cx="5302897"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*Thrivent Charitable donor survey 2023</a:t>
            </a:r>
          </a:p>
        </p:txBody>
      </p:sp>
    </p:spTree>
    <p:extLst>
      <p:ext uri="{BB962C8B-B14F-4D97-AF65-F5344CB8AC3E}">
        <p14:creationId xmlns:p14="http://schemas.microsoft.com/office/powerpoint/2010/main" val="1610154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67951-9EB2-94C2-96ED-18D2DDDB7820}"/>
              </a:ext>
            </a:extLst>
          </p:cNvPr>
          <p:cNvSpPr>
            <a:spLocks noGrp="1"/>
          </p:cNvSpPr>
          <p:nvPr>
            <p:ph type="title"/>
          </p:nvPr>
        </p:nvSpPr>
        <p:spPr/>
        <p:txBody>
          <a:bodyPr anchor="t">
            <a:normAutofit/>
          </a:bodyPr>
          <a:lstStyle/>
          <a:p>
            <a:r>
              <a:rPr lang="en-US"/>
              <a:t>Next steps</a:t>
            </a:r>
          </a:p>
        </p:txBody>
      </p:sp>
      <p:sp>
        <p:nvSpPr>
          <p:cNvPr id="3" name="Slide Number Placeholder 2">
            <a:extLst>
              <a:ext uri="{FF2B5EF4-FFF2-40B4-BE49-F238E27FC236}">
                <a16:creationId xmlns:a16="http://schemas.microsoft.com/office/drawing/2014/main" id="{B8214A47-F401-F91F-5F29-BE94FB70CB82}"/>
              </a:ext>
            </a:extLst>
          </p:cNvPr>
          <p:cNvSpPr>
            <a:spLocks noGrp="1"/>
          </p:cNvSpPr>
          <p:nvPr>
            <p:ph type="sldNum" sz="quarter" idx="12"/>
          </p:nvPr>
        </p:nvSpPr>
        <p:spPr/>
        <p:txBody>
          <a:bodyPr anchor="ctr">
            <a:normAutofit/>
          </a:bodyPr>
          <a:lstStyle/>
          <a:p>
            <a:pPr>
              <a:spcAft>
                <a:spcPts val="600"/>
              </a:spcAft>
            </a:pPr>
            <a:fld id="{D7756E16-444E-B644-B3D8-50D596555EAF}" type="slidenum">
              <a:rPr lang="en-US" smtClean="0"/>
              <a:pPr>
                <a:spcAft>
                  <a:spcPts val="600"/>
                </a:spcAft>
              </a:pPr>
              <a:t>20</a:t>
            </a:fld>
            <a:endParaRPr lang="en-US"/>
          </a:p>
        </p:txBody>
      </p:sp>
      <p:sp>
        <p:nvSpPr>
          <p:cNvPr id="5" name="Footer Placeholder 4">
            <a:extLst>
              <a:ext uri="{FF2B5EF4-FFF2-40B4-BE49-F238E27FC236}">
                <a16:creationId xmlns:a16="http://schemas.microsoft.com/office/drawing/2014/main" id="{32D2C697-E0ED-A7DD-AF49-BE8BF2E3F058}"/>
              </a:ext>
            </a:extLst>
          </p:cNvPr>
          <p:cNvSpPr>
            <a:spLocks noGrp="1"/>
          </p:cNvSpPr>
          <p:nvPr>
            <p:ph type="ftr" sz="quarter" idx="31"/>
          </p:nvPr>
        </p:nvSpPr>
        <p:spPr/>
        <p:txBody>
          <a:bodyPr anchor="ctr">
            <a:normAutofit/>
          </a:bodyPr>
          <a:lstStyle/>
          <a:p>
            <a:pPr>
              <a:spcAft>
                <a:spcPts val="600"/>
              </a:spcAft>
            </a:pPr>
            <a:r>
              <a:rPr lang="en-US"/>
              <a:t>©2025 Thrivent Charitable™ | All rights reserved. Do not distribute without authorization.</a:t>
            </a:r>
          </a:p>
        </p:txBody>
      </p:sp>
    </p:spTree>
    <p:extLst>
      <p:ext uri="{BB962C8B-B14F-4D97-AF65-F5344CB8AC3E}">
        <p14:creationId xmlns:p14="http://schemas.microsoft.com/office/powerpoint/2010/main" val="669440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19542-FCB8-23A0-D88B-7A6D8C309699}"/>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4A2281EE-387E-A69B-F8AB-FF481B930F70}"/>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2B17CABF-8494-55F5-2FCD-0A7CC8BEB455}"/>
              </a:ext>
            </a:extLst>
          </p:cNvPr>
          <p:cNvSpPr>
            <a:spLocks noGrp="1"/>
          </p:cNvSpPr>
          <p:nvPr>
            <p:ph type="sldNum" sz="quarter" idx="15"/>
          </p:nvPr>
        </p:nvSpPr>
        <p:spPr/>
        <p:txBody>
          <a:bodyPr/>
          <a:lstStyle/>
          <a:p>
            <a:fld id="{D7756E16-444E-B644-B3D8-50D596555EAF}" type="slidenum">
              <a:rPr lang="en-US" smtClean="0"/>
              <a:pPr/>
              <a:t>21</a:t>
            </a:fld>
            <a:endParaRPr lang="en-US"/>
          </a:p>
        </p:txBody>
      </p:sp>
      <p:sp>
        <p:nvSpPr>
          <p:cNvPr id="2" name="Title 1">
            <a:extLst>
              <a:ext uri="{FF2B5EF4-FFF2-40B4-BE49-F238E27FC236}">
                <a16:creationId xmlns:a16="http://schemas.microsoft.com/office/drawing/2014/main" id="{D9808CA9-E33F-FE61-6684-05A31AD551F8}"/>
              </a:ext>
            </a:extLst>
          </p:cNvPr>
          <p:cNvSpPr>
            <a:spLocks noGrp="1"/>
          </p:cNvSpPr>
          <p:nvPr>
            <p:ph type="title" hasCustomPrompt="1"/>
          </p:nvPr>
        </p:nvSpPr>
        <p:spPr>
          <a:xfrm>
            <a:off x="635000" y="635000"/>
            <a:ext cx="10922000" cy="873125"/>
          </a:xfrm>
        </p:spPr>
        <p:txBody>
          <a:bodyPr anchor="t" anchorCtr="0"/>
          <a:lstStyle/>
          <a:p>
            <a:r>
              <a:rPr lang="en-US"/>
              <a:t>What now?</a:t>
            </a:r>
          </a:p>
        </p:txBody>
      </p:sp>
      <p:sp>
        <p:nvSpPr>
          <p:cNvPr id="3" name="Text Placeholder 28">
            <a:extLst>
              <a:ext uri="{FF2B5EF4-FFF2-40B4-BE49-F238E27FC236}">
                <a16:creationId xmlns:a16="http://schemas.microsoft.com/office/drawing/2014/main" id="{A98AD954-1D59-0501-012B-C1399D57A649}"/>
              </a:ext>
            </a:extLst>
          </p:cNvPr>
          <p:cNvSpPr txBox="1">
            <a:spLocks/>
          </p:cNvSpPr>
          <p:nvPr/>
        </p:nvSpPr>
        <p:spPr>
          <a:xfrm>
            <a:off x="745727" y="3768995"/>
            <a:ext cx="2151308"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Identify your giving values and charitable interests</a:t>
            </a:r>
          </a:p>
          <a:p>
            <a:pPr lvl="1" algn="ctr"/>
            <a:endParaRPr lang="en-US"/>
          </a:p>
        </p:txBody>
      </p:sp>
      <p:sp>
        <p:nvSpPr>
          <p:cNvPr id="7" name="Text Placeholder 28">
            <a:extLst>
              <a:ext uri="{FF2B5EF4-FFF2-40B4-BE49-F238E27FC236}">
                <a16:creationId xmlns:a16="http://schemas.microsoft.com/office/drawing/2014/main" id="{2EDB58AE-89AB-A3F1-90B3-4388FF1BD1EF}"/>
              </a:ext>
            </a:extLst>
          </p:cNvPr>
          <p:cNvSpPr txBox="1">
            <a:spLocks/>
          </p:cNvSpPr>
          <p:nvPr/>
        </p:nvSpPr>
        <p:spPr>
          <a:xfrm>
            <a:off x="3642024" y="3768995"/>
            <a:ext cx="2130911"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Consider your financial resources</a:t>
            </a:r>
          </a:p>
        </p:txBody>
      </p:sp>
      <p:sp>
        <p:nvSpPr>
          <p:cNvPr id="8" name="Text Placeholder 28">
            <a:extLst>
              <a:ext uri="{FF2B5EF4-FFF2-40B4-BE49-F238E27FC236}">
                <a16:creationId xmlns:a16="http://schemas.microsoft.com/office/drawing/2014/main" id="{2F7D3A44-AFAA-DA37-3B02-5BBA9C670CB7}"/>
              </a:ext>
            </a:extLst>
          </p:cNvPr>
          <p:cNvSpPr txBox="1">
            <a:spLocks/>
          </p:cNvSpPr>
          <p:nvPr/>
        </p:nvSpPr>
        <p:spPr>
          <a:xfrm>
            <a:off x="6279416" y="3768995"/>
            <a:ext cx="2592020"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Consult with your financial advisor</a:t>
            </a:r>
          </a:p>
        </p:txBody>
      </p:sp>
      <p:sp>
        <p:nvSpPr>
          <p:cNvPr id="9" name="Text Placeholder 28">
            <a:extLst>
              <a:ext uri="{FF2B5EF4-FFF2-40B4-BE49-F238E27FC236}">
                <a16:creationId xmlns:a16="http://schemas.microsoft.com/office/drawing/2014/main" id="{48760B87-8D34-FD48-B74D-545EEC02AE04}"/>
              </a:ext>
            </a:extLst>
          </p:cNvPr>
          <p:cNvSpPr txBox="1">
            <a:spLocks/>
          </p:cNvSpPr>
          <p:nvPr/>
        </p:nvSpPr>
        <p:spPr>
          <a:xfrm>
            <a:off x="9101747" y="3768995"/>
            <a:ext cx="2592020"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Put your plan in place and make an impact</a:t>
            </a:r>
          </a:p>
        </p:txBody>
      </p:sp>
      <p:grpSp>
        <p:nvGrpSpPr>
          <p:cNvPr id="31" name="Group 30">
            <a:extLst>
              <a:ext uri="{FF2B5EF4-FFF2-40B4-BE49-F238E27FC236}">
                <a16:creationId xmlns:a16="http://schemas.microsoft.com/office/drawing/2014/main" id="{CBAA453D-5F43-248F-0FEC-2DD57B67B31C}"/>
              </a:ext>
            </a:extLst>
          </p:cNvPr>
          <p:cNvGrpSpPr/>
          <p:nvPr/>
        </p:nvGrpSpPr>
        <p:grpSpPr>
          <a:xfrm>
            <a:off x="3269529" y="2242159"/>
            <a:ext cx="5644661" cy="3081403"/>
            <a:chOff x="3269529" y="1827840"/>
            <a:chExt cx="5644661" cy="4408938"/>
          </a:xfrm>
        </p:grpSpPr>
        <p:cxnSp>
          <p:nvCxnSpPr>
            <p:cNvPr id="4" name="Straight Connector 3">
              <a:extLst>
                <a:ext uri="{FF2B5EF4-FFF2-40B4-BE49-F238E27FC236}">
                  <a16:creationId xmlns:a16="http://schemas.microsoft.com/office/drawing/2014/main" id="{8967C74A-C292-D2C6-6CC1-1DF9C629E594}"/>
                </a:ext>
              </a:extLst>
            </p:cNvPr>
            <p:cNvCxnSpPr>
              <a:cxnSpLocks/>
            </p:cNvCxnSpPr>
            <p:nvPr/>
          </p:nvCxnSpPr>
          <p:spPr>
            <a:xfrm>
              <a:off x="3269529"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9A1A4236-3573-9362-A3BE-409BDF8B30C0}"/>
                </a:ext>
              </a:extLst>
            </p:cNvPr>
            <p:cNvCxnSpPr>
              <a:cxnSpLocks/>
            </p:cNvCxnSpPr>
            <p:nvPr/>
          </p:nvCxnSpPr>
          <p:spPr>
            <a:xfrm>
              <a:off x="6083067"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FDF122B-7957-6536-639E-6E3644A4C3BF}"/>
                </a:ext>
              </a:extLst>
            </p:cNvPr>
            <p:cNvCxnSpPr>
              <a:cxnSpLocks/>
            </p:cNvCxnSpPr>
            <p:nvPr/>
          </p:nvCxnSpPr>
          <p:spPr>
            <a:xfrm>
              <a:off x="8914190"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grpSp>
      <p:pic>
        <p:nvPicPr>
          <p:cNvPr id="13" name="Graphic 12">
            <a:extLst>
              <a:ext uri="{FF2B5EF4-FFF2-40B4-BE49-F238E27FC236}">
                <a16:creationId xmlns:a16="http://schemas.microsoft.com/office/drawing/2014/main" id="{4865D695-0B45-B293-D93F-58A5313B84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46838" y="2788640"/>
            <a:ext cx="640360" cy="640360"/>
          </a:xfrm>
          <a:prstGeom prst="rect">
            <a:avLst/>
          </a:prstGeom>
        </p:spPr>
      </p:pic>
      <p:pic>
        <p:nvPicPr>
          <p:cNvPr id="15" name="Graphic 14">
            <a:extLst>
              <a:ext uri="{FF2B5EF4-FFF2-40B4-BE49-F238E27FC236}">
                <a16:creationId xmlns:a16="http://schemas.microsoft.com/office/drawing/2014/main" id="{BD1002F3-3B72-0958-A3FF-D69C06BEB7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78449" y="2729512"/>
            <a:ext cx="640360" cy="640360"/>
          </a:xfrm>
          <a:prstGeom prst="rect">
            <a:avLst/>
          </a:prstGeom>
        </p:spPr>
      </p:pic>
      <p:pic>
        <p:nvPicPr>
          <p:cNvPr id="16" name="Graphic 15">
            <a:extLst>
              <a:ext uri="{FF2B5EF4-FFF2-40B4-BE49-F238E27FC236}">
                <a16:creationId xmlns:a16="http://schemas.microsoft.com/office/drawing/2014/main" id="{270490C5-E668-AC8A-DB65-5BE5B094AC4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77577" y="2737439"/>
            <a:ext cx="640360" cy="640360"/>
          </a:xfrm>
          <a:prstGeom prst="rect">
            <a:avLst/>
          </a:prstGeom>
        </p:spPr>
      </p:pic>
      <p:pic>
        <p:nvPicPr>
          <p:cNvPr id="17" name="Graphic 16">
            <a:extLst>
              <a:ext uri="{FF2B5EF4-FFF2-40B4-BE49-F238E27FC236}">
                <a16:creationId xmlns:a16="http://schemas.microsoft.com/office/drawing/2014/main" id="{8D36FDF2-0410-13AB-6C51-80295681FE7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45954" y="2752295"/>
            <a:ext cx="640360" cy="640360"/>
          </a:xfrm>
          <a:prstGeom prst="rect">
            <a:avLst/>
          </a:prstGeom>
        </p:spPr>
      </p:pic>
    </p:spTree>
    <p:extLst>
      <p:ext uri="{BB962C8B-B14F-4D97-AF65-F5344CB8AC3E}">
        <p14:creationId xmlns:p14="http://schemas.microsoft.com/office/powerpoint/2010/main" val="2605063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40" name="Rectangle 39">
            <a:extLst>
              <a:ext uri="{FF2B5EF4-FFF2-40B4-BE49-F238E27FC236}">
                <a16:creationId xmlns:a16="http://schemas.microsoft.com/office/drawing/2014/main" id="{25879CAC-68AF-7A37-6049-18DB94B056F5}"/>
              </a:ext>
            </a:extLst>
          </p:cNvPr>
          <p:cNvSpPr/>
          <p:nvPr/>
        </p:nvSpPr>
        <p:spPr>
          <a:xfrm>
            <a:off x="4624754" y="2233404"/>
            <a:ext cx="3259993" cy="3279303"/>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0E26C6D-FD8F-3DFE-C1D2-2881083EBF9E}"/>
              </a:ext>
            </a:extLst>
          </p:cNvPr>
          <p:cNvSpPr/>
          <p:nvPr/>
        </p:nvSpPr>
        <p:spPr>
          <a:xfrm>
            <a:off x="422031" y="2233404"/>
            <a:ext cx="3663078" cy="3279302"/>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22</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8868596" cy="873125"/>
          </a:xfrm>
        </p:spPr>
        <p:txBody>
          <a:bodyPr anchor="t" anchorCtr="0"/>
          <a:lstStyle/>
          <a:p>
            <a:r>
              <a:rPr lang="en-US"/>
              <a:t>Let’s work together</a:t>
            </a: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8" y="3537766"/>
            <a:ext cx="3109979"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000">
                <a:latin typeface="Basis Grt for Thrivent" panose="020B0503030604040103" pitchFamily="34" charset="0"/>
                <a:cs typeface="Basis Grt for Thrivent" panose="020B0503030604040103" pitchFamily="34" charset="0"/>
              </a:rPr>
              <a:t>A variety of charitable fund options are available to match your specific interests, values, and financial circumstances.</a:t>
            </a:r>
          </a:p>
        </p:txBody>
      </p:sp>
      <p:sp>
        <p:nvSpPr>
          <p:cNvPr id="42" name="Text Placeholder 9">
            <a:extLst>
              <a:ext uri="{FF2B5EF4-FFF2-40B4-BE49-F238E27FC236}">
                <a16:creationId xmlns:a16="http://schemas.microsoft.com/office/drawing/2014/main" id="{1266D287-67A5-7858-BCF5-8D781256B5A7}"/>
              </a:ext>
            </a:extLst>
          </p:cNvPr>
          <p:cNvSpPr txBox="1">
            <a:spLocks/>
          </p:cNvSpPr>
          <p:nvPr/>
        </p:nvSpPr>
        <p:spPr>
          <a:xfrm>
            <a:off x="4924912" y="3429000"/>
            <a:ext cx="2626510"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0"/>
              <a:t>You have the flexibility to give to any IRS-qualified charity, and you can include friends and family in your giving. </a:t>
            </a:r>
          </a:p>
        </p:txBody>
      </p:sp>
      <p:sp>
        <p:nvSpPr>
          <p:cNvPr id="48" name="Rectangle 47">
            <a:extLst>
              <a:ext uri="{FF2B5EF4-FFF2-40B4-BE49-F238E27FC236}">
                <a16:creationId xmlns:a16="http://schemas.microsoft.com/office/drawing/2014/main" id="{E6744493-44C7-30D0-EC7F-4F7A1F286D88}"/>
              </a:ext>
            </a:extLst>
          </p:cNvPr>
          <p:cNvSpPr/>
          <p:nvPr/>
        </p:nvSpPr>
        <p:spPr>
          <a:xfrm>
            <a:off x="8424392" y="2233404"/>
            <a:ext cx="3001511" cy="3279303"/>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 Placeholder 9">
            <a:extLst>
              <a:ext uri="{FF2B5EF4-FFF2-40B4-BE49-F238E27FC236}">
                <a16:creationId xmlns:a16="http://schemas.microsoft.com/office/drawing/2014/main" id="{01C370B8-19B2-56C1-87F0-E90710AE207E}"/>
              </a:ext>
            </a:extLst>
          </p:cNvPr>
          <p:cNvSpPr txBox="1">
            <a:spLocks/>
          </p:cNvSpPr>
          <p:nvPr/>
        </p:nvSpPr>
        <p:spPr>
          <a:xfrm>
            <a:off x="8726206" y="3439008"/>
            <a:ext cx="2547039"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0"/>
              <a:t>Gifts are managed wisely with Thrivent </a:t>
            </a:r>
            <a:r>
              <a:rPr lang="en-US" sz="2000" b="0" err="1"/>
              <a:t>Charitable’s</a:t>
            </a:r>
            <a:r>
              <a:rPr lang="en-US" sz="2000" b="0"/>
              <a:t> proven track record of sound fiscal management.</a:t>
            </a:r>
          </a:p>
        </p:txBody>
      </p:sp>
      <p:pic>
        <p:nvPicPr>
          <p:cNvPr id="56" name="Graphic 55">
            <a:extLst>
              <a:ext uri="{FF2B5EF4-FFF2-40B4-BE49-F238E27FC236}">
                <a16:creationId xmlns:a16="http://schemas.microsoft.com/office/drawing/2014/main" id="{E82B72DE-68FF-A7BD-D68B-E995F441B1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26206" y="2553302"/>
            <a:ext cx="640360" cy="640360"/>
          </a:xfrm>
          <a:prstGeom prst="rect">
            <a:avLst/>
          </a:prstGeom>
        </p:spPr>
      </p:pic>
      <p:pic>
        <p:nvPicPr>
          <p:cNvPr id="7" name="Graphic 6">
            <a:extLst>
              <a:ext uri="{FF2B5EF4-FFF2-40B4-BE49-F238E27FC236}">
                <a16:creationId xmlns:a16="http://schemas.microsoft.com/office/drawing/2014/main" id="{C4A2A431-320F-DEE3-A075-997FF2A567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2598" y="2614079"/>
            <a:ext cx="719995" cy="719995"/>
          </a:xfrm>
          <a:prstGeom prst="rect">
            <a:avLst/>
          </a:prstGeom>
        </p:spPr>
      </p:pic>
      <p:pic>
        <p:nvPicPr>
          <p:cNvPr id="10" name="Graphic 9">
            <a:extLst>
              <a:ext uri="{FF2B5EF4-FFF2-40B4-BE49-F238E27FC236}">
                <a16:creationId xmlns:a16="http://schemas.microsoft.com/office/drawing/2014/main" id="{21065C52-5042-FAED-4CBC-FE45CF4A1DA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24912" y="2553302"/>
            <a:ext cx="727743" cy="727743"/>
          </a:xfrm>
          <a:prstGeom prst="rect">
            <a:avLst/>
          </a:prstGeom>
        </p:spPr>
      </p:pic>
    </p:spTree>
    <p:extLst>
      <p:ext uri="{BB962C8B-B14F-4D97-AF65-F5344CB8AC3E}">
        <p14:creationId xmlns:p14="http://schemas.microsoft.com/office/powerpoint/2010/main" val="4197265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980948B-AF5A-B02F-1A52-9189D4109A88}"/>
              </a:ext>
            </a:extLst>
          </p:cNvPr>
          <p:cNvSpPr>
            <a:spLocks noGrp="1"/>
          </p:cNvSpPr>
          <p:nvPr>
            <p:ph type="title"/>
          </p:nvPr>
        </p:nvSpPr>
        <p:spPr>
          <a:xfrm>
            <a:off x="635000" y="1910341"/>
            <a:ext cx="5308600" cy="556012"/>
          </a:xfrm>
        </p:spPr>
        <p:txBody>
          <a:bodyPr anchor="t">
            <a:noAutofit/>
          </a:bodyPr>
          <a:lstStyle/>
          <a:p>
            <a:r>
              <a:rPr lang="en-US" sz="4800"/>
              <a:t>About Thrivent Charitable</a:t>
            </a:r>
          </a:p>
        </p:txBody>
      </p:sp>
      <p:sp>
        <p:nvSpPr>
          <p:cNvPr id="5" name="Footer Placeholder 4">
            <a:extLst>
              <a:ext uri="{FF2B5EF4-FFF2-40B4-BE49-F238E27FC236}">
                <a16:creationId xmlns:a16="http://schemas.microsoft.com/office/drawing/2014/main" id="{CACC46F2-83EC-538C-64E2-23DFA33C1CEB}"/>
              </a:ext>
            </a:extLst>
          </p:cNvPr>
          <p:cNvSpPr>
            <a:spLocks noGrp="1"/>
          </p:cNvSpPr>
          <p:nvPr>
            <p:ph type="ftr" sz="quarter" idx="30"/>
          </p:nvPr>
        </p:nvSpPr>
        <p:spPr/>
        <p:txBody>
          <a:bodyPr anchor="ctr">
            <a:normAutofit/>
          </a:bodyPr>
          <a:lstStyle/>
          <a:p>
            <a:pPr>
              <a:spcAft>
                <a:spcPts val="600"/>
              </a:spcAft>
            </a:pPr>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318374DD-538B-B1D5-770D-7FEC1CF83030}"/>
              </a:ext>
            </a:extLst>
          </p:cNvPr>
          <p:cNvSpPr>
            <a:spLocks noGrp="1"/>
          </p:cNvSpPr>
          <p:nvPr>
            <p:ph type="sldNum" sz="quarter" idx="31"/>
          </p:nvPr>
        </p:nvSpPr>
        <p:spPr/>
        <p:txBody>
          <a:bodyPr anchor="ctr">
            <a:normAutofit/>
          </a:bodyPr>
          <a:lstStyle/>
          <a:p>
            <a:pPr>
              <a:spcAft>
                <a:spcPts val="600"/>
              </a:spcAft>
            </a:pPr>
            <a:fld id="{D7756E16-444E-B644-B3D8-50D596555EAF}" type="slidenum">
              <a:rPr lang="en-US" smtClean="0"/>
              <a:pPr>
                <a:spcAft>
                  <a:spcPts val="600"/>
                </a:spcAft>
              </a:pPr>
              <a:t>23</a:t>
            </a:fld>
            <a:endParaRPr lang="en-US"/>
          </a:p>
        </p:txBody>
      </p:sp>
      <p:sp>
        <p:nvSpPr>
          <p:cNvPr id="15" name="Text Placeholder 14">
            <a:extLst>
              <a:ext uri="{FF2B5EF4-FFF2-40B4-BE49-F238E27FC236}">
                <a16:creationId xmlns:a16="http://schemas.microsoft.com/office/drawing/2014/main" id="{69C35922-4EE4-E2AF-8A09-82E9DD9D0392}"/>
              </a:ext>
            </a:extLst>
          </p:cNvPr>
          <p:cNvSpPr>
            <a:spLocks noGrp="1"/>
          </p:cNvSpPr>
          <p:nvPr>
            <p:ph type="body" sz="quarter" idx="34"/>
          </p:nvPr>
        </p:nvSpPr>
        <p:spPr>
          <a:xfrm>
            <a:off x="6496050" y="1830372"/>
            <a:ext cx="5060950" cy="3089971"/>
          </a:xfrm>
        </p:spPr>
        <p:txBody>
          <a:bodyPr>
            <a:noAutofit/>
          </a:bodyPr>
          <a:lstStyle/>
          <a:p>
            <a:r>
              <a:rPr lang="en-US"/>
              <a:t>Thrivent Charitable™ brings hope to the world by empowering people to create the change that matters most to them. We open the joy of generosity to all by making it easy for anyone to give to the causes they cherish. We take a holistic, personalized approach to help our donors create strategic charitable plans, illuminating new paths to personalized impact through visionary models, tailored service and deep expertise. Ignited by our faith, we are passionate about creating positive impact and inspiring lasting change in our communities.</a:t>
            </a:r>
          </a:p>
          <a:p>
            <a:endParaRPr lang="en-US"/>
          </a:p>
        </p:txBody>
      </p:sp>
    </p:spTree>
    <p:extLst>
      <p:ext uri="{BB962C8B-B14F-4D97-AF65-F5344CB8AC3E}">
        <p14:creationId xmlns:p14="http://schemas.microsoft.com/office/powerpoint/2010/main" val="14663554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7CDC04-0D2F-D7E9-84BA-F555CC0C2A2D}"/>
              </a:ext>
            </a:extLst>
          </p:cNvPr>
          <p:cNvSpPr>
            <a:spLocks noGrp="1"/>
          </p:cNvSpPr>
          <p:nvPr>
            <p:ph type="sldNum" sz="quarter" idx="12"/>
          </p:nvPr>
        </p:nvSpPr>
        <p:spPr/>
        <p:txBody>
          <a:bodyPr/>
          <a:lstStyle/>
          <a:p>
            <a:fld id="{D7756E16-444E-B644-B3D8-50D596555EAF}" type="slidenum">
              <a:rPr lang="en-US" smtClean="0"/>
              <a:t>24</a:t>
            </a:fld>
            <a:endParaRPr lang="en-US"/>
          </a:p>
        </p:txBody>
      </p:sp>
      <p:sp>
        <p:nvSpPr>
          <p:cNvPr id="3" name="Title 8">
            <a:extLst>
              <a:ext uri="{FF2B5EF4-FFF2-40B4-BE49-F238E27FC236}">
                <a16:creationId xmlns:a16="http://schemas.microsoft.com/office/drawing/2014/main" id="{AD3BED58-B792-8BC6-F40A-4A929C0DBEB6}"/>
              </a:ext>
            </a:extLst>
          </p:cNvPr>
          <p:cNvSpPr txBox="1">
            <a:spLocks/>
          </p:cNvSpPr>
          <p:nvPr/>
        </p:nvSpPr>
        <p:spPr>
          <a:xfrm>
            <a:off x="634999" y="522514"/>
            <a:ext cx="8012611" cy="591179"/>
          </a:xfrm>
          <a:prstGeom prst="rect">
            <a:avLst/>
          </a:prstGeom>
        </p:spPr>
        <p:txBody>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r>
              <a:rPr lang="en-US"/>
              <a:t>[Team name, Advisor name or Charitable Giving Services]</a:t>
            </a:r>
          </a:p>
        </p:txBody>
      </p:sp>
      <p:sp>
        <p:nvSpPr>
          <p:cNvPr id="5" name="Text Placeholder 12">
            <a:extLst>
              <a:ext uri="{FF2B5EF4-FFF2-40B4-BE49-F238E27FC236}">
                <a16:creationId xmlns:a16="http://schemas.microsoft.com/office/drawing/2014/main" id="{1549BCCB-6F37-7676-1E73-6CC1B45EF56A}"/>
              </a:ext>
            </a:extLst>
          </p:cNvPr>
          <p:cNvSpPr txBox="1">
            <a:spLocks/>
          </p:cNvSpPr>
          <p:nvPr/>
        </p:nvSpPr>
        <p:spPr>
          <a:xfrm>
            <a:off x="635000" y="1781104"/>
            <a:ext cx="5461000" cy="1384683"/>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mn-lt"/>
              </a:rPr>
              <a:t>Contact [us or me]</a:t>
            </a:r>
          </a:p>
          <a:p>
            <a:r>
              <a:rPr lang="en-US">
                <a:latin typeface="+mn-lt"/>
              </a:rPr>
              <a:t>[email address]</a:t>
            </a:r>
          </a:p>
          <a:p>
            <a:r>
              <a:rPr lang="en-US">
                <a:latin typeface="+mn-lt"/>
              </a:rPr>
              <a:t>[contact phone number]</a:t>
            </a:r>
          </a:p>
        </p:txBody>
      </p:sp>
    </p:spTree>
    <p:extLst>
      <p:ext uri="{BB962C8B-B14F-4D97-AF65-F5344CB8AC3E}">
        <p14:creationId xmlns:p14="http://schemas.microsoft.com/office/powerpoint/2010/main" val="1970899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7847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34F3-3865-41B6-2C53-A9AFB35EF423}"/>
              </a:ext>
            </a:extLst>
          </p:cNvPr>
          <p:cNvSpPr>
            <a:spLocks noGrp="1"/>
          </p:cNvSpPr>
          <p:nvPr>
            <p:ph type="title"/>
          </p:nvPr>
        </p:nvSpPr>
        <p:spPr/>
        <p:txBody>
          <a:bodyPr/>
          <a:lstStyle/>
          <a:p>
            <a:r>
              <a:rPr lang="en-US"/>
              <a:t>Disclosure/Disclaimer</a:t>
            </a:r>
          </a:p>
        </p:txBody>
      </p:sp>
      <p:sp>
        <p:nvSpPr>
          <p:cNvPr id="3" name="Footer Placeholder 2">
            <a:extLst>
              <a:ext uri="{FF2B5EF4-FFF2-40B4-BE49-F238E27FC236}">
                <a16:creationId xmlns:a16="http://schemas.microsoft.com/office/drawing/2014/main" id="{A08B1D27-C26B-0318-2EDB-94331F9A5284}"/>
              </a:ext>
            </a:extLst>
          </p:cNvPr>
          <p:cNvSpPr>
            <a:spLocks noGrp="1"/>
          </p:cNvSpPr>
          <p:nvPr>
            <p:ph type="ftr" sz="quarter" idx="36"/>
          </p:nvPr>
        </p:nvSpPr>
        <p:spPr>
          <a:xfrm>
            <a:off x="1033937" y="6403484"/>
            <a:ext cx="4524382" cy="216451"/>
          </a:xfrm>
        </p:spPr>
        <p:txBody>
          <a:bodyPr/>
          <a:lstStyle/>
          <a:p>
            <a:r>
              <a:rPr lang="en-US"/>
              <a:t>©2025 Thrivent Charitable™ | All rights reserved. Do not distribute without authorization.</a:t>
            </a:r>
          </a:p>
        </p:txBody>
      </p:sp>
      <p:sp>
        <p:nvSpPr>
          <p:cNvPr id="4" name="Slide Number Placeholder 3">
            <a:extLst>
              <a:ext uri="{FF2B5EF4-FFF2-40B4-BE49-F238E27FC236}">
                <a16:creationId xmlns:a16="http://schemas.microsoft.com/office/drawing/2014/main" id="{BB273BA5-A430-5DAA-1937-110F8B3B4070}"/>
              </a:ext>
            </a:extLst>
          </p:cNvPr>
          <p:cNvSpPr>
            <a:spLocks noGrp="1"/>
          </p:cNvSpPr>
          <p:nvPr>
            <p:ph type="sldNum" sz="quarter" idx="37"/>
          </p:nvPr>
        </p:nvSpPr>
        <p:spPr/>
        <p:txBody>
          <a:bodyPr/>
          <a:lstStyle/>
          <a:p>
            <a:fld id="{D7756E16-444E-B644-B3D8-50D596555EAF}" type="slidenum">
              <a:rPr lang="en-US" smtClean="0"/>
              <a:pPr/>
              <a:t>26</a:t>
            </a:fld>
            <a:endParaRPr lang="en-US"/>
          </a:p>
        </p:txBody>
      </p:sp>
      <p:sp>
        <p:nvSpPr>
          <p:cNvPr id="5" name="Text Placeholder 4">
            <a:extLst>
              <a:ext uri="{FF2B5EF4-FFF2-40B4-BE49-F238E27FC236}">
                <a16:creationId xmlns:a16="http://schemas.microsoft.com/office/drawing/2014/main" id="{E45F6253-69C4-6759-A9BB-F87B3815F951}"/>
              </a:ext>
            </a:extLst>
          </p:cNvPr>
          <p:cNvSpPr>
            <a:spLocks noGrp="1"/>
          </p:cNvSpPr>
          <p:nvPr>
            <p:ph type="body" sz="quarter" idx="38"/>
          </p:nvPr>
        </p:nvSpPr>
        <p:spPr>
          <a:xfrm>
            <a:off x="635000" y="1629152"/>
            <a:ext cx="11252200" cy="4593849"/>
          </a:xfrm>
        </p:spPr>
        <p:txBody>
          <a:bodyPr/>
          <a:lstStyle/>
          <a:p>
            <a:pPr>
              <a:spcBef>
                <a:spcPts val="1600"/>
              </a:spcBef>
            </a:pPr>
            <a:r>
              <a:rPr lang="en-US" sz="1100"/>
              <a:t>Thrivent Charitable™, the marketing name for Thrivent Charitable Impact &amp; Investing®, is a public charity that serves individuals, organizations and the community through charitable planning, donor-advised funds and endowments. Thrivent Charitable works collaboratively with Thrivent and its financial advisors. It is a separate legal entity from Thrivent, the marketing name for Thrivent Financial for Lutherans.</a:t>
            </a:r>
          </a:p>
          <a:p>
            <a:pPr>
              <a:spcBef>
                <a:spcPts val="1600"/>
              </a:spcBef>
            </a:pPr>
            <a:r>
              <a:rPr lang="en-US" sz="1100"/>
              <a:t>Insurance products, securities and investment advisory services are provided by appropriately appointed and licensed financial advisors and professionals. Only individuals who are financial advisors are credentialed to provide investment advisory services. Visit Thrivent.com or FINRA’s </a:t>
            </a:r>
            <a:r>
              <a:rPr lang="en-US" sz="1100" err="1"/>
              <a:t>BrokerCheck</a:t>
            </a:r>
            <a:r>
              <a:rPr lang="en-US" sz="1100"/>
              <a:t> for more information about Thrivent’s financial advisors.</a:t>
            </a:r>
          </a:p>
          <a:p>
            <a:pPr>
              <a:spcBef>
                <a:spcPts val="1600"/>
              </a:spcBef>
            </a:pPr>
            <a:r>
              <a:rPr lang="en-US" sz="1100"/>
              <a:t>The donor’s experience may not be the same as other donors and does not indicate future performance or success.</a:t>
            </a:r>
          </a:p>
          <a:p>
            <a:pPr>
              <a:spcBef>
                <a:spcPts val="1600"/>
              </a:spcBef>
            </a:pPr>
            <a:r>
              <a:rPr lang="en-US" sz="1100"/>
              <a:t>Donors must itemize deductions to receive a charitable income tax deduction. Charitable giving can result in tax, legal and financial consequences. Thrivent, its financial professionals, and Thrivent Charitable Impact &amp; Investing®, do not provide legal, accounting, or tax advice. Consult your attorney or tax professional. </a:t>
            </a:r>
          </a:p>
          <a:p>
            <a:pPr>
              <a:spcBef>
                <a:spcPts val="1600"/>
              </a:spcBef>
            </a:pPr>
            <a:r>
              <a:rPr lang="en-US" sz="1100"/>
              <a:t>To ensure compliance with IRS requirements, be aware that any U.S. federal tax advice that may be contained in this presentation is not intended to be used, and cannot be used, for the purpose of (</a:t>
            </a:r>
            <a:r>
              <a:rPr lang="en-US" sz="1100" err="1"/>
              <a:t>i</a:t>
            </a:r>
            <a:r>
              <a:rPr lang="en-US" sz="1100"/>
              <a:t>) avoiding penalties under the Internal Revenue Code or (ii) promoting, marketing and recommending another party to any transaction or matter addressed herein. </a:t>
            </a:r>
          </a:p>
        </p:txBody>
      </p:sp>
    </p:spTree>
    <p:extLst>
      <p:ext uri="{BB962C8B-B14F-4D97-AF65-F5344CB8AC3E}">
        <p14:creationId xmlns:p14="http://schemas.microsoft.com/office/powerpoint/2010/main" val="2465597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2004EB-092C-2354-3792-4B6C6B6A3C7A}"/>
              </a:ext>
            </a:extLst>
          </p:cNvPr>
          <p:cNvSpPr>
            <a:spLocks noGrp="1"/>
          </p:cNvSpPr>
          <p:nvPr>
            <p:ph type="title"/>
          </p:nvPr>
        </p:nvSpPr>
        <p:spPr>
          <a:xfrm>
            <a:off x="634999" y="635001"/>
            <a:ext cx="6141581" cy="478692"/>
          </a:xfrm>
        </p:spPr>
        <p:txBody>
          <a:bodyPr/>
          <a:lstStyle/>
          <a:p>
            <a:r>
              <a:rPr lang="en-US"/>
              <a:t>Expressing your generosity</a:t>
            </a:r>
          </a:p>
        </p:txBody>
      </p:sp>
      <p:sp>
        <p:nvSpPr>
          <p:cNvPr id="4" name="Footer Placeholder 3">
            <a:extLst>
              <a:ext uri="{FF2B5EF4-FFF2-40B4-BE49-F238E27FC236}">
                <a16:creationId xmlns:a16="http://schemas.microsoft.com/office/drawing/2014/main" id="{EA2AF0E8-EA9C-A615-28D5-A31CBFF46074}"/>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5" name="Slide Number Placeholder 4">
            <a:extLst>
              <a:ext uri="{FF2B5EF4-FFF2-40B4-BE49-F238E27FC236}">
                <a16:creationId xmlns:a16="http://schemas.microsoft.com/office/drawing/2014/main" id="{44600630-FEAA-E611-F386-4BC5376B5974}"/>
              </a:ext>
            </a:extLst>
          </p:cNvPr>
          <p:cNvSpPr>
            <a:spLocks noGrp="1"/>
          </p:cNvSpPr>
          <p:nvPr>
            <p:ph type="sldNum" sz="quarter" idx="38"/>
          </p:nvPr>
        </p:nvSpPr>
        <p:spPr/>
        <p:txBody>
          <a:bodyPr/>
          <a:lstStyle/>
          <a:p>
            <a:fld id="{D7756E16-444E-B644-B3D8-50D596555EAF}" type="slidenum">
              <a:rPr lang="en-US" smtClean="0"/>
              <a:pPr/>
              <a:t>3</a:t>
            </a:fld>
            <a:endParaRPr lang="en-US"/>
          </a:p>
        </p:txBody>
      </p:sp>
      <p:sp>
        <p:nvSpPr>
          <p:cNvPr id="14" name="Text Placeholder 13">
            <a:extLst>
              <a:ext uri="{FF2B5EF4-FFF2-40B4-BE49-F238E27FC236}">
                <a16:creationId xmlns:a16="http://schemas.microsoft.com/office/drawing/2014/main" id="{47DB87EE-C198-C408-C378-C02EB0113933}"/>
              </a:ext>
            </a:extLst>
          </p:cNvPr>
          <p:cNvSpPr>
            <a:spLocks noGrp="1"/>
          </p:cNvSpPr>
          <p:nvPr>
            <p:ph type="body" sz="quarter" idx="34"/>
          </p:nvPr>
        </p:nvSpPr>
        <p:spPr>
          <a:xfrm>
            <a:off x="634999" y="2736658"/>
            <a:ext cx="6409268" cy="1384683"/>
          </a:xfrm>
        </p:spPr>
        <p:txBody>
          <a:bodyPr/>
          <a:lstStyle/>
          <a:p>
            <a:pPr marL="457200" indent="-457200">
              <a:buFont typeface="Arial" panose="020B0604020202020204" pitchFamily="34" charset="0"/>
              <a:buChar char="•"/>
            </a:pPr>
            <a:r>
              <a:rPr lang="en-US" sz="2400"/>
              <a:t>Spontaneous giving</a:t>
            </a:r>
          </a:p>
          <a:p>
            <a:pPr marL="457200" indent="-457200">
              <a:buFont typeface="Arial" panose="020B0604020202020204" pitchFamily="34" charset="0"/>
              <a:buChar char="•"/>
            </a:pPr>
            <a:r>
              <a:rPr lang="en-US" sz="2400" b="0"/>
              <a:t>Intentional </a:t>
            </a:r>
            <a:r>
              <a:rPr lang="en-US" sz="2400"/>
              <a:t>giving</a:t>
            </a:r>
          </a:p>
          <a:p>
            <a:pPr marL="457200" indent="-457200">
              <a:buFont typeface="Arial" panose="020B0604020202020204" pitchFamily="34" charset="0"/>
              <a:buChar char="•"/>
            </a:pPr>
            <a:r>
              <a:rPr lang="en-US" sz="2400" b="0"/>
              <a:t>P</a:t>
            </a:r>
            <a:r>
              <a:rPr lang="en-US" sz="2400"/>
              <a:t>lanned giving</a:t>
            </a:r>
            <a:endParaRPr lang="en-US" sz="1400" b="0"/>
          </a:p>
        </p:txBody>
      </p:sp>
      <p:sp>
        <p:nvSpPr>
          <p:cNvPr id="16" name="Text Placeholder 13">
            <a:extLst>
              <a:ext uri="{FF2B5EF4-FFF2-40B4-BE49-F238E27FC236}">
                <a16:creationId xmlns:a16="http://schemas.microsoft.com/office/drawing/2014/main" id="{F3F469B4-EE6B-CA5E-1DFC-A090AD78D62D}"/>
              </a:ext>
            </a:extLst>
          </p:cNvPr>
          <p:cNvSpPr txBox="1">
            <a:spLocks/>
          </p:cNvSpPr>
          <p:nvPr/>
        </p:nvSpPr>
        <p:spPr>
          <a:xfrm>
            <a:off x="4280074" y="4227533"/>
            <a:ext cx="3135334" cy="1384683"/>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7" name="Picture Placeholder 6" descr="A person and person holding a box and a book&#10;&#10;AI-generated content may be incorrect.">
            <a:extLst>
              <a:ext uri="{FF2B5EF4-FFF2-40B4-BE49-F238E27FC236}">
                <a16:creationId xmlns:a16="http://schemas.microsoft.com/office/drawing/2014/main" id="{13999C2B-D18B-690A-915A-B387990054F6}"/>
              </a:ext>
            </a:extLst>
          </p:cNvPr>
          <p:cNvPicPr>
            <a:picLocks noGrp="1" noChangeAspect="1"/>
          </p:cNvPicPr>
          <p:nvPr>
            <p:ph type="pic" sz="quarter" idx="30"/>
          </p:nvPr>
        </p:nvPicPr>
        <p:blipFill>
          <a:blip r:embed="rId3"/>
          <a:srcRect l="33702" r="19192"/>
          <a:stretch/>
        </p:blipFill>
        <p:spPr>
          <a:xfrm>
            <a:off x="7877909" y="0"/>
            <a:ext cx="4308230" cy="6858000"/>
          </a:xfrm>
        </p:spPr>
      </p:pic>
    </p:spTree>
    <p:extLst>
      <p:ext uri="{BB962C8B-B14F-4D97-AF65-F5344CB8AC3E}">
        <p14:creationId xmlns:p14="http://schemas.microsoft.com/office/powerpoint/2010/main" val="3358272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EC7189E1-CB00-2067-EDFD-2015064B19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12184" y="2251390"/>
            <a:ext cx="640360" cy="640360"/>
          </a:xfrm>
          <a:prstGeom prst="rect">
            <a:avLst/>
          </a:prstGeom>
        </p:spPr>
      </p:pic>
      <p:sp>
        <p:nvSpPr>
          <p:cNvPr id="6" name="Title 5">
            <a:extLst>
              <a:ext uri="{FF2B5EF4-FFF2-40B4-BE49-F238E27FC236}">
                <a16:creationId xmlns:a16="http://schemas.microsoft.com/office/drawing/2014/main" id="{FA9E2764-781C-CB92-123C-D8D0D5E040F2}"/>
              </a:ext>
            </a:extLst>
          </p:cNvPr>
          <p:cNvSpPr>
            <a:spLocks noGrp="1"/>
          </p:cNvSpPr>
          <p:nvPr>
            <p:ph type="title"/>
          </p:nvPr>
        </p:nvSpPr>
        <p:spPr/>
        <p:txBody>
          <a:bodyPr/>
          <a:lstStyle/>
          <a:p>
            <a:r>
              <a:rPr lang="en-US"/>
              <a:t>How a charitable fund works</a:t>
            </a:r>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p:txBody>
          <a:bodyPr/>
          <a:lstStyle/>
          <a:p>
            <a:fld id="{D7756E16-444E-B644-B3D8-50D596555EAF}" type="slidenum">
              <a:rPr lang="en-US" smtClean="0"/>
              <a:t>4</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438735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8185632"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1" name="Text Placeholder 28">
            <a:extLst>
              <a:ext uri="{FF2B5EF4-FFF2-40B4-BE49-F238E27FC236}">
                <a16:creationId xmlns:a16="http://schemas.microsoft.com/office/drawing/2014/main" id="{86C457A7-8A93-C923-75BE-B631FDAEBC70}"/>
              </a:ext>
            </a:extLst>
          </p:cNvPr>
          <p:cNvSpPr txBox="1">
            <a:spLocks/>
          </p:cNvSpPr>
          <p:nvPr/>
        </p:nvSpPr>
        <p:spPr>
          <a:xfrm>
            <a:off x="647936" y="3085355"/>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800"/>
              <a:t>Give</a:t>
            </a:r>
          </a:p>
          <a:p>
            <a:pPr lvl="1">
              <a:spcBef>
                <a:spcPts val="0"/>
              </a:spcBef>
            </a:pPr>
            <a:r>
              <a:rPr lang="en-US" sz="1600" spc="0">
                <a:solidFill>
                  <a:schemeClr val="tx2">
                    <a:lumMod val="75000"/>
                  </a:schemeClr>
                </a:solidFill>
                <a:latin typeface="+mn-lt"/>
                <a:cs typeface="Basis Grt for Thrivent" panose="020B0503030604040103" pitchFamily="34" charset="0"/>
              </a:rPr>
              <a:t>Give Now. Give Later. </a:t>
            </a:r>
            <a:br>
              <a:rPr lang="en-US" sz="1600" spc="0">
                <a:solidFill>
                  <a:schemeClr val="tx2">
                    <a:lumMod val="75000"/>
                  </a:schemeClr>
                </a:solidFill>
                <a:latin typeface="+mn-lt"/>
                <a:cs typeface="Basis Grt for Thrivent" panose="020B0503030604040103" pitchFamily="34" charset="0"/>
              </a:rPr>
            </a:br>
            <a:r>
              <a:rPr lang="en-US" sz="1600" spc="0">
                <a:solidFill>
                  <a:schemeClr val="tx2">
                    <a:lumMod val="75000"/>
                  </a:schemeClr>
                </a:solidFill>
                <a:latin typeface="+mn-lt"/>
                <a:cs typeface="Basis Grt for Thrivent" panose="020B0503030604040103" pitchFamily="34" charset="0"/>
              </a:rPr>
              <a:t>Give &amp; Receive.</a:t>
            </a:r>
          </a:p>
        </p:txBody>
      </p:sp>
      <p:pic>
        <p:nvPicPr>
          <p:cNvPr id="25" name="Graphic 24">
            <a:extLst>
              <a:ext uri="{FF2B5EF4-FFF2-40B4-BE49-F238E27FC236}">
                <a16:creationId xmlns:a16="http://schemas.microsoft.com/office/drawing/2014/main" id="{D712EFB1-F973-BE04-6C3E-CA01617FE6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89219" y="2216221"/>
            <a:ext cx="640360" cy="640360"/>
          </a:xfrm>
          <a:prstGeom prst="rect">
            <a:avLst/>
          </a:prstGeom>
        </p:spPr>
      </p:pic>
      <p:pic>
        <p:nvPicPr>
          <p:cNvPr id="27" name="Graphic 26">
            <a:extLst>
              <a:ext uri="{FF2B5EF4-FFF2-40B4-BE49-F238E27FC236}">
                <a16:creationId xmlns:a16="http://schemas.microsoft.com/office/drawing/2014/main" id="{B214064B-3F13-7B55-709E-C4CED0CF33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2227" y="2412345"/>
            <a:ext cx="640360" cy="640360"/>
          </a:xfrm>
          <a:prstGeom prst="rect">
            <a:avLst/>
          </a:prstGeom>
        </p:spPr>
      </p:pic>
      <p:sp>
        <p:nvSpPr>
          <p:cNvPr id="30" name="Text Placeholder 28">
            <a:extLst>
              <a:ext uri="{FF2B5EF4-FFF2-40B4-BE49-F238E27FC236}">
                <a16:creationId xmlns:a16="http://schemas.microsoft.com/office/drawing/2014/main" id="{BA861F62-5ACA-FE38-8521-FD382763EF9A}"/>
              </a:ext>
            </a:extLst>
          </p:cNvPr>
          <p:cNvSpPr txBox="1">
            <a:spLocks/>
          </p:cNvSpPr>
          <p:nvPr/>
        </p:nvSpPr>
        <p:spPr>
          <a:xfrm>
            <a:off x="4824270" y="3085355"/>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800"/>
              <a:t>Grow</a:t>
            </a:r>
          </a:p>
          <a:p>
            <a:pPr lvl="1">
              <a:spcBef>
                <a:spcPts val="0"/>
              </a:spcBef>
            </a:pPr>
            <a:r>
              <a:rPr lang="en-US" sz="1600" spc="0">
                <a:solidFill>
                  <a:schemeClr val="tx2">
                    <a:lumMod val="75000"/>
                  </a:schemeClr>
                </a:solidFill>
                <a:latin typeface="+mn-lt"/>
                <a:cs typeface="Basis Grt for Thrivent" panose="020B0503030604040103" pitchFamily="34" charset="0"/>
              </a:rPr>
              <a:t>Charitable fund</a:t>
            </a:r>
          </a:p>
        </p:txBody>
      </p:sp>
      <p:sp>
        <p:nvSpPr>
          <p:cNvPr id="32" name="Text Placeholder 28">
            <a:extLst>
              <a:ext uri="{FF2B5EF4-FFF2-40B4-BE49-F238E27FC236}">
                <a16:creationId xmlns:a16="http://schemas.microsoft.com/office/drawing/2014/main" id="{8F16746D-D4FA-3C67-6FDB-C6DC08086ADD}"/>
              </a:ext>
            </a:extLst>
          </p:cNvPr>
          <p:cNvSpPr txBox="1">
            <a:spLocks/>
          </p:cNvSpPr>
          <p:nvPr/>
        </p:nvSpPr>
        <p:spPr>
          <a:xfrm>
            <a:off x="8622547" y="3085355"/>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800"/>
              <a:t>Grant</a:t>
            </a:r>
          </a:p>
          <a:p>
            <a:pPr lvl="1">
              <a:spcBef>
                <a:spcPts val="0"/>
              </a:spcBef>
            </a:pPr>
            <a:r>
              <a:rPr lang="en-US" sz="1600" spc="0">
                <a:solidFill>
                  <a:schemeClr val="tx2">
                    <a:lumMod val="75000"/>
                  </a:schemeClr>
                </a:solidFill>
                <a:latin typeface="+mn-lt"/>
                <a:cs typeface="Basis Grt for Thrivent" panose="020B0503030604040103" pitchFamily="34" charset="0"/>
              </a:rPr>
              <a:t>Distributions</a:t>
            </a:r>
          </a:p>
        </p:txBody>
      </p:sp>
    </p:spTree>
    <p:extLst>
      <p:ext uri="{BB962C8B-B14F-4D97-AF65-F5344CB8AC3E}">
        <p14:creationId xmlns:p14="http://schemas.microsoft.com/office/powerpoint/2010/main" val="2710560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67951-9EB2-94C2-96ED-18D2DDDB7820}"/>
              </a:ext>
            </a:extLst>
          </p:cNvPr>
          <p:cNvSpPr>
            <a:spLocks noGrp="1"/>
          </p:cNvSpPr>
          <p:nvPr>
            <p:ph type="title"/>
          </p:nvPr>
        </p:nvSpPr>
        <p:spPr>
          <a:xfrm>
            <a:off x="629628" y="3890108"/>
            <a:ext cx="4311649" cy="2348767"/>
          </a:xfrm>
        </p:spPr>
        <p:txBody>
          <a:bodyPr anchor="t">
            <a:normAutofit/>
          </a:bodyPr>
          <a:lstStyle/>
          <a:p>
            <a:r>
              <a:rPr lang="en-US"/>
              <a:t>Ways to give</a:t>
            </a:r>
          </a:p>
        </p:txBody>
      </p:sp>
      <p:sp>
        <p:nvSpPr>
          <p:cNvPr id="3" name="Slide Number Placeholder 2">
            <a:extLst>
              <a:ext uri="{FF2B5EF4-FFF2-40B4-BE49-F238E27FC236}">
                <a16:creationId xmlns:a16="http://schemas.microsoft.com/office/drawing/2014/main" id="{B8214A47-F401-F91F-5F29-BE94FB70CB82}"/>
              </a:ext>
            </a:extLst>
          </p:cNvPr>
          <p:cNvSpPr>
            <a:spLocks noGrp="1"/>
          </p:cNvSpPr>
          <p:nvPr>
            <p:ph type="sldNum" sz="quarter" idx="12"/>
          </p:nvPr>
        </p:nvSpPr>
        <p:spPr>
          <a:xfrm>
            <a:off x="317500" y="6403484"/>
            <a:ext cx="317500" cy="232986"/>
          </a:xfrm>
        </p:spPr>
        <p:txBody>
          <a:bodyPr anchor="ctr">
            <a:normAutofit/>
          </a:bodyPr>
          <a:lstStyle/>
          <a:p>
            <a:pPr>
              <a:spcAft>
                <a:spcPts val="600"/>
              </a:spcAft>
            </a:pPr>
            <a:fld id="{D7756E16-444E-B644-B3D8-50D596555EAF}" type="slidenum">
              <a:rPr lang="en-US" smtClean="0"/>
              <a:pPr>
                <a:spcAft>
                  <a:spcPts val="600"/>
                </a:spcAft>
              </a:pPr>
              <a:t>5</a:t>
            </a:fld>
            <a:endParaRPr lang="en-US"/>
          </a:p>
        </p:txBody>
      </p:sp>
      <p:sp>
        <p:nvSpPr>
          <p:cNvPr id="5" name="Footer Placeholder 4">
            <a:extLst>
              <a:ext uri="{FF2B5EF4-FFF2-40B4-BE49-F238E27FC236}">
                <a16:creationId xmlns:a16="http://schemas.microsoft.com/office/drawing/2014/main" id="{32D2C697-E0ED-A7DD-AF49-BE8BF2E3F058}"/>
              </a:ext>
            </a:extLst>
          </p:cNvPr>
          <p:cNvSpPr>
            <a:spLocks noGrp="1"/>
          </p:cNvSpPr>
          <p:nvPr>
            <p:ph type="ftr" sz="quarter" idx="31"/>
          </p:nvPr>
        </p:nvSpPr>
        <p:spPr>
          <a:xfrm>
            <a:off x="645326" y="6403484"/>
            <a:ext cx="4703056" cy="232987"/>
          </a:xfrm>
        </p:spPr>
        <p:txBody>
          <a:bodyPr anchor="ctr">
            <a:normAutofit/>
          </a:bodyPr>
          <a:lstStyle/>
          <a:p>
            <a:pPr>
              <a:spcAft>
                <a:spcPts val="600"/>
              </a:spcAft>
            </a:pPr>
            <a:r>
              <a:rPr lang="en-US"/>
              <a:t>©2025 Thrivent Charitable™ | All rights reserved. Do not distribute without authorization.</a:t>
            </a:r>
          </a:p>
        </p:txBody>
      </p:sp>
    </p:spTree>
    <p:extLst>
      <p:ext uri="{BB962C8B-B14F-4D97-AF65-F5344CB8AC3E}">
        <p14:creationId xmlns:p14="http://schemas.microsoft.com/office/powerpoint/2010/main" val="2901503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FE2F926B-6176-7497-C330-5D10F980F27F}"/>
              </a:ext>
            </a:extLst>
          </p:cNvPr>
          <p:cNvSpPr>
            <a:spLocks noGrp="1"/>
          </p:cNvSpPr>
          <p:nvPr>
            <p:ph type="title" hasCustomPrompt="1"/>
          </p:nvPr>
        </p:nvSpPr>
        <p:spPr>
          <a:xfrm>
            <a:off x="635000" y="635001"/>
            <a:ext cx="10922000" cy="384908"/>
          </a:xfrm>
        </p:spPr>
        <p:txBody>
          <a:bodyPr anchor="t" anchorCtr="0">
            <a:noAutofit/>
          </a:bodyPr>
          <a:lstStyle/>
          <a:p>
            <a:r>
              <a:rPr lang="en-US" altLang="en-US"/>
              <a:t>Categories of giving</a:t>
            </a:r>
            <a:endParaRPr lang="en-US"/>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a:xfrm>
            <a:off x="1033937" y="6403484"/>
            <a:ext cx="5522138" cy="216451"/>
          </a:xfrm>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a:xfrm>
            <a:off x="317500" y="6403484"/>
            <a:ext cx="317500" cy="232986"/>
          </a:xfrm>
        </p:spPr>
        <p:txBody>
          <a:bodyPr/>
          <a:lstStyle/>
          <a:p>
            <a:fld id="{D7756E16-444E-B644-B3D8-50D596555EAF}" type="slidenum">
              <a:rPr lang="en-US" smtClean="0"/>
              <a:pPr/>
              <a:t>6</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3965338"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762294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E6B41013-35E9-F675-2F15-75B0B55C7BA1}"/>
              </a:ext>
            </a:extLst>
          </p:cNvPr>
          <p:cNvSpPr txBox="1"/>
          <p:nvPr/>
        </p:nvSpPr>
        <p:spPr>
          <a:xfrm>
            <a:off x="4298468"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2</a:t>
            </a:r>
          </a:p>
        </p:txBody>
      </p:sp>
      <p:sp>
        <p:nvSpPr>
          <p:cNvPr id="7" name="TextBox 6">
            <a:extLst>
              <a:ext uri="{FF2B5EF4-FFF2-40B4-BE49-F238E27FC236}">
                <a16:creationId xmlns:a16="http://schemas.microsoft.com/office/drawing/2014/main" id="{8ACA9206-B171-9985-C1CC-13BB062CB725}"/>
              </a:ext>
            </a:extLst>
          </p:cNvPr>
          <p:cNvSpPr txBox="1"/>
          <p:nvPr/>
        </p:nvSpPr>
        <p:spPr>
          <a:xfrm>
            <a:off x="7877914"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3</a:t>
            </a:r>
          </a:p>
        </p:txBody>
      </p:sp>
      <p:cxnSp>
        <p:nvCxnSpPr>
          <p:cNvPr id="8" name="Straight Connector 7">
            <a:extLst>
              <a:ext uri="{FF2B5EF4-FFF2-40B4-BE49-F238E27FC236}">
                <a16:creationId xmlns:a16="http://schemas.microsoft.com/office/drawing/2014/main" id="{066952E9-0972-3ABA-2BC2-AF395DD7C56B}"/>
              </a:ext>
            </a:extLst>
          </p:cNvPr>
          <p:cNvCxnSpPr>
            <a:cxnSpLocks/>
          </p:cNvCxnSpPr>
          <p:nvPr/>
        </p:nvCxnSpPr>
        <p:spPr>
          <a:xfrm>
            <a:off x="3965338"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1E1BA2F-75FC-C658-D166-B340BB32C249}"/>
              </a:ext>
            </a:extLst>
          </p:cNvPr>
          <p:cNvCxnSpPr>
            <a:cxnSpLocks/>
          </p:cNvCxnSpPr>
          <p:nvPr/>
        </p:nvCxnSpPr>
        <p:spPr>
          <a:xfrm>
            <a:off x="762294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3" name="Text Placeholder 28">
            <a:extLst>
              <a:ext uri="{FF2B5EF4-FFF2-40B4-BE49-F238E27FC236}">
                <a16:creationId xmlns:a16="http://schemas.microsoft.com/office/drawing/2014/main" id="{CB7D6210-5945-BD5D-77EB-41D06F4210AA}"/>
              </a:ext>
            </a:extLst>
          </p:cNvPr>
          <p:cNvSpPr txBox="1">
            <a:spLocks/>
          </p:cNvSpPr>
          <p:nvPr/>
        </p:nvSpPr>
        <p:spPr>
          <a:xfrm>
            <a:off x="647936"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Now</a:t>
            </a:r>
          </a:p>
        </p:txBody>
      </p:sp>
      <p:sp>
        <p:nvSpPr>
          <p:cNvPr id="14" name="Text Placeholder 9">
            <a:extLst>
              <a:ext uri="{FF2B5EF4-FFF2-40B4-BE49-F238E27FC236}">
                <a16:creationId xmlns:a16="http://schemas.microsoft.com/office/drawing/2014/main" id="{BC349976-446D-4C4D-A409-52770B8C58BC}"/>
              </a:ext>
            </a:extLst>
          </p:cNvPr>
          <p:cNvSpPr txBox="1">
            <a:spLocks/>
          </p:cNvSpPr>
          <p:nvPr/>
        </p:nvSpPr>
        <p:spPr>
          <a:xfrm>
            <a:off x="660643"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rPr>
              <a:t>Cash</a:t>
            </a:r>
          </a:p>
          <a:p>
            <a:r>
              <a:rPr lang="en-US">
                <a:solidFill>
                  <a:schemeClr val="tx2">
                    <a:lumMod val="75000"/>
                  </a:schemeClr>
                </a:solidFill>
              </a:rPr>
              <a:t>Securities</a:t>
            </a:r>
          </a:p>
          <a:p>
            <a:r>
              <a:rPr lang="en-US">
                <a:solidFill>
                  <a:schemeClr val="tx2">
                    <a:lumMod val="75000"/>
                  </a:schemeClr>
                </a:solidFill>
              </a:rPr>
              <a:t>Qualified charitable distributions (QCDs)</a:t>
            </a:r>
          </a:p>
          <a:p>
            <a:r>
              <a:rPr lang="en-US">
                <a:solidFill>
                  <a:schemeClr val="tx2">
                    <a:lumMod val="75000"/>
                  </a:schemeClr>
                </a:solidFill>
              </a:rPr>
              <a:t>Real estate</a:t>
            </a:r>
          </a:p>
        </p:txBody>
      </p:sp>
      <p:sp>
        <p:nvSpPr>
          <p:cNvPr id="15" name="Text Placeholder 28">
            <a:extLst>
              <a:ext uri="{FF2B5EF4-FFF2-40B4-BE49-F238E27FC236}">
                <a16:creationId xmlns:a16="http://schemas.microsoft.com/office/drawing/2014/main" id="{9345633B-08EA-E0C6-43ED-400DB1DDEC60}"/>
              </a:ext>
            </a:extLst>
          </p:cNvPr>
          <p:cNvSpPr txBox="1">
            <a:spLocks/>
          </p:cNvSpPr>
          <p:nvPr/>
        </p:nvSpPr>
        <p:spPr>
          <a:xfrm>
            <a:off x="4189382"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Later</a:t>
            </a:r>
          </a:p>
        </p:txBody>
      </p:sp>
      <p:sp>
        <p:nvSpPr>
          <p:cNvPr id="16" name="Text Placeholder 28">
            <a:extLst>
              <a:ext uri="{FF2B5EF4-FFF2-40B4-BE49-F238E27FC236}">
                <a16:creationId xmlns:a16="http://schemas.microsoft.com/office/drawing/2014/main" id="{ED6FE7A0-AB55-902A-B17D-A856AF6B552D}"/>
              </a:ext>
            </a:extLst>
          </p:cNvPr>
          <p:cNvSpPr txBox="1">
            <a:spLocks/>
          </p:cNvSpPr>
          <p:nvPr/>
        </p:nvSpPr>
        <p:spPr>
          <a:xfrm>
            <a:off x="7862485" y="3085355"/>
            <a:ext cx="3939471"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&amp; Receive</a:t>
            </a:r>
          </a:p>
        </p:txBody>
      </p:sp>
      <p:sp>
        <p:nvSpPr>
          <p:cNvPr id="17" name="Text Placeholder 9">
            <a:extLst>
              <a:ext uri="{FF2B5EF4-FFF2-40B4-BE49-F238E27FC236}">
                <a16:creationId xmlns:a16="http://schemas.microsoft.com/office/drawing/2014/main" id="{AE904DE1-4A05-4A5C-4F79-CBBF9CAA3296}"/>
              </a:ext>
            </a:extLst>
          </p:cNvPr>
          <p:cNvSpPr txBox="1">
            <a:spLocks/>
          </p:cNvSpPr>
          <p:nvPr/>
        </p:nvSpPr>
        <p:spPr>
          <a:xfrm>
            <a:off x="4319438"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0">
                <a:solidFill>
                  <a:schemeClr val="tx2">
                    <a:lumMod val="75000"/>
                  </a:schemeClr>
                </a:solidFill>
              </a:rPr>
              <a:t>Gift through will</a:t>
            </a:r>
          </a:p>
          <a:p>
            <a:r>
              <a:rPr lang="en-US" sz="1600">
                <a:solidFill>
                  <a:schemeClr val="tx2">
                    <a:lumMod val="75000"/>
                  </a:schemeClr>
                </a:solidFill>
              </a:rPr>
              <a:t>B</a:t>
            </a:r>
            <a:r>
              <a:rPr lang="en-US" sz="1600" b="0">
                <a:solidFill>
                  <a:schemeClr val="tx2">
                    <a:lumMod val="75000"/>
                  </a:schemeClr>
                </a:solidFill>
              </a:rPr>
              <a:t>eneficiary designation</a:t>
            </a:r>
          </a:p>
          <a:p>
            <a:r>
              <a:rPr lang="en-US" sz="1600">
                <a:solidFill>
                  <a:schemeClr val="tx2">
                    <a:lumMod val="75000"/>
                  </a:schemeClr>
                </a:solidFill>
              </a:rPr>
              <a:t>L</a:t>
            </a:r>
            <a:r>
              <a:rPr lang="en-US" sz="1600" b="0">
                <a:solidFill>
                  <a:schemeClr val="tx2">
                    <a:lumMod val="75000"/>
                  </a:schemeClr>
                </a:solidFill>
              </a:rPr>
              <a:t>ife insurance</a:t>
            </a:r>
          </a:p>
          <a:p>
            <a:r>
              <a:rPr lang="en-US" sz="1600">
                <a:solidFill>
                  <a:schemeClr val="tx2">
                    <a:lumMod val="75000"/>
                  </a:schemeClr>
                </a:solidFill>
              </a:rPr>
              <a:t>L</a:t>
            </a:r>
            <a:r>
              <a:rPr lang="en-US" sz="1600" b="0">
                <a:solidFill>
                  <a:schemeClr val="tx2">
                    <a:lumMod val="75000"/>
                  </a:schemeClr>
                </a:solidFill>
              </a:rPr>
              <a:t>ife estate reserved</a:t>
            </a:r>
            <a:endParaRPr lang="en-US">
              <a:solidFill>
                <a:schemeClr val="tx2">
                  <a:lumMod val="75000"/>
                </a:schemeClr>
              </a:solidFill>
            </a:endParaRPr>
          </a:p>
        </p:txBody>
      </p:sp>
      <p:sp>
        <p:nvSpPr>
          <p:cNvPr id="18" name="Text Placeholder 9">
            <a:extLst>
              <a:ext uri="{FF2B5EF4-FFF2-40B4-BE49-F238E27FC236}">
                <a16:creationId xmlns:a16="http://schemas.microsoft.com/office/drawing/2014/main" id="{256A5A79-8A60-6B48-0EAA-FEE291108163}"/>
              </a:ext>
            </a:extLst>
          </p:cNvPr>
          <p:cNvSpPr txBox="1">
            <a:spLocks/>
          </p:cNvSpPr>
          <p:nvPr/>
        </p:nvSpPr>
        <p:spPr>
          <a:xfrm>
            <a:off x="7992541"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rPr>
              <a:t>Lifetime income from charitable gift annuities or charitable remainder trusts</a:t>
            </a:r>
          </a:p>
        </p:txBody>
      </p:sp>
      <p:sp>
        <p:nvSpPr>
          <p:cNvPr id="22" name="TextBox 21">
            <a:extLst>
              <a:ext uri="{FF2B5EF4-FFF2-40B4-BE49-F238E27FC236}">
                <a16:creationId xmlns:a16="http://schemas.microsoft.com/office/drawing/2014/main" id="{A960B897-DBFA-9326-C94A-536C803C5CF1}"/>
              </a:ext>
            </a:extLst>
          </p:cNvPr>
          <p:cNvSpPr txBox="1"/>
          <p:nvPr/>
        </p:nvSpPr>
        <p:spPr>
          <a:xfrm>
            <a:off x="719021"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1</a:t>
            </a:r>
          </a:p>
        </p:txBody>
      </p:sp>
    </p:spTree>
    <p:extLst>
      <p:ext uri="{BB962C8B-B14F-4D97-AF65-F5344CB8AC3E}">
        <p14:creationId xmlns:p14="http://schemas.microsoft.com/office/powerpoint/2010/main" val="1877319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52D12-8258-601A-572C-05334ABA2382}"/>
              </a:ext>
            </a:extLst>
          </p:cNvPr>
          <p:cNvSpPr>
            <a:spLocks noGrp="1"/>
          </p:cNvSpPr>
          <p:nvPr>
            <p:ph type="title"/>
          </p:nvPr>
        </p:nvSpPr>
        <p:spPr/>
        <p:txBody>
          <a:bodyPr anchor="ctr"/>
          <a:lstStyle/>
          <a:p>
            <a:r>
              <a:rPr lang="en-US" sz="5400">
                <a:solidFill>
                  <a:schemeClr val="bg1"/>
                </a:solidFill>
                <a:latin typeface="+mj-lt"/>
              </a:rPr>
              <a:t>Give Now. </a:t>
            </a:r>
            <a:br>
              <a:rPr lang="en-US" sz="5400">
                <a:solidFill>
                  <a:schemeClr val="bg1"/>
                </a:solidFill>
                <a:latin typeface="+mj-lt"/>
              </a:rPr>
            </a:br>
            <a:r>
              <a:rPr lang="en-US" sz="5400">
                <a:solidFill>
                  <a:schemeClr val="accent2"/>
                </a:solidFill>
                <a:latin typeface="+mj-lt"/>
              </a:rPr>
              <a:t>Give Later. </a:t>
            </a:r>
            <a:br>
              <a:rPr lang="en-US" sz="5400">
                <a:solidFill>
                  <a:schemeClr val="accent2"/>
                </a:solidFill>
                <a:latin typeface="+mj-lt"/>
              </a:rPr>
            </a:br>
            <a:r>
              <a:rPr lang="en-US" sz="5400">
                <a:solidFill>
                  <a:schemeClr val="tx2"/>
                </a:solidFill>
                <a:latin typeface="+mj-lt"/>
              </a:rPr>
              <a:t>Give &amp; </a:t>
            </a:r>
            <a:r>
              <a:rPr lang="en-US" sz="5400">
                <a:solidFill>
                  <a:schemeClr val="accent2"/>
                </a:solidFill>
                <a:latin typeface="+mj-lt"/>
              </a:rPr>
              <a:t>Receive.</a:t>
            </a:r>
            <a:r>
              <a:rPr lang="en-US" sz="5400" baseline="30000">
                <a:solidFill>
                  <a:schemeClr val="accent2"/>
                </a:solidFill>
                <a:latin typeface="+mj-lt"/>
              </a:rPr>
              <a:t>™</a:t>
            </a:r>
            <a:endParaRPr lang="en-US" sz="5400">
              <a:solidFill>
                <a:schemeClr val="accent2"/>
              </a:solidFill>
              <a:latin typeface="+mj-lt"/>
            </a:endParaRPr>
          </a:p>
        </p:txBody>
      </p:sp>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p:txBody>
          <a:bodyPr/>
          <a:lstStyle/>
          <a:p>
            <a:fld id="{D7756E16-444E-B644-B3D8-50D596555EAF}" type="slidenum">
              <a:rPr lang="en-US" smtClean="0"/>
              <a:pPr/>
              <a:t>7</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4110081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a:xfrm>
            <a:off x="1033937" y="6403484"/>
            <a:ext cx="5220214" cy="216451"/>
          </a:xfrm>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a:xfrm>
            <a:off x="317500" y="6403484"/>
            <a:ext cx="317500" cy="232986"/>
          </a:xfrm>
        </p:spPr>
        <p:txBody>
          <a:bodyPr/>
          <a:lstStyle/>
          <a:p>
            <a:fld id="{D7756E16-444E-B644-B3D8-50D596555EAF}" type="slidenum">
              <a:rPr lang="en-US" smtClean="0"/>
              <a:pPr/>
              <a:t>8</a:t>
            </a:fld>
            <a:endParaRPr lang="en-US"/>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26" name="Picture Placeholder 25" descr="A person and person carrying crates of plants&#10;&#10;AI-generated content may be incorrect.">
            <a:extLst>
              <a:ext uri="{FF2B5EF4-FFF2-40B4-BE49-F238E27FC236}">
                <a16:creationId xmlns:a16="http://schemas.microsoft.com/office/drawing/2014/main" id="{08BF1FBF-2620-EF2A-E959-9977DE9ACAA5}"/>
              </a:ext>
            </a:extLst>
          </p:cNvPr>
          <p:cNvPicPr>
            <a:picLocks noGrp="1" noChangeAspect="1"/>
          </p:cNvPicPr>
          <p:nvPr>
            <p:ph type="pic" sz="quarter" idx="30"/>
          </p:nvPr>
        </p:nvPicPr>
        <p:blipFill>
          <a:blip r:embed="rId3"/>
          <a:srcRect l="19486" r="33402"/>
          <a:stretch/>
        </p:blipFill>
        <p:spPr>
          <a:xfrm>
            <a:off x="7877909" y="0"/>
            <a:ext cx="4308230" cy="6858000"/>
          </a:xfrm>
        </p:spPr>
      </p:pic>
      <p:sp>
        <p:nvSpPr>
          <p:cNvPr id="28" name="Rectangle 27">
            <a:extLst>
              <a:ext uri="{FF2B5EF4-FFF2-40B4-BE49-F238E27FC236}">
                <a16:creationId xmlns:a16="http://schemas.microsoft.com/office/drawing/2014/main" id="{D69D063F-0C96-BA36-EB35-D2770D51EF21}"/>
              </a:ext>
            </a:extLst>
          </p:cNvPr>
          <p:cNvSpPr/>
          <p:nvPr/>
        </p:nvSpPr>
        <p:spPr>
          <a:xfrm>
            <a:off x="625527" y="435682"/>
            <a:ext cx="6920442" cy="5533857"/>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ontent Placeholder 8">
            <a:extLst>
              <a:ext uri="{FF2B5EF4-FFF2-40B4-BE49-F238E27FC236}">
                <a16:creationId xmlns:a16="http://schemas.microsoft.com/office/drawing/2014/main" id="{4025F92C-1E42-7A5C-A090-09CA517B1561}"/>
              </a:ext>
            </a:extLst>
          </p:cNvPr>
          <p:cNvSpPr>
            <a:spLocks noGrp="1"/>
          </p:cNvSpPr>
          <p:nvPr>
            <p:ph idx="1"/>
          </p:nvPr>
        </p:nvSpPr>
        <p:spPr>
          <a:xfrm>
            <a:off x="858019" y="1310536"/>
            <a:ext cx="3178909" cy="4188735"/>
          </a:xfrm>
        </p:spPr>
        <p:txBody>
          <a:bodyPr/>
          <a:lstStyle/>
          <a:p>
            <a:pPr>
              <a:defRPr/>
            </a:pPr>
            <a:r>
              <a:rPr lang="en-US" sz="2000">
                <a:latin typeface="Basis Grt for Thrivent" panose="020B0503030604040103" pitchFamily="34" charset="0"/>
                <a:cs typeface="Basis Grt for Thrivent" panose="020B0503030604040103" pitchFamily="34" charset="0"/>
              </a:rPr>
              <a:t>Cash</a:t>
            </a:r>
          </a:p>
          <a:p>
            <a:pPr>
              <a:defRPr/>
            </a:pPr>
            <a:r>
              <a:rPr lang="en-US" sz="2000">
                <a:latin typeface="Basis Grt for Thrivent" panose="020B0503030604040103" pitchFamily="34" charset="0"/>
                <a:cs typeface="Basis Grt for Thrivent" panose="020B0503030604040103" pitchFamily="34" charset="0"/>
              </a:rPr>
              <a:t>Publicly traded securities</a:t>
            </a:r>
          </a:p>
          <a:p>
            <a:pPr>
              <a:defRPr/>
            </a:pPr>
            <a:r>
              <a:rPr lang="en-US" sz="2000">
                <a:latin typeface="Basis Grt for Thrivent" panose="020B0503030604040103" pitchFamily="34" charset="0"/>
                <a:cs typeface="Basis Grt for Thrivent" panose="020B0503030604040103" pitchFamily="34" charset="0"/>
              </a:rPr>
              <a:t>Real estate</a:t>
            </a:r>
          </a:p>
          <a:p>
            <a:pPr>
              <a:defRPr/>
            </a:pPr>
            <a:r>
              <a:rPr lang="en-US" sz="2000">
                <a:latin typeface="Basis Grt for Thrivent" panose="020B0503030604040103" pitchFamily="34" charset="0"/>
                <a:cs typeface="Basis Grt for Thrivent" panose="020B0503030604040103" pitchFamily="34" charset="0"/>
              </a:rPr>
              <a:t>Closely held stock</a:t>
            </a:r>
          </a:p>
          <a:p>
            <a:pPr>
              <a:defRPr/>
            </a:pPr>
            <a:r>
              <a:rPr lang="en-US" sz="2000">
                <a:latin typeface="Basis Grt for Thrivent" panose="020B0503030604040103" pitchFamily="34" charset="0"/>
                <a:cs typeface="Basis Grt for Thrivent" panose="020B0503030604040103" pitchFamily="34" charset="0"/>
              </a:rPr>
              <a:t>Qualified charitable distributions (QCDs) from IRA</a:t>
            </a:r>
          </a:p>
          <a:p>
            <a:pPr>
              <a:defRPr/>
            </a:pPr>
            <a:r>
              <a:rPr lang="en-US" sz="2000">
                <a:latin typeface="Basis Grt for Thrivent" panose="020B0503030604040103" pitchFamily="34" charset="0"/>
                <a:cs typeface="Basis Grt for Thrivent" panose="020B0503030604040103" pitchFamily="34" charset="0"/>
              </a:rPr>
              <a:t>Crops/farm equipment</a:t>
            </a:r>
          </a:p>
          <a:p>
            <a:pPr>
              <a:defRPr/>
            </a:pPr>
            <a:r>
              <a:rPr lang="en-US" sz="2000">
                <a:latin typeface="Basis Grt for Thrivent" panose="020B0503030604040103" pitchFamily="34" charset="0"/>
                <a:cs typeface="Basis Grt for Thrivent" panose="020B0503030604040103" pitchFamily="34" charset="0"/>
              </a:rPr>
              <a:t>Limited or general partnerships</a:t>
            </a:r>
          </a:p>
          <a:p>
            <a:pPr>
              <a:defRPr/>
            </a:pPr>
            <a:r>
              <a:rPr lang="en-US" sz="2000">
                <a:latin typeface="Basis Grt for Thrivent" panose="020B0503030604040103" pitchFamily="34" charset="0"/>
                <a:cs typeface="Basis Grt for Thrivent" panose="020B0503030604040103" pitchFamily="34" charset="0"/>
              </a:rPr>
              <a:t>Limited liability company</a:t>
            </a:r>
          </a:p>
          <a:p>
            <a:endParaRPr lang="en-US"/>
          </a:p>
        </p:txBody>
      </p:sp>
      <p:sp>
        <p:nvSpPr>
          <p:cNvPr id="30" name="Text Placeholder 2">
            <a:extLst>
              <a:ext uri="{FF2B5EF4-FFF2-40B4-BE49-F238E27FC236}">
                <a16:creationId xmlns:a16="http://schemas.microsoft.com/office/drawing/2014/main" id="{22F9D809-FD16-B75A-7AAB-9F7FAC6A7FDC}"/>
              </a:ext>
            </a:extLst>
          </p:cNvPr>
          <p:cNvSpPr txBox="1">
            <a:spLocks/>
          </p:cNvSpPr>
          <p:nvPr/>
        </p:nvSpPr>
        <p:spPr>
          <a:xfrm>
            <a:off x="858019" y="755986"/>
            <a:ext cx="2030047"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sz="2800"/>
              <a:t>Give now</a:t>
            </a:r>
          </a:p>
        </p:txBody>
      </p:sp>
      <p:sp>
        <p:nvSpPr>
          <p:cNvPr id="31" name="Text Placeholder 9">
            <a:extLst>
              <a:ext uri="{FF2B5EF4-FFF2-40B4-BE49-F238E27FC236}">
                <a16:creationId xmlns:a16="http://schemas.microsoft.com/office/drawing/2014/main" id="{759FFF89-762D-12A4-7346-14DDA0F1BD2C}"/>
              </a:ext>
            </a:extLst>
          </p:cNvPr>
          <p:cNvSpPr txBox="1">
            <a:spLocks/>
          </p:cNvSpPr>
          <p:nvPr/>
        </p:nvSpPr>
        <p:spPr>
          <a:xfrm>
            <a:off x="836613" y="33729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2" name="Text Placeholder 2">
            <a:extLst>
              <a:ext uri="{FF2B5EF4-FFF2-40B4-BE49-F238E27FC236}">
                <a16:creationId xmlns:a16="http://schemas.microsoft.com/office/drawing/2014/main" id="{55003960-8C88-54C2-0A87-03AE7152F0A5}"/>
              </a:ext>
            </a:extLst>
          </p:cNvPr>
          <p:cNvSpPr txBox="1">
            <a:spLocks/>
          </p:cNvSpPr>
          <p:nvPr/>
        </p:nvSpPr>
        <p:spPr>
          <a:xfrm>
            <a:off x="4418952" y="736929"/>
            <a:ext cx="2674179"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sz="2800">
                <a:latin typeface="+mj-lt"/>
              </a:rPr>
              <a:t>For people who</a:t>
            </a:r>
          </a:p>
        </p:txBody>
      </p:sp>
      <p:sp>
        <p:nvSpPr>
          <p:cNvPr id="33" name="Content Placeholder 8">
            <a:extLst>
              <a:ext uri="{FF2B5EF4-FFF2-40B4-BE49-F238E27FC236}">
                <a16:creationId xmlns:a16="http://schemas.microsoft.com/office/drawing/2014/main" id="{E25BBD72-D72E-6EF3-3E25-C71B2766884E}"/>
              </a:ext>
            </a:extLst>
          </p:cNvPr>
          <p:cNvSpPr txBox="1">
            <a:spLocks/>
          </p:cNvSpPr>
          <p:nvPr/>
        </p:nvSpPr>
        <p:spPr>
          <a:xfrm>
            <a:off x="4418952" y="1305631"/>
            <a:ext cx="3021014"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000"/>
              <a:t>Want to provide charitable support now, while living.</a:t>
            </a:r>
          </a:p>
          <a:p>
            <a:pPr>
              <a:defRPr/>
            </a:pPr>
            <a:r>
              <a:rPr lang="en-US" sz="2000"/>
              <a:t>Want to give long-term assets and possibly avoid paying taxes on capital gains.</a:t>
            </a:r>
          </a:p>
          <a:p>
            <a:pPr>
              <a:defRPr/>
            </a:pPr>
            <a:r>
              <a:rPr lang="en-US" sz="2000"/>
              <a:t>Wish to include family in giving decisions. </a:t>
            </a:r>
          </a:p>
          <a:p>
            <a:pPr>
              <a:defRPr/>
            </a:pPr>
            <a:r>
              <a:rPr lang="en-US" sz="2000"/>
              <a:t>Seek a potential charitable deduction.</a:t>
            </a:r>
          </a:p>
          <a:p>
            <a:pPr>
              <a:defRPr/>
            </a:pPr>
            <a:endParaRPr lang="en-US"/>
          </a:p>
        </p:txBody>
      </p:sp>
      <p:cxnSp>
        <p:nvCxnSpPr>
          <p:cNvPr id="34" name="Straight Connector 33">
            <a:extLst>
              <a:ext uri="{FF2B5EF4-FFF2-40B4-BE49-F238E27FC236}">
                <a16:creationId xmlns:a16="http://schemas.microsoft.com/office/drawing/2014/main" id="{84E21880-38BA-E791-A8D8-3C054D56971E}"/>
              </a:ext>
            </a:extLst>
          </p:cNvPr>
          <p:cNvCxnSpPr>
            <a:cxnSpLocks/>
          </p:cNvCxnSpPr>
          <p:nvPr/>
        </p:nvCxnSpPr>
        <p:spPr>
          <a:xfrm>
            <a:off x="4036928" y="736929"/>
            <a:ext cx="23959" cy="504942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5244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9</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Donor-advised funds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4"/>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Give assets to Thrivent Charitable to establish fund.</a:t>
            </a:r>
          </a:p>
          <a:p>
            <a:pPr>
              <a:defRPr/>
            </a:pPr>
            <a:r>
              <a:rPr lang="en-US">
                <a:latin typeface="Basis Grt for Thrivent" panose="020B0503030604040103" pitchFamily="34" charset="0"/>
                <a:cs typeface="Basis Grt for Thrivent" panose="020B0503030604040103" pitchFamily="34" charset="0"/>
              </a:rPr>
              <a:t>Donors may receive income tax deduction.</a:t>
            </a: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Grants from donor-advised fund support donors’ selected charities.</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Donor-Advised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36434" y="1947112"/>
            <a:ext cx="640360" cy="640360"/>
          </a:xfrm>
          <a:prstGeom prst="rect">
            <a:avLst/>
          </a:prstGeom>
        </p:spPr>
      </p:pic>
      <p:pic>
        <p:nvPicPr>
          <p:cNvPr id="25" name="Graphic 24">
            <a:extLst>
              <a:ext uri="{FF2B5EF4-FFF2-40B4-BE49-F238E27FC236}">
                <a16:creationId xmlns:a16="http://schemas.microsoft.com/office/drawing/2014/main" id="{2883B428-F75A-40EB-87B1-871760111F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28239" y="1912315"/>
            <a:ext cx="640360" cy="64036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Tree>
    <p:extLst>
      <p:ext uri="{BB962C8B-B14F-4D97-AF65-F5344CB8AC3E}">
        <p14:creationId xmlns:p14="http://schemas.microsoft.com/office/powerpoint/2010/main" val="3503075225"/>
      </p:ext>
    </p:extLst>
  </p:cSld>
  <p:clrMapOvr>
    <a:masterClrMapping/>
  </p:clrMapOvr>
</p:sld>
</file>

<file path=ppt/theme/theme1.xml><?xml version="1.0" encoding="utf-8"?>
<a:theme xmlns:a="http://schemas.openxmlformats.org/drawingml/2006/main" name="Office Theme">
  <a:themeElements>
    <a:clrScheme name="Final Thrivent Color Palette">
      <a:dk1>
        <a:srgbClr val="1C4158"/>
      </a:dk1>
      <a:lt1>
        <a:srgbClr val="FFFFFF"/>
      </a:lt1>
      <a:dk2>
        <a:srgbClr val="9BBFC3"/>
      </a:dk2>
      <a:lt2>
        <a:srgbClr val="F5F8F9"/>
      </a:lt2>
      <a:accent1>
        <a:srgbClr val="1C4158"/>
      </a:accent1>
      <a:accent2>
        <a:srgbClr val="9BBFC3"/>
      </a:accent2>
      <a:accent3>
        <a:srgbClr val="F1D3A3"/>
      </a:accent3>
      <a:accent4>
        <a:srgbClr val="F79165"/>
      </a:accent4>
      <a:accent5>
        <a:srgbClr val="9E82BD"/>
      </a:accent5>
      <a:accent6>
        <a:srgbClr val="6D6E71"/>
      </a:accent6>
      <a:hlink>
        <a:srgbClr val="E30045"/>
      </a:hlink>
      <a:folHlink>
        <a:srgbClr val="1C4158"/>
      </a:folHlink>
    </a:clrScheme>
    <a:fontScheme name="Thrivent Default Fonts for PowerPoint">
      <a:majorFont>
        <a:latin typeface="Basis Grt for Thrivent"/>
        <a:ea typeface=""/>
        <a:cs typeface=""/>
      </a:majorFont>
      <a:minorFont>
        <a:latin typeface="Basis Grt for Thrive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rivent_PPT_Template_2025_v4" id="{9C75BFAA-3BED-B64D-ADCB-64F92062FB36}" vid="{0D4E3EFE-E61A-5548-83D4-ACA7DB9A08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6b3378c-42cb-41dc-9c05-5327e3fb1bca" xsi:nil="true"/>
    <lcf76f155ced4ddcb4097134ff3c332f xmlns="f96f4849-9aa6-4f8e-9a55-f589e869c01f">
      <Terms xmlns="http://schemas.microsoft.com/office/infopath/2007/PartnerControls"/>
    </lcf76f155ced4ddcb4097134ff3c332f>
    <SharedWithUsers xmlns="9257cdb8-f29a-47d2-88f3-24be9247a746">
      <UserInfo>
        <DisplayName/>
        <AccountId xsi:nil="true"/>
        <AccountType/>
      </UserInfo>
    </SharedWithUsers>
    <_Flow_SignoffStatus xmlns="f96f4849-9aa6-4f8e-9a55-f589e869c01f" xsi:nil="true"/>
    <Frequency xmlns="f96f4849-9aa6-4f8e-9a55-f589e869c01f" xsi:nil="true"/>
    <DocReviewer xmlns="f96f4849-9aa6-4f8e-9a55-f589e869c01f">
      <UserInfo>
        <DisplayName/>
        <AccountId xsi:nil="true"/>
        <AccountType/>
      </UserInfo>
    </DocReviewer>
    <link xmlns="f96f4849-9aa6-4f8e-9a55-f589e869c01f">
      <Url xsi:nil="true"/>
      <Description xsi:nil="true"/>
    </link>
    <ReviewDate xmlns="f96f4849-9aa6-4f8e-9a55-f589e869c01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154FD056937C947ADBB571B05A30D2C" ma:contentTypeVersion="25" ma:contentTypeDescription="Create a new document." ma:contentTypeScope="" ma:versionID="6587ba12888d2c16a168a25988712a9f">
  <xsd:schema xmlns:xsd="http://www.w3.org/2001/XMLSchema" xmlns:xs="http://www.w3.org/2001/XMLSchema" xmlns:p="http://schemas.microsoft.com/office/2006/metadata/properties" xmlns:ns2="f96f4849-9aa6-4f8e-9a55-f589e869c01f" xmlns:ns3="9257cdb8-f29a-47d2-88f3-24be9247a746" xmlns:ns4="56b3378c-42cb-41dc-9c05-5327e3fb1bca" targetNamespace="http://schemas.microsoft.com/office/2006/metadata/properties" ma:root="true" ma:fieldsID="be505fbaf895745d94b786ff761e42a7" ns2:_="" ns3:_="" ns4:_="">
    <xsd:import namespace="f96f4849-9aa6-4f8e-9a55-f589e869c01f"/>
    <xsd:import namespace="9257cdb8-f29a-47d2-88f3-24be9247a746"/>
    <xsd:import namespace="56b3378c-42cb-41dc-9c05-5327e3fb1b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link" minOccurs="0"/>
                <xsd:element ref="ns2:ReviewDate" minOccurs="0"/>
                <xsd:element ref="ns2:DocReviewer" minOccurs="0"/>
                <xsd:element ref="ns2:_Flow_SignoffStatus" minOccurs="0"/>
                <xsd:element ref="ns2:MediaServiceObjectDetectorVersions" minOccurs="0"/>
                <xsd:element ref="ns2:MediaServiceSearchProperties" minOccurs="0"/>
                <xsd:element ref="ns2:Frequency"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6f4849-9aa6-4f8e-9a55-f589e869c0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hidden="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aa8e7-25b4-485f-88b1-2029d9007e1d" ma:termSetId="09814cd3-568e-fe90-9814-8d621ff8fb84" ma:anchorId="fba54fb3-c3e1-fe81-a776-ca4b69148c4d" ma:open="true" ma:isKeyword="false">
      <xsd:complexType>
        <xsd:sequence>
          <xsd:element ref="pc:Terms" minOccurs="0" maxOccurs="1"/>
        </xsd:sequence>
      </xsd:complexType>
    </xsd:element>
    <xsd:element name="link" ma:index="24" nillable="true" ma:displayName="link"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ReviewDate" ma:index="25" nillable="true" ma:displayName="Review Date" ma:default="2/10/2024" ma:format="DateOnly" ma:hidden="true" ma:internalName="ReviewDate" ma:readOnly="false">
      <xsd:simpleType>
        <xsd:restriction base="dms:DateTime"/>
      </xsd:simpleType>
    </xsd:element>
    <xsd:element name="DocReviewer" ma:index="26" nillable="true" ma:displayName="Doc Reviewer" ma:format="Dropdown" ma:hidden="true" ma:list="UserInfo" ma:SharePointGroup="0" ma:internalName="DocReview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Flow_SignoffStatus" ma:index="27" nillable="true" ma:displayName="Sign-off status" ma:hidden="true" ma:internalName="Sign_x002d_off_x0020_status" ma:readOnly="fals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Frequency" ma:index="30" nillable="true" ma:displayName="Frequency" ma:format="Dropdown" ma:internalName="Frequency">
      <xsd:simpleType>
        <xsd:restriction base="dms:Text">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57cdb8-f29a-47d2-88f3-24be9247a746"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b3378c-42cb-41dc-9c05-5327e3fb1bc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f269bad-2ae2-455b-9c35-43b084ddcf86}" ma:internalName="TaxCatchAll" ma:readOnly="false" ma:showField="CatchAllData" ma:web="9257cdb8-f29a-47d2-88f3-24be9247a7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2A11AB-DBA8-4EAC-972F-0B500EB40E10}">
  <ds:schemaRefs>
    <ds:schemaRef ds:uri="56b3378c-42cb-41dc-9c05-5327e3fb1bca"/>
    <ds:schemaRef ds:uri="9257cdb8-f29a-47d2-88f3-24be9247a746"/>
    <ds:schemaRef ds:uri="f96f4849-9aa6-4f8e-9a55-f589e869c01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5814132-B840-48A9-A324-2EDBF6BB7B40}">
  <ds:schemaRefs>
    <ds:schemaRef ds:uri="56b3378c-42cb-41dc-9c05-5327e3fb1bca"/>
    <ds:schemaRef ds:uri="9257cdb8-f29a-47d2-88f3-24be9247a746"/>
    <ds:schemaRef ds:uri="f96f4849-9aa6-4f8e-9a55-f589e869c01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5244B72-286E-4E07-9BD3-C7D1C99F0A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45</TotalTime>
  <Words>4529</Words>
  <Application>Microsoft Office PowerPoint</Application>
  <PresentationFormat>Widescreen</PresentationFormat>
  <Paragraphs>365</Paragraphs>
  <Slides>26</Slides>
  <Notes>23</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Aptos</vt:lpstr>
      <vt:lpstr>Arial</vt:lpstr>
      <vt:lpstr>Basis Grotesque Pro Off-White</vt:lpstr>
      <vt:lpstr>Basis Grt for Thrivent</vt:lpstr>
      <vt:lpstr>Basis Grt for Thrivent OffWhite</vt:lpstr>
      <vt:lpstr>Burgess for Thrivent</vt:lpstr>
      <vt:lpstr>Times New Roman</vt:lpstr>
      <vt:lpstr>Office Theme</vt:lpstr>
      <vt:lpstr>Charitable strategies to maximize impact</vt:lpstr>
      <vt:lpstr>Why do people give?*</vt:lpstr>
      <vt:lpstr>Expressing your generosity</vt:lpstr>
      <vt:lpstr>How a charitable fund works</vt:lpstr>
      <vt:lpstr>Ways to give</vt:lpstr>
      <vt:lpstr>Categories of giving</vt:lpstr>
      <vt:lpstr>Give Now.  Give Later.  Give &amp; Receive.™</vt:lpstr>
      <vt:lpstr>PowerPoint Presentation</vt:lpstr>
      <vt:lpstr>Donor-advised funds</vt:lpstr>
      <vt:lpstr>Appreciated securities</vt:lpstr>
      <vt:lpstr>Qualified charitable distributions (QCDs)</vt:lpstr>
      <vt:lpstr>PowerPoint Presentation</vt:lpstr>
      <vt:lpstr>PowerPoint Presentation</vt:lpstr>
      <vt:lpstr>Life insurance</vt:lpstr>
      <vt:lpstr>Beneficiary proceeds &amp; bequests</vt:lpstr>
      <vt:lpstr>PowerPoint Presentation</vt:lpstr>
      <vt:lpstr>PowerPoint Presentation</vt:lpstr>
      <vt:lpstr>Charitable gift annuity</vt:lpstr>
      <vt:lpstr>Charitable remainder trust</vt:lpstr>
      <vt:lpstr>Next steps</vt:lpstr>
      <vt:lpstr>What now?</vt:lpstr>
      <vt:lpstr>Let’s work together</vt:lpstr>
      <vt:lpstr>About Thrivent Charitable</vt:lpstr>
      <vt:lpstr>PowerPoint Presentation</vt:lpstr>
      <vt:lpstr>PowerPoint Presentation</vt:lpstr>
      <vt:lpstr>Disclosure/Disclaimer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Zimiga</dc:creator>
  <cp:lastModifiedBy>Cassie Meyer</cp:lastModifiedBy>
  <cp:revision>6</cp:revision>
  <dcterms:created xsi:type="dcterms:W3CDTF">2024-10-24T18:25:29Z</dcterms:created>
  <dcterms:modified xsi:type="dcterms:W3CDTF">2025-08-07T13:54:19Z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0x0101002154FD056937C947ADBB571B05A30D2C</vt:lpwstr>
  </property>
  <property fmtid="{D5CDD505-2E9C-101B-9397-08002B2CF9AE}" pid="4" name="link">
    <vt:lpwstr>, </vt:lpwstr>
  </property>
  <property fmtid="{D5CDD505-2E9C-101B-9397-08002B2CF9AE}" pid="5" name="Order">
    <vt:lpwstr>5065200.00000000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