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Layouts/slideLayout99.xml" ContentType="application/vnd.openxmlformats-officedocument.presentationml.slideLayou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11.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4.xml" ContentType="application/vnd.openxmlformats-officedocument.theme+xml"/>
  <Override PartName="/ppt/authors.xml" ContentType="application/vnd.ms-powerpoint.authors+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40" r:id="rId5"/>
    <p:sldMasterId id="2147483702" r:id="rId6"/>
  </p:sldMasterIdLst>
  <p:notesMasterIdLst>
    <p:notesMasterId r:id="rId29"/>
  </p:notesMasterIdLst>
  <p:sldIdLst>
    <p:sldId id="6546" r:id="rId7"/>
    <p:sldId id="6596" r:id="rId8"/>
    <p:sldId id="6658" r:id="rId9"/>
    <p:sldId id="6590" r:id="rId10"/>
    <p:sldId id="6599" r:id="rId11"/>
    <p:sldId id="6662" r:id="rId12"/>
    <p:sldId id="6664" r:id="rId13"/>
    <p:sldId id="6600" r:id="rId14"/>
    <p:sldId id="6639" r:id="rId15"/>
    <p:sldId id="6693" r:id="rId16"/>
    <p:sldId id="331" r:id="rId17"/>
    <p:sldId id="6643" r:id="rId18"/>
    <p:sldId id="6558" r:id="rId19"/>
    <p:sldId id="6644" r:id="rId20"/>
    <p:sldId id="6561" r:id="rId21"/>
    <p:sldId id="6645" r:id="rId22"/>
    <p:sldId id="6594" r:id="rId23"/>
    <p:sldId id="6663" r:id="rId24"/>
    <p:sldId id="428" r:id="rId25"/>
    <p:sldId id="6583" r:id="rId26"/>
    <p:sldId id="6525" r:id="rId27"/>
    <p:sldId id="43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53" autoAdjust="0"/>
    <p:restoredTop sz="79712" autoAdjust="0"/>
  </p:normalViewPr>
  <p:slideViewPr>
    <p:cSldViewPr snapToGrid="0" snapToObjects="1">
      <p:cViewPr varScale="1">
        <p:scale>
          <a:sx n="88" d="100"/>
          <a:sy n="88" d="100"/>
        </p:scale>
        <p:origin x="858" y="66"/>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38" Type="http://schemas.openxmlformats.org/officeDocument/2006/relationships/customXml" Target="../customXml/item6.xml"/><Relationship Id="rId29" Type="http://schemas.openxmlformats.org/officeDocument/2006/relationships/notesMaster" Target="notesMasters/notesMaster1.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commentAuthors" Target="commentAuthors.xml"/><Relationship Id="rId35" Type="http://schemas.microsoft.com/office/2018/10/relationships/authors" Target="authors.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13/02/2025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dirty="0"/>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a:t>
            </a:fld>
            <a:endParaRPr lang="en-GB" dirty="0"/>
          </a:p>
        </p:txBody>
      </p:sp>
    </p:spTree>
    <p:extLst>
      <p:ext uri="{BB962C8B-B14F-4D97-AF65-F5344CB8AC3E}">
        <p14:creationId xmlns:p14="http://schemas.microsoft.com/office/powerpoint/2010/main" val="33262266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To help you understand all the charitable giving opportunities, let’s break it down into three categories: Give Now, Give Later and Give &amp; Receive. Each of these giving methods may benefit your endowment fund.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dirty="0"/>
          </a:p>
        </p:txBody>
      </p:sp>
    </p:spTree>
    <p:extLst>
      <p:ext uri="{BB962C8B-B14F-4D97-AF65-F5344CB8AC3E}">
        <p14:creationId xmlns:p14="http://schemas.microsoft.com/office/powerpoint/2010/main" val="2004186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First, we’ll discuss a few gifts that are in the category of “Give Now.”</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07320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000" dirty="0"/>
              <a:t>Let’s start with the most familiar type of </a:t>
            </a:r>
            <a:r>
              <a:rPr lang="en-US" altLang="en-US" sz="1000" dirty="0" err="1">
                <a:highlight>
                  <a:srgbClr val="FFFF00"/>
                </a:highlight>
              </a:rPr>
              <a:t>giving─direct</a:t>
            </a:r>
            <a:r>
              <a:rPr lang="en-US" altLang="en-US" sz="1000" dirty="0">
                <a:highlight>
                  <a:srgbClr val="FFFF00"/>
                </a:highlight>
              </a:rPr>
              <a:t> gifts</a:t>
            </a:r>
            <a:r>
              <a:rPr lang="en-US" altLang="en-US" sz="1000" dirty="0"/>
              <a:t>. Your supporters can make a direct gift of cash or appreciated securities such as stocks, mutual funds or even real estate, and they may receive tax benefits. These gifts to us can be directed to your endowment fund. </a:t>
            </a:r>
          </a:p>
          <a:p>
            <a:pPr eaLnBrk="1" hangingPunct="1"/>
            <a:endParaRPr lang="en-US" altLang="en-US" sz="1000" dirty="0"/>
          </a:p>
          <a:p>
            <a:pPr>
              <a:defRPr/>
            </a:pPr>
            <a:r>
              <a:rPr lang="en-US" sz="1000" kern="1200" dirty="0">
                <a:solidFill>
                  <a:schemeClr val="tx1"/>
                </a:solidFill>
                <a:effectLst/>
                <a:latin typeface="Arial"/>
                <a:cs typeface="Arial"/>
              </a:rPr>
              <a:t>Supporters may also support your endowment by using a Qualified Charitable Distribution. Those 70½ or older may distribute up to $</a:t>
            </a:r>
            <a:r>
              <a:rPr lang="en-US" sz="1000" dirty="0">
                <a:latin typeface="Arial"/>
                <a:cs typeface="Arial"/>
              </a:rPr>
              <a:t>105,000</a:t>
            </a:r>
            <a:r>
              <a:rPr lang="en-US" sz="1000" kern="1200" dirty="0">
                <a:solidFill>
                  <a:schemeClr val="tx1"/>
                </a:solidFill>
                <a:effectLst/>
                <a:latin typeface="Arial"/>
                <a:cs typeface="Arial"/>
              </a:rPr>
              <a:t> a year</a:t>
            </a:r>
            <a:r>
              <a:rPr lang="en-US" sz="1000" dirty="0">
                <a:latin typeface="Arial"/>
                <a:cs typeface="Arial"/>
              </a:rPr>
              <a:t> (indexed for inflation)</a:t>
            </a:r>
            <a:r>
              <a:rPr lang="en-US" sz="1000" kern="1200" dirty="0">
                <a:solidFill>
                  <a:schemeClr val="tx1"/>
                </a:solidFill>
                <a:effectLst/>
                <a:latin typeface="Arial"/>
                <a:cs typeface="Arial"/>
              </a:rPr>
              <a:t> directly from their IRA to charity, without having to claim the income for</a:t>
            </a:r>
            <a:r>
              <a:rPr lang="en-US" sz="1000" kern="1200" baseline="0" dirty="0">
                <a:solidFill>
                  <a:schemeClr val="tx1"/>
                </a:solidFill>
                <a:effectLst/>
                <a:latin typeface="Arial"/>
                <a:cs typeface="Arial"/>
              </a:rPr>
              <a:t> tax purposes</a:t>
            </a:r>
            <a:r>
              <a:rPr lang="en-US" sz="1000" kern="1200" dirty="0">
                <a:solidFill>
                  <a:schemeClr val="tx1"/>
                </a:solidFill>
                <a:effectLst/>
                <a:latin typeface="Arial"/>
                <a:cs typeface="Arial"/>
              </a:rPr>
              <a:t>. And, any such qualified charitable distribution they make counts toward their</a:t>
            </a:r>
            <a:r>
              <a:rPr lang="en-US" sz="1000" kern="1200" baseline="0" dirty="0">
                <a:solidFill>
                  <a:schemeClr val="tx1"/>
                </a:solidFill>
                <a:effectLst/>
                <a:latin typeface="Arial"/>
                <a:cs typeface="Arial"/>
              </a:rPr>
              <a:t> annual</a:t>
            </a:r>
            <a:r>
              <a:rPr lang="en-US" sz="1000" kern="1200" dirty="0">
                <a:solidFill>
                  <a:schemeClr val="tx1"/>
                </a:solidFill>
                <a:effectLst/>
                <a:latin typeface="Arial"/>
                <a:cs typeface="Arial"/>
              </a:rPr>
              <a:t> required minimum distribution. Many people</a:t>
            </a:r>
            <a:r>
              <a:rPr lang="en-US" sz="1000" kern="1200" baseline="0" dirty="0">
                <a:solidFill>
                  <a:schemeClr val="tx1"/>
                </a:solidFill>
                <a:effectLst/>
                <a:latin typeface="Arial"/>
                <a:cs typeface="Arial"/>
              </a:rPr>
              <a:t> </a:t>
            </a:r>
            <a:r>
              <a:rPr lang="en-US" sz="1000" kern="1200" dirty="0">
                <a:solidFill>
                  <a:schemeClr val="tx1"/>
                </a:solidFill>
                <a:effectLst/>
                <a:latin typeface="Arial"/>
                <a:cs typeface="Arial"/>
              </a:rPr>
              <a:t>who don’t itemize or who are worried about how RMDs may affect</a:t>
            </a:r>
            <a:r>
              <a:rPr lang="en-US" sz="1000" kern="1200" baseline="0" dirty="0">
                <a:solidFill>
                  <a:schemeClr val="tx1"/>
                </a:solidFill>
                <a:effectLst/>
                <a:latin typeface="Arial"/>
                <a:cs typeface="Arial"/>
              </a:rPr>
              <a:t> their tax rate on other income find this an attractive option.</a:t>
            </a:r>
            <a:endParaRPr lang="en-US" sz="1000" kern="1200" dirty="0">
              <a:solidFill>
                <a:schemeClr val="tx1"/>
              </a:solidFill>
              <a:effectLst/>
              <a:latin typeface="Arial"/>
              <a:cs typeface="Arial"/>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dirty="0"/>
          </a:p>
        </p:txBody>
      </p:sp>
    </p:spTree>
    <p:extLst>
      <p:ext uri="{BB962C8B-B14F-4D97-AF65-F5344CB8AC3E}">
        <p14:creationId xmlns:p14="http://schemas.microsoft.com/office/powerpoint/2010/main" val="2003945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06985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200" dirty="0"/>
              <a:t>Now, let’s talk about another familiar type of </a:t>
            </a:r>
            <a:r>
              <a:rPr lang="en-US" altLang="en-US" sz="1200" dirty="0" err="1"/>
              <a:t>giving─gifts</a:t>
            </a:r>
            <a:r>
              <a:rPr lang="en-US" altLang="en-US" sz="1200" dirty="0"/>
              <a:t> benefiting charities after a person’s lifetime, something we call “Give Later.” </a:t>
            </a:r>
            <a:r>
              <a:rPr lang="en-US" sz="1200" kern="1200" dirty="0">
                <a:solidFill>
                  <a:schemeClr val="tx1"/>
                </a:solidFill>
                <a:effectLst/>
                <a:latin typeface="Arial"/>
                <a:cs typeface="Arial"/>
              </a:rPr>
              <a:t>Supporters</a:t>
            </a:r>
            <a:r>
              <a:rPr lang="en-US" altLang="en-US" sz="1200" dirty="0"/>
              <a:t> can make a gift of a life insurance contract or name your endowment the beneficiary of an IRA or other retirement plan, annuity or life insurance policy. Like a direct gift, “Give Later” gifts can be directed to your organization’s endowment fund or to a donor-advised fund with grants going to your endowment. In turn, the donor’s estate may receive tax benefits.</a:t>
            </a:r>
          </a:p>
          <a:p>
            <a:pPr eaLnBrk="1" hangingPunct="1"/>
            <a:endParaRPr lang="en-US" altLang="en-US" sz="1200" dirty="0"/>
          </a:p>
          <a:p>
            <a:pPr eaLnBrk="1" hangingPunct="1"/>
            <a:r>
              <a:rPr lang="en-US" altLang="en-US" sz="1200" dirty="0"/>
              <a:t>“Give Later” gifts are one of the most popular giving options because many</a:t>
            </a:r>
            <a:r>
              <a:rPr lang="en-US" altLang="en-US" sz="1200" baseline="0" dirty="0"/>
              <a:t> supporters</a:t>
            </a:r>
            <a:r>
              <a:rPr lang="en-US" altLang="en-US" sz="1200" dirty="0"/>
              <a:t> need or want the flexibility to use their assets while living </a:t>
            </a:r>
            <a:r>
              <a:rPr lang="en-US" altLang="en-US" sz="1200" u="none" dirty="0"/>
              <a:t>and</a:t>
            </a:r>
            <a:r>
              <a:rPr lang="en-US" altLang="en-US" sz="1200" dirty="0"/>
              <a:t> want to support the charities and causes that are important in their lives. </a:t>
            </a:r>
          </a:p>
          <a:p>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dirty="0"/>
          </a:p>
        </p:txBody>
      </p:sp>
    </p:spTree>
    <p:extLst>
      <p:ext uri="{BB962C8B-B14F-4D97-AF65-F5344CB8AC3E}">
        <p14:creationId xmlns:p14="http://schemas.microsoft.com/office/powerpoint/2010/main" val="5123169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57771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Now, let’s talk about gifts that generate an income to the people making the gifts during their lifetimes</a:t>
            </a:r>
            <a:r>
              <a:rPr lang="en-US" altLang="en-US" baseline="0" dirty="0"/>
              <a:t> </a:t>
            </a:r>
            <a:r>
              <a:rPr lang="en-US" altLang="en-US" dirty="0"/>
              <a:t>and support charities after their lifetimes. We call these “Give &amp; Receive” gifts.</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This giving option can generate an income stream to the person making the gift or someone else. </a:t>
            </a:r>
            <a:r>
              <a:rPr lang="en-US" sz="1200" kern="1200" dirty="0">
                <a:solidFill>
                  <a:schemeClr val="tx1"/>
                </a:solidFill>
                <a:effectLst/>
                <a:latin typeface="Arial"/>
                <a:cs typeface="Arial"/>
              </a:rPr>
              <a:t>Supporters </a:t>
            </a:r>
            <a:r>
              <a:rPr lang="en-US" altLang="en-US" dirty="0"/>
              <a:t>may receive </a:t>
            </a:r>
            <a:r>
              <a:rPr lang="en-US" altLang="en-US" baseline="0" dirty="0"/>
              <a:t>an income tax deduction when the gift is made; then the gift is invested and pays an income either for life or a term of years. At the termination of the contract, the remaining amount goes to the endowment fund.</a:t>
            </a:r>
            <a:endParaRPr lang="en-US" alt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16</a:t>
            </a:fld>
            <a:endParaRPr lang="en-GB" dirty="0"/>
          </a:p>
        </p:txBody>
      </p:sp>
    </p:spTree>
    <p:extLst>
      <p:ext uri="{BB962C8B-B14F-4D97-AF65-F5344CB8AC3E}">
        <p14:creationId xmlns:p14="http://schemas.microsoft.com/office/powerpoint/2010/main" val="3529035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latin typeface="Arial"/>
                <a:cs typeface="Arial"/>
              </a:rPr>
              <a:t>An endowment fund </a:t>
            </a:r>
            <a:r>
              <a:rPr lang="en-US" baseline="0" dirty="0">
                <a:latin typeface="Arial"/>
                <a:cs typeface="Arial"/>
              </a:rPr>
              <a:t>is an excellent tool to support your organization well into the future. It allows for current and future support for your organization’s needs. It also allows community members to give more to your organization in ways they may not have known were available to them.</a:t>
            </a:r>
            <a:r>
              <a:rPr lang="en-US" dirty="0">
                <a:latin typeface="Arial"/>
                <a:cs typeface="Arial"/>
              </a:rPr>
              <a:t> </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8B12A2-CBD0-42BA-BDA5-00E1D1EE9282}"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87781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As we’ve seen today, wise planning can help people support your organization’s future in ways that match your mission and financial circumstances.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It allows for current and future support for your organization’s needs. It also allows community members a way to give to your organization </a:t>
            </a:r>
            <a:r>
              <a:rPr lang="en-US" sz="1200" b="0" dirty="0">
                <a:solidFill>
                  <a:srgbClr val="2E66FF"/>
                </a:solidFill>
              </a:rPr>
              <a:t>in ways they didn’t think were possible.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Together, we can grow an endowment fund to serve your organization’s 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dirty="0"/>
          </a:p>
        </p:txBody>
      </p:sp>
    </p:spTree>
    <p:extLst>
      <p:ext uri="{BB962C8B-B14F-4D97-AF65-F5344CB8AC3E}">
        <p14:creationId xmlns:p14="http://schemas.microsoft.com/office/powerpoint/2010/main" val="694515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contact info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8B12A2-CBD0-42BA-BDA5-00E1D1EE9282}"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3003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dirty="0"/>
          </a:p>
        </p:txBody>
      </p:sp>
    </p:spTree>
    <p:extLst>
      <p:ext uri="{BB962C8B-B14F-4D97-AF65-F5344CB8AC3E}">
        <p14:creationId xmlns:p14="http://schemas.microsoft.com/office/powerpoint/2010/main" val="39796507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dirty="0"/>
          </a:p>
        </p:txBody>
      </p:sp>
    </p:spTree>
    <p:extLst>
      <p:ext uri="{BB962C8B-B14F-4D97-AF65-F5344CB8AC3E}">
        <p14:creationId xmlns:p14="http://schemas.microsoft.com/office/powerpoint/2010/main" val="4228770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dirty="0"/>
          </a:p>
        </p:txBody>
      </p:sp>
    </p:spTree>
    <p:extLst>
      <p:ext uri="{BB962C8B-B14F-4D97-AF65-F5344CB8AC3E}">
        <p14:creationId xmlns:p14="http://schemas.microsoft.com/office/powerpoint/2010/main" val="514552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Today’s presentation</a:t>
            </a:r>
            <a:r>
              <a:rPr lang="en-US" sz="1000" baseline="0" dirty="0"/>
              <a:t> will cover different ways your organization can benefit from an endowment fund. We’ll discuss different ways your supporters can give to the endowment fund, as well as resources provided by Thrivent to help grow your endowment fund.</a:t>
            </a:r>
            <a:endParaRPr lang="en-US" sz="1000"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dirty="0"/>
          </a:p>
        </p:txBody>
      </p:sp>
    </p:spTree>
    <p:extLst>
      <p:ext uri="{BB962C8B-B14F-4D97-AF65-F5344CB8AC3E}">
        <p14:creationId xmlns:p14="http://schemas.microsoft.com/office/powerpoint/2010/main" val="538210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dirty="0"/>
          </a:p>
        </p:txBody>
      </p:sp>
    </p:spTree>
    <p:extLst>
      <p:ext uri="{BB962C8B-B14F-4D97-AF65-F5344CB8AC3E}">
        <p14:creationId xmlns:p14="http://schemas.microsoft.com/office/powerpoint/2010/main" val="3111225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Organizations have short-, medium- and long-term financial needs. Ongoing operations are supported through an annual fund or a stewardship campaign, or there may be a special capital campaign for a new building or a start-up project. An endowment fund offers a means of addressing the long-term needs and interests of the organization.</a:t>
            </a:r>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dirty="0"/>
          </a:p>
        </p:txBody>
      </p:sp>
    </p:spTree>
    <p:extLst>
      <p:ext uri="{BB962C8B-B14F-4D97-AF65-F5344CB8AC3E}">
        <p14:creationId xmlns:p14="http://schemas.microsoft.com/office/powerpoint/2010/main" val="1458675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let’s talk about how an endowment works.</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dirty="0"/>
          </a:p>
        </p:txBody>
      </p:sp>
    </p:spTree>
    <p:extLst>
      <p:ext uri="{BB962C8B-B14F-4D97-AF65-F5344CB8AC3E}">
        <p14:creationId xmlns:p14="http://schemas.microsoft.com/office/powerpoint/2010/main" val="3010879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How does an endowment fund work? Assets from the organization and gifts from supporters are invested in the endowment fund for the organization’s benefit. Individuals who make gifts to the endowment receive the personal satisfaction of supporting a future mission and potential tax benefits based on when and how their gifts were made. As the endowment committee, you determine the distribution policy for grants from the endowment to support the organization’s mission.</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dirty="0"/>
          </a:p>
        </p:txBody>
      </p:sp>
    </p:spTree>
    <p:extLst>
      <p:ext uri="{BB962C8B-B14F-4D97-AF65-F5344CB8AC3E}">
        <p14:creationId xmlns:p14="http://schemas.microsoft.com/office/powerpoint/2010/main" val="410835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GB" sz="1000" b="1" dirty="0">
                <a:effectLst/>
                <a:latin typeface="Arial" panose="020B0604020202020204" pitchFamily="34" charset="0"/>
                <a:ea typeface="Calibri" panose="020F0502020204030204" pitchFamily="34" charset="0"/>
                <a:cs typeface="Arial" panose="020B0604020202020204" pitchFamily="34" charset="0"/>
              </a:rPr>
              <a:t>Flexibility</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b="1" dirty="0">
                <a:effectLst/>
                <a:latin typeface="Arial" panose="020B0604020202020204" pitchFamily="34" charset="0"/>
                <a:ea typeface="Calibri" panose="020F0502020204030204" pitchFamily="34" charset="0"/>
                <a:cs typeface="Arial" panose="020B0604020202020204" pitchFamily="34" charset="0"/>
              </a:rPr>
              <a:t>You determine the timing of distributions and how they are used</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Your endowment committee decides when it’s appropriate to distribute money from your endowment fund for purposes your organization chooses.</a:t>
            </a: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GB" sz="1000" b="1" dirty="0">
                <a:effectLst/>
                <a:latin typeface="Arial" panose="020B0604020202020204" pitchFamily="34" charset="0"/>
                <a:ea typeface="Calibri" panose="020F0502020204030204" pitchFamily="34" charset="0"/>
                <a:cs typeface="Arial" panose="020B0604020202020204" pitchFamily="34" charset="0"/>
              </a:rPr>
              <a:t>Administrative &amp; marketing support</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b="1" dirty="0">
                <a:effectLst/>
                <a:latin typeface="Arial" panose="020B0604020202020204" pitchFamily="34" charset="0"/>
                <a:ea typeface="Calibri" panose="020F0502020204030204" pitchFamily="34" charset="0"/>
                <a:cs typeface="Arial" panose="020B0604020202020204" pitchFamily="34" charset="0"/>
              </a:rPr>
              <a:t>We support you at every step of your journey, providing ultimate administrative and marketing support </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We are your back-office resource for your endowment fund. Our team can very efficiently take the burden away from non-experienced staff or volunteers of the church or organization when it relates to supporters’ gifts (i.e., probate/death claim paperwork).</a:t>
            </a: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GB" sz="1000" b="1" dirty="0">
                <a:effectLst/>
                <a:latin typeface="Arial" panose="020B0604020202020204" pitchFamily="34" charset="0"/>
                <a:ea typeface="Calibri" panose="020F0502020204030204" pitchFamily="34" charset="0"/>
                <a:cs typeface="Arial" panose="020B0604020202020204" pitchFamily="34" charset="0"/>
              </a:rPr>
              <a:t>Privacy for organizations &amp; supporters</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b="1" dirty="0">
                <a:effectLst/>
                <a:latin typeface="Arial" panose="020B0604020202020204" pitchFamily="34" charset="0"/>
                <a:ea typeface="Calibri" panose="020F0502020204030204" pitchFamily="34" charset="0"/>
                <a:cs typeface="Arial" panose="020B0604020202020204" pitchFamily="34" charset="0"/>
              </a:rPr>
              <a:t>Individuals can give in their name or give anonymously</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Supporters of your endowment fund can work directly with us to make their gifts. They also have the option to give to your endowment fund anonymously, with IRS-required tax documentation sent directly from our team.</a:t>
            </a: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GB" sz="1000" b="1" dirty="0">
                <a:effectLst/>
                <a:latin typeface="Arial" panose="020B0604020202020204" pitchFamily="34" charset="0"/>
                <a:ea typeface="Calibri" panose="020F0502020204030204" pitchFamily="34" charset="0"/>
                <a:cs typeface="Arial" panose="020B0604020202020204" pitchFamily="34" charset="0"/>
              </a:rPr>
              <a:t>Planned giving expertise</a:t>
            </a:r>
          </a:p>
          <a:p>
            <a:pPr marL="0" marR="0">
              <a:lnSpc>
                <a:spcPct val="107000"/>
              </a:lnSpc>
              <a:spcBef>
                <a:spcPts val="0"/>
              </a:spcBef>
              <a:spcAft>
                <a:spcPts val="800"/>
              </a:spcAft>
            </a:pPr>
            <a:r>
              <a:rPr lang="en-US" sz="1000" b="1" dirty="0">
                <a:effectLst/>
                <a:latin typeface="Arial" panose="020B0604020202020204" pitchFamily="34" charset="0"/>
                <a:ea typeface="Calibri" panose="020F0502020204030204" pitchFamily="34" charset="0"/>
                <a:cs typeface="Arial" panose="020B0604020202020204" pitchFamily="34" charset="0"/>
              </a:rPr>
              <a:t>Our dedicated and knowledgeable team of gift planners is here to help</a:t>
            </a:r>
            <a:endParaRPr lang="en-US" sz="10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effectLst/>
                <a:latin typeface="Arial" panose="020B0604020202020204" pitchFamily="34" charset="0"/>
                <a:ea typeface="Calibri" panose="020F0502020204030204" pitchFamily="34" charset="0"/>
                <a:cs typeface="Arial" panose="020B0604020202020204" pitchFamily="34" charset="0"/>
              </a:rPr>
              <a:t>We provide gift planning assistance to supporters and financial professionals, personal consultations, educational resources, webinars, workshops, and more. </a:t>
            </a:r>
          </a:p>
          <a:p>
            <a:endParaRPr lang="en-US"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8</a:t>
            </a:fld>
            <a:endParaRPr lang="en-GB" dirty="0"/>
          </a:p>
        </p:txBody>
      </p:sp>
    </p:spTree>
    <p:extLst>
      <p:ext uri="{BB962C8B-B14F-4D97-AF65-F5344CB8AC3E}">
        <p14:creationId xmlns:p14="http://schemas.microsoft.com/office/powerpoint/2010/main" val="2893536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t>
            </a:r>
            <a:r>
              <a:rPr lang="en-US" baseline="0" dirty="0"/>
              <a:t>offer a full-range of giving options, which can be tailored to your supporters' specific financial circumstances. Your supporters may receive tax benefits based on when and how their gifts are made. </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dirty="0"/>
          </a:p>
        </p:txBody>
      </p:sp>
    </p:spTree>
    <p:extLst>
      <p:ext uri="{BB962C8B-B14F-4D97-AF65-F5344CB8AC3E}">
        <p14:creationId xmlns:p14="http://schemas.microsoft.com/office/powerpoint/2010/main" val="2141861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dirty="0"/>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dirty="0"/>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dirty="0"/>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dirty="0"/>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dirty="0"/>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dirty="0"/>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dirty="0"/>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dirty="0"/>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dirty="0"/>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dirty="0"/>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dirty="0"/>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dirty="0"/>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dirty="0"/>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dirty="0"/>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dirty="0"/>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US" dirty="0"/>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dirty="0"/>
          </a:p>
        </p:txBody>
      </p:sp>
    </p:spTree>
    <p:extLst>
      <p:ext uri="{BB962C8B-B14F-4D97-AF65-F5344CB8AC3E}">
        <p14:creationId xmlns:p14="http://schemas.microsoft.com/office/powerpoint/2010/main" val="21779797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dirty="0"/>
              <a:t>Click to edit master styles</a:t>
            </a:r>
          </a:p>
          <a:p>
            <a:pPr lvl="1"/>
            <a:r>
              <a:rPr lang="en-US" dirty="0"/>
              <a:t>Second level text</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dirty="0"/>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dirty="0"/>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dirty="0"/>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dirty="0"/>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dirty="0"/>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dirty="0"/>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dirty="0"/>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dirty="0"/>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BFEC5-95A5-40A2-87B2-2813C3E6E5F3}"/>
              </a:ext>
            </a:extLst>
          </p:cNvPr>
          <p:cNvSpPr>
            <a:spLocks noGrp="1"/>
          </p:cNvSpPr>
          <p:nvPr>
            <p:ph type="ctrTitle"/>
          </p:nvPr>
        </p:nvSpPr>
        <p:spPr/>
        <p:txBody>
          <a:bodyPr/>
          <a:lstStyle/>
          <a:p>
            <a:r>
              <a:rPr lang="en-US" dirty="0"/>
              <a:t>Growing future support </a:t>
            </a:r>
          </a:p>
        </p:txBody>
      </p:sp>
      <p:sp>
        <p:nvSpPr>
          <p:cNvPr id="3" name="Subtitle 2">
            <a:extLst>
              <a:ext uri="{FF2B5EF4-FFF2-40B4-BE49-F238E27FC236}">
                <a16:creationId xmlns:a16="http://schemas.microsoft.com/office/drawing/2014/main" id="{FE5AFF01-FD43-46FE-8C54-1405F99D7EF6}"/>
              </a:ext>
            </a:extLst>
          </p:cNvPr>
          <p:cNvSpPr>
            <a:spLocks noGrp="1"/>
          </p:cNvSpPr>
          <p:nvPr>
            <p:ph type="subTitle" idx="1"/>
          </p:nvPr>
        </p:nvSpPr>
        <p:spPr/>
        <p:txBody>
          <a:bodyPr>
            <a:normAutofit/>
          </a:bodyPr>
          <a:lstStyle/>
          <a:p>
            <a:r>
              <a:rPr lang="en-US" sz="1600" dirty="0"/>
              <a:t>For endowment committees </a:t>
            </a:r>
          </a:p>
        </p:txBody>
      </p:sp>
      <p:sp>
        <p:nvSpPr>
          <p:cNvPr id="7" name="Date Placeholder 6">
            <a:extLst>
              <a:ext uri="{FF2B5EF4-FFF2-40B4-BE49-F238E27FC236}">
                <a16:creationId xmlns:a16="http://schemas.microsoft.com/office/drawing/2014/main" id="{1D0A67B2-E8F3-1113-6C05-7D0FA15C33F4}"/>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6" name="Date Placeholder 3">
            <a:extLst>
              <a:ext uri="{FF2B5EF4-FFF2-40B4-BE49-F238E27FC236}">
                <a16:creationId xmlns:a16="http://schemas.microsoft.com/office/drawing/2014/main" id="{0D6E4052-C20B-D948-9D43-344785687E0F}"/>
              </a:ext>
            </a:extLst>
          </p:cNvPr>
          <p:cNvSpPr txBox="1">
            <a:spLocks/>
          </p:cNvSpPr>
          <p:nvPr/>
        </p:nvSpPr>
        <p:spPr>
          <a:xfrm>
            <a:off x="7566839" y="6483946"/>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a:t>
            </a:r>
            <a:r>
              <a:rPr lang="en-US" b="1" dirty="0"/>
              <a:t>3483505.5</a:t>
            </a:r>
            <a:endParaRPr lang="en-US" dirty="0"/>
          </a:p>
        </p:txBody>
      </p:sp>
      <p:pic>
        <p:nvPicPr>
          <p:cNvPr id="5" name="Picture 4" descr="Icon&#10;&#10;Description automatically generated">
            <a:extLst>
              <a:ext uri="{FF2B5EF4-FFF2-40B4-BE49-F238E27FC236}">
                <a16:creationId xmlns:a16="http://schemas.microsoft.com/office/drawing/2014/main" id="{BB1107BE-BDBE-8EF7-BE28-E7A662F77EDA}"/>
              </a:ext>
            </a:extLst>
          </p:cNvPr>
          <p:cNvPicPr>
            <a:picLocks noChangeAspect="1"/>
          </p:cNvPicPr>
          <p:nvPr/>
        </p:nvPicPr>
        <p:blipFill>
          <a:blip r:embed="rId3"/>
          <a:stretch>
            <a:fillRect/>
          </a:stretch>
        </p:blipFill>
        <p:spPr>
          <a:xfrm>
            <a:off x="6643867" y="926213"/>
            <a:ext cx="5708226" cy="6053328"/>
          </a:xfrm>
          <a:prstGeom prst="rect">
            <a:avLst/>
          </a:prstGeom>
        </p:spPr>
      </p:pic>
    </p:spTree>
    <p:extLst>
      <p:ext uri="{BB962C8B-B14F-4D97-AF65-F5344CB8AC3E}">
        <p14:creationId xmlns:p14="http://schemas.microsoft.com/office/powerpoint/2010/main" val="4089935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F9C931-1CB4-06C9-ADF4-4F6964402E28}"/>
              </a:ext>
            </a:extLst>
          </p:cNvPr>
          <p:cNvSpPr txBox="1"/>
          <p:nvPr/>
        </p:nvSpPr>
        <p:spPr>
          <a:xfrm>
            <a:off x="442469" y="2276707"/>
            <a:ext cx="863126" cy="2646878"/>
          </a:xfrm>
          <a:prstGeom prst="rect">
            <a:avLst/>
          </a:prstGeom>
          <a:noFill/>
        </p:spPr>
        <p:txBody>
          <a:bodyPr wrap="square" rtlCol="0">
            <a:spAutoFit/>
          </a:bodyPr>
          <a:lstStyle/>
          <a:p>
            <a:r>
              <a:rPr lang="en-US" sz="16600" dirty="0">
                <a:solidFill>
                  <a:schemeClr val="bg2"/>
                </a:solidFill>
                <a:latin typeface="+mj-lt"/>
              </a:rPr>
              <a:t>1</a:t>
            </a:r>
          </a:p>
        </p:txBody>
      </p:sp>
      <p:sp>
        <p:nvSpPr>
          <p:cNvPr id="8" name="TextBox 7">
            <a:extLst>
              <a:ext uri="{FF2B5EF4-FFF2-40B4-BE49-F238E27FC236}">
                <a16:creationId xmlns:a16="http://schemas.microsoft.com/office/drawing/2014/main" id="{935A0AB8-0A86-A085-EC1C-BD884C29222E}"/>
              </a:ext>
            </a:extLst>
          </p:cNvPr>
          <p:cNvSpPr txBox="1"/>
          <p:nvPr/>
        </p:nvSpPr>
        <p:spPr>
          <a:xfrm>
            <a:off x="3993595" y="2276707"/>
            <a:ext cx="863126" cy="2646878"/>
          </a:xfrm>
          <a:prstGeom prst="rect">
            <a:avLst/>
          </a:prstGeom>
          <a:noFill/>
        </p:spPr>
        <p:txBody>
          <a:bodyPr wrap="square" rtlCol="0">
            <a:spAutoFit/>
          </a:bodyPr>
          <a:lstStyle/>
          <a:p>
            <a:r>
              <a:rPr lang="en-US" sz="16600" dirty="0">
                <a:solidFill>
                  <a:schemeClr val="bg2"/>
                </a:solidFill>
                <a:latin typeface="+mj-lt"/>
              </a:rPr>
              <a:t>2</a:t>
            </a:r>
          </a:p>
        </p:txBody>
      </p:sp>
      <p:sp>
        <p:nvSpPr>
          <p:cNvPr id="10" name="TextBox 9">
            <a:extLst>
              <a:ext uri="{FF2B5EF4-FFF2-40B4-BE49-F238E27FC236}">
                <a16:creationId xmlns:a16="http://schemas.microsoft.com/office/drawing/2014/main" id="{B083BC77-36CB-EC5B-221A-E374660A2FA7}"/>
              </a:ext>
            </a:extLst>
          </p:cNvPr>
          <p:cNvSpPr txBox="1"/>
          <p:nvPr/>
        </p:nvSpPr>
        <p:spPr>
          <a:xfrm>
            <a:off x="7482239" y="2241656"/>
            <a:ext cx="863126" cy="2646878"/>
          </a:xfrm>
          <a:prstGeom prst="rect">
            <a:avLst/>
          </a:prstGeom>
          <a:noFill/>
        </p:spPr>
        <p:txBody>
          <a:bodyPr wrap="square" rtlCol="0">
            <a:spAutoFit/>
          </a:bodyPr>
          <a:lstStyle/>
          <a:p>
            <a:r>
              <a:rPr lang="en-US" sz="16600" dirty="0">
                <a:solidFill>
                  <a:schemeClr val="bg2"/>
                </a:solidFill>
                <a:latin typeface="+mj-lt"/>
              </a:rPr>
              <a:t>3</a:t>
            </a:r>
          </a:p>
        </p:txBody>
      </p:sp>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dirty="0"/>
              <a:t>Ways to give</a:t>
            </a:r>
          </a:p>
        </p:txBody>
      </p:sp>
      <p:sp>
        <p:nvSpPr>
          <p:cNvPr id="4" name="Date Placeholder 3">
            <a:extLst>
              <a:ext uri="{FF2B5EF4-FFF2-40B4-BE49-F238E27FC236}">
                <a16:creationId xmlns:a16="http://schemas.microsoft.com/office/drawing/2014/main" id="{7CBD290C-B90A-EB93-CB0B-C6530D9A6A9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5" name="TextBox 4">
            <a:extLst>
              <a:ext uri="{FF2B5EF4-FFF2-40B4-BE49-F238E27FC236}">
                <a16:creationId xmlns:a16="http://schemas.microsoft.com/office/drawing/2014/main" id="{7492948E-1E93-2F3B-A991-FF4C615195EB}"/>
              </a:ext>
            </a:extLst>
          </p:cNvPr>
          <p:cNvSpPr txBox="1"/>
          <p:nvPr/>
        </p:nvSpPr>
        <p:spPr>
          <a:xfrm>
            <a:off x="4526906" y="1747256"/>
            <a:ext cx="6986914" cy="646331"/>
          </a:xfrm>
          <a:prstGeom prst="rect">
            <a:avLst/>
          </a:prstGeom>
          <a:noFill/>
        </p:spPr>
        <p:txBody>
          <a:bodyPr wrap="square">
            <a:spAutoFit/>
          </a:bodyPr>
          <a:lstStyle/>
          <a:p>
            <a:pPr eaLnBrk="1" hangingPunct="1"/>
            <a:r>
              <a:rPr lang="en-US" altLang="en-US" dirty="0"/>
              <a:t>There are three common ways to give charitably. </a:t>
            </a:r>
            <a:br>
              <a:rPr lang="en-US" altLang="en-US" dirty="0"/>
            </a:br>
            <a:r>
              <a:rPr lang="en-US" altLang="en-US" dirty="0"/>
              <a:t>Each of these giving methods may benefit your endowment fund.</a:t>
            </a:r>
          </a:p>
        </p:txBody>
      </p:sp>
      <p:cxnSp>
        <p:nvCxnSpPr>
          <p:cNvPr id="14" name="Straight Connector 13">
            <a:extLst>
              <a:ext uri="{FF2B5EF4-FFF2-40B4-BE49-F238E27FC236}">
                <a16:creationId xmlns:a16="http://schemas.microsoft.com/office/drawing/2014/main" id="{D40BD3D4-7C0D-4A78-C5C9-D04FF7F2C708}"/>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4177D98-08E3-757D-41A1-471300CD1826}"/>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sp>
        <p:nvSpPr>
          <p:cNvPr id="23" name="TextBox 22">
            <a:extLst>
              <a:ext uri="{FF2B5EF4-FFF2-40B4-BE49-F238E27FC236}">
                <a16:creationId xmlns:a16="http://schemas.microsoft.com/office/drawing/2014/main" id="{D3C61D29-6FC8-C7FD-693C-43966751F826}"/>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sp>
        <p:nvSpPr>
          <p:cNvPr id="24" name="TextBox 23">
            <a:extLst>
              <a:ext uri="{FF2B5EF4-FFF2-40B4-BE49-F238E27FC236}">
                <a16:creationId xmlns:a16="http://schemas.microsoft.com/office/drawing/2014/main" id="{A6DA0CF0-58AC-258C-59E6-DB0B97279BF4}"/>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sp>
        <p:nvSpPr>
          <p:cNvPr id="28" name="TextBox 27">
            <a:extLst>
              <a:ext uri="{FF2B5EF4-FFF2-40B4-BE49-F238E27FC236}">
                <a16:creationId xmlns:a16="http://schemas.microsoft.com/office/drawing/2014/main" id="{0B9F002F-4194-10C3-CA9D-FD8547E1CC9D}"/>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Cash</a:t>
            </a:r>
          </a:p>
          <a:p>
            <a:pPr marL="285750" indent="-285750">
              <a:buFont typeface="Arial" panose="020B0604020202020204" pitchFamily="34" charset="0"/>
              <a:buChar char="•"/>
            </a:pPr>
            <a:r>
              <a:rPr lang="en-US" sz="1600" b="0" dirty="0">
                <a:solidFill>
                  <a:schemeClr val="tx1"/>
                </a:solidFill>
              </a:rPr>
              <a:t>Securities</a:t>
            </a:r>
          </a:p>
          <a:p>
            <a:pPr marL="285750" indent="-285750">
              <a:buFont typeface="Arial" panose="020B0604020202020204" pitchFamily="34" charset="0"/>
              <a:buChar char="•"/>
            </a:pPr>
            <a:r>
              <a:rPr lang="en-US" sz="1600" b="0" dirty="0">
                <a:solidFill>
                  <a:schemeClr val="tx1"/>
                </a:solidFill>
              </a:rPr>
              <a:t>Qualified charitable distributions (QCDs)</a:t>
            </a:r>
            <a:endParaRPr lang="en-US" sz="1600" dirty="0"/>
          </a:p>
          <a:p>
            <a:pPr marL="285750" indent="-285750">
              <a:buFont typeface="Arial" panose="020B0604020202020204" pitchFamily="34" charset="0"/>
              <a:buChar char="•"/>
            </a:pPr>
            <a:r>
              <a:rPr lang="en-US" sz="1600" b="0" dirty="0">
                <a:solidFill>
                  <a:schemeClr val="tx1"/>
                </a:solidFill>
              </a:rPr>
              <a:t>Real estate</a:t>
            </a:r>
            <a:endParaRPr lang="en-US" sz="1600" dirty="0"/>
          </a:p>
        </p:txBody>
      </p:sp>
      <p:sp>
        <p:nvSpPr>
          <p:cNvPr id="29" name="TextBox 28">
            <a:extLst>
              <a:ext uri="{FF2B5EF4-FFF2-40B4-BE49-F238E27FC236}">
                <a16:creationId xmlns:a16="http://schemas.microsoft.com/office/drawing/2014/main" id="{DD6FB489-2555-915E-185A-40CA2CEC18C7}"/>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Gift through will</a:t>
            </a:r>
          </a:p>
          <a:p>
            <a:pPr marL="285750" indent="-285750">
              <a:buFont typeface="Arial" panose="020B0604020202020204" pitchFamily="34" charset="0"/>
              <a:buChar char="•"/>
            </a:pPr>
            <a:r>
              <a:rPr lang="en-US" sz="1600" dirty="0"/>
              <a:t>B</a:t>
            </a:r>
            <a:r>
              <a:rPr lang="en-US" sz="1600" b="0" dirty="0">
                <a:solidFill>
                  <a:schemeClr val="tx1"/>
                </a:solidFill>
              </a:rPr>
              <a:t>eneficiary designation</a:t>
            </a:r>
          </a:p>
          <a:p>
            <a:pPr marL="285750" indent="-285750">
              <a:buFont typeface="Arial" panose="020B0604020202020204" pitchFamily="34" charset="0"/>
              <a:buChar char="•"/>
            </a:pPr>
            <a:r>
              <a:rPr lang="en-US" sz="1600" dirty="0"/>
              <a:t>L</a:t>
            </a:r>
            <a:r>
              <a:rPr lang="en-US" sz="1600" b="0" dirty="0">
                <a:solidFill>
                  <a:schemeClr val="tx1"/>
                </a:solidFill>
              </a:rPr>
              <a:t>ife insurance</a:t>
            </a:r>
          </a:p>
          <a:p>
            <a:pPr marL="285750" indent="-285750">
              <a:buFont typeface="Arial" panose="020B0604020202020204" pitchFamily="34" charset="0"/>
              <a:buChar char="•"/>
            </a:pPr>
            <a:r>
              <a:rPr lang="en-US" sz="1600" dirty="0"/>
              <a:t>L</a:t>
            </a:r>
            <a:r>
              <a:rPr lang="en-US" sz="1600" b="0" dirty="0">
                <a:solidFill>
                  <a:schemeClr val="tx1"/>
                </a:solidFill>
              </a:rPr>
              <a:t>ife estate reserved</a:t>
            </a:r>
            <a:endParaRPr lang="en-US" sz="1600" dirty="0"/>
          </a:p>
        </p:txBody>
      </p:sp>
      <p:sp>
        <p:nvSpPr>
          <p:cNvPr id="30" name="TextBox 29">
            <a:extLst>
              <a:ext uri="{FF2B5EF4-FFF2-40B4-BE49-F238E27FC236}">
                <a16:creationId xmlns:a16="http://schemas.microsoft.com/office/drawing/2014/main" id="{121B957A-01E5-BB1F-3872-C033A8916E5B}"/>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Lifetime income from charitable gift annuities or charitable remainder trusts</a:t>
            </a:r>
            <a:endParaRPr lang="en-US" sz="1600" dirty="0"/>
          </a:p>
        </p:txBody>
      </p:sp>
    </p:spTree>
    <p:extLst>
      <p:ext uri="{BB962C8B-B14F-4D97-AF65-F5344CB8AC3E}">
        <p14:creationId xmlns:p14="http://schemas.microsoft.com/office/powerpoint/2010/main" val="3442504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solidFill>
                  <a:schemeClr val="tx1"/>
                </a:solidFill>
              </a:rPr>
              <a:t>Give Now.</a:t>
            </a:r>
            <a:br>
              <a:rPr lang="en-US" dirty="0">
                <a:solidFill>
                  <a:schemeClr val="tx1"/>
                </a:solidFill>
              </a:rPr>
            </a:br>
            <a:r>
              <a:rPr lang="en-US" dirty="0"/>
              <a:t>Give Later.</a:t>
            </a:r>
            <a:br>
              <a:rPr lang="en-US" dirty="0"/>
            </a:br>
            <a:r>
              <a:rPr lang="en-US" dirty="0"/>
              <a:t>Give &amp; Receive.</a:t>
            </a:r>
            <a:r>
              <a:rPr lang="en-US" sz="4000" baseline="30000" dirty="0"/>
              <a:t>™</a:t>
            </a:r>
            <a:r>
              <a:rPr lang="en-US" dirty="0"/>
              <a:t> </a:t>
            </a:r>
          </a:p>
        </p:txBody>
      </p:sp>
      <p:sp>
        <p:nvSpPr>
          <p:cNvPr id="3" name="Date Placeholder 2">
            <a:extLst>
              <a:ext uri="{FF2B5EF4-FFF2-40B4-BE49-F238E27FC236}">
                <a16:creationId xmlns:a16="http://schemas.microsoft.com/office/drawing/2014/main" id="{A59A78A7-DBF0-7FB1-A6D4-1F95D1530D4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747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dirty="0"/>
          </a:p>
        </p:txBody>
      </p:sp>
      <p:sp>
        <p:nvSpPr>
          <p:cNvPr id="3" name="Date Placeholder 2">
            <a:extLst>
              <a:ext uri="{FF2B5EF4-FFF2-40B4-BE49-F238E27FC236}">
                <a16:creationId xmlns:a16="http://schemas.microsoft.com/office/drawing/2014/main" id="{E53B8EBF-68B6-38C5-37D7-CD8BE67D309D}"/>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8DB5F7FD-E2FF-9F3D-BB8D-5D4B5111DCF9}"/>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EE12C27-42F1-C35D-95EC-FA5E6C4DC9EF}"/>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2F99F6AF-4C5D-C2A9-18DA-46F5495B8070}"/>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D307F36-B865-DFD0-C32C-210550020DC5}"/>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6A47A12F-CC09-2450-5497-1B4ABF3E306C}"/>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Cash.</a:t>
            </a:r>
          </a:p>
          <a:p>
            <a:pPr marL="285750" indent="-285750">
              <a:spcAft>
                <a:spcPts val="1000"/>
              </a:spcAft>
              <a:buFont typeface="Arial" panose="020B0604020202020204" pitchFamily="34" charset="0"/>
              <a:buChar char="•"/>
            </a:pPr>
            <a:r>
              <a:rPr lang="en-US" sz="1600" b="0" dirty="0">
                <a:solidFill>
                  <a:schemeClr val="tx1"/>
                </a:solidFill>
              </a:rPr>
              <a:t>Publicly traded securities.</a:t>
            </a:r>
          </a:p>
          <a:p>
            <a:pPr marL="285750" indent="-285750">
              <a:spcAft>
                <a:spcPts val="1000"/>
              </a:spcAft>
              <a:buFont typeface="Arial" panose="020B0604020202020204" pitchFamily="34" charset="0"/>
              <a:buChar char="•"/>
            </a:pPr>
            <a:r>
              <a:rPr lang="en-US" sz="1600" b="0" dirty="0">
                <a:solidFill>
                  <a:schemeClr val="tx1"/>
                </a:solidFill>
              </a:rPr>
              <a:t>Real estate.</a:t>
            </a:r>
          </a:p>
          <a:p>
            <a:pPr marL="285750" indent="-285750">
              <a:spcAft>
                <a:spcPts val="1000"/>
              </a:spcAft>
              <a:buFont typeface="Arial" panose="020B0604020202020204" pitchFamily="34" charset="0"/>
              <a:buChar char="•"/>
            </a:pPr>
            <a:r>
              <a:rPr lang="en-US" sz="1600" b="0" dirty="0">
                <a:solidFill>
                  <a:schemeClr val="tx1"/>
                </a:solidFill>
              </a:rPr>
              <a:t>Closely held stock.</a:t>
            </a:r>
          </a:p>
          <a:p>
            <a:pPr marL="285750" indent="-285750">
              <a:spcAft>
                <a:spcPts val="1000"/>
              </a:spcAft>
              <a:buFont typeface="Arial" panose="020B0604020202020204" pitchFamily="34" charset="0"/>
              <a:buChar char="•"/>
            </a:pPr>
            <a:r>
              <a:rPr lang="en-US" sz="1600" b="0" dirty="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dirty="0">
                <a:solidFill>
                  <a:schemeClr val="tx1"/>
                </a:solidFill>
              </a:rPr>
              <a:t>Crops/farm equipment.</a:t>
            </a:r>
          </a:p>
          <a:p>
            <a:pPr marL="285750" indent="-285750">
              <a:spcAft>
                <a:spcPts val="1000"/>
              </a:spcAft>
              <a:buFont typeface="Arial" panose="020B0604020202020204" pitchFamily="34" charset="0"/>
              <a:buChar char="•"/>
            </a:pPr>
            <a:r>
              <a:rPr lang="en-US" sz="1600" b="0" dirty="0">
                <a:solidFill>
                  <a:schemeClr val="tx1"/>
                </a:solidFill>
              </a:rPr>
              <a:t>Limited or general partnerships.</a:t>
            </a:r>
          </a:p>
          <a:p>
            <a:pPr marL="285750" indent="-285750">
              <a:spcAft>
                <a:spcPts val="1000"/>
              </a:spcAft>
              <a:buFont typeface="Arial" panose="020B0604020202020204" pitchFamily="34" charset="0"/>
              <a:buChar char="•"/>
            </a:pPr>
            <a:r>
              <a:rPr lang="en-US" sz="1600" b="0" dirty="0">
                <a:solidFill>
                  <a:schemeClr val="tx1"/>
                </a:solidFill>
              </a:rPr>
              <a:t>Limited liability company.</a:t>
            </a:r>
          </a:p>
        </p:txBody>
      </p:sp>
      <p:sp>
        <p:nvSpPr>
          <p:cNvPr id="15" name="TextBox 14">
            <a:extLst>
              <a:ext uri="{FF2B5EF4-FFF2-40B4-BE49-F238E27FC236}">
                <a16:creationId xmlns:a16="http://schemas.microsoft.com/office/drawing/2014/main" id="{01892F57-6BFD-C747-422C-78FC6FB70AA5}"/>
              </a:ext>
            </a:extLst>
          </p:cNvPr>
          <p:cNvSpPr txBox="1"/>
          <p:nvPr/>
        </p:nvSpPr>
        <p:spPr>
          <a:xfrm>
            <a:off x="7071543" y="2934910"/>
            <a:ext cx="4302909" cy="2185214"/>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dirty="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dirty="0">
                <a:solidFill>
                  <a:schemeClr val="tx1"/>
                </a:solidFill>
              </a:rPr>
              <a:t>Want to give long-term assets and avoid paying taxes on capital gains.</a:t>
            </a:r>
          </a:p>
          <a:p>
            <a:pPr marL="285750" indent="-285750">
              <a:spcBef>
                <a:spcPts val="600"/>
              </a:spcBef>
              <a:spcAft>
                <a:spcPts val="1000"/>
              </a:spcAft>
              <a:buFont typeface="Arial" panose="020B0604020202020204" pitchFamily="34" charset="0"/>
              <a:buChar char="•"/>
            </a:pPr>
            <a:r>
              <a:rPr lang="en-US" sz="1600" b="0" dirty="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dirty="0">
                <a:solidFill>
                  <a:schemeClr val="tx1"/>
                </a:solidFill>
              </a:rPr>
              <a:t>Seek a potential charitable deduction.</a:t>
            </a:r>
          </a:p>
        </p:txBody>
      </p:sp>
      <p:sp>
        <p:nvSpPr>
          <p:cNvPr id="16" name="TextBox 15">
            <a:extLst>
              <a:ext uri="{FF2B5EF4-FFF2-40B4-BE49-F238E27FC236}">
                <a16:creationId xmlns:a16="http://schemas.microsoft.com/office/drawing/2014/main" id="{20B8F8B3-D318-B2F5-A42C-AEC4803829AE}"/>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1</a:t>
            </a:r>
          </a:p>
        </p:txBody>
      </p:sp>
      <p:sp>
        <p:nvSpPr>
          <p:cNvPr id="17" name="TextBox 16">
            <a:extLst>
              <a:ext uri="{FF2B5EF4-FFF2-40B4-BE49-F238E27FC236}">
                <a16:creationId xmlns:a16="http://schemas.microsoft.com/office/drawing/2014/main" id="{04F911B0-3C3C-E1A3-B598-48122D4D8971}"/>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8387E353-FAF6-6EEE-D286-2416DFF46E72}"/>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2958044-8E68-9BB4-0983-952F0FC21076}"/>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87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t>Give Now.</a:t>
            </a:r>
            <a:br>
              <a:rPr lang="en-US" dirty="0"/>
            </a:br>
            <a:r>
              <a:rPr lang="en-US" dirty="0">
                <a:solidFill>
                  <a:schemeClr val="tx1"/>
                </a:solidFill>
              </a:rPr>
              <a:t>Give Later.</a:t>
            </a:r>
            <a:br>
              <a:rPr lang="en-US" dirty="0"/>
            </a:br>
            <a:r>
              <a:rPr lang="en-US" dirty="0"/>
              <a:t>Give &amp; Receive.</a:t>
            </a:r>
            <a:r>
              <a:rPr lang="en-US" sz="4000" baseline="30000" dirty="0"/>
              <a:t>™</a:t>
            </a:r>
            <a:r>
              <a:rPr lang="en-US" dirty="0"/>
              <a:t> </a:t>
            </a:r>
          </a:p>
        </p:txBody>
      </p:sp>
      <p:sp>
        <p:nvSpPr>
          <p:cNvPr id="4" name="Date Placeholder 3">
            <a:extLst>
              <a:ext uri="{FF2B5EF4-FFF2-40B4-BE49-F238E27FC236}">
                <a16:creationId xmlns:a16="http://schemas.microsoft.com/office/drawing/2014/main" id="{57F0B529-C645-CFE7-D720-3567EE5BE7A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54844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dirty="0"/>
          </a:p>
        </p:txBody>
      </p:sp>
      <p:sp>
        <p:nvSpPr>
          <p:cNvPr id="3" name="Date Placeholder 2">
            <a:extLst>
              <a:ext uri="{FF2B5EF4-FFF2-40B4-BE49-F238E27FC236}">
                <a16:creationId xmlns:a16="http://schemas.microsoft.com/office/drawing/2014/main" id="{7CF6E88E-57CC-0868-F6FC-5FD3E036B9AD}"/>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20" name="Rectangle 19">
            <a:extLst>
              <a:ext uri="{FF2B5EF4-FFF2-40B4-BE49-F238E27FC236}">
                <a16:creationId xmlns:a16="http://schemas.microsoft.com/office/drawing/2014/main" id="{3104F788-5FE5-771B-4144-88A7FAC0687C}"/>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2432397-62CE-9A77-B655-30A4D6AC8EE5}"/>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E4C03B99-7FE3-8130-A5AD-800B4380AA52}"/>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8C323C8E-A5C5-A978-03C5-98C1DEA86942}"/>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26" name="TextBox 25">
            <a:extLst>
              <a:ext uri="{FF2B5EF4-FFF2-40B4-BE49-F238E27FC236}">
                <a16:creationId xmlns:a16="http://schemas.microsoft.com/office/drawing/2014/main" id="{29E34C26-09D7-06D4-51E4-0461989D8789}"/>
              </a:ext>
            </a:extLst>
          </p:cNvPr>
          <p:cNvSpPr txBox="1"/>
          <p:nvPr/>
        </p:nvSpPr>
        <p:spPr>
          <a:xfrm>
            <a:off x="1213361" y="2934910"/>
            <a:ext cx="5216010" cy="1461939"/>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t>Life insurance</a:t>
            </a:r>
          </a:p>
          <a:p>
            <a:pPr marL="285750" indent="-285750">
              <a:spcAft>
                <a:spcPts val="1000"/>
              </a:spcAft>
              <a:buFont typeface="Arial" panose="020B0604020202020204" pitchFamily="34" charset="0"/>
              <a:buChar char="•"/>
            </a:pPr>
            <a:r>
              <a:rPr lang="en-US" sz="1600" b="0" dirty="0"/>
              <a:t>Beneficiary proceeds</a:t>
            </a:r>
          </a:p>
          <a:p>
            <a:pPr marL="285750" indent="-285750">
              <a:spcAft>
                <a:spcPts val="1000"/>
              </a:spcAft>
              <a:buFont typeface="Arial" panose="020B0604020202020204" pitchFamily="34" charset="0"/>
              <a:buChar char="•"/>
            </a:pPr>
            <a:r>
              <a:rPr lang="en-US" sz="1600" dirty="0"/>
              <a:t>Bequest through w</a:t>
            </a:r>
            <a:r>
              <a:rPr lang="en-US" sz="1600" b="0" dirty="0">
                <a:solidFill>
                  <a:schemeClr val="tx1"/>
                </a:solidFill>
              </a:rPr>
              <a:t>ill or living trust</a:t>
            </a:r>
          </a:p>
          <a:p>
            <a:pPr marL="285750" indent="-285750">
              <a:spcAft>
                <a:spcPts val="1000"/>
              </a:spcAft>
              <a:buFont typeface="Arial" panose="020B0604020202020204" pitchFamily="34" charset="0"/>
              <a:buChar char="•"/>
            </a:pPr>
            <a:r>
              <a:rPr lang="en-US" sz="1600" b="0" dirty="0">
                <a:solidFill>
                  <a:schemeClr val="tx1"/>
                </a:solidFill>
              </a:rPr>
              <a:t>Life estate reserved</a:t>
            </a:r>
          </a:p>
        </p:txBody>
      </p:sp>
      <p:sp>
        <p:nvSpPr>
          <p:cNvPr id="27" name="TextBox 26">
            <a:extLst>
              <a:ext uri="{FF2B5EF4-FFF2-40B4-BE49-F238E27FC236}">
                <a16:creationId xmlns:a16="http://schemas.microsoft.com/office/drawing/2014/main" id="{7FEEEE38-4BA6-C7A5-8595-34166A5E8DEC}"/>
              </a:ext>
            </a:extLst>
          </p:cNvPr>
          <p:cNvSpPr txBox="1"/>
          <p:nvPr/>
        </p:nvSpPr>
        <p:spPr>
          <a:xfrm>
            <a:off x="7071543" y="2934910"/>
            <a:ext cx="4302909" cy="1877437"/>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Want to create a legacy by making a significant gift</a:t>
            </a:r>
            <a:br>
              <a:rPr lang="en-US" sz="1600" b="0" dirty="0">
                <a:solidFill>
                  <a:schemeClr val="tx1"/>
                </a:solidFill>
              </a:rPr>
            </a:br>
            <a:r>
              <a:rPr lang="en-US" sz="1600" b="0" dirty="0">
                <a:solidFill>
                  <a:schemeClr val="tx1"/>
                </a:solidFill>
              </a:rPr>
              <a:t>upon death</a:t>
            </a:r>
          </a:p>
          <a:p>
            <a:pPr marL="285750" indent="-285750">
              <a:spcAft>
                <a:spcPts val="1000"/>
              </a:spcAft>
              <a:buFont typeface="Arial" panose="020B0604020202020204" pitchFamily="34" charset="0"/>
              <a:buChar char="•"/>
            </a:pPr>
            <a:r>
              <a:rPr lang="en-US" sz="1600" b="0" dirty="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dirty="0">
                <a:solidFill>
                  <a:schemeClr val="tx1"/>
                </a:solidFill>
              </a:rPr>
              <a:t>Want to help heirs avoid estate taxes on gifts of qualified retirement assets</a:t>
            </a:r>
          </a:p>
        </p:txBody>
      </p:sp>
      <p:sp>
        <p:nvSpPr>
          <p:cNvPr id="28" name="TextBox 27">
            <a:extLst>
              <a:ext uri="{FF2B5EF4-FFF2-40B4-BE49-F238E27FC236}">
                <a16:creationId xmlns:a16="http://schemas.microsoft.com/office/drawing/2014/main" id="{3E9E4A9D-17D0-C17C-09EE-AD60BE0CE433}"/>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2</a:t>
            </a:r>
          </a:p>
        </p:txBody>
      </p:sp>
      <p:sp>
        <p:nvSpPr>
          <p:cNvPr id="29" name="TextBox 28">
            <a:extLst>
              <a:ext uri="{FF2B5EF4-FFF2-40B4-BE49-F238E27FC236}">
                <a16:creationId xmlns:a16="http://schemas.microsoft.com/office/drawing/2014/main" id="{99F49313-3926-1218-CC80-5CD2220F3C49}"/>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cxnSp>
        <p:nvCxnSpPr>
          <p:cNvPr id="30" name="Straight Connector 29">
            <a:extLst>
              <a:ext uri="{FF2B5EF4-FFF2-40B4-BE49-F238E27FC236}">
                <a16:creationId xmlns:a16="http://schemas.microsoft.com/office/drawing/2014/main" id="{4FE311BB-A8B6-18C9-3213-143BCDC05A22}"/>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EDFB665-C84E-BA1C-3B35-EB2D9CF8557A}"/>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688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t>Give Now.</a:t>
            </a:r>
            <a:br>
              <a:rPr lang="en-US" dirty="0"/>
            </a:br>
            <a:r>
              <a:rPr lang="en-US" dirty="0"/>
              <a:t>Give Later.</a:t>
            </a:r>
            <a:br>
              <a:rPr lang="en-US" dirty="0"/>
            </a:br>
            <a:r>
              <a:rPr lang="en-US" dirty="0">
                <a:solidFill>
                  <a:schemeClr val="tx1"/>
                </a:solidFill>
              </a:rPr>
              <a:t>Give &amp; Receive.</a:t>
            </a:r>
            <a:r>
              <a:rPr lang="en-US" sz="4000" baseline="30000" dirty="0">
                <a:solidFill>
                  <a:schemeClr val="tx1"/>
                </a:solidFill>
              </a:rPr>
              <a:t>™</a:t>
            </a:r>
            <a:r>
              <a:rPr lang="en-US" dirty="0">
                <a:solidFill>
                  <a:schemeClr val="tx1"/>
                </a:solidFill>
              </a:rPr>
              <a:t> </a:t>
            </a:r>
          </a:p>
        </p:txBody>
      </p:sp>
      <p:sp>
        <p:nvSpPr>
          <p:cNvPr id="5" name="Text Placeholder 4">
            <a:extLst>
              <a:ext uri="{FF2B5EF4-FFF2-40B4-BE49-F238E27FC236}">
                <a16:creationId xmlns:a16="http://schemas.microsoft.com/office/drawing/2014/main" id="{287FCD2B-28D5-0BC7-33B9-3A6361A4A460}"/>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94697956-4FED-8958-0126-6B49320879B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308702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a:bodyPr>
          <a:lstStyle/>
          <a:p>
            <a:r>
              <a:rPr lang="en-US" dirty="0">
                <a:latin typeface="Baskerville Old Face" panose="02020602080505020303" pitchFamily="18" charset="0"/>
                <a:ea typeface="Baskerville" panose="02020502070401020303" pitchFamily="18" charset="0"/>
              </a:rPr>
              <a:t>Clients can also m</a:t>
            </a:r>
            <a:r>
              <a:rPr lang="en-US" dirty="0"/>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9C1ACB8F-4CBC-7130-AB43-B5B35787B898}"/>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D1E9DE5A-E562-7372-2AE8-F5FC0ED3A29D}"/>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3F2B619-1D4F-41C0-E261-B29E555C6C45}"/>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D7535EA2-2180-CA51-1241-3A82DA3FF8FD}"/>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D5AFBB9-A191-F179-DCE8-746CCD9133FB}"/>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D4F5AEBF-1175-41E7-45BC-EFDC4E8BB1F4}"/>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dirty="0">
                <a:solidFill>
                  <a:schemeClr val="tx1"/>
                </a:solidFill>
              </a:rPr>
              <a:t>Charitable gift annuity</a:t>
            </a:r>
          </a:p>
          <a:p>
            <a:pPr marL="742950" lvl="1" indent="-285750">
              <a:spcAft>
                <a:spcPts val="1000"/>
              </a:spcAft>
              <a:buFont typeface="Arial" panose="020B0604020202020204" pitchFamily="34" charset="0"/>
              <a:buChar char="•"/>
            </a:pPr>
            <a:r>
              <a:rPr lang="en-US" sz="1600" dirty="0"/>
              <a:t>Immediate</a:t>
            </a:r>
          </a:p>
          <a:p>
            <a:pPr marL="742950" lvl="1" indent="-285750">
              <a:spcAft>
                <a:spcPts val="1000"/>
              </a:spcAft>
              <a:buFont typeface="Arial" panose="020B0604020202020204" pitchFamily="34" charset="0"/>
              <a:buChar char="•"/>
            </a:pPr>
            <a:r>
              <a:rPr lang="en-US" sz="1600" dirty="0"/>
              <a:t>Deferred</a:t>
            </a:r>
          </a:p>
          <a:p>
            <a:pPr marL="742950" lvl="1" indent="-285750">
              <a:spcAft>
                <a:spcPts val="1000"/>
              </a:spcAft>
              <a:buFont typeface="Arial" panose="020B0604020202020204" pitchFamily="34" charset="0"/>
              <a:buChar char="•"/>
            </a:pPr>
            <a:r>
              <a:rPr lang="en-US" sz="1600" dirty="0"/>
              <a:t>Flexible deferred</a:t>
            </a:r>
          </a:p>
          <a:p>
            <a:pPr marL="342900" indent="-342900">
              <a:spcAft>
                <a:spcPts val="1000"/>
              </a:spcAft>
              <a:buFont typeface="Arial" panose="020B0604020202020204" pitchFamily="34" charset="0"/>
              <a:buChar char="•"/>
            </a:pPr>
            <a:r>
              <a:rPr lang="en-US" sz="1600" b="1" dirty="0">
                <a:solidFill>
                  <a:schemeClr val="tx1"/>
                </a:solidFill>
              </a:rPr>
              <a:t>Charitable remainder trust</a:t>
            </a:r>
          </a:p>
          <a:p>
            <a:pPr marL="742950" lvl="1" indent="-285750">
              <a:spcAft>
                <a:spcPts val="1000"/>
              </a:spcAft>
              <a:buFont typeface="Arial" panose="020B0604020202020204" pitchFamily="34" charset="0"/>
              <a:buChar char="•"/>
            </a:pPr>
            <a:r>
              <a:rPr lang="en-US" sz="1600" dirty="0"/>
              <a:t>CRAT</a:t>
            </a:r>
          </a:p>
          <a:p>
            <a:pPr marL="742950" lvl="1" indent="-285750">
              <a:spcAft>
                <a:spcPts val="1000"/>
              </a:spcAft>
              <a:buFont typeface="Arial" panose="020B0604020202020204" pitchFamily="34" charset="0"/>
              <a:buChar char="•"/>
            </a:pPr>
            <a:r>
              <a:rPr lang="en-US" sz="1600" dirty="0"/>
              <a:t>CRUT</a:t>
            </a:r>
          </a:p>
          <a:p>
            <a:pPr marL="742950" lvl="1" indent="-285750">
              <a:spcAft>
                <a:spcPts val="1000"/>
              </a:spcAft>
              <a:buFont typeface="Arial" panose="020B0604020202020204" pitchFamily="34" charset="0"/>
              <a:buChar char="•"/>
            </a:pPr>
            <a:r>
              <a:rPr lang="en-US" sz="1600" dirty="0"/>
              <a:t>Flip-CRUT</a:t>
            </a:r>
            <a:endParaRPr lang="en-US" sz="1600" b="0" dirty="0">
              <a:solidFill>
                <a:schemeClr val="tx1"/>
              </a:solidFill>
            </a:endParaRPr>
          </a:p>
        </p:txBody>
      </p:sp>
      <p:sp>
        <p:nvSpPr>
          <p:cNvPr id="15" name="TextBox 14">
            <a:extLst>
              <a:ext uri="{FF2B5EF4-FFF2-40B4-BE49-F238E27FC236}">
                <a16:creationId xmlns:a16="http://schemas.microsoft.com/office/drawing/2014/main" id="{9CC3B3E2-072D-FD4A-320E-DD9ABF7A862C}"/>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Own assets they want converted to income payments.</a:t>
            </a:r>
          </a:p>
          <a:p>
            <a:pPr marL="285750" indent="-285750">
              <a:spcAft>
                <a:spcPts val="1000"/>
              </a:spcAft>
              <a:buFont typeface="Arial" panose="020B0604020202020204" pitchFamily="34" charset="0"/>
              <a:buChar char="•"/>
            </a:pPr>
            <a:r>
              <a:rPr lang="en-US" sz="1600" b="0" dirty="0">
                <a:solidFill>
                  <a:schemeClr val="tx1"/>
                </a:solidFill>
              </a:rPr>
              <a:t>Own long-term appreciated securities.</a:t>
            </a:r>
          </a:p>
          <a:p>
            <a:pPr marL="285750" indent="-285750">
              <a:spcAft>
                <a:spcPts val="1000"/>
              </a:spcAft>
              <a:buFont typeface="Arial" panose="020B0604020202020204" pitchFamily="34" charset="0"/>
              <a:buChar char="•"/>
            </a:pPr>
            <a:r>
              <a:rPr lang="en-US" sz="1600" b="0" dirty="0">
                <a:solidFill>
                  <a:schemeClr val="tx1"/>
                </a:solidFill>
              </a:rPr>
              <a:t>May seek to avoid market volatility.</a:t>
            </a:r>
          </a:p>
          <a:p>
            <a:pPr marL="285750" indent="-285750">
              <a:spcAft>
                <a:spcPts val="1000"/>
              </a:spcAft>
              <a:buFont typeface="Arial" panose="020B0604020202020204" pitchFamily="34" charset="0"/>
              <a:buChar char="•"/>
            </a:pPr>
            <a:r>
              <a:rPr lang="en-US" sz="1600" b="0" dirty="0">
                <a:solidFill>
                  <a:schemeClr val="tx1"/>
                </a:solidFill>
              </a:rPr>
              <a:t>Seek a potential charitable deduction for portion of gift assets.</a:t>
            </a:r>
          </a:p>
        </p:txBody>
      </p:sp>
      <p:sp>
        <p:nvSpPr>
          <p:cNvPr id="16" name="TextBox 15">
            <a:extLst>
              <a:ext uri="{FF2B5EF4-FFF2-40B4-BE49-F238E27FC236}">
                <a16:creationId xmlns:a16="http://schemas.microsoft.com/office/drawing/2014/main" id="{F3EF03E5-EB73-22B3-24B0-026D4C408BAD}"/>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3</a:t>
            </a:r>
          </a:p>
        </p:txBody>
      </p:sp>
      <p:sp>
        <p:nvSpPr>
          <p:cNvPr id="17" name="TextBox 16">
            <a:extLst>
              <a:ext uri="{FF2B5EF4-FFF2-40B4-BE49-F238E27FC236}">
                <a16:creationId xmlns:a16="http://schemas.microsoft.com/office/drawing/2014/main" id="{FBA9E41E-9E95-AC7D-E1B7-AE1D7615EF5F}"/>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BB347B4B-2EDE-89A8-BD9F-90D6BF634CC5}"/>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5545D8E-82D5-FFE8-43D0-2BDC75D70B5D}"/>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144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886852-C926-460F-A90E-487DEB94524A}"/>
              </a:ext>
            </a:extLst>
          </p:cNvPr>
          <p:cNvSpPr>
            <a:spLocks noGrp="1"/>
          </p:cNvSpPr>
          <p:nvPr>
            <p:ph type="title"/>
          </p:nvPr>
        </p:nvSpPr>
        <p:spPr>
          <a:xfrm>
            <a:off x="510363" y="418290"/>
            <a:ext cx="11171274" cy="846948"/>
          </a:xfrm>
        </p:spPr>
        <p:txBody>
          <a:bodyPr>
            <a:normAutofit/>
          </a:bodyPr>
          <a:lstStyle/>
          <a:p>
            <a:r>
              <a:rPr lang="en-US" dirty="0"/>
              <a:t>Committing to the future</a:t>
            </a:r>
            <a:endParaRPr lang="en-GB" dirty="0"/>
          </a:p>
        </p:txBody>
      </p:sp>
      <p:sp>
        <p:nvSpPr>
          <p:cNvPr id="2" name="Content Placeholder 1">
            <a:extLst>
              <a:ext uri="{FF2B5EF4-FFF2-40B4-BE49-F238E27FC236}">
                <a16:creationId xmlns:a16="http://schemas.microsoft.com/office/drawing/2014/main" id="{11C3056C-9A0E-4DC1-A32D-65E535DD6A6C}"/>
              </a:ext>
            </a:extLst>
          </p:cNvPr>
          <p:cNvSpPr>
            <a:spLocks noGrp="1"/>
          </p:cNvSpPr>
          <p:nvPr>
            <p:ph idx="1"/>
          </p:nvPr>
        </p:nvSpPr>
        <p:spPr>
          <a:xfrm>
            <a:off x="509588" y="1285875"/>
            <a:ext cx="4296588" cy="4656138"/>
          </a:xfrm>
        </p:spPr>
        <p:txBody>
          <a:bodyPr>
            <a:normAutofit/>
          </a:bodyPr>
          <a:lstStyle/>
          <a:p>
            <a:r>
              <a:rPr lang="en-US" sz="1600" b="0" dirty="0">
                <a:solidFill>
                  <a:srgbClr val="000000"/>
                </a:solidFill>
              </a:rPr>
              <a:t>An Endowment </a:t>
            </a:r>
            <a:r>
              <a:rPr lang="en-US" sz="1600" b="0" dirty="0">
                <a:solidFill>
                  <a:srgbClr val="2E66FF"/>
                </a:solidFill>
              </a:rPr>
              <a:t>may grow faster </a:t>
            </a:r>
            <a:r>
              <a:rPr lang="en-US" sz="1600" b="0" dirty="0">
                <a:solidFill>
                  <a:srgbClr val="000000"/>
                </a:solidFill>
              </a:rPr>
              <a:t>with additional gifts than by investment return.</a:t>
            </a:r>
            <a:r>
              <a:rPr lang="en-US" sz="1600" b="0" dirty="0"/>
              <a:t> </a:t>
            </a:r>
          </a:p>
          <a:p>
            <a:endParaRPr lang="en-US" sz="1600" b="0" dirty="0"/>
          </a:p>
          <a:p>
            <a:r>
              <a:rPr lang="en-US" sz="1600" b="0" dirty="0"/>
              <a:t>An endowment fund shows your supporters that you are </a:t>
            </a:r>
            <a:r>
              <a:rPr lang="en-US" sz="1600" b="0" dirty="0">
                <a:solidFill>
                  <a:srgbClr val="2E66FF"/>
                </a:solidFill>
              </a:rPr>
              <a:t>committed to the long term.</a:t>
            </a:r>
          </a:p>
          <a:p>
            <a:endParaRPr lang="en-US" sz="1600" b="0" dirty="0"/>
          </a:p>
          <a:p>
            <a:r>
              <a:rPr lang="en-US" sz="1600" b="0" dirty="0"/>
              <a:t>An endowment fund for your church or nonprofit is an excellent tool to </a:t>
            </a:r>
            <a:r>
              <a:rPr lang="en-US" sz="1600" b="0" dirty="0">
                <a:solidFill>
                  <a:srgbClr val="2E66FF"/>
                </a:solidFill>
              </a:rPr>
              <a:t>support your organization’s current and future needs. </a:t>
            </a:r>
          </a:p>
          <a:p>
            <a:endParaRPr lang="en-US" sz="1600" b="0" dirty="0"/>
          </a:p>
          <a:p>
            <a:r>
              <a:rPr lang="en-US" sz="1600" b="0" dirty="0"/>
              <a:t>An endowment allows community members a way to </a:t>
            </a:r>
            <a:r>
              <a:rPr lang="en-US" sz="1600" b="0" dirty="0">
                <a:solidFill>
                  <a:srgbClr val="2E66FF"/>
                </a:solidFill>
              </a:rPr>
              <a:t>give to your organization in ways they didn’t think were possible. </a:t>
            </a:r>
          </a:p>
          <a:p>
            <a:endParaRPr lang="en-US" sz="1600" b="0" dirty="0"/>
          </a:p>
          <a:p>
            <a:endParaRPr lang="en-GB" sz="1600" b="0" dirty="0"/>
          </a:p>
        </p:txBody>
      </p:sp>
      <p:pic>
        <p:nvPicPr>
          <p:cNvPr id="5" name="Picture 4" descr="A picture containing text, vector graphics&#10;&#10;Description automatically generated">
            <a:extLst>
              <a:ext uri="{FF2B5EF4-FFF2-40B4-BE49-F238E27FC236}">
                <a16:creationId xmlns:a16="http://schemas.microsoft.com/office/drawing/2014/main" id="{27ABB80D-3E51-413F-8A38-1B4AC84EEE0F}"/>
              </a:ext>
            </a:extLst>
          </p:cNvPr>
          <p:cNvPicPr>
            <a:picLocks noChangeAspect="1"/>
          </p:cNvPicPr>
          <p:nvPr/>
        </p:nvPicPr>
        <p:blipFill>
          <a:blip r:embed="rId3"/>
          <a:stretch>
            <a:fillRect/>
          </a:stretch>
        </p:blipFill>
        <p:spPr>
          <a:xfrm flipH="1">
            <a:off x="4474567" y="22061"/>
            <a:ext cx="8446631" cy="6858000"/>
          </a:xfrm>
          <a:prstGeom prst="rect">
            <a:avLst/>
          </a:prstGeom>
        </p:spPr>
      </p:pic>
      <p:sp>
        <p:nvSpPr>
          <p:cNvPr id="3" name="Date Placeholder 2">
            <a:extLst>
              <a:ext uri="{FF2B5EF4-FFF2-40B4-BE49-F238E27FC236}">
                <a16:creationId xmlns:a16="http://schemas.microsoft.com/office/drawing/2014/main" id="{CD1C5BAD-7A78-E5B8-37A4-3DF58FF33F2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85384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230353-AB00-1689-8C70-ECF219AC327F}"/>
              </a:ext>
            </a:extLst>
          </p:cNvPr>
          <p:cNvSpPr/>
          <p:nvPr/>
        </p:nvSpPr>
        <p:spPr>
          <a:xfrm>
            <a:off x="0" y="1474048"/>
            <a:ext cx="12192000" cy="44491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F83DF4B1-0451-12AA-41AD-7540896B35AF}"/>
              </a:ext>
            </a:extLst>
          </p:cNvPr>
          <p:cNvCxnSpPr>
            <a:cxnSpLocks/>
          </p:cNvCxnSpPr>
          <p:nvPr/>
        </p:nvCxnSpPr>
        <p:spPr>
          <a:xfrm>
            <a:off x="3363908" y="3866443"/>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CB67B3D-917A-1F13-E84B-9B586393B540}"/>
              </a:ext>
            </a:extLst>
          </p:cNvPr>
          <p:cNvCxnSpPr>
            <a:cxnSpLocks/>
          </p:cNvCxnSpPr>
          <p:nvPr/>
        </p:nvCxnSpPr>
        <p:spPr>
          <a:xfrm>
            <a:off x="5793287" y="4232594"/>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97C6B10-93A2-905E-53B7-E64BB3C52979}"/>
              </a:ext>
            </a:extLst>
          </p:cNvPr>
          <p:cNvCxnSpPr>
            <a:cxnSpLocks/>
          </p:cNvCxnSpPr>
          <p:nvPr/>
        </p:nvCxnSpPr>
        <p:spPr>
          <a:xfrm>
            <a:off x="7698932" y="3351256"/>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273D97-A54E-663D-BE73-188388123363}"/>
              </a:ext>
            </a:extLst>
          </p:cNvPr>
          <p:cNvCxnSpPr>
            <a:cxnSpLocks/>
          </p:cNvCxnSpPr>
          <p:nvPr/>
        </p:nvCxnSpPr>
        <p:spPr>
          <a:xfrm>
            <a:off x="9233773" y="4448394"/>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0900EEC-B2EB-2952-A6C1-580F969A1CD3}"/>
              </a:ext>
            </a:extLst>
          </p:cNvPr>
          <p:cNvCxnSpPr>
            <a:cxnSpLocks/>
          </p:cNvCxnSpPr>
          <p:nvPr/>
        </p:nvCxnSpPr>
        <p:spPr>
          <a:xfrm>
            <a:off x="11034968" y="3418776"/>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6F4A9FA-336B-BB1E-30CA-F87FD260CF56}"/>
              </a:ext>
            </a:extLst>
          </p:cNvPr>
          <p:cNvSpPr>
            <a:spLocks noGrp="1"/>
          </p:cNvSpPr>
          <p:nvPr>
            <p:ph type="title"/>
          </p:nvPr>
        </p:nvSpPr>
        <p:spPr/>
        <p:txBody>
          <a:bodyPr/>
          <a:lstStyle/>
          <a:p>
            <a:r>
              <a:rPr lang="en-US" dirty="0"/>
              <a:t>Putting it together with these simple steps</a:t>
            </a:r>
          </a:p>
        </p:txBody>
      </p:sp>
      <p:sp>
        <p:nvSpPr>
          <p:cNvPr id="5" name="Content Placeholder 2">
            <a:extLst>
              <a:ext uri="{FF2B5EF4-FFF2-40B4-BE49-F238E27FC236}">
                <a16:creationId xmlns:a16="http://schemas.microsoft.com/office/drawing/2014/main" id="{784236F0-AB44-BED0-C979-3E46CC83700D}"/>
              </a:ext>
            </a:extLst>
          </p:cNvPr>
          <p:cNvSpPr>
            <a:spLocks noGrp="1"/>
          </p:cNvSpPr>
          <p:nvPr>
            <p:ph idx="1"/>
          </p:nvPr>
        </p:nvSpPr>
        <p:spPr>
          <a:xfrm>
            <a:off x="1587328" y="1958700"/>
            <a:ext cx="3386326" cy="655448"/>
          </a:xfrm>
        </p:spPr>
        <p:txBody>
          <a:bodyPr anchor="t">
            <a:normAutofit/>
          </a:bodyPr>
          <a:lstStyle/>
          <a:p>
            <a:r>
              <a:rPr lang="en-US" sz="1600" dirty="0"/>
              <a:t>Giving opens possibilities</a:t>
            </a:r>
          </a:p>
        </p:txBody>
      </p:sp>
      <p:sp>
        <p:nvSpPr>
          <p:cNvPr id="6" name="Freeform: Shape 5">
            <a:extLst>
              <a:ext uri="{FF2B5EF4-FFF2-40B4-BE49-F238E27FC236}">
                <a16:creationId xmlns:a16="http://schemas.microsoft.com/office/drawing/2014/main" id="{DE3D5938-228F-E9E7-9304-8B94A601DF86}"/>
              </a:ext>
            </a:extLst>
          </p:cNvPr>
          <p:cNvSpPr/>
          <p:nvPr/>
        </p:nvSpPr>
        <p:spPr>
          <a:xfrm flipV="1">
            <a:off x="3363081" y="3899896"/>
            <a:ext cx="9660256" cy="1241562"/>
          </a:xfrm>
          <a:custGeom>
            <a:avLst/>
            <a:gdLst>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20871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7823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3868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4884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7013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4884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7013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64545 w 8678487"/>
              <a:gd name="connsiteY9" fmla="*/ 189345 h 2385752"/>
              <a:gd name="connsiteX10" fmla="*/ 4948844 w 8678487"/>
              <a:gd name="connsiteY10" fmla="*/ 1537854 h 2385752"/>
              <a:gd name="connsiteX11" fmla="*/ 8678487 w 8678487"/>
              <a:gd name="connsiteY11" fmla="*/ 1529541 h 2385752"/>
              <a:gd name="connsiteX0" fmla="*/ 0 w 6768407"/>
              <a:gd name="connsiteY0" fmla="*/ 931025 h 2385752"/>
              <a:gd name="connsiteX1" fmla="*/ 1280160 w 6768407"/>
              <a:gd name="connsiteY1" fmla="*/ 939338 h 2385752"/>
              <a:gd name="connsiteX2" fmla="*/ 1288473 w 6768407"/>
              <a:gd name="connsiteY2" fmla="*/ 0 h 2385752"/>
              <a:gd name="connsiteX3" fmla="*/ 2003367 w 6768407"/>
              <a:gd name="connsiteY3" fmla="*/ 8312 h 2385752"/>
              <a:gd name="connsiteX4" fmla="*/ 2003367 w 6768407"/>
              <a:gd name="connsiteY4" fmla="*/ 470130 h 2385752"/>
              <a:gd name="connsiteX5" fmla="*/ 3167149 w 6768407"/>
              <a:gd name="connsiteY5" fmla="*/ 473825 h 2385752"/>
              <a:gd name="connsiteX6" fmla="*/ 3168073 w 6768407"/>
              <a:gd name="connsiteY6" fmla="*/ 2385752 h 2385752"/>
              <a:gd name="connsiteX7" fmla="*/ 3558771 w 6768407"/>
              <a:gd name="connsiteY7" fmla="*/ 2385752 h 2385752"/>
              <a:gd name="connsiteX8" fmla="*/ 3566160 w 6768407"/>
              <a:gd name="connsiteY8" fmla="*/ 182880 h 2385752"/>
              <a:gd name="connsiteX9" fmla="*/ 4964545 w 6768407"/>
              <a:gd name="connsiteY9" fmla="*/ 189345 h 2385752"/>
              <a:gd name="connsiteX10" fmla="*/ 4948844 w 6768407"/>
              <a:gd name="connsiteY10" fmla="*/ 1537854 h 2385752"/>
              <a:gd name="connsiteX11" fmla="*/ 6768407 w 6768407"/>
              <a:gd name="connsiteY11" fmla="*/ 1529541 h 2385752"/>
              <a:gd name="connsiteX0" fmla="*/ 0 w 6768407"/>
              <a:gd name="connsiteY0" fmla="*/ 931025 h 2385752"/>
              <a:gd name="connsiteX1" fmla="*/ 1280160 w 6768407"/>
              <a:gd name="connsiteY1" fmla="*/ 939338 h 2385752"/>
              <a:gd name="connsiteX2" fmla="*/ 1288473 w 6768407"/>
              <a:gd name="connsiteY2" fmla="*/ 0 h 2385752"/>
              <a:gd name="connsiteX3" fmla="*/ 2003367 w 6768407"/>
              <a:gd name="connsiteY3" fmla="*/ 8312 h 2385752"/>
              <a:gd name="connsiteX4" fmla="*/ 2003367 w 6768407"/>
              <a:gd name="connsiteY4" fmla="*/ 470130 h 2385752"/>
              <a:gd name="connsiteX5" fmla="*/ 3167149 w 6768407"/>
              <a:gd name="connsiteY5" fmla="*/ 473825 h 2385752"/>
              <a:gd name="connsiteX6" fmla="*/ 3168073 w 6768407"/>
              <a:gd name="connsiteY6" fmla="*/ 2385752 h 2385752"/>
              <a:gd name="connsiteX7" fmla="*/ 3558771 w 6768407"/>
              <a:gd name="connsiteY7" fmla="*/ 2385752 h 2385752"/>
              <a:gd name="connsiteX8" fmla="*/ 3566160 w 6768407"/>
              <a:gd name="connsiteY8" fmla="*/ 182880 h 2385752"/>
              <a:gd name="connsiteX9" fmla="*/ 4964545 w 6768407"/>
              <a:gd name="connsiteY9" fmla="*/ 189345 h 2385752"/>
              <a:gd name="connsiteX10" fmla="*/ 4948844 w 6768407"/>
              <a:gd name="connsiteY10" fmla="*/ 1537854 h 2385752"/>
              <a:gd name="connsiteX11" fmla="*/ 6768407 w 6768407"/>
              <a:gd name="connsiteY11" fmla="*/ 1529541 h 2385752"/>
              <a:gd name="connsiteX0" fmla="*/ 0 w 6778567"/>
              <a:gd name="connsiteY0" fmla="*/ 931025 h 2385752"/>
              <a:gd name="connsiteX1" fmla="*/ 1280160 w 6778567"/>
              <a:gd name="connsiteY1" fmla="*/ 939338 h 2385752"/>
              <a:gd name="connsiteX2" fmla="*/ 1288473 w 6778567"/>
              <a:gd name="connsiteY2" fmla="*/ 0 h 2385752"/>
              <a:gd name="connsiteX3" fmla="*/ 2003367 w 6778567"/>
              <a:gd name="connsiteY3" fmla="*/ 8312 h 2385752"/>
              <a:gd name="connsiteX4" fmla="*/ 2003367 w 6778567"/>
              <a:gd name="connsiteY4" fmla="*/ 470130 h 2385752"/>
              <a:gd name="connsiteX5" fmla="*/ 3167149 w 6778567"/>
              <a:gd name="connsiteY5" fmla="*/ 473825 h 2385752"/>
              <a:gd name="connsiteX6" fmla="*/ 3168073 w 6778567"/>
              <a:gd name="connsiteY6" fmla="*/ 2385752 h 2385752"/>
              <a:gd name="connsiteX7" fmla="*/ 3558771 w 6778567"/>
              <a:gd name="connsiteY7" fmla="*/ 2385752 h 2385752"/>
              <a:gd name="connsiteX8" fmla="*/ 3566160 w 6778567"/>
              <a:gd name="connsiteY8" fmla="*/ 182880 h 2385752"/>
              <a:gd name="connsiteX9" fmla="*/ 4964545 w 6778567"/>
              <a:gd name="connsiteY9" fmla="*/ 189345 h 2385752"/>
              <a:gd name="connsiteX10" fmla="*/ 4948844 w 6778567"/>
              <a:gd name="connsiteY10" fmla="*/ 1537854 h 2385752"/>
              <a:gd name="connsiteX11" fmla="*/ 6778567 w 6778567"/>
              <a:gd name="connsiteY11" fmla="*/ 1560021 h 2385752"/>
              <a:gd name="connsiteX0" fmla="*/ 0 w 6809047"/>
              <a:gd name="connsiteY0" fmla="*/ 931025 h 2385752"/>
              <a:gd name="connsiteX1" fmla="*/ 1280160 w 6809047"/>
              <a:gd name="connsiteY1" fmla="*/ 93933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0885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2917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2917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47753 w 6809047"/>
              <a:gd name="connsiteY6" fmla="*/ 165423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1684712"/>
              <a:gd name="connsiteX1" fmla="*/ 1290320 w 6809047"/>
              <a:gd name="connsiteY1" fmla="*/ 929178 h 1684712"/>
              <a:gd name="connsiteX2" fmla="*/ 1288473 w 6809047"/>
              <a:gd name="connsiteY2" fmla="*/ 0 h 1684712"/>
              <a:gd name="connsiteX3" fmla="*/ 2003367 w 6809047"/>
              <a:gd name="connsiteY3" fmla="*/ 8312 h 1684712"/>
              <a:gd name="connsiteX4" fmla="*/ 2003367 w 6809047"/>
              <a:gd name="connsiteY4" fmla="*/ 470130 h 1684712"/>
              <a:gd name="connsiteX5" fmla="*/ 3167149 w 6809047"/>
              <a:gd name="connsiteY5" fmla="*/ 473825 h 1684712"/>
              <a:gd name="connsiteX6" fmla="*/ 3147753 w 6809047"/>
              <a:gd name="connsiteY6" fmla="*/ 1654232 h 1684712"/>
              <a:gd name="connsiteX7" fmla="*/ 3568931 w 6809047"/>
              <a:gd name="connsiteY7" fmla="*/ 1684712 h 1684712"/>
              <a:gd name="connsiteX8" fmla="*/ 3566160 w 6809047"/>
              <a:gd name="connsiteY8" fmla="*/ 182880 h 1684712"/>
              <a:gd name="connsiteX9" fmla="*/ 4964545 w 6809047"/>
              <a:gd name="connsiteY9" fmla="*/ 189345 h 1684712"/>
              <a:gd name="connsiteX10" fmla="*/ 4948844 w 6809047"/>
              <a:gd name="connsiteY10" fmla="*/ 1537854 h 1684712"/>
              <a:gd name="connsiteX11" fmla="*/ 6809047 w 6809047"/>
              <a:gd name="connsiteY11" fmla="*/ 1539701 h 1684712"/>
              <a:gd name="connsiteX0" fmla="*/ 0 w 6809047"/>
              <a:gd name="connsiteY0" fmla="*/ 931025 h 1654232"/>
              <a:gd name="connsiteX1" fmla="*/ 1290320 w 6809047"/>
              <a:gd name="connsiteY1" fmla="*/ 929178 h 1654232"/>
              <a:gd name="connsiteX2" fmla="*/ 1288473 w 6809047"/>
              <a:gd name="connsiteY2" fmla="*/ 0 h 1654232"/>
              <a:gd name="connsiteX3" fmla="*/ 2003367 w 6809047"/>
              <a:gd name="connsiteY3" fmla="*/ 8312 h 1654232"/>
              <a:gd name="connsiteX4" fmla="*/ 2003367 w 6809047"/>
              <a:gd name="connsiteY4" fmla="*/ 470130 h 1654232"/>
              <a:gd name="connsiteX5" fmla="*/ 3167149 w 6809047"/>
              <a:gd name="connsiteY5" fmla="*/ 473825 h 1654232"/>
              <a:gd name="connsiteX6" fmla="*/ 3147753 w 6809047"/>
              <a:gd name="connsiteY6" fmla="*/ 1654232 h 1654232"/>
              <a:gd name="connsiteX7" fmla="*/ 3568931 w 6809047"/>
              <a:gd name="connsiteY7" fmla="*/ 1623752 h 1654232"/>
              <a:gd name="connsiteX8" fmla="*/ 3566160 w 6809047"/>
              <a:gd name="connsiteY8" fmla="*/ 182880 h 1654232"/>
              <a:gd name="connsiteX9" fmla="*/ 4964545 w 6809047"/>
              <a:gd name="connsiteY9" fmla="*/ 189345 h 1654232"/>
              <a:gd name="connsiteX10" fmla="*/ 4948844 w 6809047"/>
              <a:gd name="connsiteY10" fmla="*/ 1537854 h 1654232"/>
              <a:gd name="connsiteX11" fmla="*/ 6809047 w 6809047"/>
              <a:gd name="connsiteY11" fmla="*/ 1539701 h 1654232"/>
              <a:gd name="connsiteX0" fmla="*/ 0 w 6809047"/>
              <a:gd name="connsiteY0" fmla="*/ 931025 h 1644072"/>
              <a:gd name="connsiteX1" fmla="*/ 1290320 w 6809047"/>
              <a:gd name="connsiteY1" fmla="*/ 929178 h 1644072"/>
              <a:gd name="connsiteX2" fmla="*/ 1288473 w 6809047"/>
              <a:gd name="connsiteY2" fmla="*/ 0 h 1644072"/>
              <a:gd name="connsiteX3" fmla="*/ 2003367 w 6809047"/>
              <a:gd name="connsiteY3" fmla="*/ 8312 h 1644072"/>
              <a:gd name="connsiteX4" fmla="*/ 2003367 w 6809047"/>
              <a:gd name="connsiteY4" fmla="*/ 470130 h 1644072"/>
              <a:gd name="connsiteX5" fmla="*/ 3167149 w 6809047"/>
              <a:gd name="connsiteY5" fmla="*/ 473825 h 1644072"/>
              <a:gd name="connsiteX6" fmla="*/ 3168073 w 6809047"/>
              <a:gd name="connsiteY6" fmla="*/ 1644072 h 1644072"/>
              <a:gd name="connsiteX7" fmla="*/ 3568931 w 6809047"/>
              <a:gd name="connsiteY7" fmla="*/ 1623752 h 1644072"/>
              <a:gd name="connsiteX8" fmla="*/ 3566160 w 6809047"/>
              <a:gd name="connsiteY8" fmla="*/ 182880 h 1644072"/>
              <a:gd name="connsiteX9" fmla="*/ 4964545 w 6809047"/>
              <a:gd name="connsiteY9" fmla="*/ 189345 h 1644072"/>
              <a:gd name="connsiteX10" fmla="*/ 4948844 w 6809047"/>
              <a:gd name="connsiteY10" fmla="*/ 1537854 h 1644072"/>
              <a:gd name="connsiteX11" fmla="*/ 6809047 w 6809047"/>
              <a:gd name="connsiteY11" fmla="*/ 1539701 h 164407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8073 w 6809047"/>
              <a:gd name="connsiteY6" fmla="*/ 1593272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64392"/>
              <a:gd name="connsiteX1" fmla="*/ 1290320 w 6809047"/>
              <a:gd name="connsiteY1" fmla="*/ 929178 h 1664392"/>
              <a:gd name="connsiteX2" fmla="*/ 1288473 w 6809047"/>
              <a:gd name="connsiteY2" fmla="*/ 0 h 1664392"/>
              <a:gd name="connsiteX3" fmla="*/ 2003367 w 6809047"/>
              <a:gd name="connsiteY3" fmla="*/ 8312 h 1664392"/>
              <a:gd name="connsiteX4" fmla="*/ 2003367 w 6809047"/>
              <a:gd name="connsiteY4" fmla="*/ 470130 h 1664392"/>
              <a:gd name="connsiteX5" fmla="*/ 3167149 w 6809047"/>
              <a:gd name="connsiteY5" fmla="*/ 473825 h 1664392"/>
              <a:gd name="connsiteX6" fmla="*/ 3147753 w 6809047"/>
              <a:gd name="connsiteY6" fmla="*/ 1664392 h 1664392"/>
              <a:gd name="connsiteX7" fmla="*/ 3568931 w 6809047"/>
              <a:gd name="connsiteY7" fmla="*/ 1623752 h 1664392"/>
              <a:gd name="connsiteX8" fmla="*/ 3566160 w 6809047"/>
              <a:gd name="connsiteY8" fmla="*/ 182880 h 1664392"/>
              <a:gd name="connsiteX9" fmla="*/ 4964545 w 6809047"/>
              <a:gd name="connsiteY9" fmla="*/ 189345 h 1664392"/>
              <a:gd name="connsiteX10" fmla="*/ 4948844 w 6809047"/>
              <a:gd name="connsiteY10" fmla="*/ 1537854 h 1664392"/>
              <a:gd name="connsiteX11" fmla="*/ 6809047 w 6809047"/>
              <a:gd name="connsiteY11" fmla="*/ 1539701 h 1664392"/>
              <a:gd name="connsiteX0" fmla="*/ 0 w 6809047"/>
              <a:gd name="connsiteY0" fmla="*/ 931025 h 1642620"/>
              <a:gd name="connsiteX1" fmla="*/ 1290320 w 6809047"/>
              <a:gd name="connsiteY1" fmla="*/ 929178 h 1642620"/>
              <a:gd name="connsiteX2" fmla="*/ 1288473 w 6809047"/>
              <a:gd name="connsiteY2" fmla="*/ 0 h 1642620"/>
              <a:gd name="connsiteX3" fmla="*/ 2003367 w 6809047"/>
              <a:gd name="connsiteY3" fmla="*/ 8312 h 1642620"/>
              <a:gd name="connsiteX4" fmla="*/ 2003367 w 6809047"/>
              <a:gd name="connsiteY4" fmla="*/ 470130 h 1642620"/>
              <a:gd name="connsiteX5" fmla="*/ 3167149 w 6809047"/>
              <a:gd name="connsiteY5" fmla="*/ 473825 h 1642620"/>
              <a:gd name="connsiteX6" fmla="*/ 3152592 w 6809047"/>
              <a:gd name="connsiteY6" fmla="*/ 1642620 h 1642620"/>
              <a:gd name="connsiteX7" fmla="*/ 3568931 w 6809047"/>
              <a:gd name="connsiteY7" fmla="*/ 1623752 h 1642620"/>
              <a:gd name="connsiteX8" fmla="*/ 3566160 w 6809047"/>
              <a:gd name="connsiteY8" fmla="*/ 182880 h 1642620"/>
              <a:gd name="connsiteX9" fmla="*/ 4964545 w 6809047"/>
              <a:gd name="connsiteY9" fmla="*/ 189345 h 1642620"/>
              <a:gd name="connsiteX10" fmla="*/ 4948844 w 6809047"/>
              <a:gd name="connsiteY10" fmla="*/ 1537854 h 1642620"/>
              <a:gd name="connsiteX11" fmla="*/ 6809047 w 6809047"/>
              <a:gd name="connsiteY11" fmla="*/ 1539701 h 1642620"/>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55011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4687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74363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7106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7106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4687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8914072"/>
              <a:gd name="connsiteY0" fmla="*/ 931025 h 1623752"/>
              <a:gd name="connsiteX1" fmla="*/ 1290320 w 8914072"/>
              <a:gd name="connsiteY1" fmla="*/ 929178 h 1623752"/>
              <a:gd name="connsiteX2" fmla="*/ 1288473 w 8914072"/>
              <a:gd name="connsiteY2" fmla="*/ 0 h 1623752"/>
              <a:gd name="connsiteX3" fmla="*/ 2003367 w 8914072"/>
              <a:gd name="connsiteY3" fmla="*/ 8312 h 1623752"/>
              <a:gd name="connsiteX4" fmla="*/ 2003367 w 8914072"/>
              <a:gd name="connsiteY4" fmla="*/ 470130 h 1623752"/>
              <a:gd name="connsiteX5" fmla="*/ 3167149 w 8914072"/>
              <a:gd name="connsiteY5" fmla="*/ 473825 h 1623752"/>
              <a:gd name="connsiteX6" fmla="*/ 3164687 w 8914072"/>
              <a:gd name="connsiteY6" fmla="*/ 1623268 h 1623752"/>
              <a:gd name="connsiteX7" fmla="*/ 3568931 w 8914072"/>
              <a:gd name="connsiteY7" fmla="*/ 1623752 h 1623752"/>
              <a:gd name="connsiteX8" fmla="*/ 3566160 w 8914072"/>
              <a:gd name="connsiteY8" fmla="*/ 182880 h 1623752"/>
              <a:gd name="connsiteX9" fmla="*/ 4964545 w 8914072"/>
              <a:gd name="connsiteY9" fmla="*/ 189345 h 1623752"/>
              <a:gd name="connsiteX10" fmla="*/ 4948844 w 8914072"/>
              <a:gd name="connsiteY10" fmla="*/ 1537854 h 1623752"/>
              <a:gd name="connsiteX11" fmla="*/ 8914072 w 8914072"/>
              <a:gd name="connsiteY11" fmla="*/ 1558751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75080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26095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56075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46082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48844 w 6458589"/>
              <a:gd name="connsiteY10" fmla="*/ 1537854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55572 w 6458589"/>
              <a:gd name="connsiteY10" fmla="*/ 1537854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82484 w 6458589"/>
              <a:gd name="connsiteY10" fmla="*/ 1554946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75756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5869447"/>
              <a:gd name="connsiteY0" fmla="*/ 931025 h 1623752"/>
              <a:gd name="connsiteX1" fmla="*/ 701178 w 5869447"/>
              <a:gd name="connsiteY1" fmla="*/ 929178 h 1623752"/>
              <a:gd name="connsiteX2" fmla="*/ 699331 w 5869447"/>
              <a:gd name="connsiteY2" fmla="*/ 0 h 1623752"/>
              <a:gd name="connsiteX3" fmla="*/ 1414225 w 5869447"/>
              <a:gd name="connsiteY3" fmla="*/ 8312 h 1623752"/>
              <a:gd name="connsiteX4" fmla="*/ 1414225 w 5869447"/>
              <a:gd name="connsiteY4" fmla="*/ 470130 h 1623752"/>
              <a:gd name="connsiteX5" fmla="*/ 2578007 w 5869447"/>
              <a:gd name="connsiteY5" fmla="*/ 473825 h 1623752"/>
              <a:gd name="connsiteX6" fmla="*/ 2575545 w 5869447"/>
              <a:gd name="connsiteY6" fmla="*/ 1623268 h 1623752"/>
              <a:gd name="connsiteX7" fmla="*/ 2979789 w 5869447"/>
              <a:gd name="connsiteY7" fmla="*/ 1623752 h 1623752"/>
              <a:gd name="connsiteX8" fmla="*/ 2977018 w 5869447"/>
              <a:gd name="connsiteY8" fmla="*/ 182880 h 1623752"/>
              <a:gd name="connsiteX9" fmla="*/ 4375403 w 5869447"/>
              <a:gd name="connsiteY9" fmla="*/ 189345 h 1623752"/>
              <a:gd name="connsiteX10" fmla="*/ 4373158 w 5869447"/>
              <a:gd name="connsiteY10" fmla="*/ 1537855 h 1623752"/>
              <a:gd name="connsiteX11" fmla="*/ 5869447 w 5869447"/>
              <a:gd name="connsiteY11" fmla="*/ 1543584 h 1623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9447" h="1623752">
                <a:moveTo>
                  <a:pt x="0" y="931025"/>
                </a:moveTo>
                <a:lnTo>
                  <a:pt x="701178" y="929178"/>
                </a:lnTo>
                <a:cubicBezTo>
                  <a:pt x="700562" y="626225"/>
                  <a:pt x="699947" y="302953"/>
                  <a:pt x="699331" y="0"/>
                </a:cubicBezTo>
                <a:lnTo>
                  <a:pt x="1414225" y="8312"/>
                </a:lnTo>
                <a:lnTo>
                  <a:pt x="1414225" y="470130"/>
                </a:lnTo>
                <a:lnTo>
                  <a:pt x="2578007" y="473825"/>
                </a:lnTo>
                <a:cubicBezTo>
                  <a:pt x="2581702" y="1111134"/>
                  <a:pt x="2571850" y="985959"/>
                  <a:pt x="2575545" y="1623268"/>
                </a:cubicBezTo>
                <a:lnTo>
                  <a:pt x="2979789" y="1623752"/>
                </a:lnTo>
                <a:cubicBezTo>
                  <a:pt x="2978865" y="1123141"/>
                  <a:pt x="2977942" y="683491"/>
                  <a:pt x="2977018" y="182880"/>
                </a:cubicBezTo>
                <a:lnTo>
                  <a:pt x="4375403" y="189345"/>
                </a:lnTo>
                <a:cubicBezTo>
                  <a:pt x="4374655" y="638848"/>
                  <a:pt x="4373906" y="1088352"/>
                  <a:pt x="4373158" y="1537855"/>
                </a:cubicBezTo>
                <a:lnTo>
                  <a:pt x="5869447" y="1543584"/>
                </a:lnTo>
              </a:path>
            </a:pathLst>
          </a:custGeom>
          <a:noFill/>
          <a:ln w="12700" cap="rnd">
            <a:solidFill>
              <a:schemeClr val="tx1"/>
            </a:solidFill>
            <a:round/>
            <a:extLst>
              <a:ext uri="{C807C97D-BFC1-408E-A445-0C87EB9F89A2}">
                <ask:lineSketchStyleProps xmlns:ask="http://schemas.microsoft.com/office/drawing/2018/sketchyshapes" sd="1219033472">
                  <a:custGeom>
                    <a:avLst/>
                    <a:gdLst>
                      <a:gd name="connsiteX0" fmla="*/ 0 w 8678487"/>
                      <a:gd name="connsiteY0" fmla="*/ 931025 h 2385752"/>
                      <a:gd name="connsiteX1" fmla="*/ 627278 w 8678487"/>
                      <a:gd name="connsiteY1" fmla="*/ 935098 h 2385752"/>
                      <a:gd name="connsiteX2" fmla="*/ 1280160 w 8678487"/>
                      <a:gd name="connsiteY2" fmla="*/ 939338 h 2385752"/>
                      <a:gd name="connsiteX3" fmla="*/ 1284483 w 8678487"/>
                      <a:gd name="connsiteY3" fmla="*/ 450882 h 2385752"/>
                      <a:gd name="connsiteX4" fmla="*/ 1288473 w 8678487"/>
                      <a:gd name="connsiteY4" fmla="*/ 0 h 2385752"/>
                      <a:gd name="connsiteX5" fmla="*/ 1631622 w 8678487"/>
                      <a:gd name="connsiteY5" fmla="*/ 3990 h 2385752"/>
                      <a:gd name="connsiteX6" fmla="*/ 2003367 w 8678487"/>
                      <a:gd name="connsiteY6" fmla="*/ 8312 h 2385752"/>
                      <a:gd name="connsiteX7" fmla="*/ 2003367 w 8678487"/>
                      <a:gd name="connsiteY7" fmla="*/ 490450 h 2385752"/>
                      <a:gd name="connsiteX8" fmla="*/ 2585258 w 8678487"/>
                      <a:gd name="connsiteY8" fmla="*/ 482138 h 2385752"/>
                      <a:gd name="connsiteX9" fmla="*/ 3167149 w 8678487"/>
                      <a:gd name="connsiteY9" fmla="*/ 473825 h 2385752"/>
                      <a:gd name="connsiteX10" fmla="*/ 3181419 w 8678487"/>
                      <a:gd name="connsiteY10" fmla="*/ 1130253 h 2385752"/>
                      <a:gd name="connsiteX11" fmla="*/ 3196105 w 8678487"/>
                      <a:gd name="connsiteY11" fmla="*/ 1805801 h 2385752"/>
                      <a:gd name="connsiteX12" fmla="*/ 3208713 w 8678487"/>
                      <a:gd name="connsiteY12" fmla="*/ 2385752 h 2385752"/>
                      <a:gd name="connsiteX13" fmla="*/ 3599411 w 8678487"/>
                      <a:gd name="connsiteY13" fmla="*/ 2385752 h 2385752"/>
                      <a:gd name="connsiteX14" fmla="*/ 3591098 w 8678487"/>
                      <a:gd name="connsiteY14" fmla="*/ 1835034 h 2385752"/>
                      <a:gd name="connsiteX15" fmla="*/ 3582453 w 8678487"/>
                      <a:gd name="connsiteY15" fmla="*/ 1262287 h 2385752"/>
                      <a:gd name="connsiteX16" fmla="*/ 3575138 w 8678487"/>
                      <a:gd name="connsiteY16" fmla="*/ 777655 h 2385752"/>
                      <a:gd name="connsiteX17" fmla="*/ 3566160 w 8678487"/>
                      <a:gd name="connsiteY17" fmla="*/ 182880 h 2385752"/>
                      <a:gd name="connsiteX18" fmla="*/ 4274155 w 8678487"/>
                      <a:gd name="connsiteY18" fmla="*/ 191359 h 2385752"/>
                      <a:gd name="connsiteX19" fmla="*/ 4954385 w 8678487"/>
                      <a:gd name="connsiteY19" fmla="*/ 199505 h 2385752"/>
                      <a:gd name="connsiteX20" fmla="*/ 4966855 w 8678487"/>
                      <a:gd name="connsiteY20" fmla="*/ 868680 h 2385752"/>
                      <a:gd name="connsiteX21" fmla="*/ 4979324 w 8678487"/>
                      <a:gd name="connsiteY21" fmla="*/ 1537854 h 2385752"/>
                      <a:gd name="connsiteX22" fmla="*/ 5484876 w 8678487"/>
                      <a:gd name="connsiteY22" fmla="*/ 1536718 h 2385752"/>
                      <a:gd name="connsiteX23" fmla="*/ 6138395 w 8678487"/>
                      <a:gd name="connsiteY23" fmla="*/ 1535249 h 2385752"/>
                      <a:gd name="connsiteX24" fmla="*/ 6643947 w 8678487"/>
                      <a:gd name="connsiteY24" fmla="*/ 1534113 h 2385752"/>
                      <a:gd name="connsiteX25" fmla="*/ 7223483 w 8678487"/>
                      <a:gd name="connsiteY25" fmla="*/ 1532811 h 2385752"/>
                      <a:gd name="connsiteX26" fmla="*/ 7913993 w 8678487"/>
                      <a:gd name="connsiteY26" fmla="*/ 1531259 h 2385752"/>
                      <a:gd name="connsiteX27" fmla="*/ 8678487 w 8678487"/>
                      <a:gd name="connsiteY27" fmla="*/ 1529541 h 2385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678487" h="2385752" extrusionOk="0">
                        <a:moveTo>
                          <a:pt x="0" y="931025"/>
                        </a:moveTo>
                        <a:cubicBezTo>
                          <a:pt x="185235" y="930992"/>
                          <a:pt x="428036" y="910040"/>
                          <a:pt x="627278" y="935098"/>
                        </a:cubicBezTo>
                        <a:cubicBezTo>
                          <a:pt x="826520" y="960156"/>
                          <a:pt x="1110039" y="931575"/>
                          <a:pt x="1280160" y="939338"/>
                        </a:cubicBezTo>
                        <a:cubicBezTo>
                          <a:pt x="1266627" y="773380"/>
                          <a:pt x="1263763" y="681703"/>
                          <a:pt x="1284483" y="450882"/>
                        </a:cubicBezTo>
                        <a:cubicBezTo>
                          <a:pt x="1305203" y="220061"/>
                          <a:pt x="1309610" y="116704"/>
                          <a:pt x="1288473" y="0"/>
                        </a:cubicBezTo>
                        <a:cubicBezTo>
                          <a:pt x="1428789" y="2163"/>
                          <a:pt x="1556389" y="2076"/>
                          <a:pt x="1631622" y="3990"/>
                        </a:cubicBezTo>
                        <a:cubicBezTo>
                          <a:pt x="1706855" y="5904"/>
                          <a:pt x="1850957" y="22647"/>
                          <a:pt x="2003367" y="8312"/>
                        </a:cubicBezTo>
                        <a:cubicBezTo>
                          <a:pt x="2025075" y="209874"/>
                          <a:pt x="2008110" y="272298"/>
                          <a:pt x="2003367" y="490450"/>
                        </a:cubicBezTo>
                        <a:cubicBezTo>
                          <a:pt x="2255086" y="474337"/>
                          <a:pt x="2362567" y="502488"/>
                          <a:pt x="2585258" y="482138"/>
                        </a:cubicBezTo>
                        <a:cubicBezTo>
                          <a:pt x="2807949" y="461787"/>
                          <a:pt x="2934322" y="499568"/>
                          <a:pt x="3167149" y="473825"/>
                        </a:cubicBezTo>
                        <a:cubicBezTo>
                          <a:pt x="3197227" y="734851"/>
                          <a:pt x="3162629" y="848984"/>
                          <a:pt x="3181419" y="1130253"/>
                        </a:cubicBezTo>
                        <a:cubicBezTo>
                          <a:pt x="3200209" y="1411522"/>
                          <a:pt x="3211740" y="1513220"/>
                          <a:pt x="3196105" y="1805801"/>
                        </a:cubicBezTo>
                        <a:cubicBezTo>
                          <a:pt x="3180470" y="2098382"/>
                          <a:pt x="3190110" y="2226555"/>
                          <a:pt x="3208713" y="2385752"/>
                        </a:cubicBezTo>
                        <a:cubicBezTo>
                          <a:pt x="3292678" y="2388525"/>
                          <a:pt x="3478656" y="2377243"/>
                          <a:pt x="3599411" y="2385752"/>
                        </a:cubicBezTo>
                        <a:cubicBezTo>
                          <a:pt x="3600941" y="2156607"/>
                          <a:pt x="3574573" y="2074299"/>
                          <a:pt x="3591098" y="1835034"/>
                        </a:cubicBezTo>
                        <a:cubicBezTo>
                          <a:pt x="3607623" y="1595769"/>
                          <a:pt x="3603637" y="1390174"/>
                          <a:pt x="3582453" y="1262287"/>
                        </a:cubicBezTo>
                        <a:cubicBezTo>
                          <a:pt x="3561269" y="1134400"/>
                          <a:pt x="3598915" y="991451"/>
                          <a:pt x="3575138" y="777655"/>
                        </a:cubicBezTo>
                        <a:cubicBezTo>
                          <a:pt x="3551361" y="563859"/>
                          <a:pt x="3540725" y="377211"/>
                          <a:pt x="3566160" y="182880"/>
                        </a:cubicBezTo>
                        <a:cubicBezTo>
                          <a:pt x="3776962" y="188449"/>
                          <a:pt x="3931307" y="169318"/>
                          <a:pt x="4274155" y="191359"/>
                        </a:cubicBezTo>
                        <a:cubicBezTo>
                          <a:pt x="4617003" y="213400"/>
                          <a:pt x="4642200" y="184011"/>
                          <a:pt x="4954385" y="199505"/>
                        </a:cubicBezTo>
                        <a:cubicBezTo>
                          <a:pt x="4945187" y="357021"/>
                          <a:pt x="4990637" y="579560"/>
                          <a:pt x="4966855" y="868680"/>
                        </a:cubicBezTo>
                        <a:cubicBezTo>
                          <a:pt x="4943072" y="1157800"/>
                          <a:pt x="5001116" y="1203595"/>
                          <a:pt x="4979324" y="1537854"/>
                        </a:cubicBezTo>
                        <a:cubicBezTo>
                          <a:pt x="5134696" y="1550396"/>
                          <a:pt x="5319869" y="1558796"/>
                          <a:pt x="5484876" y="1536718"/>
                        </a:cubicBezTo>
                        <a:cubicBezTo>
                          <a:pt x="5649883" y="1514640"/>
                          <a:pt x="5978716" y="1567218"/>
                          <a:pt x="6138395" y="1535249"/>
                        </a:cubicBezTo>
                        <a:cubicBezTo>
                          <a:pt x="6298074" y="1503281"/>
                          <a:pt x="6410757" y="1552159"/>
                          <a:pt x="6643947" y="1534113"/>
                        </a:cubicBezTo>
                        <a:cubicBezTo>
                          <a:pt x="6877137" y="1516067"/>
                          <a:pt x="6938051" y="1540034"/>
                          <a:pt x="7223483" y="1532811"/>
                        </a:cubicBezTo>
                        <a:cubicBezTo>
                          <a:pt x="7508915" y="1525588"/>
                          <a:pt x="7718132" y="1553007"/>
                          <a:pt x="7913993" y="1531259"/>
                        </a:cubicBezTo>
                        <a:cubicBezTo>
                          <a:pt x="8109854" y="1509511"/>
                          <a:pt x="8490588" y="1499817"/>
                          <a:pt x="8678487" y="1529541"/>
                        </a:cubicBezTo>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694AAC40-29EE-5918-51D7-FDD4318CEA1A}"/>
              </a:ext>
            </a:extLst>
          </p:cNvPr>
          <p:cNvSpPr txBox="1"/>
          <p:nvPr/>
        </p:nvSpPr>
        <p:spPr>
          <a:xfrm>
            <a:off x="2559160" y="3035446"/>
            <a:ext cx="1730360" cy="830997"/>
          </a:xfrm>
          <a:prstGeom prst="rect">
            <a:avLst/>
          </a:prstGeom>
          <a:noFill/>
        </p:spPr>
        <p:txBody>
          <a:bodyPr wrap="square">
            <a:spAutoFit/>
          </a:bodyPr>
          <a:lstStyle/>
          <a:p>
            <a:pPr algn="ctr"/>
            <a:r>
              <a:rPr lang="en-US" sz="1200" dirty="0">
                <a:solidFill>
                  <a:schemeClr val="accent1">
                    <a:lumMod val="75000"/>
                  </a:schemeClr>
                </a:solidFill>
              </a:rPr>
              <a:t>Create a vision </a:t>
            </a:r>
            <a:r>
              <a:rPr lang="en-US" sz="1200" dirty="0">
                <a:solidFill>
                  <a:sysClr val="windowText" lastClr="000000"/>
                </a:solidFill>
              </a:rPr>
              <a:t>for your endowment fund—dream big and then focus.</a:t>
            </a:r>
          </a:p>
        </p:txBody>
      </p:sp>
      <p:sp>
        <p:nvSpPr>
          <p:cNvPr id="14" name="TextBox 13">
            <a:extLst>
              <a:ext uri="{FF2B5EF4-FFF2-40B4-BE49-F238E27FC236}">
                <a16:creationId xmlns:a16="http://schemas.microsoft.com/office/drawing/2014/main" id="{A73A1D24-ACA8-4DED-E82B-A89A69F971B6}"/>
              </a:ext>
            </a:extLst>
          </p:cNvPr>
          <p:cNvSpPr txBox="1"/>
          <p:nvPr/>
        </p:nvSpPr>
        <p:spPr>
          <a:xfrm>
            <a:off x="4832175" y="3355854"/>
            <a:ext cx="1922224" cy="830997"/>
          </a:xfrm>
          <a:prstGeom prst="rect">
            <a:avLst/>
          </a:prstGeom>
          <a:noFill/>
        </p:spPr>
        <p:txBody>
          <a:bodyPr wrap="square">
            <a:spAutoFit/>
          </a:bodyPr>
          <a:lstStyle/>
          <a:p>
            <a:pPr algn="ctr"/>
            <a:r>
              <a:rPr lang="en-US" sz="1200" dirty="0">
                <a:solidFill>
                  <a:schemeClr val="accent1">
                    <a:lumMod val="75000"/>
                  </a:schemeClr>
                </a:solidFill>
              </a:rPr>
              <a:t>Consider near - and long-term projects</a:t>
            </a:r>
            <a:r>
              <a:rPr lang="en-US" sz="1200" dirty="0">
                <a:solidFill>
                  <a:sysClr val="windowText" lastClr="000000"/>
                </a:solidFill>
              </a:rPr>
              <a:t>—make your endowment fund real for your organization.</a:t>
            </a:r>
          </a:p>
        </p:txBody>
      </p:sp>
      <p:sp>
        <p:nvSpPr>
          <p:cNvPr id="16" name="TextBox 15">
            <a:extLst>
              <a:ext uri="{FF2B5EF4-FFF2-40B4-BE49-F238E27FC236}">
                <a16:creationId xmlns:a16="http://schemas.microsoft.com/office/drawing/2014/main" id="{017BE529-1CF1-FDA3-0CD9-B1C8EE3771BB}"/>
              </a:ext>
            </a:extLst>
          </p:cNvPr>
          <p:cNvSpPr txBox="1"/>
          <p:nvPr/>
        </p:nvSpPr>
        <p:spPr>
          <a:xfrm>
            <a:off x="7082677" y="2677680"/>
            <a:ext cx="1261818" cy="646331"/>
          </a:xfrm>
          <a:prstGeom prst="rect">
            <a:avLst/>
          </a:prstGeom>
          <a:noFill/>
        </p:spPr>
        <p:txBody>
          <a:bodyPr wrap="square">
            <a:spAutoFit/>
          </a:bodyPr>
          <a:lstStyle/>
          <a:p>
            <a:pPr indent="-180975" algn="ctr"/>
            <a:r>
              <a:rPr lang="en-US" sz="1200" b="0" dirty="0">
                <a:solidFill>
                  <a:schemeClr val="accent1">
                    <a:lumMod val="75000"/>
                  </a:schemeClr>
                </a:solidFill>
              </a:rPr>
              <a:t>Share</a:t>
            </a:r>
            <a:r>
              <a:rPr lang="en-US" sz="1200" b="0" dirty="0">
                <a:solidFill>
                  <a:sysClr val="windowText" lastClr="000000"/>
                </a:solidFill>
              </a:rPr>
              <a:t> your endowment fund’s stories.</a:t>
            </a:r>
          </a:p>
        </p:txBody>
      </p:sp>
      <p:sp>
        <p:nvSpPr>
          <p:cNvPr id="18" name="TextBox 17">
            <a:extLst>
              <a:ext uri="{FF2B5EF4-FFF2-40B4-BE49-F238E27FC236}">
                <a16:creationId xmlns:a16="http://schemas.microsoft.com/office/drawing/2014/main" id="{EE103BC1-ECC9-0897-32FB-DB4EAAEF7376}"/>
              </a:ext>
            </a:extLst>
          </p:cNvPr>
          <p:cNvSpPr txBox="1"/>
          <p:nvPr/>
        </p:nvSpPr>
        <p:spPr>
          <a:xfrm>
            <a:off x="8602864" y="3756921"/>
            <a:ext cx="1261818" cy="646331"/>
          </a:xfrm>
          <a:prstGeom prst="rect">
            <a:avLst/>
          </a:prstGeom>
          <a:noFill/>
        </p:spPr>
        <p:txBody>
          <a:bodyPr wrap="square">
            <a:spAutoFit/>
          </a:bodyPr>
          <a:lstStyle/>
          <a:p>
            <a:pPr indent="-180975" algn="ctr"/>
            <a:r>
              <a:rPr lang="en-US" sz="1200" b="0" dirty="0">
                <a:solidFill>
                  <a:schemeClr val="accent1">
                    <a:lumMod val="75000"/>
                  </a:schemeClr>
                </a:solidFill>
              </a:rPr>
              <a:t>Promote</a:t>
            </a:r>
            <a:r>
              <a:rPr lang="en-US" sz="1200" b="0" dirty="0">
                <a:solidFill>
                  <a:sysClr val="windowText" lastClr="000000"/>
                </a:solidFill>
              </a:rPr>
              <a:t> giving to your endowment.</a:t>
            </a:r>
          </a:p>
        </p:txBody>
      </p:sp>
      <p:sp>
        <p:nvSpPr>
          <p:cNvPr id="20" name="TextBox 19">
            <a:extLst>
              <a:ext uri="{FF2B5EF4-FFF2-40B4-BE49-F238E27FC236}">
                <a16:creationId xmlns:a16="http://schemas.microsoft.com/office/drawing/2014/main" id="{CA8A24D3-70DE-E3D2-AC56-3B900D0BC187}"/>
              </a:ext>
            </a:extLst>
          </p:cNvPr>
          <p:cNvSpPr txBox="1"/>
          <p:nvPr/>
        </p:nvSpPr>
        <p:spPr>
          <a:xfrm>
            <a:off x="10295218" y="2764354"/>
            <a:ext cx="1479499" cy="646331"/>
          </a:xfrm>
          <a:prstGeom prst="rect">
            <a:avLst/>
          </a:prstGeom>
          <a:noFill/>
        </p:spPr>
        <p:txBody>
          <a:bodyPr wrap="square">
            <a:spAutoFit/>
          </a:bodyPr>
          <a:lstStyle/>
          <a:p>
            <a:pPr indent="-180975" algn="ctr"/>
            <a:r>
              <a:rPr lang="en-US" sz="1200" b="0" dirty="0">
                <a:solidFill>
                  <a:schemeClr val="accent1">
                    <a:lumMod val="75000"/>
                  </a:schemeClr>
                </a:solidFill>
              </a:rPr>
              <a:t>Celebrate</a:t>
            </a:r>
            <a:r>
              <a:rPr lang="en-US" sz="1200" b="0" dirty="0">
                <a:solidFill>
                  <a:sysClr val="windowText" lastClr="000000"/>
                </a:solidFill>
              </a:rPr>
              <a:t> every distribution </a:t>
            </a:r>
            <a:r>
              <a:rPr lang="en-US" sz="1200" dirty="0">
                <a:solidFill>
                  <a:sysClr val="windowText" lastClr="000000"/>
                </a:solidFill>
              </a:rPr>
              <a:t>from</a:t>
            </a:r>
            <a:r>
              <a:rPr lang="en-US" sz="1200" b="0" dirty="0">
                <a:solidFill>
                  <a:sysClr val="windowText" lastClr="000000"/>
                </a:solidFill>
              </a:rPr>
              <a:t> your endowment.</a:t>
            </a:r>
          </a:p>
        </p:txBody>
      </p:sp>
      <p:pic>
        <p:nvPicPr>
          <p:cNvPr id="7" name="Picture 6" descr="Icon&#10;&#10;Description automatically generated">
            <a:extLst>
              <a:ext uri="{FF2B5EF4-FFF2-40B4-BE49-F238E27FC236}">
                <a16:creationId xmlns:a16="http://schemas.microsoft.com/office/drawing/2014/main" id="{A826C8B7-EFAF-52D3-9114-7B1223966999}"/>
              </a:ext>
            </a:extLst>
          </p:cNvPr>
          <p:cNvPicPr>
            <a:picLocks noChangeAspect="1"/>
          </p:cNvPicPr>
          <p:nvPr/>
        </p:nvPicPr>
        <p:blipFill>
          <a:blip r:embed="rId3"/>
          <a:stretch>
            <a:fillRect/>
          </a:stretch>
        </p:blipFill>
        <p:spPr>
          <a:xfrm>
            <a:off x="-1466835" y="1056428"/>
            <a:ext cx="4589330" cy="4866788"/>
          </a:xfrm>
          <a:prstGeom prst="rect">
            <a:avLst/>
          </a:prstGeom>
        </p:spPr>
      </p:pic>
      <p:sp>
        <p:nvSpPr>
          <p:cNvPr id="3" name="Date Placeholder 2">
            <a:extLst>
              <a:ext uri="{FF2B5EF4-FFF2-40B4-BE49-F238E27FC236}">
                <a16:creationId xmlns:a16="http://schemas.microsoft.com/office/drawing/2014/main" id="{BF1236E5-2C04-5ED2-6337-9EC8E2E16AE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39093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ED34A438-2E1D-EF48-8486-E4D67ED36A9A}"/>
              </a:ext>
            </a:extLst>
          </p:cNvPr>
          <p:cNvSpPr txBox="1">
            <a:spLocks/>
          </p:cNvSpPr>
          <p:nvPr/>
        </p:nvSpPr>
        <p:spPr>
          <a:xfrm>
            <a:off x="421022" y="2790542"/>
            <a:ext cx="4994258" cy="1600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endParaRPr>
          </a:p>
        </p:txBody>
      </p:sp>
      <p:sp>
        <p:nvSpPr>
          <p:cNvPr id="13" name="Title 12">
            <a:extLst>
              <a:ext uri="{FF2B5EF4-FFF2-40B4-BE49-F238E27FC236}">
                <a16:creationId xmlns:a16="http://schemas.microsoft.com/office/drawing/2014/main" id="{4DC7C879-B6FC-4A90-A44B-94F06C4931C5}"/>
              </a:ext>
            </a:extLst>
          </p:cNvPr>
          <p:cNvSpPr>
            <a:spLocks noGrp="1"/>
          </p:cNvSpPr>
          <p:nvPr>
            <p:ph type="title"/>
          </p:nvPr>
        </p:nvSpPr>
        <p:spPr/>
        <p:txBody>
          <a:bodyPr/>
          <a:lstStyle/>
          <a:p>
            <a:r>
              <a:rPr lang="en-US" dirty="0"/>
              <a:t>For more information, please contact</a:t>
            </a:r>
            <a:endParaRPr lang="en-GB" dirty="0"/>
          </a:p>
        </p:txBody>
      </p:sp>
      <p:sp>
        <p:nvSpPr>
          <p:cNvPr id="6" name="Text Placeholder 5">
            <a:extLst>
              <a:ext uri="{FF2B5EF4-FFF2-40B4-BE49-F238E27FC236}">
                <a16:creationId xmlns:a16="http://schemas.microsoft.com/office/drawing/2014/main" id="{AF200364-8606-4CD3-9EE9-CCFADB93A5D0}"/>
              </a:ext>
            </a:extLst>
          </p:cNvPr>
          <p:cNvSpPr>
            <a:spLocks noGrp="1"/>
          </p:cNvSpPr>
          <p:nvPr>
            <p:ph type="body" sz="quarter" idx="13"/>
          </p:nvPr>
        </p:nvSpPr>
        <p:spPr/>
        <p:txBody>
          <a:bodyPr/>
          <a:lstStyle/>
          <a:p>
            <a:r>
              <a:rPr lang="en-US" dirty="0"/>
              <a:t>Firstname Lastname</a:t>
            </a:r>
          </a:p>
          <a:p>
            <a:pPr lvl="1"/>
            <a:r>
              <a:rPr lang="en-US" dirty="0"/>
              <a:t>Title</a:t>
            </a:r>
            <a:br>
              <a:rPr lang="en-US" dirty="0"/>
            </a:br>
            <a:r>
              <a:rPr lang="en-US" dirty="0"/>
              <a:t>Professional designations</a:t>
            </a:r>
            <a:br>
              <a:rPr lang="en-US" dirty="0"/>
            </a:br>
            <a:r>
              <a:rPr lang="en-US" dirty="0"/>
              <a:t>email@thrivent.com</a:t>
            </a:r>
          </a:p>
          <a:p>
            <a:endParaRPr lang="en-GB" dirty="0"/>
          </a:p>
        </p:txBody>
      </p:sp>
      <p:sp>
        <p:nvSpPr>
          <p:cNvPr id="7" name="Text Placeholder 6">
            <a:extLst>
              <a:ext uri="{FF2B5EF4-FFF2-40B4-BE49-F238E27FC236}">
                <a16:creationId xmlns:a16="http://schemas.microsoft.com/office/drawing/2014/main" id="{912537A3-7924-4890-8C4C-13101119F065}"/>
              </a:ext>
            </a:extLst>
          </p:cNvPr>
          <p:cNvSpPr>
            <a:spLocks noGrp="1"/>
          </p:cNvSpPr>
          <p:nvPr>
            <p:ph type="body" sz="quarter" idx="14"/>
          </p:nvPr>
        </p:nvSpPr>
        <p:spPr/>
        <p:txBody>
          <a:bodyPr/>
          <a:lstStyle/>
          <a:p>
            <a:r>
              <a:rPr lang="en-US" dirty="0"/>
              <a:t>Firstname Lastname</a:t>
            </a:r>
          </a:p>
          <a:p>
            <a:pPr lvl="1"/>
            <a:r>
              <a:rPr lang="en-US" dirty="0"/>
              <a:t>Title</a:t>
            </a:r>
            <a:br>
              <a:rPr lang="en-US" dirty="0"/>
            </a:br>
            <a:r>
              <a:rPr lang="en-US" dirty="0"/>
              <a:t>Professional designations</a:t>
            </a:r>
            <a:br>
              <a:rPr lang="en-US" dirty="0"/>
            </a:br>
            <a:r>
              <a:rPr lang="en-US" dirty="0"/>
              <a:t>email@thrivent.com</a:t>
            </a:r>
          </a:p>
          <a:p>
            <a:endParaRPr lang="en-GB" dirty="0"/>
          </a:p>
        </p:txBody>
      </p:sp>
      <p:sp>
        <p:nvSpPr>
          <p:cNvPr id="3" name="Date Placeholder 2">
            <a:extLst>
              <a:ext uri="{FF2B5EF4-FFF2-40B4-BE49-F238E27FC236}">
                <a16:creationId xmlns:a16="http://schemas.microsoft.com/office/drawing/2014/main" id="{AF23ECCC-0BCF-C6E7-8E36-7EB914C5BB8D}"/>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1" name="Picture 10" descr="A picture containing text&#10;&#10;Description automatically generated">
            <a:extLst>
              <a:ext uri="{FF2B5EF4-FFF2-40B4-BE49-F238E27FC236}">
                <a16:creationId xmlns:a16="http://schemas.microsoft.com/office/drawing/2014/main" id="{57B64C85-A864-486A-A851-D4487FD75C28}"/>
              </a:ext>
            </a:extLst>
          </p:cNvPr>
          <p:cNvPicPr>
            <a:picLocks noChangeAspect="1"/>
          </p:cNvPicPr>
          <p:nvPr/>
        </p:nvPicPr>
        <p:blipFill>
          <a:blip r:embed="rId3"/>
          <a:stretch>
            <a:fillRect/>
          </a:stretch>
        </p:blipFill>
        <p:spPr>
          <a:xfrm>
            <a:off x="4019149" y="2806701"/>
            <a:ext cx="8172851" cy="4098131"/>
          </a:xfrm>
          <a:prstGeom prst="rect">
            <a:avLst/>
          </a:prstGeom>
        </p:spPr>
      </p:pic>
      <p:sp>
        <p:nvSpPr>
          <p:cNvPr id="2" name="TextBox 1">
            <a:extLst>
              <a:ext uri="{FF2B5EF4-FFF2-40B4-BE49-F238E27FC236}">
                <a16:creationId xmlns:a16="http://schemas.microsoft.com/office/drawing/2014/main" id="{F7119246-687D-3E09-FDB6-63DA7678E11F}"/>
              </a:ext>
            </a:extLst>
          </p:cNvPr>
          <p:cNvSpPr txBox="1"/>
          <p:nvPr/>
        </p:nvSpPr>
        <p:spPr>
          <a:xfrm>
            <a:off x="421023" y="5117810"/>
            <a:ext cx="3598126" cy="923330"/>
          </a:xfrm>
          <a:prstGeom prst="rect">
            <a:avLst/>
          </a:prstGeom>
          <a:noFill/>
        </p:spPr>
        <p:txBody>
          <a:bodyPr wrap="square" rtlCol="0">
            <a:spAutoFit/>
          </a:bodyPr>
          <a:lstStyle/>
          <a:p>
            <a:r>
              <a:rPr lang="en-US" sz="900" dirty="0">
                <a:effectLst/>
              </a:rPr>
              <a:t>Certified Financial Planner Board of Standards, Inc. (CFP Board) owns the CFP® certification mark, the CERTIFIED FINANCIAL PLANNER™ certification mark, and the CFP® certification mark (with plaque design) logo in the United States, which it authorizes use of by individuals who successfully complete CFP Board’s initial and ongoing certification requirements.</a:t>
            </a:r>
          </a:p>
        </p:txBody>
      </p:sp>
    </p:spTree>
    <p:extLst>
      <p:ext uri="{BB962C8B-B14F-4D97-AF65-F5344CB8AC3E}">
        <p14:creationId xmlns:p14="http://schemas.microsoft.com/office/powerpoint/2010/main" val="110051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EA9B5976-9D10-7442-B152-664EBA55CC79}"/>
              </a:ext>
            </a:extLst>
          </p:cNvPr>
          <p:cNvSpPr txBox="1">
            <a:spLocks/>
          </p:cNvSpPr>
          <p:nvPr/>
        </p:nvSpPr>
        <p:spPr>
          <a:xfrm>
            <a:off x="510361" y="1510747"/>
            <a:ext cx="11171274" cy="4357079"/>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1400" spc="30" dirty="0">
                <a:latin typeface="+mn-lt"/>
                <a:cs typeface="Arial" panose="020B0604020202020204" pitchFamily="34" charset="0"/>
              </a:rPr>
              <a:t>Thrivent Charitable Impact &amp; Investing</a:t>
            </a:r>
            <a:r>
              <a:rPr lang="en-US" sz="1400" spc="30" baseline="30000" dirty="0">
                <a:latin typeface="+mn-lt"/>
                <a:cs typeface="Arial" panose="020B0604020202020204" pitchFamily="34" charset="0"/>
              </a:rPr>
              <a:t>®</a:t>
            </a:r>
            <a:r>
              <a:rPr lang="en-US" sz="1400" spc="30" dirty="0">
                <a:latin typeface="+mn-lt"/>
                <a:cs typeface="Arial" panose="020B0604020202020204" pitchFamily="34" charset="0"/>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a:lnSpc>
                <a:spcPct val="100000"/>
              </a:lnSpc>
            </a:pPr>
            <a:r>
              <a:rPr lang="en-US" sz="1400" spc="30" dirty="0">
                <a:latin typeface="+mn-lt"/>
                <a:cs typeface="Arial" panose="020B0604020202020204" pitchFamily="34" charset="0"/>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a:lnSpc>
                <a:spcPct val="100000"/>
              </a:lnSpc>
            </a:pPr>
            <a:br>
              <a:rPr lang="en-US" sz="1400" spc="30" dirty="0">
                <a:latin typeface="+mn-lt"/>
                <a:cs typeface="Arial" panose="020B0604020202020204" pitchFamily="34" charset="0"/>
              </a:rPr>
            </a:br>
            <a:r>
              <a:rPr lang="en-US" sz="1400" spc="30" dirty="0">
                <a:latin typeface="+mn-lt"/>
                <a:cs typeface="Arial"/>
              </a:rPr>
              <a:t>Donors must itemize deductions to receive a charitable income tax deduction. Charitable giving can result in tax, legal and financial consequences. Thrivent, its financial professionals, and Thrivent Charitable Impact &amp; Investing</a:t>
            </a:r>
            <a:r>
              <a:rPr lang="en-US" sz="1400" spc="30" baseline="30000" dirty="0">
                <a:latin typeface="+mn-lt"/>
                <a:cs typeface="Arial"/>
              </a:rPr>
              <a:t>®</a:t>
            </a:r>
            <a:r>
              <a:rPr lang="en-US" sz="1400" spc="30" dirty="0">
                <a:latin typeface="+mn-lt"/>
                <a:cs typeface="Arial"/>
              </a:rPr>
              <a:t>, do not provide legal, accounting, or tax advice. Consult your attorney or tax professional.</a:t>
            </a:r>
            <a:br>
              <a:rPr lang="en-US" sz="1400" spc="30" dirty="0">
                <a:latin typeface="+mn-lt"/>
                <a:cs typeface="Arial" panose="020B0604020202020204" pitchFamily="34" charset="0"/>
              </a:rPr>
            </a:br>
            <a:br>
              <a:rPr lang="en-US" sz="1400" spc="30" dirty="0">
                <a:latin typeface="+mn-lt"/>
                <a:cs typeface="Arial" panose="020B0604020202020204" pitchFamily="34" charset="0"/>
              </a:rPr>
            </a:br>
            <a:r>
              <a:rPr lang="en-US" sz="1400" spc="30" dirty="0">
                <a:latin typeface="+mn-lt"/>
                <a:cs typeface="Arial"/>
              </a:rPr>
              <a:t>As per the Uniform Prudent Management of Institutional Funds Act (UPMIFA), potential donors are to be advised (prior to making a gift) that distributions from the endowment fund may, on occasion, include principal as well as earnings from time to time.</a:t>
            </a:r>
          </a:p>
          <a:p>
            <a:pPr algn="l">
              <a:lnSpc>
                <a:spcPct val="100000"/>
              </a:lnSpc>
            </a:pPr>
            <a:r>
              <a:rPr lang="en-US" sz="1400" dirty="0">
                <a:effectLst/>
                <a:latin typeface="+mn-lt"/>
              </a:rPr>
              <a:t>Thrivent and its financial advisors and professionals do not provide legal, accounting or tax advice. Consult your attorney or tax professional.</a:t>
            </a:r>
          </a:p>
          <a:p>
            <a:pPr algn="l">
              <a:lnSpc>
                <a:spcPct val="100000"/>
              </a:lnSpc>
            </a:pPr>
            <a:r>
              <a:rPr lang="en-US" sz="1400" dirty="0">
                <a:effectLst/>
                <a:latin typeface="+mn-lt"/>
              </a:rPr>
              <a:t>The donor’s experience may not be the same as other donors and does not indicate future performance or success.</a:t>
            </a:r>
            <a:endParaRPr lang="en-US" sz="1400" spc="30" dirty="0">
              <a:latin typeface="+mn-lt"/>
              <a:cs typeface="Arial" panose="020B0604020202020204" pitchFamily="34" charset="0"/>
            </a:endParaRPr>
          </a:p>
        </p:txBody>
      </p:sp>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dirty="0"/>
              <a:t>Disclosure/Disclaimer</a:t>
            </a:r>
            <a:endParaRPr lang="en-GB" dirty="0"/>
          </a:p>
        </p:txBody>
      </p:sp>
      <p:sp>
        <p:nvSpPr>
          <p:cNvPr id="3" name="Date Placeholder 2">
            <a:extLst>
              <a:ext uri="{FF2B5EF4-FFF2-40B4-BE49-F238E27FC236}">
                <a16:creationId xmlns:a16="http://schemas.microsoft.com/office/drawing/2014/main" id="{65B902AF-442E-1214-84A9-DA098CBD9E4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2792637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dirty="0"/>
              <a:t>About Thrivent Charitable Impact &amp; Investing</a:t>
            </a:r>
            <a:endParaRPr lang="en-US" baseline="30000" dirty="0"/>
          </a:p>
        </p:txBody>
      </p:sp>
      <p:sp>
        <p:nvSpPr>
          <p:cNvPr id="2" name="Date Placeholder 1">
            <a:extLst>
              <a:ext uri="{FF2B5EF4-FFF2-40B4-BE49-F238E27FC236}">
                <a16:creationId xmlns:a16="http://schemas.microsoft.com/office/drawing/2014/main" id="{19A8FFE7-2ADD-0822-7FE4-F577CE795CB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US" dirty="0"/>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dirty="0"/>
              <a:t>Thrivent Charitable Impact &amp; Investing</a:t>
            </a:r>
            <a:r>
              <a:rPr lang="en-US" sz="2400" baseline="30000" dirty="0"/>
              <a:t>®</a:t>
            </a:r>
            <a:r>
              <a:rPr lang="en-US" sz="2400" dirty="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dirty="0"/>
              <a:t>Thank you</a:t>
            </a:r>
            <a:endParaRPr lang="en-GB" dirty="0"/>
          </a:p>
        </p:txBody>
      </p:sp>
      <p:sp>
        <p:nvSpPr>
          <p:cNvPr id="5" name="Date Placeholder 4">
            <a:extLst>
              <a:ext uri="{FF2B5EF4-FFF2-40B4-BE49-F238E27FC236}">
                <a16:creationId xmlns:a16="http://schemas.microsoft.com/office/drawing/2014/main" id="{D2EEF335-CFB6-5C4E-7CA3-53CD85CCC077}"/>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10365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72F373-AC5F-AA34-A084-7DDE0F54B06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07975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3D7C9D-FF7B-D46C-CE13-E019B465ACB5}"/>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dirty="0"/>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6889"/>
            <a:ext cx="11214506" cy="558800"/>
            <a:chOff x="0" y="1726889"/>
            <a:chExt cx="11214506" cy="558800"/>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dirty="0">
                  <a:solidFill>
                    <a:schemeClr val="bg1"/>
                  </a:solidFill>
                </a:rPr>
                <a:t>01</a:t>
              </a:r>
              <a:endParaRPr lang="en-US" b="1" dirty="0">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821623"/>
              <a:ext cx="8090946" cy="369332"/>
            </a:xfrm>
            <a:prstGeom prst="rect">
              <a:avLst/>
            </a:prstGeom>
            <a:noFill/>
          </p:spPr>
          <p:txBody>
            <a:bodyPr wrap="square" rtlCol="0">
              <a:spAutoFit/>
            </a:bodyPr>
            <a:lstStyle/>
            <a:p>
              <a:r>
                <a:rPr lang="en-US" b="0" dirty="0"/>
                <a:t>Role of an endowment fund</a:t>
              </a:r>
              <a:endParaRPr lang="en-US" dirty="0"/>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34740"/>
            <a:ext cx="8736569" cy="558800"/>
            <a:chOff x="0" y="2436953"/>
            <a:chExt cx="8736569" cy="55880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dirty="0">
                  <a:solidFill>
                    <a:schemeClr val="bg1"/>
                  </a:solidFill>
                </a:rPr>
                <a:t>02</a:t>
              </a:r>
              <a:endParaRPr lang="en-US" b="1" dirty="0">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531687"/>
              <a:ext cx="5613009" cy="369332"/>
            </a:xfrm>
            <a:prstGeom prst="rect">
              <a:avLst/>
            </a:prstGeom>
            <a:noFill/>
          </p:spPr>
          <p:txBody>
            <a:bodyPr wrap="square" rtlCol="0">
              <a:spAutoFit/>
            </a:bodyPr>
            <a:lstStyle/>
            <a:p>
              <a:r>
                <a:rPr lang="en-US" b="0" dirty="0"/>
                <a:t>How an endowment fund works</a:t>
              </a:r>
              <a:endParaRPr lang="en-US" dirty="0"/>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2591"/>
            <a:ext cx="9219559" cy="558800"/>
            <a:chOff x="0" y="3137490"/>
            <a:chExt cx="9219559" cy="5588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dirty="0">
                  <a:solidFill>
                    <a:schemeClr val="bg1"/>
                  </a:solidFill>
                </a:rPr>
                <a:t>03</a:t>
              </a:r>
              <a:endParaRPr lang="en-US" b="1" dirty="0">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232224"/>
              <a:ext cx="6095999" cy="369332"/>
            </a:xfrm>
            <a:prstGeom prst="rect">
              <a:avLst/>
            </a:prstGeom>
            <a:noFill/>
          </p:spPr>
          <p:txBody>
            <a:bodyPr wrap="square" rtlCol="0">
              <a:spAutoFit/>
            </a:bodyPr>
            <a:lstStyle/>
            <a:p>
              <a:r>
                <a:rPr lang="en-US" b="0" dirty="0"/>
                <a:t>Giving options</a:t>
              </a:r>
              <a:endParaRPr lang="en-US" dirty="0"/>
            </a:p>
          </p:txBody>
        </p:sp>
      </p:grpSp>
      <p:grpSp>
        <p:nvGrpSpPr>
          <p:cNvPr id="42" name="Group 41">
            <a:extLst>
              <a:ext uri="{FF2B5EF4-FFF2-40B4-BE49-F238E27FC236}">
                <a16:creationId xmlns:a16="http://schemas.microsoft.com/office/drawing/2014/main" id="{78477D5C-6A26-CEC6-9F0F-9B89128B914E}"/>
              </a:ext>
            </a:extLst>
          </p:cNvPr>
          <p:cNvGrpSpPr/>
          <p:nvPr/>
        </p:nvGrpSpPr>
        <p:grpSpPr>
          <a:xfrm>
            <a:off x="0" y="3850442"/>
            <a:ext cx="11214506" cy="558800"/>
            <a:chOff x="0" y="3786665"/>
            <a:chExt cx="11214506" cy="558800"/>
          </a:xfrm>
        </p:grpSpPr>
        <p:cxnSp>
          <p:nvCxnSpPr>
            <p:cNvPr id="32" name="Straight Connector 31">
              <a:extLst>
                <a:ext uri="{FF2B5EF4-FFF2-40B4-BE49-F238E27FC236}">
                  <a16:creationId xmlns:a16="http://schemas.microsoft.com/office/drawing/2014/main" id="{9CC70F75-50A3-1470-3747-CADA87576F03}"/>
                </a:ext>
              </a:extLst>
            </p:cNvPr>
            <p:cNvCxnSpPr>
              <a:cxnSpLocks/>
            </p:cNvCxnSpPr>
            <p:nvPr/>
          </p:nvCxnSpPr>
          <p:spPr>
            <a:xfrm flipV="1">
              <a:off x="0" y="4057259"/>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C16AB740-4544-FAA1-9ADE-FCACF6B19B75}"/>
                </a:ext>
              </a:extLst>
            </p:cNvPr>
            <p:cNvSpPr/>
            <p:nvPr/>
          </p:nvSpPr>
          <p:spPr>
            <a:xfrm>
              <a:off x="2011832" y="3786665"/>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8828ED0-7077-6FB6-4D4C-56E1382C8E4D}"/>
                </a:ext>
              </a:extLst>
            </p:cNvPr>
            <p:cNvSpPr txBox="1"/>
            <p:nvPr/>
          </p:nvSpPr>
          <p:spPr>
            <a:xfrm>
              <a:off x="2060092" y="3881399"/>
              <a:ext cx="732629" cy="369332"/>
            </a:xfrm>
            <a:prstGeom prst="rect">
              <a:avLst/>
            </a:prstGeom>
            <a:noFill/>
          </p:spPr>
          <p:txBody>
            <a:bodyPr wrap="square">
              <a:noAutofit/>
            </a:bodyPr>
            <a:lstStyle/>
            <a:p>
              <a:r>
                <a:rPr lang="en-US" altLang="en-US" b="1" dirty="0">
                  <a:solidFill>
                    <a:schemeClr val="bg1"/>
                  </a:solidFill>
                </a:rPr>
                <a:t>04</a:t>
              </a:r>
              <a:endParaRPr lang="en-US" b="1" dirty="0">
                <a:solidFill>
                  <a:schemeClr val="bg1"/>
                </a:solidFill>
              </a:endParaRPr>
            </a:p>
          </p:txBody>
        </p:sp>
        <p:sp>
          <p:nvSpPr>
            <p:cNvPr id="16" name="TextBox 15">
              <a:extLst>
                <a:ext uri="{FF2B5EF4-FFF2-40B4-BE49-F238E27FC236}">
                  <a16:creationId xmlns:a16="http://schemas.microsoft.com/office/drawing/2014/main" id="{C117E1EF-2300-BCF1-D140-876EC04ED80B}"/>
                </a:ext>
              </a:extLst>
            </p:cNvPr>
            <p:cNvSpPr txBox="1"/>
            <p:nvPr/>
          </p:nvSpPr>
          <p:spPr>
            <a:xfrm>
              <a:off x="3123560" y="3881399"/>
              <a:ext cx="8090946" cy="369332"/>
            </a:xfrm>
            <a:prstGeom prst="rect">
              <a:avLst/>
            </a:prstGeom>
            <a:noFill/>
          </p:spPr>
          <p:txBody>
            <a:bodyPr wrap="square" rtlCol="0">
              <a:spAutoFit/>
            </a:bodyPr>
            <a:lstStyle/>
            <a:p>
              <a:r>
                <a:rPr lang="en-US" b="0" dirty="0"/>
                <a:t>Resources to support you</a:t>
              </a:r>
              <a:endParaRPr lang="en-US" dirty="0"/>
            </a:p>
          </p:txBody>
        </p:sp>
      </p:grpSp>
      <p:sp>
        <p:nvSpPr>
          <p:cNvPr id="3" name="Date Placeholder 2">
            <a:extLst>
              <a:ext uri="{FF2B5EF4-FFF2-40B4-BE49-F238E27FC236}">
                <a16:creationId xmlns:a16="http://schemas.microsoft.com/office/drawing/2014/main" id="{C2AA4932-5A55-A048-96A7-C46AE0BAAB5D}"/>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3796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a:xfrm>
            <a:off x="501651" y="1100870"/>
            <a:ext cx="5046894" cy="2852737"/>
          </a:xfrm>
        </p:spPr>
        <p:txBody>
          <a:bodyPr/>
          <a:lstStyle/>
          <a:p>
            <a:r>
              <a:rPr lang="en-US" dirty="0"/>
              <a:t>Role of an Endowment Fund</a:t>
            </a:r>
            <a:endParaRPr lang="en-GB" dirty="0"/>
          </a:p>
        </p:txBody>
      </p:sp>
      <p:sp>
        <p:nvSpPr>
          <p:cNvPr id="3" name="Date Placeholder 2">
            <a:extLst>
              <a:ext uri="{FF2B5EF4-FFF2-40B4-BE49-F238E27FC236}">
                <a16:creationId xmlns:a16="http://schemas.microsoft.com/office/drawing/2014/main" id="{1EF6466F-8974-16F1-6996-A3CE7C0AF55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5" name="Picture 14" descr="Icon&#10;&#10;Description automatically generated with medium confidence">
            <a:extLst>
              <a:ext uri="{FF2B5EF4-FFF2-40B4-BE49-F238E27FC236}">
                <a16:creationId xmlns:a16="http://schemas.microsoft.com/office/drawing/2014/main" id="{6FC242CC-D2E8-6FF8-0511-06F0785D2CD4}"/>
              </a:ext>
            </a:extLst>
          </p:cNvPr>
          <p:cNvPicPr>
            <a:picLocks noChangeAspect="1"/>
          </p:cNvPicPr>
          <p:nvPr/>
        </p:nvPicPr>
        <p:blipFill>
          <a:blip r:embed="rId3"/>
          <a:stretch>
            <a:fillRect/>
          </a:stretch>
        </p:blipFill>
        <p:spPr>
          <a:xfrm>
            <a:off x="7368331" y="2147847"/>
            <a:ext cx="4441625" cy="4710153"/>
          </a:xfrm>
          <a:prstGeom prst="rect">
            <a:avLst/>
          </a:prstGeom>
        </p:spPr>
      </p:pic>
    </p:spTree>
    <p:extLst>
      <p:ext uri="{BB962C8B-B14F-4D97-AF65-F5344CB8AC3E}">
        <p14:creationId xmlns:p14="http://schemas.microsoft.com/office/powerpoint/2010/main" val="1210073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6EB9B-33E2-3679-0FD2-ED7FFE695628}"/>
              </a:ext>
            </a:extLst>
          </p:cNvPr>
          <p:cNvSpPr>
            <a:spLocks noGrp="1"/>
          </p:cNvSpPr>
          <p:nvPr>
            <p:ph type="title"/>
          </p:nvPr>
        </p:nvSpPr>
        <p:spPr/>
        <p:txBody>
          <a:bodyPr/>
          <a:lstStyle/>
          <a:p>
            <a:r>
              <a:rPr lang="en-US" dirty="0"/>
              <a:t>An organization’s finances</a:t>
            </a:r>
          </a:p>
        </p:txBody>
      </p:sp>
      <p:sp>
        <p:nvSpPr>
          <p:cNvPr id="16" name="TextBox 15">
            <a:extLst>
              <a:ext uri="{FF2B5EF4-FFF2-40B4-BE49-F238E27FC236}">
                <a16:creationId xmlns:a16="http://schemas.microsoft.com/office/drawing/2014/main" id="{F3DF1703-EA20-98B6-84D0-F0FBD7F8E1DD}"/>
              </a:ext>
            </a:extLst>
          </p:cNvPr>
          <p:cNvSpPr txBox="1"/>
          <p:nvPr/>
        </p:nvSpPr>
        <p:spPr>
          <a:xfrm>
            <a:off x="4843295" y="4777239"/>
            <a:ext cx="2560320" cy="338554"/>
          </a:xfrm>
          <a:prstGeom prst="rect">
            <a:avLst/>
          </a:prstGeom>
          <a:noFill/>
        </p:spPr>
        <p:txBody>
          <a:bodyPr wrap="square" rtlCol="0">
            <a:spAutoFit/>
          </a:bodyPr>
          <a:lstStyle/>
          <a:p>
            <a:pPr algn="ctr">
              <a:spcAft>
                <a:spcPts val="1200"/>
              </a:spcAft>
            </a:pPr>
            <a:r>
              <a:rPr lang="en-US" sz="1600" dirty="0"/>
              <a:t>Capital campaign</a:t>
            </a:r>
          </a:p>
        </p:txBody>
      </p:sp>
      <p:sp>
        <p:nvSpPr>
          <p:cNvPr id="17" name="TextBox 16">
            <a:extLst>
              <a:ext uri="{FF2B5EF4-FFF2-40B4-BE49-F238E27FC236}">
                <a16:creationId xmlns:a16="http://schemas.microsoft.com/office/drawing/2014/main" id="{A326273B-E523-BE93-C3E3-80E44479D347}"/>
              </a:ext>
            </a:extLst>
          </p:cNvPr>
          <p:cNvSpPr txBox="1"/>
          <p:nvPr/>
        </p:nvSpPr>
        <p:spPr>
          <a:xfrm>
            <a:off x="7254882" y="4777239"/>
            <a:ext cx="2758540" cy="338554"/>
          </a:xfrm>
          <a:prstGeom prst="rect">
            <a:avLst/>
          </a:prstGeom>
          <a:noFill/>
        </p:spPr>
        <p:txBody>
          <a:bodyPr wrap="square" rtlCol="0">
            <a:spAutoFit/>
          </a:bodyPr>
          <a:lstStyle/>
          <a:p>
            <a:pPr algn="ctr">
              <a:spcAft>
                <a:spcPts val="1200"/>
              </a:spcAft>
            </a:pPr>
            <a:r>
              <a:rPr lang="en-US" sz="1600" dirty="0"/>
              <a:t>Endowment fund</a:t>
            </a:r>
          </a:p>
        </p:txBody>
      </p:sp>
      <p:sp>
        <p:nvSpPr>
          <p:cNvPr id="7" name="TextBox 6">
            <a:extLst>
              <a:ext uri="{FF2B5EF4-FFF2-40B4-BE49-F238E27FC236}">
                <a16:creationId xmlns:a16="http://schemas.microsoft.com/office/drawing/2014/main" id="{964884B3-7BAE-54AA-625E-C0C8E0C976D3}"/>
              </a:ext>
            </a:extLst>
          </p:cNvPr>
          <p:cNvSpPr txBox="1"/>
          <p:nvPr/>
        </p:nvSpPr>
        <p:spPr>
          <a:xfrm>
            <a:off x="642619" y="3112753"/>
            <a:ext cx="1617767" cy="369332"/>
          </a:xfrm>
          <a:prstGeom prst="rect">
            <a:avLst/>
          </a:prstGeom>
          <a:noFill/>
        </p:spPr>
        <p:txBody>
          <a:bodyPr wrap="square" rtlCol="0">
            <a:spAutoFit/>
          </a:bodyPr>
          <a:lstStyle/>
          <a:p>
            <a:pPr algn="ctr"/>
            <a:r>
              <a:rPr lang="en-US" b="1" dirty="0"/>
              <a:t>Organization</a:t>
            </a:r>
            <a:endParaRPr lang="en-US" sz="1200" b="1" dirty="0"/>
          </a:p>
        </p:txBody>
      </p:sp>
      <p:pic>
        <p:nvPicPr>
          <p:cNvPr id="22" name="Picture 21" descr="Icon&#10;&#10;Description automatically generated">
            <a:extLst>
              <a:ext uri="{FF2B5EF4-FFF2-40B4-BE49-F238E27FC236}">
                <a16:creationId xmlns:a16="http://schemas.microsoft.com/office/drawing/2014/main" id="{59A79912-9194-0975-5156-4CC2C5040D46}"/>
              </a:ext>
            </a:extLst>
          </p:cNvPr>
          <p:cNvPicPr>
            <a:picLocks noChangeAspect="1"/>
          </p:cNvPicPr>
          <p:nvPr/>
        </p:nvPicPr>
        <p:blipFill>
          <a:blip r:embed="rId3"/>
          <a:stretch>
            <a:fillRect/>
          </a:stretch>
        </p:blipFill>
        <p:spPr>
          <a:xfrm>
            <a:off x="8201729" y="3768596"/>
            <a:ext cx="917450" cy="917450"/>
          </a:xfrm>
          <a:prstGeom prst="rect">
            <a:avLst/>
          </a:prstGeom>
        </p:spPr>
      </p:pic>
      <p:pic>
        <p:nvPicPr>
          <p:cNvPr id="27" name="Picture 26" descr="Icon&#10;&#10;Description automatically generated">
            <a:extLst>
              <a:ext uri="{FF2B5EF4-FFF2-40B4-BE49-F238E27FC236}">
                <a16:creationId xmlns:a16="http://schemas.microsoft.com/office/drawing/2014/main" id="{B724A7A2-A660-438A-85A2-50991018FFCF}"/>
              </a:ext>
            </a:extLst>
          </p:cNvPr>
          <p:cNvPicPr>
            <a:picLocks noChangeAspect="1"/>
          </p:cNvPicPr>
          <p:nvPr/>
        </p:nvPicPr>
        <p:blipFill>
          <a:blip r:embed="rId4"/>
          <a:stretch>
            <a:fillRect/>
          </a:stretch>
        </p:blipFill>
        <p:spPr>
          <a:xfrm>
            <a:off x="992778" y="2297101"/>
            <a:ext cx="917450" cy="917450"/>
          </a:xfrm>
          <a:prstGeom prst="rect">
            <a:avLst/>
          </a:prstGeom>
        </p:spPr>
      </p:pic>
      <p:sp>
        <p:nvSpPr>
          <p:cNvPr id="3" name="Date Placeholder 2">
            <a:extLst>
              <a:ext uri="{FF2B5EF4-FFF2-40B4-BE49-F238E27FC236}">
                <a16:creationId xmlns:a16="http://schemas.microsoft.com/office/drawing/2014/main" id="{42A7D26E-697F-BC7D-DF69-7C6299A1E12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5" name="Straight Connector 4">
            <a:extLst>
              <a:ext uri="{FF2B5EF4-FFF2-40B4-BE49-F238E27FC236}">
                <a16:creationId xmlns:a16="http://schemas.microsoft.com/office/drawing/2014/main" id="{AD797956-830C-A4C0-780E-DDC79C097613}"/>
              </a:ext>
            </a:extLst>
          </p:cNvPr>
          <p:cNvCxnSpPr>
            <a:cxnSpLocks/>
          </p:cNvCxnSpPr>
          <p:nvPr/>
        </p:nvCxnSpPr>
        <p:spPr>
          <a:xfrm>
            <a:off x="2351986" y="2933259"/>
            <a:ext cx="8283205" cy="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1B3F9DF-AAF7-D43C-A963-3521675D322D}"/>
              </a:ext>
            </a:extLst>
          </p:cNvPr>
          <p:cNvCxnSpPr>
            <a:cxnSpLocks/>
          </p:cNvCxnSpPr>
          <p:nvPr/>
        </p:nvCxnSpPr>
        <p:spPr>
          <a:xfrm>
            <a:off x="8660454" y="2943198"/>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3CA4277-79A0-0030-7CBD-DEB1ED6E75C8}"/>
              </a:ext>
            </a:extLst>
          </p:cNvPr>
          <p:cNvSpPr txBox="1"/>
          <p:nvPr/>
        </p:nvSpPr>
        <p:spPr>
          <a:xfrm>
            <a:off x="2489876" y="4777239"/>
            <a:ext cx="2191179" cy="338554"/>
          </a:xfrm>
          <a:prstGeom prst="rect">
            <a:avLst/>
          </a:prstGeom>
          <a:noFill/>
        </p:spPr>
        <p:txBody>
          <a:bodyPr wrap="square" rtlCol="0">
            <a:spAutoFit/>
          </a:bodyPr>
          <a:lstStyle/>
          <a:p>
            <a:pPr algn="ctr">
              <a:spcAft>
                <a:spcPts val="1200"/>
              </a:spcAft>
            </a:pPr>
            <a:r>
              <a:rPr lang="en-US" sz="1600" dirty="0"/>
              <a:t>Annual fund</a:t>
            </a:r>
          </a:p>
        </p:txBody>
      </p:sp>
      <p:pic>
        <p:nvPicPr>
          <p:cNvPr id="9" name="Picture 8" descr="Icon&#10;&#10;Description automatically generated">
            <a:extLst>
              <a:ext uri="{FF2B5EF4-FFF2-40B4-BE49-F238E27FC236}">
                <a16:creationId xmlns:a16="http://schemas.microsoft.com/office/drawing/2014/main" id="{8C286117-9FEA-3FBF-9CB3-AE09C1ADB319}"/>
              </a:ext>
            </a:extLst>
          </p:cNvPr>
          <p:cNvPicPr>
            <a:picLocks noChangeAspect="1"/>
          </p:cNvPicPr>
          <p:nvPr/>
        </p:nvPicPr>
        <p:blipFill>
          <a:blip r:embed="rId5"/>
          <a:stretch>
            <a:fillRect/>
          </a:stretch>
        </p:blipFill>
        <p:spPr>
          <a:xfrm>
            <a:off x="3126740" y="3800718"/>
            <a:ext cx="917450" cy="917450"/>
          </a:xfrm>
          <a:prstGeom prst="rect">
            <a:avLst/>
          </a:prstGeom>
        </p:spPr>
      </p:pic>
      <p:cxnSp>
        <p:nvCxnSpPr>
          <p:cNvPr id="13" name="Straight Arrow Connector 12">
            <a:extLst>
              <a:ext uri="{FF2B5EF4-FFF2-40B4-BE49-F238E27FC236}">
                <a16:creationId xmlns:a16="http://schemas.microsoft.com/office/drawing/2014/main" id="{E66A7BB5-94CD-6FD2-2707-E829337C6650}"/>
              </a:ext>
            </a:extLst>
          </p:cNvPr>
          <p:cNvCxnSpPr>
            <a:cxnSpLocks/>
          </p:cNvCxnSpPr>
          <p:nvPr/>
        </p:nvCxnSpPr>
        <p:spPr>
          <a:xfrm>
            <a:off x="3585465"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C761141E-3313-45D1-2880-4FEF70ED4371}"/>
              </a:ext>
            </a:extLst>
          </p:cNvPr>
          <p:cNvSpPr/>
          <p:nvPr/>
        </p:nvSpPr>
        <p:spPr>
          <a:xfrm>
            <a:off x="2601492"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5C503125-4850-EA1C-6EE1-D155050C193F}"/>
              </a:ext>
            </a:extLst>
          </p:cNvPr>
          <p:cNvGrpSpPr/>
          <p:nvPr/>
        </p:nvGrpSpPr>
        <p:grpSpPr>
          <a:xfrm>
            <a:off x="5115409" y="2932651"/>
            <a:ext cx="1967947" cy="2907979"/>
            <a:chOff x="5115409" y="2932651"/>
            <a:chExt cx="1967947" cy="2907979"/>
          </a:xfrm>
        </p:grpSpPr>
        <p:pic>
          <p:nvPicPr>
            <p:cNvPr id="19" name="Picture 18" descr="Icon&#10;&#10;Description automatically generated">
              <a:extLst>
                <a:ext uri="{FF2B5EF4-FFF2-40B4-BE49-F238E27FC236}">
                  <a16:creationId xmlns:a16="http://schemas.microsoft.com/office/drawing/2014/main" id="{1605C981-5FE9-64CE-D64F-EEB263D58CD9}"/>
                </a:ext>
              </a:extLst>
            </p:cNvPr>
            <p:cNvPicPr>
              <a:picLocks noChangeAspect="1"/>
            </p:cNvPicPr>
            <p:nvPr/>
          </p:nvPicPr>
          <p:blipFill>
            <a:blip r:embed="rId6"/>
            <a:stretch>
              <a:fillRect/>
            </a:stretch>
          </p:blipFill>
          <p:spPr>
            <a:xfrm>
              <a:off x="5640657" y="3796619"/>
              <a:ext cx="917450" cy="917450"/>
            </a:xfrm>
            <a:prstGeom prst="rect">
              <a:avLst/>
            </a:prstGeom>
          </p:spPr>
        </p:pic>
        <p:cxnSp>
          <p:nvCxnSpPr>
            <p:cNvPr id="25" name="Straight Arrow Connector 24">
              <a:extLst>
                <a:ext uri="{FF2B5EF4-FFF2-40B4-BE49-F238E27FC236}">
                  <a16:creationId xmlns:a16="http://schemas.microsoft.com/office/drawing/2014/main" id="{C03200EE-3F46-F561-C6E8-344D2E54905D}"/>
                </a:ext>
              </a:extLst>
            </p:cNvPr>
            <p:cNvCxnSpPr>
              <a:cxnSpLocks/>
            </p:cNvCxnSpPr>
            <p:nvPr/>
          </p:nvCxnSpPr>
          <p:spPr>
            <a:xfrm>
              <a:off x="6099382"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B190C51B-FEB3-1340-82DD-A3058C4124F8}"/>
                </a:ext>
              </a:extLst>
            </p:cNvPr>
            <p:cNvSpPr/>
            <p:nvPr/>
          </p:nvSpPr>
          <p:spPr>
            <a:xfrm>
              <a:off x="5115409"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a:extLst>
              <a:ext uri="{FF2B5EF4-FFF2-40B4-BE49-F238E27FC236}">
                <a16:creationId xmlns:a16="http://schemas.microsoft.com/office/drawing/2014/main" id="{A01A21BE-3C9B-8AA8-6AEE-2F0F8A287D4E}"/>
              </a:ext>
            </a:extLst>
          </p:cNvPr>
          <p:cNvSpPr/>
          <p:nvPr/>
        </p:nvSpPr>
        <p:spPr>
          <a:xfrm>
            <a:off x="7670056"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4C8B034-17B1-2E8C-171C-EDC7A716F97C}"/>
              </a:ext>
            </a:extLst>
          </p:cNvPr>
          <p:cNvSpPr txBox="1"/>
          <p:nvPr/>
        </p:nvSpPr>
        <p:spPr>
          <a:xfrm>
            <a:off x="2770494" y="2418625"/>
            <a:ext cx="1629942" cy="369332"/>
          </a:xfrm>
          <a:prstGeom prst="rect">
            <a:avLst/>
          </a:prstGeom>
          <a:noFill/>
        </p:spPr>
        <p:txBody>
          <a:bodyPr wrap="square">
            <a:spAutoFit/>
          </a:bodyPr>
          <a:lstStyle/>
          <a:p>
            <a:pPr algn="ctr"/>
            <a:r>
              <a:rPr lang="en-US" b="1" dirty="0">
                <a:solidFill>
                  <a:schemeClr val="accent2"/>
                </a:solidFill>
              </a:rPr>
              <a:t>Short-term</a:t>
            </a:r>
            <a:endParaRPr lang="en-US" dirty="0"/>
          </a:p>
        </p:txBody>
      </p:sp>
      <p:sp>
        <p:nvSpPr>
          <p:cNvPr id="36" name="TextBox 35">
            <a:extLst>
              <a:ext uri="{FF2B5EF4-FFF2-40B4-BE49-F238E27FC236}">
                <a16:creationId xmlns:a16="http://schemas.microsoft.com/office/drawing/2014/main" id="{2036B0B3-21F1-18B3-0564-771741771893}"/>
              </a:ext>
            </a:extLst>
          </p:cNvPr>
          <p:cNvSpPr txBox="1"/>
          <p:nvPr/>
        </p:nvSpPr>
        <p:spPr>
          <a:xfrm>
            <a:off x="5268080" y="2453267"/>
            <a:ext cx="1629942" cy="369332"/>
          </a:xfrm>
          <a:prstGeom prst="rect">
            <a:avLst/>
          </a:prstGeom>
          <a:noFill/>
        </p:spPr>
        <p:txBody>
          <a:bodyPr wrap="square">
            <a:spAutoFit/>
          </a:bodyPr>
          <a:lstStyle/>
          <a:p>
            <a:pPr algn="ctr"/>
            <a:r>
              <a:rPr lang="en-US" b="1" dirty="0">
                <a:solidFill>
                  <a:schemeClr val="accent2"/>
                </a:solidFill>
              </a:rPr>
              <a:t>Mid-term</a:t>
            </a:r>
            <a:endParaRPr lang="en-US" dirty="0"/>
          </a:p>
        </p:txBody>
      </p:sp>
      <p:sp>
        <p:nvSpPr>
          <p:cNvPr id="37" name="TextBox 36">
            <a:extLst>
              <a:ext uri="{FF2B5EF4-FFF2-40B4-BE49-F238E27FC236}">
                <a16:creationId xmlns:a16="http://schemas.microsoft.com/office/drawing/2014/main" id="{261C505D-7683-CF19-3A85-14145B6A4CE0}"/>
              </a:ext>
            </a:extLst>
          </p:cNvPr>
          <p:cNvSpPr txBox="1"/>
          <p:nvPr/>
        </p:nvSpPr>
        <p:spPr>
          <a:xfrm>
            <a:off x="7845483" y="2419233"/>
            <a:ext cx="1629942" cy="369332"/>
          </a:xfrm>
          <a:prstGeom prst="rect">
            <a:avLst/>
          </a:prstGeom>
          <a:noFill/>
        </p:spPr>
        <p:txBody>
          <a:bodyPr wrap="square">
            <a:spAutoFit/>
          </a:bodyPr>
          <a:lstStyle/>
          <a:p>
            <a:pPr algn="ctr"/>
            <a:r>
              <a:rPr lang="en-US" b="1" dirty="0">
                <a:solidFill>
                  <a:schemeClr val="accent2"/>
                </a:solidFill>
              </a:rPr>
              <a:t>Long-term</a:t>
            </a:r>
            <a:endParaRPr lang="en-US" dirty="0"/>
          </a:p>
        </p:txBody>
      </p:sp>
    </p:spTree>
    <p:extLst>
      <p:ext uri="{BB962C8B-B14F-4D97-AF65-F5344CB8AC3E}">
        <p14:creationId xmlns:p14="http://schemas.microsoft.com/office/powerpoint/2010/main" val="3629548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p:txBody>
          <a:bodyPr/>
          <a:lstStyle/>
          <a:p>
            <a:r>
              <a:rPr lang="en-US" b="0" dirty="0"/>
              <a:t>How an endowment fund works</a:t>
            </a:r>
            <a:endParaRPr lang="en-US" dirty="0"/>
          </a:p>
        </p:txBody>
      </p:sp>
      <p:sp>
        <p:nvSpPr>
          <p:cNvPr id="3" name="Date Placeholder 2">
            <a:extLst>
              <a:ext uri="{FF2B5EF4-FFF2-40B4-BE49-F238E27FC236}">
                <a16:creationId xmlns:a16="http://schemas.microsoft.com/office/drawing/2014/main" id="{4C76A0A4-430B-69EA-EFEB-F006DF4A0AE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8" name="Picture 7" descr="A picture containing text, vector graphics, silhouette&#10;&#10;Description automatically generated">
            <a:extLst>
              <a:ext uri="{FF2B5EF4-FFF2-40B4-BE49-F238E27FC236}">
                <a16:creationId xmlns:a16="http://schemas.microsoft.com/office/drawing/2014/main" id="{605019CC-1F18-F351-644D-F476210158CB}"/>
              </a:ext>
            </a:extLst>
          </p:cNvPr>
          <p:cNvPicPr>
            <a:picLocks noChangeAspect="1"/>
          </p:cNvPicPr>
          <p:nvPr/>
        </p:nvPicPr>
        <p:blipFill>
          <a:blip r:embed="rId3"/>
          <a:stretch>
            <a:fillRect/>
          </a:stretch>
        </p:blipFill>
        <p:spPr>
          <a:xfrm>
            <a:off x="7334933" y="1420429"/>
            <a:ext cx="5134876" cy="5770608"/>
          </a:xfrm>
          <a:prstGeom prst="rect">
            <a:avLst/>
          </a:prstGeom>
        </p:spPr>
      </p:pic>
    </p:spTree>
    <p:extLst>
      <p:ext uri="{BB962C8B-B14F-4D97-AF65-F5344CB8AC3E}">
        <p14:creationId xmlns:p14="http://schemas.microsoft.com/office/powerpoint/2010/main" val="2672407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dirty="0"/>
              <a:t>How an endowment fund works</a:t>
            </a:r>
          </a:p>
        </p:txBody>
      </p:sp>
      <p:sp>
        <p:nvSpPr>
          <p:cNvPr id="3" name="Date Placeholder 2">
            <a:extLst>
              <a:ext uri="{FF2B5EF4-FFF2-40B4-BE49-F238E27FC236}">
                <a16:creationId xmlns:a16="http://schemas.microsoft.com/office/drawing/2014/main" id="{081330AC-D5B0-6A72-AA67-BAC5AAD42DB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5" name="Rectangle 4">
            <a:extLst>
              <a:ext uri="{FF2B5EF4-FFF2-40B4-BE49-F238E27FC236}">
                <a16:creationId xmlns:a16="http://schemas.microsoft.com/office/drawing/2014/main" id="{6C438FC6-D0AF-63DB-78A2-20472371D29A}"/>
              </a:ext>
            </a:extLst>
          </p:cNvPr>
          <p:cNvSpPr/>
          <p:nvPr/>
        </p:nvSpPr>
        <p:spPr>
          <a:xfrm>
            <a:off x="8994304" y="2372251"/>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59E8A1D-7799-6248-F340-02F27FDF1919}"/>
              </a:ext>
            </a:extLst>
          </p:cNvPr>
          <p:cNvSpPr/>
          <p:nvPr/>
        </p:nvSpPr>
        <p:spPr>
          <a:xfrm>
            <a:off x="5268582" y="2372252"/>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EFAC27-8F56-1381-DF07-DCCAAC0FC9DF}"/>
              </a:ext>
            </a:extLst>
          </p:cNvPr>
          <p:cNvSpPr/>
          <p:nvPr/>
        </p:nvSpPr>
        <p:spPr>
          <a:xfrm>
            <a:off x="792045" y="4044171"/>
            <a:ext cx="3510134" cy="2103710"/>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B7A868-795C-16FA-0B9E-D21E8F1109E9}"/>
              </a:ext>
            </a:extLst>
          </p:cNvPr>
          <p:cNvSpPr/>
          <p:nvPr/>
        </p:nvSpPr>
        <p:spPr>
          <a:xfrm>
            <a:off x="792045" y="1076529"/>
            <a:ext cx="3510134" cy="2852228"/>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6218324-FC20-1F9A-19FC-3D81E33709CA}"/>
              </a:ext>
            </a:extLst>
          </p:cNvPr>
          <p:cNvSpPr txBox="1"/>
          <p:nvPr/>
        </p:nvSpPr>
        <p:spPr>
          <a:xfrm>
            <a:off x="976606" y="2341616"/>
            <a:ext cx="3616906" cy="338554"/>
          </a:xfrm>
          <a:prstGeom prst="rect">
            <a:avLst/>
          </a:prstGeom>
          <a:noFill/>
        </p:spPr>
        <p:txBody>
          <a:bodyPr wrap="square" rtlCol="0">
            <a:spAutoFit/>
          </a:bodyPr>
          <a:lstStyle/>
          <a:p>
            <a:r>
              <a:rPr lang="en-US" sz="1600" i="1" dirty="0"/>
              <a:t>May receive tax benefits</a:t>
            </a:r>
          </a:p>
        </p:txBody>
      </p:sp>
      <p:sp>
        <p:nvSpPr>
          <p:cNvPr id="10" name="TextBox 9">
            <a:extLst>
              <a:ext uri="{FF2B5EF4-FFF2-40B4-BE49-F238E27FC236}">
                <a16:creationId xmlns:a16="http://schemas.microsoft.com/office/drawing/2014/main" id="{AACA48B0-E7A1-A0AF-0102-CC8A32DB7560}"/>
              </a:ext>
            </a:extLst>
          </p:cNvPr>
          <p:cNvSpPr txBox="1"/>
          <p:nvPr/>
        </p:nvSpPr>
        <p:spPr>
          <a:xfrm>
            <a:off x="9222245" y="3528646"/>
            <a:ext cx="2510353" cy="400110"/>
          </a:xfrm>
          <a:prstGeom prst="rect">
            <a:avLst/>
          </a:prstGeom>
          <a:noFill/>
        </p:spPr>
        <p:txBody>
          <a:bodyPr wrap="square" rtlCol="0">
            <a:spAutoFit/>
          </a:bodyPr>
          <a:lstStyle/>
          <a:p>
            <a:r>
              <a:rPr lang="en-US" sz="2000" b="1" dirty="0">
                <a:solidFill>
                  <a:schemeClr val="accent2"/>
                </a:solidFill>
              </a:rPr>
              <a:t>Distributions</a:t>
            </a:r>
          </a:p>
        </p:txBody>
      </p:sp>
      <p:sp>
        <p:nvSpPr>
          <p:cNvPr id="11" name="TextBox 10">
            <a:extLst>
              <a:ext uri="{FF2B5EF4-FFF2-40B4-BE49-F238E27FC236}">
                <a16:creationId xmlns:a16="http://schemas.microsoft.com/office/drawing/2014/main" id="{08A65E71-FFBE-598C-073A-ED0173399E6B}"/>
              </a:ext>
            </a:extLst>
          </p:cNvPr>
          <p:cNvSpPr txBox="1"/>
          <p:nvPr/>
        </p:nvSpPr>
        <p:spPr>
          <a:xfrm>
            <a:off x="914243" y="5158410"/>
            <a:ext cx="2744621" cy="707886"/>
          </a:xfrm>
          <a:prstGeom prst="rect">
            <a:avLst/>
          </a:prstGeom>
          <a:noFill/>
        </p:spPr>
        <p:txBody>
          <a:bodyPr wrap="square" rtlCol="0">
            <a:spAutoFit/>
          </a:bodyPr>
          <a:lstStyle/>
          <a:p>
            <a:r>
              <a:rPr lang="en-US" sz="2000" b="1" dirty="0">
                <a:solidFill>
                  <a:schemeClr val="accent2"/>
                </a:solidFill>
              </a:rPr>
              <a:t>Support ($) from the organization</a:t>
            </a:r>
          </a:p>
        </p:txBody>
      </p:sp>
      <p:sp>
        <p:nvSpPr>
          <p:cNvPr id="16" name="TextBox 15">
            <a:extLst>
              <a:ext uri="{FF2B5EF4-FFF2-40B4-BE49-F238E27FC236}">
                <a16:creationId xmlns:a16="http://schemas.microsoft.com/office/drawing/2014/main" id="{92F9F020-C896-EC7D-F332-4D58D8E6EFC6}"/>
              </a:ext>
            </a:extLst>
          </p:cNvPr>
          <p:cNvSpPr txBox="1"/>
          <p:nvPr/>
        </p:nvSpPr>
        <p:spPr>
          <a:xfrm>
            <a:off x="968087" y="1995164"/>
            <a:ext cx="3541246" cy="400110"/>
          </a:xfrm>
          <a:prstGeom prst="rect">
            <a:avLst/>
          </a:prstGeom>
          <a:noFill/>
        </p:spPr>
        <p:txBody>
          <a:bodyPr wrap="square" rtlCol="0">
            <a:spAutoFit/>
          </a:bodyPr>
          <a:lstStyle/>
          <a:p>
            <a:r>
              <a:rPr lang="en-US" sz="2000" b="1" dirty="0">
                <a:solidFill>
                  <a:schemeClr val="accent2"/>
                </a:solidFill>
              </a:rPr>
              <a:t>Gifts ($) from supporters</a:t>
            </a:r>
          </a:p>
        </p:txBody>
      </p:sp>
      <p:pic>
        <p:nvPicPr>
          <p:cNvPr id="19" name="Picture 18" descr="Icon&#10;&#10;Description automatically generated">
            <a:extLst>
              <a:ext uri="{FF2B5EF4-FFF2-40B4-BE49-F238E27FC236}">
                <a16:creationId xmlns:a16="http://schemas.microsoft.com/office/drawing/2014/main" id="{AA725C9C-02D2-254C-A596-1FE3CC6CADB9}"/>
              </a:ext>
            </a:extLst>
          </p:cNvPr>
          <p:cNvPicPr>
            <a:picLocks noChangeAspect="1"/>
          </p:cNvPicPr>
          <p:nvPr/>
        </p:nvPicPr>
        <p:blipFill>
          <a:blip r:embed="rId3"/>
          <a:stretch>
            <a:fillRect/>
          </a:stretch>
        </p:blipFill>
        <p:spPr>
          <a:xfrm>
            <a:off x="5397418" y="2571062"/>
            <a:ext cx="946446" cy="946446"/>
          </a:xfrm>
          <a:prstGeom prst="rect">
            <a:avLst/>
          </a:prstGeom>
        </p:spPr>
      </p:pic>
      <p:pic>
        <p:nvPicPr>
          <p:cNvPr id="21" name="Picture 20" descr="Icon&#10;&#10;Description automatically generated">
            <a:extLst>
              <a:ext uri="{FF2B5EF4-FFF2-40B4-BE49-F238E27FC236}">
                <a16:creationId xmlns:a16="http://schemas.microsoft.com/office/drawing/2014/main" id="{D8EFFA06-719E-5EE0-4F2A-9962372F5121}"/>
              </a:ext>
            </a:extLst>
          </p:cNvPr>
          <p:cNvPicPr>
            <a:picLocks noChangeAspect="1"/>
          </p:cNvPicPr>
          <p:nvPr/>
        </p:nvPicPr>
        <p:blipFill>
          <a:blip r:embed="rId4"/>
          <a:stretch>
            <a:fillRect/>
          </a:stretch>
        </p:blipFill>
        <p:spPr>
          <a:xfrm>
            <a:off x="917963" y="1175820"/>
            <a:ext cx="943711" cy="946857"/>
          </a:xfrm>
          <a:prstGeom prst="rect">
            <a:avLst/>
          </a:prstGeom>
        </p:spPr>
      </p:pic>
      <p:pic>
        <p:nvPicPr>
          <p:cNvPr id="24" name="Picture 23" descr="Icon&#10;&#10;Description automatically generated">
            <a:extLst>
              <a:ext uri="{FF2B5EF4-FFF2-40B4-BE49-F238E27FC236}">
                <a16:creationId xmlns:a16="http://schemas.microsoft.com/office/drawing/2014/main" id="{A94C7AEF-D717-51FF-C820-99F4CBD8A7E1}"/>
              </a:ext>
            </a:extLst>
          </p:cNvPr>
          <p:cNvPicPr>
            <a:picLocks noChangeAspect="1"/>
          </p:cNvPicPr>
          <p:nvPr/>
        </p:nvPicPr>
        <p:blipFill>
          <a:blip r:embed="rId5"/>
          <a:stretch>
            <a:fillRect/>
          </a:stretch>
        </p:blipFill>
        <p:spPr>
          <a:xfrm>
            <a:off x="792045" y="4171906"/>
            <a:ext cx="1069629" cy="1069629"/>
          </a:xfrm>
          <a:prstGeom prst="rect">
            <a:avLst/>
          </a:prstGeom>
        </p:spPr>
      </p:pic>
      <p:sp>
        <p:nvSpPr>
          <p:cNvPr id="25" name="Text Placeholder 6">
            <a:extLst>
              <a:ext uri="{FF2B5EF4-FFF2-40B4-BE49-F238E27FC236}">
                <a16:creationId xmlns:a16="http://schemas.microsoft.com/office/drawing/2014/main" id="{604356F8-442E-04CF-D0AD-96FA5566933E}"/>
              </a:ext>
            </a:extLst>
          </p:cNvPr>
          <p:cNvSpPr txBox="1">
            <a:spLocks/>
          </p:cNvSpPr>
          <p:nvPr/>
        </p:nvSpPr>
        <p:spPr>
          <a:xfrm>
            <a:off x="9222246" y="3949017"/>
            <a:ext cx="2456464" cy="128509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The endowment committee determines the distribution policy for grants from the endowment to support the organization’s mission.</a:t>
            </a:r>
            <a:endParaRPr lang="en-GB" dirty="0"/>
          </a:p>
          <a:p>
            <a:endParaRPr lang="en-GB" dirty="0"/>
          </a:p>
        </p:txBody>
      </p:sp>
      <p:sp>
        <p:nvSpPr>
          <p:cNvPr id="27" name="Text Placeholder 8">
            <a:extLst>
              <a:ext uri="{FF2B5EF4-FFF2-40B4-BE49-F238E27FC236}">
                <a16:creationId xmlns:a16="http://schemas.microsoft.com/office/drawing/2014/main" id="{CF9B90B5-0CEB-C905-9F12-F547AEEA3237}"/>
              </a:ext>
            </a:extLst>
          </p:cNvPr>
          <p:cNvSpPr txBox="1">
            <a:spLocks/>
          </p:cNvSpPr>
          <p:nvPr/>
        </p:nvSpPr>
        <p:spPr>
          <a:xfrm>
            <a:off x="968087" y="2642212"/>
            <a:ext cx="3248733" cy="132983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lvl="1"/>
            <a:r>
              <a:rPr lang="en-US" dirty="0"/>
              <a:t>Individuals who make gifts to the endowment receive the joy of supporting the future mission and potential tax benefits based on when and how their gifts were made.</a:t>
            </a:r>
            <a:endParaRPr lang="en-GB" dirty="0"/>
          </a:p>
          <a:p>
            <a:endParaRPr lang="en-GB" dirty="0"/>
          </a:p>
        </p:txBody>
      </p:sp>
      <p:sp>
        <p:nvSpPr>
          <p:cNvPr id="29" name="Text Placeholder 5">
            <a:extLst>
              <a:ext uri="{FF2B5EF4-FFF2-40B4-BE49-F238E27FC236}">
                <a16:creationId xmlns:a16="http://schemas.microsoft.com/office/drawing/2014/main" id="{83AD79B3-F776-30FA-87B7-F6E9D674E458}"/>
              </a:ext>
            </a:extLst>
          </p:cNvPr>
          <p:cNvSpPr txBox="1">
            <a:spLocks/>
          </p:cNvSpPr>
          <p:nvPr/>
        </p:nvSpPr>
        <p:spPr>
          <a:xfrm>
            <a:off x="5470476" y="3983362"/>
            <a:ext cx="2510354" cy="1595519"/>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Assets from the organization and gifts from supporters are invested in the endowment fund for the organization’s benefit. </a:t>
            </a:r>
            <a:endParaRPr lang="en-GB" b="0" dirty="0"/>
          </a:p>
        </p:txBody>
      </p:sp>
      <p:sp>
        <p:nvSpPr>
          <p:cNvPr id="30" name="TextBox 29">
            <a:extLst>
              <a:ext uri="{FF2B5EF4-FFF2-40B4-BE49-F238E27FC236}">
                <a16:creationId xmlns:a16="http://schemas.microsoft.com/office/drawing/2014/main" id="{48361D78-1D26-63E7-3521-F5542D50F649}"/>
              </a:ext>
            </a:extLst>
          </p:cNvPr>
          <p:cNvSpPr txBox="1"/>
          <p:nvPr/>
        </p:nvSpPr>
        <p:spPr>
          <a:xfrm>
            <a:off x="5470475" y="3563786"/>
            <a:ext cx="3192215" cy="400110"/>
          </a:xfrm>
          <a:prstGeom prst="rect">
            <a:avLst/>
          </a:prstGeom>
          <a:noFill/>
        </p:spPr>
        <p:txBody>
          <a:bodyPr wrap="square" rtlCol="0">
            <a:spAutoFit/>
          </a:bodyPr>
          <a:lstStyle/>
          <a:p>
            <a:r>
              <a:rPr lang="en-US" sz="2000" b="1" dirty="0">
                <a:solidFill>
                  <a:schemeClr val="accent2"/>
                </a:solidFill>
              </a:rPr>
              <a:t>Endowment Fund</a:t>
            </a:r>
          </a:p>
        </p:txBody>
      </p:sp>
      <p:cxnSp>
        <p:nvCxnSpPr>
          <p:cNvPr id="31" name="Straight Arrow Connector 30">
            <a:extLst>
              <a:ext uri="{FF2B5EF4-FFF2-40B4-BE49-F238E27FC236}">
                <a16:creationId xmlns:a16="http://schemas.microsoft.com/office/drawing/2014/main" id="{8C971D02-CF20-7E4C-04FF-F5B47BF32707}"/>
              </a:ext>
            </a:extLst>
          </p:cNvPr>
          <p:cNvCxnSpPr>
            <a:cxnSpLocks/>
          </p:cNvCxnSpPr>
          <p:nvPr/>
        </p:nvCxnSpPr>
        <p:spPr>
          <a:xfrm>
            <a:off x="4302180" y="2784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2" name="Straight Arrow Connector 31">
            <a:extLst>
              <a:ext uri="{FF2B5EF4-FFF2-40B4-BE49-F238E27FC236}">
                <a16:creationId xmlns:a16="http://schemas.microsoft.com/office/drawing/2014/main" id="{C8B7A623-6813-65D4-C1F8-CEB5A43CBC22}"/>
              </a:ext>
            </a:extLst>
          </p:cNvPr>
          <p:cNvCxnSpPr>
            <a:cxnSpLocks/>
          </p:cNvCxnSpPr>
          <p:nvPr/>
        </p:nvCxnSpPr>
        <p:spPr>
          <a:xfrm>
            <a:off x="4302180" y="4868959"/>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8557E0EE-24C8-A648-EFBC-F64FAE4DE7D1}"/>
              </a:ext>
            </a:extLst>
          </p:cNvPr>
          <p:cNvCxnSpPr>
            <a:cxnSpLocks/>
          </p:cNvCxnSpPr>
          <p:nvPr/>
        </p:nvCxnSpPr>
        <p:spPr>
          <a:xfrm>
            <a:off x="8180930" y="3791328"/>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a:extLst>
              <a:ext uri="{FF2B5EF4-FFF2-40B4-BE49-F238E27FC236}">
                <a16:creationId xmlns:a16="http://schemas.microsoft.com/office/drawing/2014/main" id="{21496A9D-9CD0-EFA4-3563-3ABC6A38A53E}"/>
              </a:ext>
            </a:extLst>
          </p:cNvPr>
          <p:cNvCxnSpPr>
            <a:cxnSpLocks/>
          </p:cNvCxnSpPr>
          <p:nvPr/>
        </p:nvCxnSpPr>
        <p:spPr>
          <a:xfrm>
            <a:off x="8180930" y="4110190"/>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1" name="Straight Arrow Connector 40">
            <a:extLst>
              <a:ext uri="{FF2B5EF4-FFF2-40B4-BE49-F238E27FC236}">
                <a16:creationId xmlns:a16="http://schemas.microsoft.com/office/drawing/2014/main" id="{3DA7BC53-FE69-EBB8-9191-B7C00DCD6AA4}"/>
              </a:ext>
            </a:extLst>
          </p:cNvPr>
          <p:cNvCxnSpPr>
            <a:cxnSpLocks/>
          </p:cNvCxnSpPr>
          <p:nvPr/>
        </p:nvCxnSpPr>
        <p:spPr>
          <a:xfrm>
            <a:off x="8180930" y="4435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42" name="Picture 41" descr="A blue line with check marks on a black background&#10;&#10;Description automatically generated">
            <a:extLst>
              <a:ext uri="{FF2B5EF4-FFF2-40B4-BE49-F238E27FC236}">
                <a16:creationId xmlns:a16="http://schemas.microsoft.com/office/drawing/2014/main" id="{023D028C-993F-2824-94BA-3DFC72512847}"/>
              </a:ext>
            </a:extLst>
          </p:cNvPr>
          <p:cNvPicPr>
            <a:picLocks noChangeAspect="1"/>
          </p:cNvPicPr>
          <p:nvPr/>
        </p:nvPicPr>
        <p:blipFill>
          <a:blip r:embed="rId6"/>
          <a:stretch>
            <a:fillRect/>
          </a:stretch>
        </p:blipFill>
        <p:spPr>
          <a:xfrm>
            <a:off x="9157912" y="2695262"/>
            <a:ext cx="797334" cy="799992"/>
          </a:xfrm>
          <a:prstGeom prst="rect">
            <a:avLst/>
          </a:prstGeom>
        </p:spPr>
      </p:pic>
    </p:spTree>
    <p:extLst>
      <p:ext uri="{BB962C8B-B14F-4D97-AF65-F5344CB8AC3E}">
        <p14:creationId xmlns:p14="http://schemas.microsoft.com/office/powerpoint/2010/main" val="888197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B0DB495-7942-5D7D-50F3-44CD2510E6B1}"/>
              </a:ext>
            </a:extLst>
          </p:cNvPr>
          <p:cNvSpPr/>
          <p:nvPr/>
        </p:nvSpPr>
        <p:spPr>
          <a:xfrm>
            <a:off x="510363" y="1607757"/>
            <a:ext cx="1930996" cy="1821243"/>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4262EF-AADB-222D-D04F-63B6165A0FEF}"/>
              </a:ext>
            </a:extLst>
          </p:cNvPr>
          <p:cNvSpPr>
            <a:spLocks noGrp="1"/>
          </p:cNvSpPr>
          <p:nvPr>
            <p:ph type="title"/>
          </p:nvPr>
        </p:nvSpPr>
        <p:spPr/>
        <p:txBody>
          <a:bodyPr/>
          <a:lstStyle/>
          <a:p>
            <a:r>
              <a:rPr lang="en-US" dirty="0"/>
              <a:t>Benefits of an endowment fund at Thrivent Charitable</a:t>
            </a:r>
          </a:p>
        </p:txBody>
      </p:sp>
      <p:grpSp>
        <p:nvGrpSpPr>
          <p:cNvPr id="11" name="Group 10">
            <a:extLst>
              <a:ext uri="{FF2B5EF4-FFF2-40B4-BE49-F238E27FC236}">
                <a16:creationId xmlns:a16="http://schemas.microsoft.com/office/drawing/2014/main" id="{15C3F893-9800-3E14-76F9-C536E7274775}"/>
              </a:ext>
            </a:extLst>
          </p:cNvPr>
          <p:cNvGrpSpPr/>
          <p:nvPr/>
        </p:nvGrpSpPr>
        <p:grpSpPr>
          <a:xfrm>
            <a:off x="695932" y="1768358"/>
            <a:ext cx="1563269" cy="1375425"/>
            <a:chOff x="5134737" y="2834518"/>
            <a:chExt cx="1563269" cy="1375425"/>
          </a:xfrm>
        </p:grpSpPr>
        <p:pic>
          <p:nvPicPr>
            <p:cNvPr id="5" name="Picture 4" descr="Icon&#10;&#10;Description automatically generated">
              <a:extLst>
                <a:ext uri="{FF2B5EF4-FFF2-40B4-BE49-F238E27FC236}">
                  <a16:creationId xmlns:a16="http://schemas.microsoft.com/office/drawing/2014/main" id="{5A705DD7-3639-C32B-A432-1AC82599E824}"/>
                </a:ext>
              </a:extLst>
            </p:cNvPr>
            <p:cNvPicPr>
              <a:picLocks noChangeAspect="1"/>
            </p:cNvPicPr>
            <p:nvPr/>
          </p:nvPicPr>
          <p:blipFill>
            <a:blip r:embed="rId3"/>
            <a:stretch>
              <a:fillRect/>
            </a:stretch>
          </p:blipFill>
          <p:spPr>
            <a:xfrm>
              <a:off x="5540729" y="2834518"/>
              <a:ext cx="818854" cy="818854"/>
            </a:xfrm>
            <a:prstGeom prst="rect">
              <a:avLst/>
            </a:prstGeom>
          </p:spPr>
        </p:pic>
        <p:sp>
          <p:nvSpPr>
            <p:cNvPr id="6" name="TextBox 5">
              <a:extLst>
                <a:ext uri="{FF2B5EF4-FFF2-40B4-BE49-F238E27FC236}">
                  <a16:creationId xmlns:a16="http://schemas.microsoft.com/office/drawing/2014/main" id="{D877BDDE-6CDA-B303-B62B-F2387C483CBE}"/>
                </a:ext>
              </a:extLst>
            </p:cNvPr>
            <p:cNvSpPr txBox="1"/>
            <p:nvPr/>
          </p:nvSpPr>
          <p:spPr>
            <a:xfrm>
              <a:off x="5134737" y="3563612"/>
              <a:ext cx="1563269" cy="646331"/>
            </a:xfrm>
            <a:prstGeom prst="rect">
              <a:avLst/>
            </a:prstGeom>
            <a:noFill/>
          </p:spPr>
          <p:txBody>
            <a:bodyPr wrap="square" rtlCol="0">
              <a:spAutoFit/>
            </a:bodyPr>
            <a:lstStyle/>
            <a:p>
              <a:pPr algn="ctr"/>
              <a:r>
                <a:rPr lang="en-US" b="1" dirty="0"/>
                <a:t>Endowment Fund</a:t>
              </a:r>
            </a:p>
          </p:txBody>
        </p:sp>
      </p:grpSp>
      <p:sp>
        <p:nvSpPr>
          <p:cNvPr id="7" name="TextBox 6">
            <a:extLst>
              <a:ext uri="{FF2B5EF4-FFF2-40B4-BE49-F238E27FC236}">
                <a16:creationId xmlns:a16="http://schemas.microsoft.com/office/drawing/2014/main" id="{91D8C1AB-1C3A-6202-898D-0511A41CEAA6}"/>
              </a:ext>
            </a:extLst>
          </p:cNvPr>
          <p:cNvSpPr txBox="1"/>
          <p:nvPr/>
        </p:nvSpPr>
        <p:spPr>
          <a:xfrm>
            <a:off x="7170997" y="1679555"/>
            <a:ext cx="4245687" cy="1655261"/>
          </a:xfrm>
          <a:prstGeom prst="rect">
            <a:avLst/>
          </a:prstGeom>
          <a:noFill/>
        </p:spPr>
        <p:txBody>
          <a:bodyPr wrap="square">
            <a:spAutoFit/>
          </a:bodyPr>
          <a:lstStyle/>
          <a:p>
            <a:pPr marR="0">
              <a:lnSpc>
                <a:spcPct val="107000"/>
              </a:lnSpc>
              <a:spcBef>
                <a:spcPts val="0"/>
              </a:spcBef>
              <a:spcAft>
                <a:spcPts val="800"/>
              </a:spcAft>
            </a:pPr>
            <a:r>
              <a:rPr lang="en-GB" b="1" dirty="0">
                <a:solidFill>
                  <a:schemeClr val="accent2"/>
                </a:solidFill>
              </a:rPr>
              <a:t>Administrative &amp;</a:t>
            </a:r>
            <a:br>
              <a:rPr lang="en-GB" b="1" dirty="0">
                <a:solidFill>
                  <a:schemeClr val="accent2"/>
                </a:solidFill>
              </a:rPr>
            </a:br>
            <a:r>
              <a:rPr lang="en-GB" b="1" dirty="0">
                <a:solidFill>
                  <a:schemeClr val="accent2"/>
                </a:solidFill>
              </a:rPr>
              <a:t>marketing support</a:t>
            </a:r>
            <a:endParaRPr lang="en-US" b="1" dirty="0">
              <a:solidFill>
                <a:schemeClr val="accent2"/>
              </a:solidFill>
            </a:endParaRPr>
          </a:p>
          <a:p>
            <a:pPr marL="0" marR="0">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We support you at every step of your journey, providing ultimate administrative and marketing support </a:t>
            </a:r>
          </a:p>
        </p:txBody>
      </p:sp>
      <p:sp>
        <p:nvSpPr>
          <p:cNvPr id="8" name="TextBox 7">
            <a:extLst>
              <a:ext uri="{FF2B5EF4-FFF2-40B4-BE49-F238E27FC236}">
                <a16:creationId xmlns:a16="http://schemas.microsoft.com/office/drawing/2014/main" id="{FC478A03-1036-9017-91BE-7D26934A405B}"/>
              </a:ext>
            </a:extLst>
          </p:cNvPr>
          <p:cNvSpPr txBox="1"/>
          <p:nvPr/>
        </p:nvSpPr>
        <p:spPr>
          <a:xfrm>
            <a:off x="7285115" y="3787493"/>
            <a:ext cx="3795009" cy="1062535"/>
          </a:xfrm>
          <a:prstGeom prst="rect">
            <a:avLst/>
          </a:prstGeom>
          <a:noFill/>
        </p:spPr>
        <p:txBody>
          <a:bodyPr wrap="square">
            <a:spAutoFit/>
          </a:bodyPr>
          <a:lstStyle/>
          <a:p>
            <a:pPr marR="0">
              <a:lnSpc>
                <a:spcPct val="107000"/>
              </a:lnSpc>
              <a:spcBef>
                <a:spcPts val="0"/>
              </a:spcBef>
              <a:spcAft>
                <a:spcPts val="800"/>
              </a:spcAft>
            </a:pPr>
            <a:r>
              <a:rPr lang="en-GB" b="1" dirty="0">
                <a:solidFill>
                  <a:schemeClr val="accent2"/>
                </a:solidFill>
              </a:rPr>
              <a:t>Planned giving expertise</a:t>
            </a:r>
            <a:endParaRPr lang="en-US" b="1" dirty="0">
              <a:solidFill>
                <a:schemeClr val="accent2"/>
              </a:solidFill>
            </a:endParaRPr>
          </a:p>
          <a:p>
            <a:pPr marL="0" marR="0">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Our dedicated and knowledgeable team of gift planners is here to help</a:t>
            </a:r>
          </a:p>
        </p:txBody>
      </p:sp>
      <p:sp>
        <p:nvSpPr>
          <p:cNvPr id="9" name="TextBox 8">
            <a:extLst>
              <a:ext uri="{FF2B5EF4-FFF2-40B4-BE49-F238E27FC236}">
                <a16:creationId xmlns:a16="http://schemas.microsoft.com/office/drawing/2014/main" id="{AA274946-9891-45B2-8F68-45AA9B294A30}"/>
              </a:ext>
            </a:extLst>
          </p:cNvPr>
          <p:cNvSpPr txBox="1"/>
          <p:nvPr/>
        </p:nvSpPr>
        <p:spPr>
          <a:xfrm>
            <a:off x="3081032" y="1679555"/>
            <a:ext cx="3187643" cy="1200329"/>
          </a:xfrm>
          <a:prstGeom prst="rect">
            <a:avLst/>
          </a:prstGeom>
          <a:noFill/>
        </p:spPr>
        <p:txBody>
          <a:bodyPr wrap="square">
            <a:spAutoFit/>
          </a:bodyPr>
          <a:lstStyle/>
          <a:p>
            <a:r>
              <a:rPr lang="en-GB" b="1" dirty="0">
                <a:solidFill>
                  <a:schemeClr val="accent2"/>
                </a:solidFill>
              </a:rPr>
              <a:t>Flexibility</a:t>
            </a:r>
          </a:p>
          <a:p>
            <a:r>
              <a:rPr lang="en-US" dirty="0"/>
              <a:t>You determine the timing of distributions and how they are used</a:t>
            </a:r>
            <a:endParaRPr lang="en-GB" b="1" dirty="0">
              <a:solidFill>
                <a:schemeClr val="accent2"/>
              </a:solidFill>
            </a:endParaRPr>
          </a:p>
        </p:txBody>
      </p:sp>
      <p:sp>
        <p:nvSpPr>
          <p:cNvPr id="10" name="TextBox 9">
            <a:extLst>
              <a:ext uri="{FF2B5EF4-FFF2-40B4-BE49-F238E27FC236}">
                <a16:creationId xmlns:a16="http://schemas.microsoft.com/office/drawing/2014/main" id="{90BD1E5B-06BB-F19D-0AF0-BAC743C54EF1}"/>
              </a:ext>
            </a:extLst>
          </p:cNvPr>
          <p:cNvSpPr txBox="1"/>
          <p:nvPr/>
        </p:nvSpPr>
        <p:spPr>
          <a:xfrm>
            <a:off x="3298221" y="3787494"/>
            <a:ext cx="3065566" cy="1358898"/>
          </a:xfrm>
          <a:prstGeom prst="rect">
            <a:avLst/>
          </a:prstGeom>
          <a:noFill/>
        </p:spPr>
        <p:txBody>
          <a:bodyPr wrap="square">
            <a:spAutoFit/>
          </a:bodyPr>
          <a:lstStyle/>
          <a:p>
            <a:pPr marR="0">
              <a:lnSpc>
                <a:spcPct val="107000"/>
              </a:lnSpc>
              <a:spcBef>
                <a:spcPts val="0"/>
              </a:spcBef>
              <a:spcAft>
                <a:spcPts val="800"/>
              </a:spcAft>
            </a:pPr>
            <a:r>
              <a:rPr lang="en-GB" b="1" dirty="0">
                <a:solidFill>
                  <a:schemeClr val="accent2"/>
                </a:solidFill>
              </a:rPr>
              <a:t>Privacy for organizations</a:t>
            </a:r>
            <a:br>
              <a:rPr lang="en-GB" b="1" dirty="0">
                <a:solidFill>
                  <a:schemeClr val="accent2"/>
                </a:solidFill>
              </a:rPr>
            </a:br>
            <a:r>
              <a:rPr lang="en-GB" b="1" dirty="0">
                <a:solidFill>
                  <a:schemeClr val="accent2"/>
                </a:solidFill>
              </a:rPr>
              <a:t>&amp; supporters</a:t>
            </a:r>
            <a:endParaRPr lang="en-US" b="1" dirty="0">
              <a:solidFill>
                <a:schemeClr val="accent2"/>
              </a:solidFill>
            </a:endParaRPr>
          </a:p>
          <a:p>
            <a:pPr marL="0" marR="0">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Individuals can give in their name or give anonymously</a:t>
            </a:r>
          </a:p>
        </p:txBody>
      </p:sp>
      <p:sp>
        <p:nvSpPr>
          <p:cNvPr id="3" name="Date Placeholder 2">
            <a:extLst>
              <a:ext uri="{FF2B5EF4-FFF2-40B4-BE49-F238E27FC236}">
                <a16:creationId xmlns:a16="http://schemas.microsoft.com/office/drawing/2014/main" id="{878D6406-FC9F-55ED-AF94-EA52F3BD007D}"/>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20" name="Straight Connector 19">
            <a:extLst>
              <a:ext uri="{FF2B5EF4-FFF2-40B4-BE49-F238E27FC236}">
                <a16:creationId xmlns:a16="http://schemas.microsoft.com/office/drawing/2014/main" id="{5120D053-65D7-1E14-1665-602FB8C29156}"/>
              </a:ext>
            </a:extLst>
          </p:cNvPr>
          <p:cNvCxnSpPr>
            <a:stCxn id="4" idx="2"/>
          </p:cNvCxnSpPr>
          <p:nvPr/>
        </p:nvCxnSpPr>
        <p:spPr>
          <a:xfrm>
            <a:off x="1475861" y="3429000"/>
            <a:ext cx="0" cy="25052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F49BAFB-078D-92BD-5D33-F106F65E40C4}"/>
              </a:ext>
            </a:extLst>
          </p:cNvPr>
          <p:cNvCxnSpPr/>
          <p:nvPr/>
        </p:nvCxnSpPr>
        <p:spPr>
          <a:xfrm>
            <a:off x="1475861" y="5934269"/>
            <a:ext cx="92730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75FB554-E7E3-9E81-F761-D8DD19C5862C}"/>
              </a:ext>
            </a:extLst>
          </p:cNvPr>
          <p:cNvCxnSpPr>
            <a:cxnSpLocks/>
          </p:cNvCxnSpPr>
          <p:nvPr/>
        </p:nvCxnSpPr>
        <p:spPr>
          <a:xfrm>
            <a:off x="2847855" y="1950098"/>
            <a:ext cx="0" cy="39841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CE0ACBB-BD28-43E9-CC50-1EBA4E24F33B}"/>
              </a:ext>
            </a:extLst>
          </p:cNvPr>
          <p:cNvCxnSpPr/>
          <p:nvPr/>
        </p:nvCxnSpPr>
        <p:spPr>
          <a:xfrm>
            <a:off x="2847855" y="1950098"/>
            <a:ext cx="233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938BF82-0D6A-16C7-24A2-6DB425DAFA97}"/>
              </a:ext>
            </a:extLst>
          </p:cNvPr>
          <p:cNvCxnSpPr>
            <a:cxnSpLocks/>
          </p:cNvCxnSpPr>
          <p:nvPr/>
        </p:nvCxnSpPr>
        <p:spPr>
          <a:xfrm>
            <a:off x="3010013" y="3986289"/>
            <a:ext cx="0" cy="19479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C5BA71B-658C-E902-140A-FD4A4647E189}"/>
              </a:ext>
            </a:extLst>
          </p:cNvPr>
          <p:cNvCxnSpPr/>
          <p:nvPr/>
        </p:nvCxnSpPr>
        <p:spPr>
          <a:xfrm>
            <a:off x="3010013" y="3986289"/>
            <a:ext cx="233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4952118-AF5C-D2AA-1C44-0D12524E445B}"/>
              </a:ext>
            </a:extLst>
          </p:cNvPr>
          <p:cNvCxnSpPr>
            <a:cxnSpLocks/>
          </p:cNvCxnSpPr>
          <p:nvPr/>
        </p:nvCxnSpPr>
        <p:spPr>
          <a:xfrm>
            <a:off x="6853163" y="1950098"/>
            <a:ext cx="0" cy="39841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3F89873-DEB8-67EE-04D0-11A7E3E036D7}"/>
              </a:ext>
            </a:extLst>
          </p:cNvPr>
          <p:cNvCxnSpPr/>
          <p:nvPr/>
        </p:nvCxnSpPr>
        <p:spPr>
          <a:xfrm>
            <a:off x="6853163" y="1950098"/>
            <a:ext cx="233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31A3556-525B-CCC8-34C9-EF6068780A43}"/>
              </a:ext>
            </a:extLst>
          </p:cNvPr>
          <p:cNvCxnSpPr>
            <a:cxnSpLocks/>
          </p:cNvCxnSpPr>
          <p:nvPr/>
        </p:nvCxnSpPr>
        <p:spPr>
          <a:xfrm>
            <a:off x="7015321" y="3986289"/>
            <a:ext cx="0" cy="19479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7A9FE6A-2340-CDC8-A06B-25B28CD4BB34}"/>
              </a:ext>
            </a:extLst>
          </p:cNvPr>
          <p:cNvCxnSpPr/>
          <p:nvPr/>
        </p:nvCxnSpPr>
        <p:spPr>
          <a:xfrm>
            <a:off x="7015321" y="3986289"/>
            <a:ext cx="2331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5347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dirty="0"/>
              <a:t>Ways to Give</a:t>
            </a:r>
          </a:p>
        </p:txBody>
      </p:sp>
      <p:sp>
        <p:nvSpPr>
          <p:cNvPr id="3" name="Subtitle 2">
            <a:extLst>
              <a:ext uri="{FF2B5EF4-FFF2-40B4-BE49-F238E27FC236}">
                <a16:creationId xmlns:a16="http://schemas.microsoft.com/office/drawing/2014/main" id="{6E8C1EB1-3293-4F01-BB66-CC2A573AFDA5}"/>
              </a:ext>
            </a:extLst>
          </p:cNvPr>
          <p:cNvSpPr>
            <a:spLocks noGrp="1"/>
          </p:cNvSpPr>
          <p:nvPr>
            <p:ph type="body" idx="1"/>
          </p:nvPr>
        </p:nvSpPr>
        <p:spPr/>
        <p:txBody>
          <a:bodyPr/>
          <a:lstStyle/>
          <a:p>
            <a:r>
              <a:rPr lang="en-US" dirty="0"/>
              <a:t>How to help your clients establish a charitable fund</a:t>
            </a:r>
          </a:p>
        </p:txBody>
      </p:sp>
      <p:sp>
        <p:nvSpPr>
          <p:cNvPr id="4" name="Date Placeholder 3">
            <a:extLst>
              <a:ext uri="{FF2B5EF4-FFF2-40B4-BE49-F238E27FC236}">
                <a16:creationId xmlns:a16="http://schemas.microsoft.com/office/drawing/2014/main" id="{7A71F829-9C82-1332-E696-200C17F5A89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4" name="Picture 13" descr="Icon&#10;&#10;Description automatically generated">
            <a:extLst>
              <a:ext uri="{FF2B5EF4-FFF2-40B4-BE49-F238E27FC236}">
                <a16:creationId xmlns:a16="http://schemas.microsoft.com/office/drawing/2014/main" id="{7B965D64-B446-D9C1-4AC9-B74C6EE7BDF2}"/>
              </a:ext>
            </a:extLst>
          </p:cNvPr>
          <p:cNvPicPr>
            <a:picLocks noChangeAspect="1"/>
          </p:cNvPicPr>
          <p:nvPr/>
        </p:nvPicPr>
        <p:blipFill>
          <a:blip r:embed="rId3"/>
          <a:stretch>
            <a:fillRect/>
          </a:stretch>
        </p:blipFill>
        <p:spPr>
          <a:xfrm>
            <a:off x="5901765" y="-454220"/>
            <a:ext cx="7420772" cy="8502354"/>
          </a:xfrm>
          <a:prstGeom prst="rect">
            <a:avLst/>
          </a:prstGeom>
        </p:spPr>
      </p:pic>
    </p:spTree>
    <p:extLst>
      <p:ext uri="{BB962C8B-B14F-4D97-AF65-F5344CB8AC3E}">
        <p14:creationId xmlns:p14="http://schemas.microsoft.com/office/powerpoint/2010/main" val="3505152255"/>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9257cdb8-f29a-47d2-88f3-24be9247a746">
      <UserInfo>
        <DisplayName/>
        <AccountId xsi:nil="true"/>
        <AccountType/>
      </UserInfo>
    </SharedWithUsers>
    <lcf76f155ced4ddcb4097134ff3c332f xmlns="f96f4849-9aa6-4f8e-9a55-f589e869c01f">
      <Terms xmlns="http://schemas.microsoft.com/office/infopath/2007/PartnerControls"/>
    </lcf76f155ced4ddcb4097134ff3c332f>
    <MediaLengthInSeconds xmlns="f96f4849-9aa6-4f8e-9a55-f589e869c01f" xsi:nil="true"/>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5.xml><?xml version="1.0" encoding="utf-8"?>
<?mso-contentType ?>
<SharedContentType xmlns="Microsoft.SharePoint.Taxonomy.ContentTypeSync" SourceId="9afaa8e7-25b4-485f-88b1-2029d9007e1d" ContentTypeId="0x0101" PreviousValue="false"/>
</file>

<file path=customXml/item6.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4" ma:contentTypeDescription="Create a new document." ma:contentTypeScope="" ma:versionID="62b37fd0b735bdc4c29329e6a1c481b9">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e44d134024f30177d5488a186bddf28b"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8A8AB9-07A8-46E8-8A27-92144D64091F}">
  <ds:schemaRefs>
    <ds:schemaRef ds:uri="http://www.w3.org/XML/1998/namespace"/>
    <ds:schemaRef ds:uri="http://schemas.microsoft.com/office/2006/documentManagement/types"/>
    <ds:schemaRef ds:uri="http://purl.org/dc/dcmitype/"/>
    <ds:schemaRef ds:uri="http://schemas.microsoft.com/sharepoint/v3"/>
    <ds:schemaRef ds:uri="http://purl.org/dc/terms/"/>
    <ds:schemaRef ds:uri="e2af3888-c5a2-43f8-ba29-f2580b7e9ed2"/>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6356c91e-0591-4633-a126-f4026bafc479"/>
    <ds:schemaRef ds:uri="56b3378c-42cb-41dc-9c05-5327e3fb1bca"/>
    <ds:schemaRef ds:uri="9257cdb8-f29a-47d2-88f3-24be9247a746"/>
    <ds:schemaRef ds:uri="f96f4849-9aa6-4f8e-9a55-f589e869c01f"/>
  </ds:schemaRefs>
</ds:datastoreItem>
</file>

<file path=customXml/itemProps2.xml><?xml version="1.0" encoding="utf-8"?>
<ds:datastoreItem xmlns:ds="http://schemas.openxmlformats.org/officeDocument/2006/customXml" ds:itemID="{2B0690E9-21C3-434C-9210-D8A18110600B}"/>
</file>

<file path=customXml/itemProps3.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4.xml><?xml version="1.0" encoding="utf-8"?>
<ds:datastoreItem xmlns:ds="http://schemas.openxmlformats.org/officeDocument/2006/customXml" ds:itemID="{D2255E71-F4F3-45DA-837A-58FB90CF031C}"/>
</file>

<file path=customXml/itemProps5.xml><?xml version="1.0" encoding="utf-8"?>
<ds:datastoreItem xmlns:ds="http://schemas.openxmlformats.org/officeDocument/2006/customXml" ds:itemID="{7C099E3E-E5F5-41A4-B80F-53513BDF4AD3}"/>
</file>

<file path=customXml/itemProps6.xml><?xml version="1.0" encoding="utf-8"?>
<ds:datastoreItem xmlns:ds="http://schemas.openxmlformats.org/officeDocument/2006/customXml" ds:itemID="{38FFF0BD-9A22-4882-923D-7FB2D8A11C6C}"/>
</file>

<file path=docProps/app.xml><?xml version="1.0" encoding="utf-8"?>
<Properties xmlns="http://schemas.openxmlformats.org/officeDocument/2006/extended-properties" xmlns:vt="http://schemas.openxmlformats.org/officeDocument/2006/docPropsVTypes">
  <TotalTime>15213</TotalTime>
  <Words>2624</Words>
  <Application>Microsoft Office PowerPoint</Application>
  <PresentationFormat>Widescreen</PresentationFormat>
  <Paragraphs>218</Paragraphs>
  <Slides>22</Slides>
  <Notes>21</Notes>
  <HiddenSlides>1</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22</vt:i4>
      </vt:variant>
    </vt:vector>
  </HeadingPairs>
  <TitlesOfParts>
    <vt:vector size="28" baseType="lpstr">
      <vt:lpstr>Arial</vt:lpstr>
      <vt:lpstr>Baskerville Old Face</vt:lpstr>
      <vt:lpstr>Calibri</vt:lpstr>
      <vt:lpstr>Thrivent - White</vt:lpstr>
      <vt:lpstr>Thrivent - Soft White</vt:lpstr>
      <vt:lpstr>Thrivent - Dark</vt:lpstr>
      <vt:lpstr>Growing future support </vt:lpstr>
      <vt:lpstr>Disclosure/Disclaimer</vt:lpstr>
      <vt:lpstr>Agenda</vt:lpstr>
      <vt:lpstr>Role of an Endowment Fund</vt:lpstr>
      <vt:lpstr>An organization’s finances</vt:lpstr>
      <vt:lpstr>How an endowment fund works</vt:lpstr>
      <vt:lpstr>How an endowment fund works</vt:lpstr>
      <vt:lpstr>Benefits of an endowment fund at Thrivent Charitable</vt:lpstr>
      <vt:lpstr>Ways to Give</vt:lpstr>
      <vt:lpstr>Ways to give</vt:lpstr>
      <vt:lpstr>Give Now. Give Later. Give &amp; Receive.™ </vt:lpstr>
      <vt:lpstr>We’re all familiar with the concept of taking out our checkbook and donating in response to an appeal, but we can also be more strategic and give in bigger, wiser ways.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Give Now. Give Later. Give &amp; Receive.™ </vt:lpstr>
      <vt:lpstr>Clients can also make a charitable gift and receive ongoing income payments for life or a term of years. The remainder provides charitable support.</vt:lpstr>
      <vt:lpstr>Committing to the future</vt:lpstr>
      <vt:lpstr>Putting it together with these simple steps</vt:lpstr>
      <vt:lpstr>For more information, please contact</vt:lpstr>
      <vt:lpstr>About Thrivent Charitable Impact &amp; Investing</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Julia Stoller</cp:lastModifiedBy>
  <cp:revision>634</cp:revision>
  <dcterms:created xsi:type="dcterms:W3CDTF">2019-11-15T17:43:35Z</dcterms:created>
  <dcterms:modified xsi:type="dcterms:W3CDTF">2025-02-13T20:10:44Z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0x0101002154FD056937C947ADBB571B05A30D2C</vt:lpwstr>
  </property>
  <property fmtid="{D5CDD505-2E9C-101B-9397-08002B2CF9AE}" pid="3" name="MediaServiceImageTags">
    <vt:lpwstr/>
  </property>
  <property fmtid="{D5CDD505-2E9C-101B-9397-08002B2CF9AE}" pid="4" name="Order">
    <vt:r8>255100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ourceUrl">
    <vt:lpwstr/>
  </property>
  <property fmtid="{D5CDD505-2E9C-101B-9397-08002B2CF9AE}" pid="12" name="_SharedFileIndex">
    <vt:lpwstr/>
  </property>
</Properties>
</file>