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sldIdLst>
    <p:sldId id="2147481615" r:id="rId5"/>
    <p:sldId id="2147481704" r:id="rId6"/>
    <p:sldId id="2147481634" r:id="rId7"/>
    <p:sldId id="2147481705" r:id="rId8"/>
    <p:sldId id="2147481714" r:id="rId9"/>
    <p:sldId id="2147481709" r:id="rId10"/>
    <p:sldId id="2147481706" r:id="rId11"/>
    <p:sldId id="2147481713" r:id="rId12"/>
    <p:sldId id="2147481660" r:id="rId13"/>
    <p:sldId id="2147481675" r:id="rId14"/>
    <p:sldId id="2147481691" r:id="rId15"/>
    <p:sldId id="2147481676" r:id="rId16"/>
    <p:sldId id="2147481693" r:id="rId17"/>
    <p:sldId id="2147481681" r:id="rId18"/>
    <p:sldId id="2147481694" r:id="rId19"/>
    <p:sldId id="2147481695" r:id="rId20"/>
    <p:sldId id="2147481712" r:id="rId21"/>
    <p:sldId id="2147481710" r:id="rId22"/>
    <p:sldId id="2147481711" r:id="rId23"/>
    <p:sldId id="2147481688" r:id="rId24"/>
    <p:sldId id="2147481703" r:id="rId25"/>
    <p:sldId id="214748166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C2AC270-0E77-8B70-AF5B-6DCD08B2A7E2}" name="Julia Stoller" initials="JS" userId="S::Julia.Stoller@thrivent.com::c33a2234-42ad-4868-ad4e-2260f626c98c" providerId="AD"/>
  <p188:author id="{3A62457A-EFF9-B4E9-B0BC-74C3A3EBF661}" name="Cassie Meyer" initials="CM" userId="S::cassie.meyer@thrivent.com::08a5aa7a-ae5a-421d-a3c7-7305870f4a49" providerId="AD"/>
  <p188:author id="{552AADE1-B27F-28C8-1027-92E4E24CFC48}" name="Julia Stoller" initials="JS" userId="S::julia.stoller@thrivent.com::c33a2234-42ad-4868-ad4e-2260f626c98c" providerId="AD"/>
  <p188:author id="{A5ABD5E4-0A0C-296D-F4D2-328DBCF816FE}" name="Ann Johnson" initials="AJ" userId="37708fc4f29ea69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5F6"/>
    <a:srgbClr val="F5F8F9"/>
    <a:srgbClr val="F6E2C1"/>
    <a:srgbClr val="CEE2E3"/>
    <a:srgbClr val="E30045"/>
    <a:srgbClr val="FAEDD8"/>
    <a:srgbClr val="F9EED9"/>
    <a:srgbClr val="D6E4E7"/>
    <a:srgbClr val="BDD4D8"/>
    <a:srgbClr val="99BE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939" autoAdjust="0"/>
  </p:normalViewPr>
  <p:slideViewPr>
    <p:cSldViewPr snapToGrid="0">
      <p:cViewPr varScale="1">
        <p:scale>
          <a:sx n="47" d="100"/>
          <a:sy n="47" d="100"/>
        </p:scale>
        <p:origin x="139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5B2D4-892E-024D-B649-F050C00678C9}" type="datetimeFigureOut">
              <a:rPr lang="en-US" smtClean="0"/>
              <a:t>8/7/2025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858DE8-36F6-0242-AE7B-D78BF93195DE}" type="slidenum">
              <a:rPr lang="en-US" smtClean="0"/>
              <a:t>‹#›</a:t>
            </a:fld>
            <a:endParaRPr lang="en-US"/>
          </a:p>
        </p:txBody>
      </p:sp>
    </p:spTree>
    <p:extLst>
      <p:ext uri="{BB962C8B-B14F-4D97-AF65-F5344CB8AC3E}">
        <p14:creationId xmlns:p14="http://schemas.microsoft.com/office/powerpoint/2010/main" val="3803686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1</a:t>
            </a:fld>
            <a:endParaRPr lang="en-US"/>
          </a:p>
        </p:txBody>
      </p:sp>
    </p:spTree>
    <p:extLst>
      <p:ext uri="{BB962C8B-B14F-4D97-AF65-F5344CB8AC3E}">
        <p14:creationId xmlns:p14="http://schemas.microsoft.com/office/powerpoint/2010/main" val="2535912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To help you understand all the charitable giving opportunities, let’s break it down into three categories: Give Now, Give Later and Give &amp; Receive. Each of these giving methods may benefit an endowment fund.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10</a:t>
            </a:fld>
            <a:endParaRPr lang="en-US"/>
          </a:p>
        </p:txBody>
      </p:sp>
    </p:spTree>
    <p:extLst>
      <p:ext uri="{BB962C8B-B14F-4D97-AF65-F5344CB8AC3E}">
        <p14:creationId xmlns:p14="http://schemas.microsoft.com/office/powerpoint/2010/main" val="313432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First, we’ll discuss a few gifts in the “Give Now” category.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11</a:t>
            </a:fld>
            <a:endParaRPr lang="en-US"/>
          </a:p>
        </p:txBody>
      </p:sp>
    </p:spTree>
    <p:extLst>
      <p:ext uri="{BB962C8B-B14F-4D97-AF65-F5344CB8AC3E}">
        <p14:creationId xmlns:p14="http://schemas.microsoft.com/office/powerpoint/2010/main" val="3950570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We’re all familiar with the concept of taking out our credit card and donating in response to an appeal, this is Give Now, giving direct gifts. But supporters can be more strategic with Give Now to gift in bigger, wiser ways.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Your supporters can make a direct gift of appreciated securities such as stocks and mutual funds or even real estate. By doing so they may avoid recognition of the capital gain and they may receive tax benefits. These gifts to us can be directed to your endowment fund.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Supporters may also support your endowment by using a Qualified Charitable Distribution. Those 70½ or older may distribute up to $108,000 a year (indexed for inflation) directly from their IRA to charity, without having to claim the income for tax purposes. And, any such qualified charitable distribution they make counts toward their annual required minimum distribution. Many people who don’t itemize or who are worried about how RMDs may affect their tax rate on other income find this an attractive option.</a:t>
            </a:r>
            <a:endParaRPr lang="en-US" sz="1200" kern="1200" dirty="0">
              <a:solidFill>
                <a:schemeClr val="tx1"/>
              </a:solidFill>
              <a:effectLst/>
              <a:latin typeface="Arial"/>
              <a:cs typeface="Arial"/>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12</a:t>
            </a:fld>
            <a:endParaRPr lang="en-US"/>
          </a:p>
        </p:txBody>
      </p:sp>
    </p:spTree>
    <p:extLst>
      <p:ext uri="{BB962C8B-B14F-4D97-AF65-F5344CB8AC3E}">
        <p14:creationId xmlns:p14="http://schemas.microsoft.com/office/powerpoint/2010/main" val="2985141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Now we’ll discuss a few gifts in the “Give Later” category. </a:t>
            </a:r>
            <a:endParaRPr lang="en-US" baseline="0" dirty="0">
              <a:latin typeface="Arial"/>
              <a:cs typeface="Arial"/>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13</a:t>
            </a:fld>
            <a:endParaRPr lang="en-US"/>
          </a:p>
        </p:txBody>
      </p:sp>
    </p:spTree>
    <p:extLst>
      <p:ext uri="{BB962C8B-B14F-4D97-AF65-F5344CB8AC3E}">
        <p14:creationId xmlns:p14="http://schemas.microsoft.com/office/powerpoint/2010/main" val="1026878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Give later gifts are a familiar type of giving─ benefiting charities after a person’s lifetime. These are familiar because many people need or want the flexibility to use their assets while living but also want to continue to support causes they cherish after their passing.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Give Later, supporters can make a gift of a life insurance contract and may receive tax benefits for any on-going premiums they make once the charity owns the contract, or they may name your endowment the beneficiary of an IRA or other retirement plan, annuity or life insurance policy. Like a direct gift, “Give Later” gifts can be directed to your organization’s endowment fund or to a donor-advised fund with grants going to your endowment. In turn, the donor’s estate may receive tax benefits.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14</a:t>
            </a:fld>
            <a:endParaRPr lang="en-US"/>
          </a:p>
        </p:txBody>
      </p:sp>
    </p:spTree>
    <p:extLst>
      <p:ext uri="{BB962C8B-B14F-4D97-AF65-F5344CB8AC3E}">
        <p14:creationId xmlns:p14="http://schemas.microsoft.com/office/powerpoint/2010/main" val="4236520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last way to contribute to your endowment fund includes Give &amp; Receive.</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15</a:t>
            </a:fld>
            <a:endParaRPr lang="en-US"/>
          </a:p>
        </p:txBody>
      </p:sp>
    </p:spTree>
    <p:extLst>
      <p:ext uri="{BB962C8B-B14F-4D97-AF65-F5344CB8AC3E}">
        <p14:creationId xmlns:p14="http://schemas.microsoft.com/office/powerpoint/2010/main" val="3866274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Give &amp; Receive offerings allow supporters who make a charitable gift to receive ongoing income payments during their lifetimes, and then the remainder of their gift provides charitable support to causes they love after they pass.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giving option can generate an income stream to the person making the gift or someone else. The donor may receive an income tax deduction when the gift is made; then the gift is invested and pays an income either for life or a term of years. At the termination of the contract, the remaining amount goes to the endowment fund.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16</a:t>
            </a:fld>
            <a:endParaRPr lang="en-US"/>
          </a:p>
        </p:txBody>
      </p:sp>
    </p:spTree>
    <p:extLst>
      <p:ext uri="{BB962C8B-B14F-4D97-AF65-F5344CB8AC3E}">
        <p14:creationId xmlns:p14="http://schemas.microsoft.com/office/powerpoint/2010/main" val="1960017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F84C2-28EF-42ED-008C-3CE7CA690D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186845-9AE7-5914-8930-8B26248BC6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7C9405-FE27-8115-CD70-39060FF647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a:extLst>
              <a:ext uri="{FF2B5EF4-FFF2-40B4-BE49-F238E27FC236}">
                <a16:creationId xmlns:a16="http://schemas.microsoft.com/office/drawing/2014/main" id="{EB44E7ED-A649-16AF-646A-04E4910F8194}"/>
              </a:ext>
            </a:extLst>
          </p:cNvPr>
          <p:cNvSpPr>
            <a:spLocks noGrp="1"/>
          </p:cNvSpPr>
          <p:nvPr>
            <p:ph type="sldNum" sz="quarter" idx="5"/>
          </p:nvPr>
        </p:nvSpPr>
        <p:spPr/>
        <p:txBody>
          <a:bodyPr/>
          <a:lstStyle/>
          <a:p>
            <a:fld id="{2E858DE8-36F6-0242-AE7B-D78BF93195DE}" type="slidenum">
              <a:rPr lang="en-US" smtClean="0"/>
              <a:t>17</a:t>
            </a:fld>
            <a:endParaRPr lang="en-US"/>
          </a:p>
        </p:txBody>
      </p:sp>
    </p:spTree>
    <p:extLst>
      <p:ext uri="{BB962C8B-B14F-4D97-AF65-F5344CB8AC3E}">
        <p14:creationId xmlns:p14="http://schemas.microsoft.com/office/powerpoint/2010/main" val="1659210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An endowment fund is an excellent tool to support your organization well into the future. It allows for current and future support for your organization’s needs. It also allows community members to give more to your organization in ways they may not have known were available to them.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18</a:t>
            </a:fld>
            <a:endParaRPr lang="en-US"/>
          </a:p>
        </p:txBody>
      </p:sp>
    </p:spTree>
    <p:extLst>
      <p:ext uri="{BB962C8B-B14F-4D97-AF65-F5344CB8AC3E}">
        <p14:creationId xmlns:p14="http://schemas.microsoft.com/office/powerpoint/2010/main" val="2822174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 we’ve seen today, wise planning can help people support your organization’s future in ways that match your mission and financial circumstances</a:t>
            </a:r>
            <a:r>
              <a:rPr lang="en-US" sz="1200" b="0" i="0" u="none" strike="noStrike" kern="1200" baseline="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Together, we can grow an endowment fund to serve your organization’s mission.</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19</a:t>
            </a:fld>
            <a:endParaRPr lang="en-US"/>
          </a:p>
        </p:txBody>
      </p:sp>
    </p:spTree>
    <p:extLst>
      <p:ext uri="{BB962C8B-B14F-4D97-AF65-F5344CB8AC3E}">
        <p14:creationId xmlns:p14="http://schemas.microsoft.com/office/powerpoint/2010/main" val="1819453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Today’s presentation will cover different ways your organization can benefit from an endowment fund. We’ll discuss different ways your supporters can give to the endowment fund, as well as next steps to help grow your endowment fund. </a:t>
            </a:r>
            <a:endParaRPr lang="en-US" sz="1200" dirty="0"/>
          </a:p>
        </p:txBody>
      </p:sp>
      <p:sp>
        <p:nvSpPr>
          <p:cNvPr id="4" name="Slide Number Placeholder 3"/>
          <p:cNvSpPr>
            <a:spLocks noGrp="1"/>
          </p:cNvSpPr>
          <p:nvPr>
            <p:ph type="sldNum" sz="quarter" idx="5"/>
          </p:nvPr>
        </p:nvSpPr>
        <p:spPr/>
        <p:txBody>
          <a:bodyPr/>
          <a:lstStyle/>
          <a:p>
            <a:fld id="{2E858DE8-36F6-0242-AE7B-D78BF93195DE}" type="slidenum">
              <a:rPr lang="en-US" smtClean="0"/>
              <a:t>2</a:t>
            </a:fld>
            <a:endParaRPr lang="en-US"/>
          </a:p>
        </p:txBody>
      </p:sp>
    </p:spTree>
    <p:extLst>
      <p:ext uri="{BB962C8B-B14F-4D97-AF65-F5344CB8AC3E}">
        <p14:creationId xmlns:p14="http://schemas.microsoft.com/office/powerpoint/2010/main" val="13401541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20</a:t>
            </a:fld>
            <a:endParaRPr lang="en-US"/>
          </a:p>
        </p:txBody>
      </p:sp>
    </p:spTree>
    <p:extLst>
      <p:ext uri="{BB962C8B-B14F-4D97-AF65-F5344CB8AC3E}">
        <p14:creationId xmlns:p14="http://schemas.microsoft.com/office/powerpoint/2010/main" val="5986624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858DE8-36F6-0242-AE7B-D78BF93195D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49956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3</a:t>
            </a:fld>
            <a:endParaRPr lang="en-US"/>
          </a:p>
        </p:txBody>
      </p:sp>
    </p:spTree>
    <p:extLst>
      <p:ext uri="{BB962C8B-B14F-4D97-AF65-F5344CB8AC3E}">
        <p14:creationId xmlns:p14="http://schemas.microsoft.com/office/powerpoint/2010/main" val="137520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Organizations have short-, medium- and long-term financial needs. Ongoing operations are supported through an annual fund or a stewardship campaign, or there may be a special capital campaign for a new building or a start-up project. An endowment fund offers a means of addressing the long-term needs and interests of the organization. </a:t>
            </a:r>
            <a:endParaRPr lang="en-US" altLang="en-US" dirty="0">
              <a:solidFill>
                <a:srgbClr val="FF0000"/>
              </a:solidFill>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4</a:t>
            </a:fld>
            <a:endParaRPr lang="en-US"/>
          </a:p>
        </p:txBody>
      </p:sp>
    </p:spTree>
    <p:extLst>
      <p:ext uri="{BB962C8B-B14F-4D97-AF65-F5344CB8AC3E}">
        <p14:creationId xmlns:p14="http://schemas.microsoft.com/office/powerpoint/2010/main" val="3992233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You give to these various needs in different ways: </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Short-term needs are typically met through gifts out of income.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Larger capital projects are typically funded from accumulated assets or savings.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Endowment funding gifts are typically received through planned giving sources (such as retirement and estate assets).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means that the annual, capital and endowment funds don’t compete with each other, and all can grow concurrently.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5</a:t>
            </a:fld>
            <a:endParaRPr lang="en-US"/>
          </a:p>
        </p:txBody>
      </p:sp>
    </p:spTree>
    <p:extLst>
      <p:ext uri="{BB962C8B-B14F-4D97-AF65-F5344CB8AC3E}">
        <p14:creationId xmlns:p14="http://schemas.microsoft.com/office/powerpoint/2010/main" val="3936147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6</a:t>
            </a:fld>
            <a:endParaRPr lang="en-US"/>
          </a:p>
        </p:txBody>
      </p:sp>
    </p:spTree>
    <p:extLst>
      <p:ext uri="{BB962C8B-B14F-4D97-AF65-F5344CB8AC3E}">
        <p14:creationId xmlns:p14="http://schemas.microsoft.com/office/powerpoint/2010/main" val="1664142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How does an endowment fund work? Assets from the organization and gifts from supporters are invested in the endowment fund for the organization’s benefit. Individuals who make gifts to the endowment receive the personal satisfaction and joy of supporting a future mission and potential tax benefits based on when and how their gifts were made. As the endowment committee, you select the investment portfolio and determine the distribution policy for grants from the endowment to support the organization’s mission.</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7</a:t>
            </a:fld>
            <a:endParaRPr lang="en-US"/>
          </a:p>
        </p:txBody>
      </p:sp>
    </p:spTree>
    <p:extLst>
      <p:ext uri="{BB962C8B-B14F-4D97-AF65-F5344CB8AC3E}">
        <p14:creationId xmlns:p14="http://schemas.microsoft.com/office/powerpoint/2010/main" val="3326952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288B3-A54C-DF74-33F3-271B8A28CF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21B6D7-0A09-C1B7-30DE-A7865500A3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C35A1E-E48B-DE6D-C3FD-088A9BC183C0}"/>
              </a:ext>
            </a:extLst>
          </p:cNvPr>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Flexibility: You determine the timing of distributions and how they are used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Your endowment committee decides when it’s appropriate to distribute money from your endowment fund for purposes your organization chooses.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Administrative and marketing support: We support you at every step of your journey, providing ultimate administrative and marketing support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 are your back-office resource for your endowment fund. Our team can very efficiently take the burden away from non-experienced staff or volunteers of the church or organization when it relates to supporters’ gifts (i.e., probate/death claim paperwork).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Privacy for organizations and supporters: Individuals can give in their name or give anonymously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Supporters of your endowment fund can work directly with us to make their gifts. They also have the option to give to your endowment fund anonymously, with IRS-required tax documentation sent directly from our team.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Planned giving expertise: Our dedicated and knowledgeable team of charitable planning experts is here to help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 provide gift planning assistance to supporters and financial professionals, personal consultations, educational resources, webinars, workshops and more. </a:t>
            </a:r>
            <a:endParaRPr lang="en-US"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31EDF1F-33DC-3C44-F04C-63A2A57FA9AB}"/>
              </a:ext>
            </a:extLst>
          </p:cNvPr>
          <p:cNvSpPr>
            <a:spLocks noGrp="1"/>
          </p:cNvSpPr>
          <p:nvPr>
            <p:ph type="sldNum" sz="quarter" idx="5"/>
          </p:nvPr>
        </p:nvSpPr>
        <p:spPr/>
        <p:txBody>
          <a:bodyPr/>
          <a:lstStyle/>
          <a:p>
            <a:fld id="{2E858DE8-36F6-0242-AE7B-D78BF93195DE}" type="slidenum">
              <a:rPr lang="en-US" smtClean="0"/>
              <a:t>8</a:t>
            </a:fld>
            <a:endParaRPr lang="en-US"/>
          </a:p>
        </p:txBody>
      </p:sp>
    </p:spTree>
    <p:extLst>
      <p:ext uri="{BB962C8B-B14F-4D97-AF65-F5344CB8AC3E}">
        <p14:creationId xmlns:p14="http://schemas.microsoft.com/office/powerpoint/2010/main" val="754081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We offer a full-range of giving options, which can be tailored to your supporters’ specific financial circumstances. Your supporters may receive tax benefits based on when and how their gifts are made.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9</a:t>
            </a:fld>
            <a:endParaRPr lang="en-US"/>
          </a:p>
        </p:txBody>
      </p:sp>
    </p:spTree>
    <p:extLst>
      <p:ext uri="{BB962C8B-B14F-4D97-AF65-F5344CB8AC3E}">
        <p14:creationId xmlns:p14="http://schemas.microsoft.com/office/powerpoint/2010/main" val="23896992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descr="A blue and white circle&#10;&#10;Description automatically generated">
            <a:extLst>
              <a:ext uri="{FF2B5EF4-FFF2-40B4-BE49-F238E27FC236}">
                <a16:creationId xmlns:a16="http://schemas.microsoft.com/office/drawing/2014/main" id="{84D1F0A7-E738-C507-C477-3DEB900B2F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descr="A black background with a black square&#10;&#10;AI-generated content may be incorrect.">
            <a:extLst>
              <a:ext uri="{FF2B5EF4-FFF2-40B4-BE49-F238E27FC236}">
                <a16:creationId xmlns:a16="http://schemas.microsoft.com/office/drawing/2014/main" id="{5AAA52D0-4934-A685-65E3-D74C7717B323}"/>
              </a:ext>
            </a:extLst>
          </p:cNvPr>
          <p:cNvPicPr>
            <a:picLocks noChangeAspect="1"/>
          </p:cNvPicPr>
          <p:nvPr userDrawn="1"/>
        </p:nvPicPr>
        <p:blipFill>
          <a:blip r:embed="rId3"/>
          <a:stretch>
            <a:fillRect/>
          </a:stretch>
        </p:blipFill>
        <p:spPr>
          <a:xfrm>
            <a:off x="9844057" y="17855"/>
            <a:ext cx="2266213" cy="1337618"/>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19" name="Subtitle 2">
            <a:extLst>
              <a:ext uri="{FF2B5EF4-FFF2-40B4-BE49-F238E27FC236}">
                <a16:creationId xmlns:a16="http://schemas.microsoft.com/office/drawing/2014/main" id="{0ADE65C4-786F-3512-AEA4-BA46D389F3B7}"/>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spTree>
    <p:extLst>
      <p:ext uri="{BB962C8B-B14F-4D97-AF65-F5344CB8AC3E}">
        <p14:creationId xmlns:p14="http://schemas.microsoft.com/office/powerpoint/2010/main" val="734841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Divider Number">
    <p:bg>
      <p:bgPr>
        <a:solidFill>
          <a:srgbClr val="FAED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b="0" i="0">
                <a:latin typeface="Basis Grt for Thrivent OffWhite" panose="020B0503030604040103" pitchFamily="34" charset="0"/>
                <a:cs typeface="Basis Grt for Thrivent OffWhite" panose="020B0503030604040103" pitchFamily="34" charset="0"/>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736F29CA-8490-16AE-9369-E4AB6E700430}"/>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04</a:t>
            </a:r>
          </a:p>
        </p:txBody>
      </p:sp>
      <p:sp>
        <p:nvSpPr>
          <p:cNvPr id="3" name="Footer Placeholder 2">
            <a:extLst>
              <a:ext uri="{FF2B5EF4-FFF2-40B4-BE49-F238E27FC236}">
                <a16:creationId xmlns:a16="http://schemas.microsoft.com/office/drawing/2014/main" id="{0FE1B679-1EB4-6040-8EF0-9424E7646AD1}"/>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011211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Divider Number">
    <p:bg>
      <p:bgPr>
        <a:solidFill>
          <a:srgbClr val="CEE2E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63C1F7C9-9D30-69EC-5367-077A71AD6354}"/>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05</a:t>
            </a:r>
          </a:p>
        </p:txBody>
      </p:sp>
      <p:sp>
        <p:nvSpPr>
          <p:cNvPr id="3" name="Footer Placeholder 2">
            <a:extLst>
              <a:ext uri="{FF2B5EF4-FFF2-40B4-BE49-F238E27FC236}">
                <a16:creationId xmlns:a16="http://schemas.microsoft.com/office/drawing/2014/main" id="{732BD1CB-6982-06F0-12B5-640BBF9B2F15}"/>
              </a:ext>
            </a:extLst>
          </p:cNvPr>
          <p:cNvSpPr>
            <a:spLocks noGrp="1"/>
          </p:cNvSpPr>
          <p:nvPr>
            <p:ph type="ftr" sz="quarter" idx="14"/>
          </p:nvPr>
        </p:nvSpPr>
        <p:spPr>
          <a:xfrm>
            <a:off x="1033937" y="6403484"/>
            <a:ext cx="4531594"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22106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Divider Photo">
    <p:bg>
      <p:bgPr>
        <a:solidFill>
          <a:srgbClr val="F4D096"/>
        </a:solidFill>
        <a:effectLst/>
      </p:bgPr>
    </p:bg>
    <p:spTree>
      <p:nvGrpSpPr>
        <p:cNvPr id="1" name=""/>
        <p:cNvGrpSpPr/>
        <p:nvPr/>
      </p:nvGrpSpPr>
      <p:grpSpPr>
        <a:xfrm>
          <a:off x="0" y="0"/>
          <a:ext cx="0" cy="0"/>
          <a:chOff x="0" y="0"/>
          <a:chExt cx="0" cy="0"/>
        </a:xfrm>
      </p:grpSpPr>
      <p:pic>
        <p:nvPicPr>
          <p:cNvPr id="9" name="Picture 8" descr="A person and person looking at a computer&#10;&#10;Description automatically generated">
            <a:extLst>
              <a:ext uri="{FF2B5EF4-FFF2-40B4-BE49-F238E27FC236}">
                <a16:creationId xmlns:a16="http://schemas.microsoft.com/office/drawing/2014/main" id="{53DD868D-FA45-8DB1-DBD3-C0F885002C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180" t="1365" r="26368" b="10842"/>
          <a:stretch/>
        </p:blipFill>
        <p:spPr>
          <a:xfrm>
            <a:off x="5160441" y="5974"/>
            <a:ext cx="7031559" cy="6863178"/>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A693FC5A-2F55-E91B-397A-140E0E52E76B}"/>
              </a:ext>
            </a:extLst>
          </p:cNvPr>
          <p:cNvSpPr>
            <a:spLocks noGrp="1"/>
          </p:cNvSpPr>
          <p:nvPr>
            <p:ph type="ftr" sz="quarter" idx="31"/>
          </p:nvPr>
        </p:nvSpPr>
        <p:spPr>
          <a:xfrm>
            <a:off x="629628" y="6403484"/>
            <a:ext cx="4765430"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62342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ection Divider Photo">
    <p:bg>
      <p:bgPr>
        <a:solidFill>
          <a:schemeClr val="tx1"/>
        </a:solidFill>
        <a:effectLst/>
      </p:bgPr>
    </p:bg>
    <p:spTree>
      <p:nvGrpSpPr>
        <p:cNvPr id="1" name=""/>
        <p:cNvGrpSpPr/>
        <p:nvPr/>
      </p:nvGrpSpPr>
      <p:grpSpPr>
        <a:xfrm>
          <a:off x="0" y="0"/>
          <a:ext cx="0" cy="0"/>
          <a:chOff x="0" y="0"/>
          <a:chExt cx="0" cy="0"/>
        </a:xfrm>
      </p:grpSpPr>
      <p:pic>
        <p:nvPicPr>
          <p:cNvPr id="9" name="Picture 8" descr="A group of people sitting at a table&#10;&#10;Description automatically generated">
            <a:extLst>
              <a:ext uri="{FF2B5EF4-FFF2-40B4-BE49-F238E27FC236}">
                <a16:creationId xmlns:a16="http://schemas.microsoft.com/office/drawing/2014/main" id="{E672E9E7-6E32-2E74-3794-858676A424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5822" t="990" r="22309" b="4944"/>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645326" y="6403484"/>
            <a:ext cx="4703056" cy="232987"/>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850808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Section Divider Photo">
    <p:bg>
      <p:bgPr>
        <a:solidFill>
          <a:schemeClr val="tx2"/>
        </a:solidFill>
        <a:effectLst/>
      </p:bgPr>
    </p:bg>
    <p:spTree>
      <p:nvGrpSpPr>
        <p:cNvPr id="1" name=""/>
        <p:cNvGrpSpPr/>
        <p:nvPr/>
      </p:nvGrpSpPr>
      <p:grpSpPr>
        <a:xfrm>
          <a:off x="0" y="0"/>
          <a:ext cx="0" cy="0"/>
          <a:chOff x="0" y="0"/>
          <a:chExt cx="0" cy="0"/>
        </a:xfrm>
      </p:grpSpPr>
      <p:pic>
        <p:nvPicPr>
          <p:cNvPr id="7" name="Picture 6" descr="A person putting a plant in a vase&#10;&#10;Description automatically generated">
            <a:extLst>
              <a:ext uri="{FF2B5EF4-FFF2-40B4-BE49-F238E27FC236}">
                <a16:creationId xmlns:a16="http://schemas.microsoft.com/office/drawing/2014/main" id="{20CB138D-8794-B98C-8E29-CD90F88D74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l="14606" r="14547" b="7281"/>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8A9B7878-5AFE-25BA-38D9-09D7235BA155}"/>
              </a:ext>
            </a:extLst>
          </p:cNvPr>
          <p:cNvSpPr>
            <a:spLocks noGrp="1"/>
          </p:cNvSpPr>
          <p:nvPr>
            <p:ph type="pic" sz="quarter" idx="30" hasCustomPrompt="1"/>
          </p:nvPr>
        </p:nvSpPr>
        <p:spPr>
          <a:xfrm>
            <a:off x="5205046"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22E5A5F4-2C87-78D9-8369-D77D49FAE810}"/>
              </a:ext>
            </a:extLst>
          </p:cNvPr>
          <p:cNvSpPr>
            <a:spLocks noGrp="1"/>
          </p:cNvSpPr>
          <p:nvPr>
            <p:ph type="ftr" sz="quarter" idx="31"/>
          </p:nvPr>
        </p:nvSpPr>
        <p:spPr>
          <a:xfrm>
            <a:off x="628881" y="6406168"/>
            <a:ext cx="4582285"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58210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Section Divider Photo">
    <p:bg>
      <p:bgPr>
        <a:solidFill>
          <a:srgbClr val="CEE2E3"/>
        </a:solidFill>
        <a:effectLst/>
      </p:bgPr>
    </p:bg>
    <p:spTree>
      <p:nvGrpSpPr>
        <p:cNvPr id="1" name=""/>
        <p:cNvGrpSpPr/>
        <p:nvPr/>
      </p:nvGrpSpPr>
      <p:grpSpPr>
        <a:xfrm>
          <a:off x="0" y="0"/>
          <a:ext cx="0" cy="0"/>
          <a:chOff x="0" y="0"/>
          <a:chExt cx="0" cy="0"/>
        </a:xfrm>
      </p:grpSpPr>
      <p:pic>
        <p:nvPicPr>
          <p:cNvPr id="5" name="Picture 4" descr="A person sitting at a table&#10;&#10;Description automatically generated">
            <a:extLst>
              <a:ext uri="{FF2B5EF4-FFF2-40B4-BE49-F238E27FC236}">
                <a16:creationId xmlns:a16="http://schemas.microsoft.com/office/drawing/2014/main" id="{BF68C21E-F84C-5106-5957-00CC641F7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1465" t="3793" r="11040" b="7863"/>
          <a:stretch/>
        </p:blipFill>
        <p:spPr>
          <a:xfrm>
            <a:off x="5205047"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D99FF7BD-2DB4-EEB6-54FC-8A3ADD545601}"/>
              </a:ext>
            </a:extLst>
          </p:cNvPr>
          <p:cNvSpPr>
            <a:spLocks noGrp="1"/>
          </p:cNvSpPr>
          <p:nvPr>
            <p:ph type="pic" sz="quarter" idx="30" hasCustomPrompt="1"/>
          </p:nvPr>
        </p:nvSpPr>
        <p:spPr>
          <a:xfrm>
            <a:off x="5205047"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E665927F-4B06-AB53-5F08-EA442DB24116}"/>
              </a:ext>
            </a:extLst>
          </p:cNvPr>
          <p:cNvSpPr>
            <a:spLocks noGrp="1"/>
          </p:cNvSpPr>
          <p:nvPr>
            <p:ph type="ftr" sz="quarter" idx="31"/>
          </p:nvPr>
        </p:nvSpPr>
        <p:spPr>
          <a:xfrm>
            <a:off x="662580" y="6410649"/>
            <a:ext cx="4616791"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52455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Divider Pattern">
    <p:spTree>
      <p:nvGrpSpPr>
        <p:cNvPr id="1" name=""/>
        <p:cNvGrpSpPr/>
        <p:nvPr/>
      </p:nvGrpSpPr>
      <p:grpSpPr>
        <a:xfrm>
          <a:off x="0" y="0"/>
          <a:ext cx="0" cy="0"/>
          <a:chOff x="0" y="0"/>
          <a:chExt cx="0" cy="0"/>
        </a:xfrm>
      </p:grpSpPr>
      <p:pic>
        <p:nvPicPr>
          <p:cNvPr id="7" name="Picture 6" descr="A blue background with white lines&#10;&#10;Description automatically generated">
            <a:extLst>
              <a:ext uri="{FF2B5EF4-FFF2-40B4-BE49-F238E27FC236}">
                <a16:creationId xmlns:a16="http://schemas.microsoft.com/office/drawing/2014/main" id="{1C91F820-E2BF-CA29-BF3E-385823A30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E6C6FEF7-F8FD-0C3F-DDB9-E508837B5A99}"/>
              </a:ext>
            </a:extLst>
          </p:cNvPr>
          <p:cNvSpPr>
            <a:spLocks noGrp="1"/>
          </p:cNvSpPr>
          <p:nvPr>
            <p:ph type="ftr" sz="quarter" idx="13"/>
          </p:nvPr>
        </p:nvSpPr>
        <p:spPr>
          <a:xfrm>
            <a:off x="1033937" y="6403484"/>
            <a:ext cx="4590486"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025482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ection Divider Pattern">
    <p:spTree>
      <p:nvGrpSpPr>
        <p:cNvPr id="1" name=""/>
        <p:cNvGrpSpPr/>
        <p:nvPr/>
      </p:nvGrpSpPr>
      <p:grpSpPr>
        <a:xfrm>
          <a:off x="0" y="0"/>
          <a:ext cx="0" cy="0"/>
          <a:chOff x="0" y="0"/>
          <a:chExt cx="0" cy="0"/>
        </a:xfrm>
      </p:grpSpPr>
      <p:pic>
        <p:nvPicPr>
          <p:cNvPr id="5" name="Picture 4" descr="A white and tan background&#10;&#10;Description automatically generated with medium confidence">
            <a:extLst>
              <a:ext uri="{FF2B5EF4-FFF2-40B4-BE49-F238E27FC236}">
                <a16:creationId xmlns:a16="http://schemas.microsoft.com/office/drawing/2014/main" id="{E03DF2EA-5E8B-E9D4-BC81-4F76C4753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2E9AC361-C3E1-03CA-3A4F-8D2D60155B3C}"/>
              </a:ext>
            </a:extLst>
          </p:cNvPr>
          <p:cNvSpPr>
            <a:spLocks noGrp="1"/>
          </p:cNvSpPr>
          <p:nvPr>
            <p:ph type="ftr" sz="quarter" idx="13"/>
          </p:nvPr>
        </p:nvSpPr>
        <p:spPr>
          <a:xfrm>
            <a:off x="1033936" y="6403484"/>
            <a:ext cx="4909663"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97800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ection Divider Pattern">
    <p:spTree>
      <p:nvGrpSpPr>
        <p:cNvPr id="1" name=""/>
        <p:cNvGrpSpPr/>
        <p:nvPr/>
      </p:nvGrpSpPr>
      <p:grpSpPr>
        <a:xfrm>
          <a:off x="0" y="0"/>
          <a:ext cx="0" cy="0"/>
          <a:chOff x="0" y="0"/>
          <a:chExt cx="0" cy="0"/>
        </a:xfrm>
      </p:grpSpPr>
      <p:pic>
        <p:nvPicPr>
          <p:cNvPr id="5" name="Picture 4" descr="A blue background with white lines&#10;&#10;Description automatically generated">
            <a:extLst>
              <a:ext uri="{FF2B5EF4-FFF2-40B4-BE49-F238E27FC236}">
                <a16:creationId xmlns:a16="http://schemas.microsoft.com/office/drawing/2014/main" id="{81F0D742-1036-45A9-152E-7A0FC7BD87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3" name="Footer Placeholder 2">
            <a:extLst>
              <a:ext uri="{FF2B5EF4-FFF2-40B4-BE49-F238E27FC236}">
                <a16:creationId xmlns:a16="http://schemas.microsoft.com/office/drawing/2014/main" id="{BF52BEAC-32CA-73D1-F427-9B70DE1088F7}"/>
              </a:ext>
            </a:extLst>
          </p:cNvPr>
          <p:cNvSpPr>
            <a:spLocks noGrp="1"/>
          </p:cNvSpPr>
          <p:nvPr>
            <p:ph type="ftr" sz="quarter" idx="13"/>
          </p:nvPr>
        </p:nvSpPr>
        <p:spPr>
          <a:xfrm>
            <a:off x="1033936" y="6403484"/>
            <a:ext cx="491828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4074395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490590"/>
            <a:ext cx="10909300" cy="474828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A1F19344-3B7E-E0D8-2604-06C58D1265DC}"/>
              </a:ext>
            </a:extLst>
          </p:cNvPr>
          <p:cNvSpPr>
            <a:spLocks noGrp="1"/>
          </p:cNvSpPr>
          <p:nvPr>
            <p:ph type="title" hasCustomPrompt="1"/>
          </p:nvPr>
        </p:nvSpPr>
        <p:spPr/>
        <p:txBody>
          <a:bodyPr/>
          <a:lstStyle/>
          <a:p>
            <a:r>
              <a:rPr lang="en-US"/>
              <a:t>Click to edit title copy</a:t>
            </a:r>
          </a:p>
        </p:txBody>
      </p:sp>
      <p:sp>
        <p:nvSpPr>
          <p:cNvPr id="9" name="Footer Placeholder 8">
            <a:extLst>
              <a:ext uri="{FF2B5EF4-FFF2-40B4-BE49-F238E27FC236}">
                <a16:creationId xmlns:a16="http://schemas.microsoft.com/office/drawing/2014/main" id="{043E303C-1B5F-0073-FD40-44367B52C447}"/>
              </a:ext>
            </a:extLst>
          </p:cNvPr>
          <p:cNvSpPr>
            <a:spLocks noGrp="1"/>
          </p:cNvSpPr>
          <p:nvPr>
            <p:ph type="ftr" sz="quarter" idx="10"/>
          </p:nvPr>
        </p:nvSpPr>
        <p:spPr>
          <a:xfrm>
            <a:off x="1033937" y="6403484"/>
            <a:ext cx="5185708"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858F24B1-8FC0-C5E1-44AE-58E785BE7CEF}"/>
              </a:ext>
            </a:extLst>
          </p:cNvPr>
          <p:cNvSpPr>
            <a:spLocks noGrp="1"/>
          </p:cNvSpPr>
          <p:nvPr>
            <p:ph type="sldNum" sz="quarter" idx="11"/>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C9336315-0BD2-F5EF-8F65-2A8A23E7E6C8}"/>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19185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2"/>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4" name="Picture 3" descr="A black background with a black square&#10;&#10;AI-generated content may be incorrect.">
            <a:extLst>
              <a:ext uri="{FF2B5EF4-FFF2-40B4-BE49-F238E27FC236}">
                <a16:creationId xmlns:a16="http://schemas.microsoft.com/office/drawing/2014/main" id="{392D6321-D038-3214-5CAA-DD8DA7FCB8C1}"/>
              </a:ext>
            </a:extLst>
          </p:cNvPr>
          <p:cNvPicPr>
            <a:picLocks noChangeAspect="1"/>
          </p:cNvPicPr>
          <p:nvPr userDrawn="1"/>
        </p:nvPicPr>
        <p:blipFill>
          <a:blip r:embed="rId2"/>
          <a:stretch>
            <a:fillRect/>
          </a:stretch>
        </p:blipFill>
        <p:spPr>
          <a:xfrm>
            <a:off x="377595" y="313672"/>
            <a:ext cx="2266213" cy="1337618"/>
          </a:xfrm>
          <a:prstGeom prst="rect">
            <a:avLst/>
          </a:prstGeom>
        </p:spPr>
      </p:pic>
    </p:spTree>
    <p:extLst>
      <p:ext uri="{BB962C8B-B14F-4D97-AF65-F5344CB8AC3E}">
        <p14:creationId xmlns:p14="http://schemas.microsoft.com/office/powerpoint/2010/main" val="137424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with Subheadlin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CDA9-4145-BBF7-19CC-596A5D55CF8C}"/>
              </a:ext>
            </a:extLst>
          </p:cNvPr>
          <p:cNvSpPr>
            <a:spLocks noGrp="1"/>
          </p:cNvSpPr>
          <p:nvPr>
            <p:ph type="title" hasCustomPrompt="1"/>
          </p:nvPr>
        </p:nvSpPr>
        <p:spPr>
          <a:xfrm>
            <a:off x="635000" y="635000"/>
            <a:ext cx="10922000" cy="376115"/>
          </a:xfrm>
        </p:spPr>
        <p:txBody>
          <a:bodyPr anchor="t" anchorCtr="0"/>
          <a:lstStyle/>
          <a:p>
            <a:r>
              <a:rPr lang="en-US"/>
              <a:t>Click to edit title copy</a:t>
            </a:r>
          </a:p>
        </p:txBody>
      </p:sp>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677600"/>
            <a:ext cx="10909300" cy="456127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85DFE461-DFE6-AD31-65F9-2654119FC480}"/>
              </a:ext>
            </a:extLst>
          </p:cNvPr>
          <p:cNvSpPr>
            <a:spLocks noGrp="1"/>
          </p:cNvSpPr>
          <p:nvPr>
            <p:ph type="body" sz="quarter" idx="13" hasCustomPrompt="1"/>
          </p:nvPr>
        </p:nvSpPr>
        <p:spPr>
          <a:xfrm>
            <a:off x="635000" y="1177925"/>
            <a:ext cx="10944552"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9" name="Footer Placeholder 8">
            <a:extLst>
              <a:ext uri="{FF2B5EF4-FFF2-40B4-BE49-F238E27FC236}">
                <a16:creationId xmlns:a16="http://schemas.microsoft.com/office/drawing/2014/main" id="{1D07501E-B05B-28E6-B6EB-B3E66C963434}"/>
              </a:ext>
            </a:extLst>
          </p:cNvPr>
          <p:cNvSpPr>
            <a:spLocks noGrp="1"/>
          </p:cNvSpPr>
          <p:nvPr>
            <p:ph type="ftr" sz="quarter" idx="14"/>
          </p:nvPr>
        </p:nvSpPr>
        <p:spPr>
          <a:xfrm>
            <a:off x="1033937" y="6403484"/>
            <a:ext cx="543587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095271B3-FD5B-1419-F5E5-857F06E130DA}"/>
              </a:ext>
            </a:extLst>
          </p:cNvPr>
          <p:cNvSpPr>
            <a:spLocks noGrp="1"/>
          </p:cNvSpPr>
          <p:nvPr>
            <p:ph type="sldNum" sz="quarter" idx="15"/>
          </p:nvPr>
        </p:nvSpPr>
        <p:spPr/>
        <p:txBody>
          <a:bodyPr/>
          <a:lstStyle/>
          <a:p>
            <a:fld id="{D7756E16-444E-B644-B3D8-50D596555EAF}" type="slidenum">
              <a:rPr lang="en-US" smtClean="0"/>
              <a:pPr/>
              <a:t>‹#›</a:t>
            </a:fld>
            <a:endParaRPr lang="en-US"/>
          </a:p>
        </p:txBody>
      </p:sp>
      <p:pic>
        <p:nvPicPr>
          <p:cNvPr id="4" name="Picture 3" descr="A pixelated heart on a black background&#10;&#10;AI-generated content may be incorrect.">
            <a:extLst>
              <a:ext uri="{FF2B5EF4-FFF2-40B4-BE49-F238E27FC236}">
                <a16:creationId xmlns:a16="http://schemas.microsoft.com/office/drawing/2014/main" id="{C566DF36-AC22-B905-F3AF-E2AC7D2587E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90771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headline with Body Cop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10922000"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10922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013F8FAE-B456-DBA0-97A4-FB272953DECC}"/>
              </a:ext>
            </a:extLst>
          </p:cNvPr>
          <p:cNvSpPr>
            <a:spLocks noGrp="1"/>
          </p:cNvSpPr>
          <p:nvPr>
            <p:ph type="ftr" sz="quarter" idx="15"/>
          </p:nvPr>
        </p:nvSpPr>
        <p:spPr>
          <a:xfrm>
            <a:off x="1033937" y="6403484"/>
            <a:ext cx="5522138" cy="216451"/>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9469F3C3-2C8E-50E1-B0AF-77C8B89A10AD}"/>
              </a:ext>
            </a:extLst>
          </p:cNvPr>
          <p:cNvSpPr>
            <a:spLocks noGrp="1"/>
          </p:cNvSpPr>
          <p:nvPr>
            <p:ph type="sldNum" sz="quarter" idx="16"/>
          </p:nvPr>
        </p:nvSpPr>
        <p:spPr/>
        <p:txBody>
          <a:bodyPr/>
          <a:lstStyle/>
          <a:p>
            <a:fld id="{D7756E16-444E-B644-B3D8-50D596555EAF}" type="slidenum">
              <a:rPr lang="en-US" smtClean="0"/>
              <a:pPr/>
              <a:t>‹#›</a:t>
            </a:fld>
            <a:endParaRPr lang="en-US"/>
          </a:p>
        </p:txBody>
      </p:sp>
      <p:sp>
        <p:nvSpPr>
          <p:cNvPr id="6" name="Text Placeholder 5">
            <a:extLst>
              <a:ext uri="{FF2B5EF4-FFF2-40B4-BE49-F238E27FC236}">
                <a16:creationId xmlns:a16="http://schemas.microsoft.com/office/drawing/2014/main" id="{A8924F49-9B95-158C-549D-49BA3918209A}"/>
              </a:ext>
            </a:extLst>
          </p:cNvPr>
          <p:cNvSpPr>
            <a:spLocks noGrp="1"/>
          </p:cNvSpPr>
          <p:nvPr>
            <p:ph type="body" sz="quarter" idx="17" hasCustomPrompt="1"/>
          </p:nvPr>
        </p:nvSpPr>
        <p:spPr>
          <a:xfrm>
            <a:off x="635000" y="1684338"/>
            <a:ext cx="1092200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DAE4388D-6565-B46B-8BEF-F337C37A5C43}"/>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164372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pic>
        <p:nvPicPr>
          <p:cNvPr id="9" name="Picture 8">
            <a:extLst>
              <a:ext uri="{FF2B5EF4-FFF2-40B4-BE49-F238E27FC236}">
                <a16:creationId xmlns:a16="http://schemas.microsoft.com/office/drawing/2014/main" id="{64FDA665-13D7-40D1-3254-6FB625319B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4" name="Picture 3" descr="A person standing in front of a desk with a computer and a phone&#10;&#10;Description automatically generated">
            <a:extLst>
              <a:ext uri="{FF2B5EF4-FFF2-40B4-BE49-F238E27FC236}">
                <a16:creationId xmlns:a16="http://schemas.microsoft.com/office/drawing/2014/main" id="{7B99E5EC-7CEB-92C5-C25B-9C706952E2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l="6994" r="26339"/>
          <a:stretch/>
        </p:blipFill>
        <p:spPr>
          <a:xfrm>
            <a:off x="6096000" y="0"/>
            <a:ext cx="6096000" cy="6858000"/>
          </a:xfrm>
          <a:prstGeom prst="rect">
            <a:avLst/>
          </a:prstGeom>
        </p:spPr>
      </p:pic>
      <p:sp>
        <p:nvSpPr>
          <p:cNvPr id="7" name="Picture Placeholder 11">
            <a:extLst>
              <a:ext uri="{FF2B5EF4-FFF2-40B4-BE49-F238E27FC236}">
                <a16:creationId xmlns:a16="http://schemas.microsoft.com/office/drawing/2014/main" id="{05F3868B-82D8-690E-AC2D-4C953D945756}"/>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C088F616-18E8-30DA-C148-6C40CB306F67}"/>
              </a:ext>
            </a:extLst>
          </p:cNvPr>
          <p:cNvSpPr>
            <a:spLocks noGrp="1"/>
          </p:cNvSpPr>
          <p:nvPr>
            <p:ph type="ftr" sz="quarter" idx="32"/>
          </p:nvPr>
        </p:nvSpPr>
        <p:spPr>
          <a:xfrm>
            <a:off x="1033936" y="6418240"/>
            <a:ext cx="5062063" cy="201695"/>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B32F9609-33E2-60B9-B6A1-C41D7C240B1C}"/>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11" name="Text Placeholder 5">
            <a:extLst>
              <a:ext uri="{FF2B5EF4-FFF2-40B4-BE49-F238E27FC236}">
                <a16:creationId xmlns:a16="http://schemas.microsoft.com/office/drawing/2014/main" id="{9AC53EEF-7C1A-EA23-5AB3-B8890CFAC1ED}"/>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62321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8" name="Picture 7" descr="A person shaking hands with a person in an office&#10;&#10;Description automatically generated">
            <a:extLst>
              <a:ext uri="{FF2B5EF4-FFF2-40B4-BE49-F238E27FC236}">
                <a16:creationId xmlns:a16="http://schemas.microsoft.com/office/drawing/2014/main" id="{96CE240A-E660-5BE3-64AB-5BB3A22F27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0837" r="12504"/>
          <a:stretch/>
        </p:blipFill>
        <p:spPr>
          <a:xfrm>
            <a:off x="6096000" y="0"/>
            <a:ext cx="6096000" cy="6858000"/>
          </a:xfrm>
          <a:prstGeom prst="rect">
            <a:avLst/>
          </a:prstGeom>
        </p:spPr>
      </p:pic>
      <p:sp>
        <p:nvSpPr>
          <p:cNvPr id="11" name="Picture Placeholder 11">
            <a:extLst>
              <a:ext uri="{FF2B5EF4-FFF2-40B4-BE49-F238E27FC236}">
                <a16:creationId xmlns:a16="http://schemas.microsoft.com/office/drawing/2014/main" id="{7C817C49-8E28-54F4-E5C4-9BA6868FF6F5}"/>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38A06AFF-459B-F88E-04F5-71FD135F926E}"/>
              </a:ext>
            </a:extLst>
          </p:cNvPr>
          <p:cNvSpPr>
            <a:spLocks noGrp="1"/>
          </p:cNvSpPr>
          <p:nvPr>
            <p:ph type="ftr" sz="quarter" idx="32"/>
          </p:nvPr>
        </p:nvSpPr>
        <p:spPr>
          <a:xfrm>
            <a:off x="1033936" y="6403484"/>
            <a:ext cx="4920053" cy="216451"/>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22349669-A5B3-3566-5077-21890B192EE6}"/>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5" name="Text Placeholder 5">
            <a:extLst>
              <a:ext uri="{FF2B5EF4-FFF2-40B4-BE49-F238E27FC236}">
                <a16:creationId xmlns:a16="http://schemas.microsoft.com/office/drawing/2014/main" id="{C6D04A8A-5845-0AE8-1903-48F78FA25D8C}"/>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485401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1/3 Layout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461000" cy="478692"/>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8731"/>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Picture Placeholder 11">
            <a:extLst>
              <a:ext uri="{FF2B5EF4-FFF2-40B4-BE49-F238E27FC236}">
                <a16:creationId xmlns:a16="http://schemas.microsoft.com/office/drawing/2014/main" id="{09B19CD7-2FC9-18FE-EE92-3883E5972B9E}"/>
              </a:ext>
            </a:extLst>
          </p:cNvPr>
          <p:cNvSpPr>
            <a:spLocks noGrp="1"/>
          </p:cNvSpPr>
          <p:nvPr>
            <p:ph type="pic" sz="quarter" idx="30" hasCustomPrompt="1"/>
          </p:nvPr>
        </p:nvSpPr>
        <p:spPr>
          <a:xfrm>
            <a:off x="7877908" y="0"/>
            <a:ext cx="430823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4" name="Content Placeholder 2">
            <a:extLst>
              <a:ext uri="{FF2B5EF4-FFF2-40B4-BE49-F238E27FC236}">
                <a16:creationId xmlns:a16="http://schemas.microsoft.com/office/drawing/2014/main" id="{F1399346-50A0-1133-5F79-7DA0AF2E56EA}"/>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9" name="Footer Placeholder 8">
            <a:extLst>
              <a:ext uri="{FF2B5EF4-FFF2-40B4-BE49-F238E27FC236}">
                <a16:creationId xmlns:a16="http://schemas.microsoft.com/office/drawing/2014/main" id="{C3844B4B-1964-FA9F-F5E9-216979ABE905}"/>
              </a:ext>
            </a:extLst>
          </p:cNvPr>
          <p:cNvSpPr>
            <a:spLocks noGrp="1"/>
          </p:cNvSpPr>
          <p:nvPr>
            <p:ph type="ftr" sz="quarter" idx="37"/>
          </p:nvPr>
        </p:nvSpPr>
        <p:spPr>
          <a:xfrm>
            <a:off x="1033937" y="6403484"/>
            <a:ext cx="522021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7B791A7D-EBD1-481C-F3B1-D4B150FE7000}"/>
              </a:ext>
            </a:extLst>
          </p:cNvPr>
          <p:cNvSpPr>
            <a:spLocks noGrp="1"/>
          </p:cNvSpPr>
          <p:nvPr>
            <p:ph type="sldNum" sz="quarter" idx="38"/>
          </p:nvPr>
        </p:nvSpPr>
        <p:spPr/>
        <p:txBody>
          <a:bodyPr/>
          <a:lstStyle/>
          <a:p>
            <a:fld id="{D7756E16-444E-B644-B3D8-50D596555EAF}" type="slidenum">
              <a:rPr lang="en-US" smtClean="0"/>
              <a:pPr/>
              <a:t>‹#›</a:t>
            </a:fld>
            <a:endParaRPr lang="en-US"/>
          </a:p>
        </p:txBody>
      </p:sp>
      <p:sp>
        <p:nvSpPr>
          <p:cNvPr id="7" name="Text Placeholder 5">
            <a:extLst>
              <a:ext uri="{FF2B5EF4-FFF2-40B4-BE49-F238E27FC236}">
                <a16:creationId xmlns:a16="http://schemas.microsoft.com/office/drawing/2014/main" id="{61583B4B-C54F-A5FD-6504-0347C011CE23}"/>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10723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1/3 Layout with Dark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2AB1814-E501-8C40-63DA-A99091E2B4CA}"/>
              </a:ext>
            </a:extLst>
          </p:cNvPr>
          <p:cNvSpPr/>
          <p:nvPr userDrawn="1"/>
        </p:nvSpPr>
        <p:spPr>
          <a:xfrm>
            <a:off x="7851227" y="-126124"/>
            <a:ext cx="4424855" cy="710499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486047"/>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43856" y="1168975"/>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4" name="Text Placeholder 13">
            <a:extLst>
              <a:ext uri="{FF2B5EF4-FFF2-40B4-BE49-F238E27FC236}">
                <a16:creationId xmlns:a16="http://schemas.microsoft.com/office/drawing/2014/main" id="{07A3E9DB-2821-A961-D217-0E94583A4CB5}"/>
              </a:ext>
            </a:extLst>
          </p:cNvPr>
          <p:cNvSpPr>
            <a:spLocks noGrp="1"/>
          </p:cNvSpPr>
          <p:nvPr>
            <p:ph type="body" sz="quarter" idx="37" hasCustomPrompt="1"/>
          </p:nvPr>
        </p:nvSpPr>
        <p:spPr>
          <a:xfrm>
            <a:off x="8724056" y="2502608"/>
            <a:ext cx="2855496" cy="915048"/>
          </a:xfrm>
          <a:prstGeom prst="rect">
            <a:avLst/>
          </a:prstGeom>
        </p:spPr>
        <p:txBody>
          <a:bodyPr/>
          <a:lstStyle>
            <a:lvl1pPr>
              <a:defRPr sz="3200" b="0" i="0">
                <a:solidFill>
                  <a:schemeClr val="tx2"/>
                </a:solidFill>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this pull quote.”</a:t>
            </a:r>
          </a:p>
        </p:txBody>
      </p:sp>
      <p:sp>
        <p:nvSpPr>
          <p:cNvPr id="10" name="Footer Placeholder 9">
            <a:extLst>
              <a:ext uri="{FF2B5EF4-FFF2-40B4-BE49-F238E27FC236}">
                <a16:creationId xmlns:a16="http://schemas.microsoft.com/office/drawing/2014/main" id="{136B956F-F82B-6BDE-B05C-490D6D70F0B9}"/>
              </a:ext>
            </a:extLst>
          </p:cNvPr>
          <p:cNvSpPr>
            <a:spLocks noGrp="1"/>
          </p:cNvSpPr>
          <p:nvPr>
            <p:ph type="ftr" sz="quarter" idx="38"/>
          </p:nvPr>
        </p:nvSpPr>
        <p:spPr>
          <a:xfrm>
            <a:off x="1033936" y="6386950"/>
            <a:ext cx="5070919" cy="232986"/>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6552EF1F-D983-A5A6-3C4B-A07A71665D6A}"/>
              </a:ext>
            </a:extLst>
          </p:cNvPr>
          <p:cNvSpPr>
            <a:spLocks noGrp="1"/>
          </p:cNvSpPr>
          <p:nvPr>
            <p:ph type="sldNum" sz="quarter" idx="39"/>
          </p:nvPr>
        </p:nvSpPr>
        <p:spPr/>
        <p:txBody>
          <a:bodyPr/>
          <a:lstStyle/>
          <a:p>
            <a:fld id="{D7756E16-444E-B644-B3D8-50D596555EAF}" type="slidenum">
              <a:rPr lang="en-US" smtClean="0"/>
              <a:pPr/>
              <a:t>‹#›</a:t>
            </a:fld>
            <a:endParaRPr lang="en-US"/>
          </a:p>
        </p:txBody>
      </p:sp>
      <p:sp>
        <p:nvSpPr>
          <p:cNvPr id="17" name="Text Placeholder 12">
            <a:extLst>
              <a:ext uri="{FF2B5EF4-FFF2-40B4-BE49-F238E27FC236}">
                <a16:creationId xmlns:a16="http://schemas.microsoft.com/office/drawing/2014/main" id="{33FA298A-6856-9284-BB9D-FB54EEC46B5E}"/>
              </a:ext>
            </a:extLst>
          </p:cNvPr>
          <p:cNvSpPr>
            <a:spLocks noGrp="1"/>
          </p:cNvSpPr>
          <p:nvPr>
            <p:ph type="body" sz="quarter" idx="40" hasCustomPrompt="1"/>
          </p:nvPr>
        </p:nvSpPr>
        <p:spPr>
          <a:xfrm>
            <a:off x="9483969" y="3637960"/>
            <a:ext cx="2093569" cy="519292"/>
          </a:xfrm>
          <a:prstGeom prst="rect">
            <a:avLst/>
          </a:prstGeom>
        </p:spPr>
        <p:txBody>
          <a:bodyPr/>
          <a:lstStyle>
            <a:lvl1pPr algn="r">
              <a:defRPr sz="1200" b="1" i="0" spc="80" baseline="0">
                <a:solidFill>
                  <a:schemeClr val="tx2"/>
                </a:solidFill>
                <a:latin typeface="Basis Grt for Thrivent" panose="020B0503030604040103" pitchFamily="34" charset="0"/>
                <a:cs typeface="Basis Grt for Thrivent" panose="020B0503030604040103" pitchFamily="34" charset="0"/>
              </a:defRPr>
            </a:lvl1pPr>
          </a:lstStyle>
          <a:p>
            <a:pPr lvl="0"/>
            <a:r>
              <a:rPr lang="en-US"/>
              <a:t>CLICK TO EDIT FIRST AND LAST NAME</a:t>
            </a:r>
          </a:p>
        </p:txBody>
      </p:sp>
      <p:pic>
        <p:nvPicPr>
          <p:cNvPr id="6" name="Picture 5" descr="A white text on a black background&#10;&#10;AI-generated content may be incorrect.">
            <a:extLst>
              <a:ext uri="{FF2B5EF4-FFF2-40B4-BE49-F238E27FC236}">
                <a16:creationId xmlns:a16="http://schemas.microsoft.com/office/drawing/2014/main" id="{51CF3A7B-5D40-117B-0667-397C651E5AC8}"/>
              </a:ext>
            </a:extLst>
          </p:cNvPr>
          <p:cNvPicPr>
            <a:picLocks noChangeAspect="1"/>
          </p:cNvPicPr>
          <p:nvPr userDrawn="1"/>
        </p:nvPicPr>
        <p:blipFill>
          <a:blip r:embed="rId2"/>
          <a:stretch>
            <a:fillRect/>
          </a:stretch>
        </p:blipFill>
        <p:spPr>
          <a:xfrm>
            <a:off x="10740622" y="6358736"/>
            <a:ext cx="1295667" cy="369960"/>
          </a:xfrm>
          <a:prstGeom prst="rect">
            <a:avLst/>
          </a:prstGeom>
        </p:spPr>
      </p:pic>
      <p:sp>
        <p:nvSpPr>
          <p:cNvPr id="9" name="Content Placeholder 2">
            <a:extLst>
              <a:ext uri="{FF2B5EF4-FFF2-40B4-BE49-F238E27FC236}">
                <a16:creationId xmlns:a16="http://schemas.microsoft.com/office/drawing/2014/main" id="{E0E44635-51D3-941F-412D-0548D8D0E299}"/>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9B527FCB-8E5A-4829-BEF8-2449FD480A19}"/>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6332203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1/3 Layout with Light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6673BF-F262-A171-5B03-2E400EAADC22}"/>
              </a:ext>
            </a:extLst>
          </p:cNvPr>
          <p:cNvSpPr/>
          <p:nvPr userDrawn="1"/>
        </p:nvSpPr>
        <p:spPr>
          <a:xfrm>
            <a:off x="7851227" y="-126124"/>
            <a:ext cx="4424855" cy="7104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9473"/>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Text Placeholder 9">
            <a:extLst>
              <a:ext uri="{FF2B5EF4-FFF2-40B4-BE49-F238E27FC236}">
                <a16:creationId xmlns:a16="http://schemas.microsoft.com/office/drawing/2014/main" id="{62A28DD4-584C-4CBF-8D1D-F68FEAB9B6E2}"/>
              </a:ext>
            </a:extLst>
          </p:cNvPr>
          <p:cNvSpPr>
            <a:spLocks noGrp="1"/>
          </p:cNvSpPr>
          <p:nvPr>
            <p:ph type="body" sz="quarter" idx="37" hasCustomPrompt="1"/>
          </p:nvPr>
        </p:nvSpPr>
        <p:spPr>
          <a:xfrm>
            <a:off x="8590800" y="153663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7" name="Text Placeholder 9">
            <a:extLst>
              <a:ext uri="{FF2B5EF4-FFF2-40B4-BE49-F238E27FC236}">
                <a16:creationId xmlns:a16="http://schemas.microsoft.com/office/drawing/2014/main" id="{54B862F0-0504-9E0E-187E-5C97C4C8BCAF}"/>
              </a:ext>
            </a:extLst>
          </p:cNvPr>
          <p:cNvSpPr>
            <a:spLocks noGrp="1"/>
          </p:cNvSpPr>
          <p:nvPr>
            <p:ph type="body" sz="quarter" idx="38" hasCustomPrompt="1"/>
          </p:nvPr>
        </p:nvSpPr>
        <p:spPr>
          <a:xfrm>
            <a:off x="8590800" y="2556817"/>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8" name="Text Placeholder 9">
            <a:extLst>
              <a:ext uri="{FF2B5EF4-FFF2-40B4-BE49-F238E27FC236}">
                <a16:creationId xmlns:a16="http://schemas.microsoft.com/office/drawing/2014/main" id="{58619385-CF1C-AB0E-7AAA-0A1CD6B0D63E}"/>
              </a:ext>
            </a:extLst>
          </p:cNvPr>
          <p:cNvSpPr>
            <a:spLocks noGrp="1"/>
          </p:cNvSpPr>
          <p:nvPr>
            <p:ph type="body" sz="quarter" idx="39" hasCustomPrompt="1"/>
          </p:nvPr>
        </p:nvSpPr>
        <p:spPr>
          <a:xfrm>
            <a:off x="8590800" y="375757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9" name="Text Placeholder 9">
            <a:extLst>
              <a:ext uri="{FF2B5EF4-FFF2-40B4-BE49-F238E27FC236}">
                <a16:creationId xmlns:a16="http://schemas.microsoft.com/office/drawing/2014/main" id="{DE8F1801-24B0-F930-2C5E-07133946E86A}"/>
              </a:ext>
            </a:extLst>
          </p:cNvPr>
          <p:cNvSpPr>
            <a:spLocks noGrp="1"/>
          </p:cNvSpPr>
          <p:nvPr>
            <p:ph type="body" sz="quarter" idx="40" hasCustomPrompt="1"/>
          </p:nvPr>
        </p:nvSpPr>
        <p:spPr>
          <a:xfrm>
            <a:off x="8590800" y="4767843"/>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851C90EE-F41D-C90F-1130-FDE2A94DCF16}"/>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3" name="Text Placeholder 5">
            <a:extLst>
              <a:ext uri="{FF2B5EF4-FFF2-40B4-BE49-F238E27FC236}">
                <a16:creationId xmlns:a16="http://schemas.microsoft.com/office/drawing/2014/main" id="{088DC3BA-0818-DB91-1AD4-1BF9EDEEDFB4}"/>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white text on a black background&#10;&#10;AI-generated content may be incorrect.">
            <a:extLst>
              <a:ext uri="{FF2B5EF4-FFF2-40B4-BE49-F238E27FC236}">
                <a16:creationId xmlns:a16="http://schemas.microsoft.com/office/drawing/2014/main" id="{6986B0EE-4758-4CDB-F033-5998F59A2BB3}"/>
              </a:ext>
            </a:extLst>
          </p:cNvPr>
          <p:cNvPicPr>
            <a:picLocks noChangeAspect="1"/>
          </p:cNvPicPr>
          <p:nvPr userDrawn="1"/>
        </p:nvPicPr>
        <p:blipFill>
          <a:blip r:embed="rId2"/>
          <a:stretch>
            <a:fillRect/>
          </a:stretch>
        </p:blipFill>
        <p:spPr>
          <a:xfrm>
            <a:off x="10740622" y="6358736"/>
            <a:ext cx="1295667" cy="369960"/>
          </a:xfrm>
          <a:prstGeom prst="rect">
            <a:avLst/>
          </a:prstGeom>
        </p:spPr>
      </p:pic>
    </p:spTree>
    <p:extLst>
      <p:ext uri="{BB962C8B-B14F-4D97-AF65-F5344CB8AC3E}">
        <p14:creationId xmlns:p14="http://schemas.microsoft.com/office/powerpoint/2010/main" val="4022025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50994"/>
            <a:ext cx="5308600" cy="556012"/>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4" name="Content Placeholder 2">
            <a:extLst>
              <a:ext uri="{FF2B5EF4-FFF2-40B4-BE49-F238E27FC236}">
                <a16:creationId xmlns:a16="http://schemas.microsoft.com/office/drawing/2014/main" id="{374299D1-E1B5-80C7-4278-DFE650612F5C}"/>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8" name="Footer Placeholder 7">
            <a:extLst>
              <a:ext uri="{FF2B5EF4-FFF2-40B4-BE49-F238E27FC236}">
                <a16:creationId xmlns:a16="http://schemas.microsoft.com/office/drawing/2014/main" id="{665A823C-4F92-9F51-377C-3F6EF71F81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1865F5D5-43D0-4A6D-457A-BBC628E99AA5}"/>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3" name="Text Placeholder 5">
            <a:extLst>
              <a:ext uri="{FF2B5EF4-FFF2-40B4-BE49-F238E27FC236}">
                <a16:creationId xmlns:a16="http://schemas.microsoft.com/office/drawing/2014/main" id="{7CB0A454-BCCF-B1D7-DBDB-34396880AE15}"/>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pixelated heart on a black background&#10;&#10;AI-generated content may be incorrect.">
            <a:extLst>
              <a:ext uri="{FF2B5EF4-FFF2-40B4-BE49-F238E27FC236}">
                <a16:creationId xmlns:a16="http://schemas.microsoft.com/office/drawing/2014/main" id="{516304F9-A64A-D500-0EFF-78B675CCEF02}"/>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420418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14365"/>
            <a:ext cx="5308600" cy="554124"/>
          </a:xfrm>
        </p:spPr>
        <p:txBody>
          <a:bodyPr anchor="t" anchorCtr="0">
            <a:noAutofit/>
          </a:bodyPr>
          <a:lstStyle>
            <a:lvl1pPr>
              <a:defRPr sz="4400">
                <a:solidFill>
                  <a:schemeClr val="tx2"/>
                </a:solidFill>
              </a:defRPr>
            </a:lvl1pPr>
          </a:lstStyle>
          <a:p>
            <a:r>
              <a:rPr lang="en-US"/>
              <a:t>Click to edit title </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7E7A916B-A6BF-C628-3749-5927E7FF49DD}"/>
              </a:ext>
            </a:extLst>
          </p:cNvPr>
          <p:cNvSpPr>
            <a:spLocks noGrp="1"/>
          </p:cNvSpPr>
          <p:nvPr>
            <p:ph type="ftr" sz="quarter" idx="30"/>
          </p:nvPr>
        </p:nvSpPr>
        <p:spPr/>
        <p:txBody>
          <a:bodyPr/>
          <a:lstStyle>
            <a:lvl1pPr>
              <a:defRPr>
                <a:solidFill>
                  <a:schemeClr val="tx2"/>
                </a:solidFill>
              </a:defRPr>
            </a:lvl1p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7F99FD54-C78E-4B70-451F-549DBA3DAE54}"/>
              </a:ext>
            </a:extLst>
          </p:cNvPr>
          <p:cNvSpPr>
            <a:spLocks noGrp="1"/>
          </p:cNvSpPr>
          <p:nvPr>
            <p:ph type="sldNum" sz="quarter" idx="31"/>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1083184F-6EC6-C082-60C2-245D601452DD}"/>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7EC6217F-6118-C4D4-1E6C-AF6F9257DE0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47D4C3C-4FFF-87F8-C921-5909F79DBC0C}"/>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06427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86377"/>
            <a:ext cx="5308600" cy="470389"/>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0A35D512-F5F5-1D92-38B2-67FE3EC717D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FFB8CCC9-5DD9-4A52-9CB4-5827FED03051}"/>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67BDA7AB-E58C-AD3B-51A9-FACF13ADB365}"/>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B92CC775-87EF-5A63-76AA-52ABCA1FD3D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0ABD04F9-C2CB-4227-2CC1-C1132B4C34D3}"/>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701652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Picture 7" descr="A white and tan circle&#10;&#10;Description automatically generated with medium confidence">
            <a:extLst>
              <a:ext uri="{FF2B5EF4-FFF2-40B4-BE49-F238E27FC236}">
                <a16:creationId xmlns:a16="http://schemas.microsoft.com/office/drawing/2014/main" id="{09AA75B2-9214-C507-0C51-1233B1287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2" name="Picture 1" descr="A black background with a black square&#10;&#10;AI-generated content may be incorrect.">
            <a:extLst>
              <a:ext uri="{FF2B5EF4-FFF2-40B4-BE49-F238E27FC236}">
                <a16:creationId xmlns:a16="http://schemas.microsoft.com/office/drawing/2014/main" id="{8301ED3D-20CE-B6ED-B45A-BC4913248282}"/>
              </a:ext>
            </a:extLst>
          </p:cNvPr>
          <p:cNvPicPr>
            <a:picLocks noChangeAspect="1"/>
          </p:cNvPicPr>
          <p:nvPr userDrawn="1"/>
        </p:nvPicPr>
        <p:blipFill>
          <a:blip r:embed="rId3"/>
          <a:stretch>
            <a:fillRect/>
          </a:stretch>
        </p:blipFill>
        <p:spPr>
          <a:xfrm>
            <a:off x="9844057" y="17855"/>
            <a:ext cx="2266213" cy="1337618"/>
          </a:xfrm>
          <a:prstGeom prst="rect">
            <a:avLst/>
          </a:prstGeom>
        </p:spPr>
      </p:pic>
    </p:spTree>
    <p:extLst>
      <p:ext uri="{BB962C8B-B14F-4D97-AF65-F5344CB8AC3E}">
        <p14:creationId xmlns:p14="http://schemas.microsoft.com/office/powerpoint/2010/main" val="268779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ull Quot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51398" y="2509621"/>
            <a:ext cx="8489199" cy="1297935"/>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20F2A8E9-D293-F9B8-4991-298213EDD81A}"/>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13898D2-005F-A907-8781-5B2D55316333}"/>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997743D0-87AE-1BA9-0416-8AB8CFB8CAD8}"/>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27245714-6A74-30D1-FA2A-ECE4813865A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3287702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ull Quote">
    <p:bg>
      <p:bgPr>
        <a:solidFill>
          <a:srgbClr val="F0F4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764901" y="2521979"/>
            <a:ext cx="8662194" cy="1186724"/>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8" name="Footer Placeholder 7">
            <a:extLst>
              <a:ext uri="{FF2B5EF4-FFF2-40B4-BE49-F238E27FC236}">
                <a16:creationId xmlns:a16="http://schemas.microsoft.com/office/drawing/2014/main" id="{307441C6-EA44-0160-8A8E-1411F7005EB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0D6EB1ED-A2D8-D5EA-D6F0-824088A95B4E}"/>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4" name="Text Placeholder 3">
            <a:extLst>
              <a:ext uri="{FF2B5EF4-FFF2-40B4-BE49-F238E27FC236}">
                <a16:creationId xmlns:a16="http://schemas.microsoft.com/office/drawing/2014/main" id="{32B336CA-BD8D-E943-91BC-EEE675F1607A}"/>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3" name="Picture 2" descr="A pixelated heart on a black background&#10;&#10;AI-generated content may be incorrect.">
            <a:extLst>
              <a:ext uri="{FF2B5EF4-FFF2-40B4-BE49-F238E27FC236}">
                <a16:creationId xmlns:a16="http://schemas.microsoft.com/office/drawing/2014/main" id="{212CBFDE-4515-32AA-3A4A-12CF1CAD82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939291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Pull Quote">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69935" y="2515879"/>
            <a:ext cx="8452129" cy="1220176"/>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9B661E11-10D8-F6CF-86B4-C7FED4170FF4}"/>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100BF1A3-ADCF-5F5B-FD42-9DEC02CD6D58}"/>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FC0717BF-53CB-EF2C-28FE-674705D50AF2}"/>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4B64F964-8AA0-B3EA-C741-CA3D9332B1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646382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keawa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takeaway copy</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5" name="Rounded Rectangle 4">
            <a:extLst>
              <a:ext uri="{FF2B5EF4-FFF2-40B4-BE49-F238E27FC236}">
                <a16:creationId xmlns:a16="http://schemas.microsoft.com/office/drawing/2014/main" id="{FF5CD0ED-5689-61B4-5863-F78308EA9AF9}"/>
              </a:ext>
            </a:extLst>
          </p:cNvPr>
          <p:cNvSpPr/>
          <p:nvPr userDrawn="1"/>
        </p:nvSpPr>
        <p:spPr>
          <a:xfrm>
            <a:off x="3449061"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6" name="Rounded Rectangle 5">
            <a:extLst>
              <a:ext uri="{FF2B5EF4-FFF2-40B4-BE49-F238E27FC236}">
                <a16:creationId xmlns:a16="http://schemas.microsoft.com/office/drawing/2014/main" id="{FD4437BE-E64D-4333-2F9C-546D53347D5B}"/>
              </a:ext>
            </a:extLst>
          </p:cNvPr>
          <p:cNvSpPr/>
          <p:nvPr userDrawn="1"/>
        </p:nvSpPr>
        <p:spPr>
          <a:xfrm>
            <a:off x="6276344"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Rounded Rectangle 8">
            <a:extLst>
              <a:ext uri="{FF2B5EF4-FFF2-40B4-BE49-F238E27FC236}">
                <a16:creationId xmlns:a16="http://schemas.microsoft.com/office/drawing/2014/main" id="{A804AA79-EE84-33A9-78E9-4F2F019F4294}"/>
              </a:ext>
            </a:extLst>
          </p:cNvPr>
          <p:cNvSpPr/>
          <p:nvPr userDrawn="1"/>
        </p:nvSpPr>
        <p:spPr>
          <a:xfrm>
            <a:off x="9051075"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3" name="Rounded Rectangle 12">
            <a:extLst>
              <a:ext uri="{FF2B5EF4-FFF2-40B4-BE49-F238E27FC236}">
                <a16:creationId xmlns:a16="http://schemas.microsoft.com/office/drawing/2014/main" id="{579FCBF9-4001-10EE-F94F-8D458D940EEC}"/>
              </a:ext>
            </a:extLst>
          </p:cNvPr>
          <p:cNvSpPr/>
          <p:nvPr userDrawn="1"/>
        </p:nvSpPr>
        <p:spPr>
          <a:xfrm>
            <a:off x="636011" y="2156186"/>
            <a:ext cx="2519428" cy="3009841"/>
          </a:xfrm>
          <a:prstGeom prst="roundRect">
            <a:avLst>
              <a:gd name="adj" fmla="val 2236"/>
            </a:avLst>
          </a:prstGeom>
          <a:solidFill>
            <a:srgbClr val="F5F8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0" name="Text Placeholder 19">
            <a:extLst>
              <a:ext uri="{FF2B5EF4-FFF2-40B4-BE49-F238E27FC236}">
                <a16:creationId xmlns:a16="http://schemas.microsoft.com/office/drawing/2014/main" id="{F9529F13-7280-3B6B-9655-0078934EBEC1}"/>
              </a:ext>
            </a:extLst>
          </p:cNvPr>
          <p:cNvSpPr>
            <a:spLocks noGrp="1"/>
          </p:cNvSpPr>
          <p:nvPr>
            <p:ph type="body" sz="quarter" idx="43" hasCustomPrompt="1"/>
          </p:nvPr>
        </p:nvSpPr>
        <p:spPr>
          <a:xfrm>
            <a:off x="807670"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1</a:t>
            </a:r>
          </a:p>
        </p:txBody>
      </p:sp>
      <p:sp>
        <p:nvSpPr>
          <p:cNvPr id="21" name="Text Placeholder 19">
            <a:extLst>
              <a:ext uri="{FF2B5EF4-FFF2-40B4-BE49-F238E27FC236}">
                <a16:creationId xmlns:a16="http://schemas.microsoft.com/office/drawing/2014/main" id="{862B7FC5-0399-212C-6D79-31D2FDA60975}"/>
              </a:ext>
            </a:extLst>
          </p:cNvPr>
          <p:cNvSpPr>
            <a:spLocks noGrp="1"/>
          </p:cNvSpPr>
          <p:nvPr>
            <p:ph type="body" sz="quarter" idx="44" hasCustomPrompt="1"/>
          </p:nvPr>
        </p:nvSpPr>
        <p:spPr>
          <a:xfrm>
            <a:off x="3621209"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2</a:t>
            </a:r>
          </a:p>
        </p:txBody>
      </p:sp>
      <p:sp>
        <p:nvSpPr>
          <p:cNvPr id="22" name="Text Placeholder 19">
            <a:extLst>
              <a:ext uri="{FF2B5EF4-FFF2-40B4-BE49-F238E27FC236}">
                <a16:creationId xmlns:a16="http://schemas.microsoft.com/office/drawing/2014/main" id="{9AB10EB5-2E70-D4CA-C14F-33B15CEA0094}"/>
              </a:ext>
            </a:extLst>
          </p:cNvPr>
          <p:cNvSpPr>
            <a:spLocks noGrp="1"/>
          </p:cNvSpPr>
          <p:nvPr>
            <p:ph type="body" sz="quarter" idx="45" hasCustomPrompt="1"/>
          </p:nvPr>
        </p:nvSpPr>
        <p:spPr>
          <a:xfrm>
            <a:off x="6444796"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3</a:t>
            </a:r>
          </a:p>
        </p:txBody>
      </p:sp>
      <p:sp>
        <p:nvSpPr>
          <p:cNvPr id="23" name="Text Placeholder 19">
            <a:extLst>
              <a:ext uri="{FF2B5EF4-FFF2-40B4-BE49-F238E27FC236}">
                <a16:creationId xmlns:a16="http://schemas.microsoft.com/office/drawing/2014/main" id="{C99818E4-37BD-63F4-3A2B-23E0021A56A4}"/>
              </a:ext>
            </a:extLst>
          </p:cNvPr>
          <p:cNvSpPr>
            <a:spLocks noGrp="1"/>
          </p:cNvSpPr>
          <p:nvPr>
            <p:ph type="body" sz="quarter" idx="46" hasCustomPrompt="1"/>
          </p:nvPr>
        </p:nvSpPr>
        <p:spPr>
          <a:xfrm>
            <a:off x="9218141"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4</a:t>
            </a:r>
          </a:p>
        </p:txBody>
      </p:sp>
      <p:sp>
        <p:nvSpPr>
          <p:cNvPr id="29" name="Text Placeholder 5">
            <a:extLst>
              <a:ext uri="{FF2B5EF4-FFF2-40B4-BE49-F238E27FC236}">
                <a16:creationId xmlns:a16="http://schemas.microsoft.com/office/drawing/2014/main" id="{DD7C82D1-87CA-4101-47E1-D8AB36B5D8D1}"/>
              </a:ext>
            </a:extLst>
          </p:cNvPr>
          <p:cNvSpPr>
            <a:spLocks noGrp="1"/>
          </p:cNvSpPr>
          <p:nvPr>
            <p:ph type="body" sz="quarter" idx="34" hasCustomPrompt="1"/>
          </p:nvPr>
        </p:nvSpPr>
        <p:spPr>
          <a:xfrm>
            <a:off x="778892"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0" name="Text Placeholder 5">
            <a:extLst>
              <a:ext uri="{FF2B5EF4-FFF2-40B4-BE49-F238E27FC236}">
                <a16:creationId xmlns:a16="http://schemas.microsoft.com/office/drawing/2014/main" id="{6954DD2C-28AD-70B9-0AC0-AF002C03477C}"/>
              </a:ext>
            </a:extLst>
          </p:cNvPr>
          <p:cNvSpPr>
            <a:spLocks noGrp="1"/>
          </p:cNvSpPr>
          <p:nvPr>
            <p:ph type="body" sz="quarter" idx="47" hasCustomPrompt="1"/>
          </p:nvPr>
        </p:nvSpPr>
        <p:spPr>
          <a:xfrm>
            <a:off x="3616685"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1" name="Text Placeholder 5">
            <a:extLst>
              <a:ext uri="{FF2B5EF4-FFF2-40B4-BE49-F238E27FC236}">
                <a16:creationId xmlns:a16="http://schemas.microsoft.com/office/drawing/2014/main" id="{3B91CA8C-9453-C5BB-5BB7-FC01B9E9317F}"/>
              </a:ext>
            </a:extLst>
          </p:cNvPr>
          <p:cNvSpPr>
            <a:spLocks noGrp="1"/>
          </p:cNvSpPr>
          <p:nvPr>
            <p:ph type="body" sz="quarter" idx="48" hasCustomPrompt="1"/>
          </p:nvPr>
        </p:nvSpPr>
        <p:spPr>
          <a:xfrm>
            <a:off x="6422947"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2" name="Text Placeholder 5">
            <a:extLst>
              <a:ext uri="{FF2B5EF4-FFF2-40B4-BE49-F238E27FC236}">
                <a16:creationId xmlns:a16="http://schemas.microsoft.com/office/drawing/2014/main" id="{F570FE07-73DE-90BC-84A9-867865C2393E}"/>
              </a:ext>
            </a:extLst>
          </p:cNvPr>
          <p:cNvSpPr>
            <a:spLocks noGrp="1"/>
          </p:cNvSpPr>
          <p:nvPr>
            <p:ph type="body" sz="quarter" idx="49" hasCustomPrompt="1"/>
          </p:nvPr>
        </p:nvSpPr>
        <p:spPr>
          <a:xfrm>
            <a:off x="9197678"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61878D7-EED6-8A1E-3840-8EEA6966E156}"/>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9617814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6" name="Picture 5" descr="A blue and black logo&#10;&#10;Description automatically generated">
            <a:extLst>
              <a:ext uri="{FF2B5EF4-FFF2-40B4-BE49-F238E27FC236}">
                <a16:creationId xmlns:a16="http://schemas.microsoft.com/office/drawing/2014/main" id="{D96F4AEA-ED65-A124-6D19-6B2638BB51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145" y="5167053"/>
            <a:ext cx="4688639" cy="966729"/>
          </a:xfrm>
          <a:prstGeom prst="rect">
            <a:avLst/>
          </a:prstGeom>
        </p:spPr>
      </p:pic>
    </p:spTree>
    <p:extLst>
      <p:ext uri="{BB962C8B-B14F-4D97-AF65-F5344CB8AC3E}">
        <p14:creationId xmlns:p14="http://schemas.microsoft.com/office/powerpoint/2010/main" val="5562165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sclosur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4999" y="634999"/>
            <a:ext cx="7203903" cy="487219"/>
          </a:xfrm>
        </p:spPr>
        <p:txBody>
          <a:bodyPr anchor="t" anchorCtr="0"/>
          <a:lstStyle/>
          <a:p>
            <a:r>
              <a:rPr lang="en-US"/>
              <a:t>Disclosure(s)</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6" name="Footer Placeholder 5">
            <a:extLst>
              <a:ext uri="{FF2B5EF4-FFF2-40B4-BE49-F238E27FC236}">
                <a16:creationId xmlns:a16="http://schemas.microsoft.com/office/drawing/2014/main" id="{253C3659-E069-55FF-5CCB-C4578AED8865}"/>
              </a:ext>
            </a:extLst>
          </p:cNvPr>
          <p:cNvSpPr>
            <a:spLocks noGrp="1"/>
          </p:cNvSpPr>
          <p:nvPr>
            <p:ph type="ftr" sz="quarter" idx="36"/>
          </p:nvPr>
        </p:nvSpPr>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B26092B2-7A1C-965E-536C-C8FB1CF55E07}"/>
              </a:ext>
            </a:extLst>
          </p:cNvPr>
          <p:cNvSpPr>
            <a:spLocks noGrp="1"/>
          </p:cNvSpPr>
          <p:nvPr>
            <p:ph type="sldNum" sz="quarter" idx="37"/>
          </p:nvPr>
        </p:nvSpPr>
        <p:spPr/>
        <p:txBody>
          <a:bodyPr/>
          <a:lstStyle/>
          <a:p>
            <a:fld id="{D7756E16-444E-B644-B3D8-50D596555EAF}" type="slidenum">
              <a:rPr lang="en-US" smtClean="0"/>
              <a:pPr/>
              <a:t>‹#›</a:t>
            </a:fld>
            <a:endParaRPr lang="en-US"/>
          </a:p>
        </p:txBody>
      </p:sp>
      <p:sp>
        <p:nvSpPr>
          <p:cNvPr id="5" name="Text Placeholder 4">
            <a:extLst>
              <a:ext uri="{FF2B5EF4-FFF2-40B4-BE49-F238E27FC236}">
                <a16:creationId xmlns:a16="http://schemas.microsoft.com/office/drawing/2014/main" id="{9B686A1A-C8BD-589D-35B9-2CB0DCC329FE}"/>
              </a:ext>
            </a:extLst>
          </p:cNvPr>
          <p:cNvSpPr>
            <a:spLocks noGrp="1"/>
          </p:cNvSpPr>
          <p:nvPr>
            <p:ph type="body" sz="quarter" idx="38" hasCustomPrompt="1"/>
          </p:nvPr>
        </p:nvSpPr>
        <p:spPr>
          <a:xfrm>
            <a:off x="635000" y="1629152"/>
            <a:ext cx="11036069" cy="4314825"/>
          </a:xfrm>
          <a:prstGeom prst="rect">
            <a:avLst/>
          </a:prstGeom>
        </p:spPr>
        <p:txBody>
          <a:bodyPr/>
          <a:lstStyle>
            <a:lvl1pPr>
              <a:defRPr sz="1600" b="0" i="0">
                <a:latin typeface="Basis Grt for Thrivent" panose="020B0503030604040103" pitchFamily="34" charset="0"/>
                <a:cs typeface="Basis Grt for Thrivent" panose="020B0503030604040103" pitchFamily="34" charset="0"/>
              </a:defRPr>
            </a:lvl1pPr>
          </a:lstStyle>
          <a:p>
            <a:pPr lvl="0"/>
            <a:r>
              <a:rPr lang="en-US"/>
              <a:t>Disclosure copy for placement only. Place in appropriate disclosures as directed by compliance for your presentation.</a:t>
            </a:r>
          </a:p>
        </p:txBody>
      </p:sp>
      <p:pic>
        <p:nvPicPr>
          <p:cNvPr id="3" name="Picture 2" descr="A pixelated heart on a black background&#10;&#10;AI-generated content may be incorrect.">
            <a:extLst>
              <a:ext uri="{FF2B5EF4-FFF2-40B4-BE49-F238E27FC236}">
                <a16:creationId xmlns:a16="http://schemas.microsoft.com/office/drawing/2014/main" id="{90B85B30-FFEF-4CEA-4658-417F0D18ACAA}"/>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14757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ogo End Slide">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3" name="Picture 2" descr="A pixelated heart on a black background&#10;&#10;AI-generated content may be incorrect.">
            <a:extLst>
              <a:ext uri="{FF2B5EF4-FFF2-40B4-BE49-F238E27FC236}">
                <a16:creationId xmlns:a16="http://schemas.microsoft.com/office/drawing/2014/main" id="{4F96B8BC-98D3-A5DA-6F22-F632A496B8EF}"/>
              </a:ext>
            </a:extLst>
          </p:cNvPr>
          <p:cNvPicPr>
            <a:picLocks noChangeAspect="1"/>
          </p:cNvPicPr>
          <p:nvPr userDrawn="1"/>
        </p:nvPicPr>
        <p:blipFill>
          <a:blip r:embed="rId2"/>
          <a:stretch>
            <a:fillRect/>
          </a:stretch>
        </p:blipFill>
        <p:spPr>
          <a:xfrm>
            <a:off x="2550160" y="2416535"/>
            <a:ext cx="7091680" cy="2024929"/>
          </a:xfrm>
          <a:prstGeom prst="rect">
            <a:avLst/>
          </a:prstGeom>
        </p:spPr>
      </p:pic>
    </p:spTree>
    <p:extLst>
      <p:ext uri="{BB962C8B-B14F-4D97-AF65-F5344CB8AC3E}">
        <p14:creationId xmlns:p14="http://schemas.microsoft.com/office/powerpoint/2010/main" val="144035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8" name="Picture 7" descr="A white circle with blue and black border&#10;&#10;Description automatically generated with medium confidence">
            <a:extLst>
              <a:ext uri="{FF2B5EF4-FFF2-40B4-BE49-F238E27FC236}">
                <a16:creationId xmlns:a16="http://schemas.microsoft.com/office/drawing/2014/main" id="{359753F9-68D0-F292-0CB0-9CF8D40B37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D8D56E6-2A8D-9C8B-B082-616A1D59D8EF}"/>
              </a:ext>
            </a:extLst>
          </p:cNvPr>
          <p:cNvSpPr>
            <a:spLocks noGrp="1"/>
          </p:cNvSpPr>
          <p:nvPr>
            <p:ph type="ctrTitle" hasCustomPrompt="1"/>
          </p:nvPr>
        </p:nvSpPr>
        <p:spPr>
          <a:xfrm>
            <a:off x="635000" y="3991707"/>
            <a:ext cx="7557025" cy="1565031"/>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61FA9304-998D-C8C2-4B02-9675BDE3B019}"/>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5" name="Picture 4" descr="A black background with white text&#10;&#10;AI-generated content may be incorrect.">
            <a:extLst>
              <a:ext uri="{FF2B5EF4-FFF2-40B4-BE49-F238E27FC236}">
                <a16:creationId xmlns:a16="http://schemas.microsoft.com/office/drawing/2014/main" id="{2733449C-DEB7-5837-3329-90B648032DCF}"/>
              </a:ext>
            </a:extLst>
          </p:cNvPr>
          <p:cNvPicPr>
            <a:picLocks noChangeAspect="1"/>
          </p:cNvPicPr>
          <p:nvPr userDrawn="1"/>
        </p:nvPicPr>
        <p:blipFill>
          <a:blip r:embed="rId3"/>
          <a:stretch>
            <a:fillRect/>
          </a:stretch>
        </p:blipFill>
        <p:spPr>
          <a:xfrm>
            <a:off x="9838043" y="6269"/>
            <a:ext cx="2267818" cy="1338566"/>
          </a:xfrm>
          <a:prstGeom prst="rect">
            <a:avLst/>
          </a:prstGeom>
        </p:spPr>
      </p:pic>
    </p:spTree>
    <p:extLst>
      <p:ext uri="{BB962C8B-B14F-4D97-AF65-F5344CB8AC3E}">
        <p14:creationId xmlns:p14="http://schemas.microsoft.com/office/powerpoint/2010/main" val="2687984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Agenda Slide">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hasCustomPrompt="1"/>
          </p:nvPr>
        </p:nvSpPr>
        <p:spPr>
          <a:xfrm>
            <a:off x="618122" y="1785772"/>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10800862" y="173246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71" name="Text Placeholder 2">
            <a:extLst>
              <a:ext uri="{FF2B5EF4-FFF2-40B4-BE49-F238E27FC236}">
                <a16:creationId xmlns:a16="http://schemas.microsoft.com/office/drawing/2014/main" id="{B931FAE9-94EB-54C7-3D11-44870606B50E}"/>
              </a:ext>
            </a:extLst>
          </p:cNvPr>
          <p:cNvSpPr>
            <a:spLocks noGrp="1"/>
          </p:cNvSpPr>
          <p:nvPr>
            <p:ph type="body" idx="23" hasCustomPrompt="1"/>
          </p:nvPr>
        </p:nvSpPr>
        <p:spPr>
          <a:xfrm>
            <a:off x="618122" y="2334531"/>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2" name="Text Placeholder 2">
            <a:extLst>
              <a:ext uri="{FF2B5EF4-FFF2-40B4-BE49-F238E27FC236}">
                <a16:creationId xmlns:a16="http://schemas.microsoft.com/office/drawing/2014/main" id="{E449A818-942F-549E-5AB5-66A10C93F0CB}"/>
              </a:ext>
            </a:extLst>
          </p:cNvPr>
          <p:cNvSpPr>
            <a:spLocks noGrp="1"/>
          </p:cNvSpPr>
          <p:nvPr>
            <p:ph type="body" idx="24" hasCustomPrompt="1"/>
          </p:nvPr>
        </p:nvSpPr>
        <p:spPr>
          <a:xfrm>
            <a:off x="10800862" y="2286444"/>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75" name="Text Placeholder 2">
            <a:extLst>
              <a:ext uri="{FF2B5EF4-FFF2-40B4-BE49-F238E27FC236}">
                <a16:creationId xmlns:a16="http://schemas.microsoft.com/office/drawing/2014/main" id="{B35BD594-0DFB-633C-E6F8-5CFEBC12E7DB}"/>
              </a:ext>
            </a:extLst>
          </p:cNvPr>
          <p:cNvSpPr>
            <a:spLocks noGrp="1"/>
          </p:cNvSpPr>
          <p:nvPr>
            <p:ph type="body" idx="25" hasCustomPrompt="1"/>
          </p:nvPr>
        </p:nvSpPr>
        <p:spPr>
          <a:xfrm>
            <a:off x="618122" y="2883290"/>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6" name="Text Placeholder 2">
            <a:extLst>
              <a:ext uri="{FF2B5EF4-FFF2-40B4-BE49-F238E27FC236}">
                <a16:creationId xmlns:a16="http://schemas.microsoft.com/office/drawing/2014/main" id="{31E20849-4AF2-AAED-554C-97A92C67A846}"/>
              </a:ext>
            </a:extLst>
          </p:cNvPr>
          <p:cNvSpPr>
            <a:spLocks noGrp="1"/>
          </p:cNvSpPr>
          <p:nvPr>
            <p:ph type="body" idx="26" hasCustomPrompt="1"/>
          </p:nvPr>
        </p:nvSpPr>
        <p:spPr>
          <a:xfrm>
            <a:off x="10800862" y="2830987"/>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79" name="Text Placeholder 2">
            <a:extLst>
              <a:ext uri="{FF2B5EF4-FFF2-40B4-BE49-F238E27FC236}">
                <a16:creationId xmlns:a16="http://schemas.microsoft.com/office/drawing/2014/main" id="{9AA0C9CB-FFEB-2FCF-703C-5C115FA114F9}"/>
              </a:ext>
            </a:extLst>
          </p:cNvPr>
          <p:cNvSpPr>
            <a:spLocks noGrp="1"/>
          </p:cNvSpPr>
          <p:nvPr>
            <p:ph type="body" idx="27" hasCustomPrompt="1"/>
          </p:nvPr>
        </p:nvSpPr>
        <p:spPr>
          <a:xfrm>
            <a:off x="618122" y="3432049"/>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0" name="Text Placeholder 2">
            <a:extLst>
              <a:ext uri="{FF2B5EF4-FFF2-40B4-BE49-F238E27FC236}">
                <a16:creationId xmlns:a16="http://schemas.microsoft.com/office/drawing/2014/main" id="{3EDE6F25-9618-DC38-9F23-E9CC8785B95E}"/>
              </a:ext>
            </a:extLst>
          </p:cNvPr>
          <p:cNvSpPr>
            <a:spLocks noGrp="1"/>
          </p:cNvSpPr>
          <p:nvPr>
            <p:ph type="body" idx="28" hasCustomPrompt="1"/>
          </p:nvPr>
        </p:nvSpPr>
        <p:spPr>
          <a:xfrm>
            <a:off x="10800862" y="338960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83" name="Text Placeholder 2">
            <a:extLst>
              <a:ext uri="{FF2B5EF4-FFF2-40B4-BE49-F238E27FC236}">
                <a16:creationId xmlns:a16="http://schemas.microsoft.com/office/drawing/2014/main" id="{A569AA3D-55A4-E6C6-5AE9-5315C43FF161}"/>
              </a:ext>
            </a:extLst>
          </p:cNvPr>
          <p:cNvSpPr>
            <a:spLocks noGrp="1"/>
          </p:cNvSpPr>
          <p:nvPr>
            <p:ph type="body" idx="29" hasCustomPrompt="1"/>
          </p:nvPr>
        </p:nvSpPr>
        <p:spPr>
          <a:xfrm>
            <a:off x="618122" y="398080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4" name="Text Placeholder 2">
            <a:extLst>
              <a:ext uri="{FF2B5EF4-FFF2-40B4-BE49-F238E27FC236}">
                <a16:creationId xmlns:a16="http://schemas.microsoft.com/office/drawing/2014/main" id="{C3F93EF5-BFC8-50E6-1223-A1BB78DDE282}"/>
              </a:ext>
            </a:extLst>
          </p:cNvPr>
          <p:cNvSpPr>
            <a:spLocks noGrp="1"/>
          </p:cNvSpPr>
          <p:nvPr>
            <p:ph type="body" idx="30" hasCustomPrompt="1"/>
          </p:nvPr>
        </p:nvSpPr>
        <p:spPr>
          <a:xfrm>
            <a:off x="10800862" y="3938096"/>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87" name="Text Placeholder 2">
            <a:extLst>
              <a:ext uri="{FF2B5EF4-FFF2-40B4-BE49-F238E27FC236}">
                <a16:creationId xmlns:a16="http://schemas.microsoft.com/office/drawing/2014/main" id="{3BA23487-CAB7-F823-8D6F-779326546C69}"/>
              </a:ext>
            </a:extLst>
          </p:cNvPr>
          <p:cNvSpPr>
            <a:spLocks noGrp="1"/>
          </p:cNvSpPr>
          <p:nvPr>
            <p:ph type="body" idx="31" hasCustomPrompt="1"/>
          </p:nvPr>
        </p:nvSpPr>
        <p:spPr>
          <a:xfrm>
            <a:off x="618122" y="4529567"/>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8" name="Text Placeholder 2">
            <a:extLst>
              <a:ext uri="{FF2B5EF4-FFF2-40B4-BE49-F238E27FC236}">
                <a16:creationId xmlns:a16="http://schemas.microsoft.com/office/drawing/2014/main" id="{409B23EC-2AC2-04F3-3B11-36856ACFA91B}"/>
              </a:ext>
            </a:extLst>
          </p:cNvPr>
          <p:cNvSpPr>
            <a:spLocks noGrp="1"/>
          </p:cNvSpPr>
          <p:nvPr>
            <p:ph type="body" idx="32" hasCustomPrompt="1"/>
          </p:nvPr>
        </p:nvSpPr>
        <p:spPr>
          <a:xfrm>
            <a:off x="10800862" y="4489621"/>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91" name="Text Placeholder 2">
            <a:extLst>
              <a:ext uri="{FF2B5EF4-FFF2-40B4-BE49-F238E27FC236}">
                <a16:creationId xmlns:a16="http://schemas.microsoft.com/office/drawing/2014/main" id="{F212E80E-01B5-7017-44DA-E0C9A7F13A64}"/>
              </a:ext>
            </a:extLst>
          </p:cNvPr>
          <p:cNvSpPr>
            <a:spLocks noGrp="1"/>
          </p:cNvSpPr>
          <p:nvPr>
            <p:ph type="body" idx="33" hasCustomPrompt="1"/>
          </p:nvPr>
        </p:nvSpPr>
        <p:spPr>
          <a:xfrm>
            <a:off x="618122" y="5078326"/>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92" name="Text Placeholder 2">
            <a:extLst>
              <a:ext uri="{FF2B5EF4-FFF2-40B4-BE49-F238E27FC236}">
                <a16:creationId xmlns:a16="http://schemas.microsoft.com/office/drawing/2014/main" id="{6F969C8E-A883-0654-4862-7B61796048CB}"/>
              </a:ext>
            </a:extLst>
          </p:cNvPr>
          <p:cNvSpPr>
            <a:spLocks noGrp="1"/>
          </p:cNvSpPr>
          <p:nvPr>
            <p:ph type="body" idx="34" hasCustomPrompt="1"/>
          </p:nvPr>
        </p:nvSpPr>
        <p:spPr>
          <a:xfrm>
            <a:off x="10800862" y="503420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116" name="Text Placeholder 2">
            <a:extLst>
              <a:ext uri="{FF2B5EF4-FFF2-40B4-BE49-F238E27FC236}">
                <a16:creationId xmlns:a16="http://schemas.microsoft.com/office/drawing/2014/main" id="{587C13F8-8066-DE47-F950-4B4C3B0B1FDD}"/>
              </a:ext>
            </a:extLst>
          </p:cNvPr>
          <p:cNvSpPr>
            <a:spLocks noGrp="1"/>
          </p:cNvSpPr>
          <p:nvPr>
            <p:ph type="body" idx="35" hasCustomPrompt="1"/>
          </p:nvPr>
        </p:nvSpPr>
        <p:spPr>
          <a:xfrm>
            <a:off x="618122" y="562708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17" name="Text Placeholder 2">
            <a:extLst>
              <a:ext uri="{FF2B5EF4-FFF2-40B4-BE49-F238E27FC236}">
                <a16:creationId xmlns:a16="http://schemas.microsoft.com/office/drawing/2014/main" id="{E7CF0FB9-FF9B-02D6-9B38-B3E05DA0B2C0}"/>
              </a:ext>
            </a:extLst>
          </p:cNvPr>
          <p:cNvSpPr>
            <a:spLocks noGrp="1"/>
          </p:cNvSpPr>
          <p:nvPr>
            <p:ph type="body" idx="36" hasCustomPrompt="1"/>
          </p:nvPr>
        </p:nvSpPr>
        <p:spPr>
          <a:xfrm>
            <a:off x="10800862" y="559528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7" name="Footer Placeholder 6">
            <a:extLst>
              <a:ext uri="{FF2B5EF4-FFF2-40B4-BE49-F238E27FC236}">
                <a16:creationId xmlns:a16="http://schemas.microsoft.com/office/drawing/2014/main" id="{0766060B-CC60-EE5E-4052-049C597F9947}"/>
              </a:ext>
            </a:extLst>
          </p:cNvPr>
          <p:cNvSpPr>
            <a:spLocks noGrp="1"/>
          </p:cNvSpPr>
          <p:nvPr>
            <p:ph type="ftr" sz="quarter" idx="43"/>
          </p:nvPr>
        </p:nvSpPr>
        <p:spPr>
          <a:xfrm>
            <a:off x="1033936" y="6403484"/>
            <a:ext cx="4760577" cy="224131"/>
          </a:xfrm>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3ED19025-92BA-5D40-2B72-3FA38E0475B4}"/>
              </a:ext>
            </a:extLst>
          </p:cNvPr>
          <p:cNvSpPr>
            <a:spLocks noGrp="1"/>
          </p:cNvSpPr>
          <p:nvPr>
            <p:ph type="sldNum" sz="quarter" idx="44"/>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1285E791-8DC1-F309-DA6E-C1A8298E674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45949355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Agenda Slide">
    <p:bg>
      <p:bgPr>
        <a:solidFill>
          <a:srgbClr val="CEE2E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24" name="Text Placeholder 2">
            <a:extLst>
              <a:ext uri="{FF2B5EF4-FFF2-40B4-BE49-F238E27FC236}">
                <a16:creationId xmlns:a16="http://schemas.microsoft.com/office/drawing/2014/main" id="{CB6682B1-9B15-14C6-D100-37117248A7CE}"/>
              </a:ext>
            </a:extLst>
          </p:cNvPr>
          <p:cNvSpPr>
            <a:spLocks noGrp="1"/>
          </p:cNvSpPr>
          <p:nvPr>
            <p:ph type="body" idx="14" hasCustomPrompt="1"/>
          </p:nvPr>
        </p:nvSpPr>
        <p:spPr>
          <a:xfrm>
            <a:off x="10800862"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30" name="Text Placeholder 2">
            <a:extLst>
              <a:ext uri="{FF2B5EF4-FFF2-40B4-BE49-F238E27FC236}">
                <a16:creationId xmlns:a16="http://schemas.microsoft.com/office/drawing/2014/main" id="{18FAD78C-8A36-CB73-0B6A-3FE2FCB901E4}"/>
              </a:ext>
            </a:extLst>
          </p:cNvPr>
          <p:cNvSpPr>
            <a:spLocks noGrp="1"/>
          </p:cNvSpPr>
          <p:nvPr>
            <p:ph type="body" idx="16" hasCustomPrompt="1"/>
          </p:nvPr>
        </p:nvSpPr>
        <p:spPr>
          <a:xfrm>
            <a:off x="10800862"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34" name="Text Placeholder 2">
            <a:extLst>
              <a:ext uri="{FF2B5EF4-FFF2-40B4-BE49-F238E27FC236}">
                <a16:creationId xmlns:a16="http://schemas.microsoft.com/office/drawing/2014/main" id="{8289A24A-0858-D36A-1075-AADAFBFE8A7C}"/>
              </a:ext>
            </a:extLst>
          </p:cNvPr>
          <p:cNvSpPr>
            <a:spLocks noGrp="1"/>
          </p:cNvSpPr>
          <p:nvPr>
            <p:ph type="body" idx="18" hasCustomPrompt="1"/>
          </p:nvPr>
        </p:nvSpPr>
        <p:spPr>
          <a:xfrm>
            <a:off x="10800862"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38" name="Text Placeholder 2">
            <a:extLst>
              <a:ext uri="{FF2B5EF4-FFF2-40B4-BE49-F238E27FC236}">
                <a16:creationId xmlns:a16="http://schemas.microsoft.com/office/drawing/2014/main" id="{DE526DBC-E27B-A050-0E8E-AF31217C714E}"/>
              </a:ext>
            </a:extLst>
          </p:cNvPr>
          <p:cNvSpPr>
            <a:spLocks noGrp="1"/>
          </p:cNvSpPr>
          <p:nvPr>
            <p:ph type="body" idx="20" hasCustomPrompt="1"/>
          </p:nvPr>
        </p:nvSpPr>
        <p:spPr>
          <a:xfrm>
            <a:off x="10800862"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1" name="Text Placeholder 19">
            <a:extLst>
              <a:ext uri="{FF2B5EF4-FFF2-40B4-BE49-F238E27FC236}">
                <a16:creationId xmlns:a16="http://schemas.microsoft.com/office/drawing/2014/main" id="{0B244FF1-9BB5-B24C-04E4-088B6CE40C8B}"/>
              </a:ext>
            </a:extLst>
          </p:cNvPr>
          <p:cNvSpPr>
            <a:spLocks noGrp="1"/>
          </p:cNvSpPr>
          <p:nvPr>
            <p:ph type="body" sz="quarter" idx="13" hasCustomPrompt="1"/>
          </p:nvPr>
        </p:nvSpPr>
        <p:spPr>
          <a:xfrm>
            <a:off x="618123" y="1235262"/>
            <a:ext cx="5477877" cy="291443"/>
          </a:xfrm>
          <a:prstGeom prst="rect">
            <a:avLst/>
          </a:prstGeom>
        </p:spPr>
        <p:txBody>
          <a:bodyPr lIns="0" tIns="0" rIns="0" bIns="0">
            <a:noAutofit/>
          </a:bodyPr>
          <a:lstStyle>
            <a:lvl1pPr marL="0" indent="0">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p:nvPr>
        </p:nvSpPr>
        <p:spPr>
          <a:xfrm>
            <a:off x="618123"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4673331"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17" name="Text Placeholder 2">
            <a:extLst>
              <a:ext uri="{FF2B5EF4-FFF2-40B4-BE49-F238E27FC236}">
                <a16:creationId xmlns:a16="http://schemas.microsoft.com/office/drawing/2014/main" id="{118163BB-EE4B-0F13-47E6-9E2E03946374}"/>
              </a:ext>
            </a:extLst>
          </p:cNvPr>
          <p:cNvSpPr>
            <a:spLocks noGrp="1"/>
          </p:cNvSpPr>
          <p:nvPr>
            <p:ph type="body" idx="24" hasCustomPrompt="1"/>
          </p:nvPr>
        </p:nvSpPr>
        <p:spPr>
          <a:xfrm>
            <a:off x="4673331"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20" name="Text Placeholder 2">
            <a:extLst>
              <a:ext uri="{FF2B5EF4-FFF2-40B4-BE49-F238E27FC236}">
                <a16:creationId xmlns:a16="http://schemas.microsoft.com/office/drawing/2014/main" id="{C6AC0B29-46A8-258E-B123-DC4E4A6EB202}"/>
              </a:ext>
            </a:extLst>
          </p:cNvPr>
          <p:cNvSpPr>
            <a:spLocks noGrp="1"/>
          </p:cNvSpPr>
          <p:nvPr>
            <p:ph type="body" idx="26" hasCustomPrompt="1"/>
          </p:nvPr>
        </p:nvSpPr>
        <p:spPr>
          <a:xfrm>
            <a:off x="4673331"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26" name="Text Placeholder 2">
            <a:extLst>
              <a:ext uri="{FF2B5EF4-FFF2-40B4-BE49-F238E27FC236}">
                <a16:creationId xmlns:a16="http://schemas.microsoft.com/office/drawing/2014/main" id="{10154CE7-A33D-BC02-B7B5-6FEBF36C9A7B}"/>
              </a:ext>
            </a:extLst>
          </p:cNvPr>
          <p:cNvSpPr>
            <a:spLocks noGrp="1"/>
          </p:cNvSpPr>
          <p:nvPr>
            <p:ph type="body" idx="28" hasCustomPrompt="1"/>
          </p:nvPr>
        </p:nvSpPr>
        <p:spPr>
          <a:xfrm>
            <a:off x="4673331"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2" name="Text Placeholder 2">
            <a:extLst>
              <a:ext uri="{FF2B5EF4-FFF2-40B4-BE49-F238E27FC236}">
                <a16:creationId xmlns:a16="http://schemas.microsoft.com/office/drawing/2014/main" id="{68CADE43-6E58-A098-ADE0-06915CACA0A3}"/>
              </a:ext>
            </a:extLst>
          </p:cNvPr>
          <p:cNvSpPr>
            <a:spLocks noGrp="1"/>
          </p:cNvSpPr>
          <p:nvPr>
            <p:ph type="body" idx="29"/>
          </p:nvPr>
        </p:nvSpPr>
        <p:spPr>
          <a:xfrm>
            <a:off x="618123"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5" name="Text Placeholder 2">
            <a:extLst>
              <a:ext uri="{FF2B5EF4-FFF2-40B4-BE49-F238E27FC236}">
                <a16:creationId xmlns:a16="http://schemas.microsoft.com/office/drawing/2014/main" id="{8D7D1A0C-1960-AA15-95FA-9B6270C3F665}"/>
              </a:ext>
            </a:extLst>
          </p:cNvPr>
          <p:cNvSpPr>
            <a:spLocks noGrp="1"/>
          </p:cNvSpPr>
          <p:nvPr>
            <p:ph type="body" idx="30"/>
          </p:nvPr>
        </p:nvSpPr>
        <p:spPr>
          <a:xfrm>
            <a:off x="618123"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7" name="Text Placeholder 2">
            <a:extLst>
              <a:ext uri="{FF2B5EF4-FFF2-40B4-BE49-F238E27FC236}">
                <a16:creationId xmlns:a16="http://schemas.microsoft.com/office/drawing/2014/main" id="{2E58E12B-2399-4FD0-EC81-047CB2777B24}"/>
              </a:ext>
            </a:extLst>
          </p:cNvPr>
          <p:cNvSpPr>
            <a:spLocks noGrp="1"/>
          </p:cNvSpPr>
          <p:nvPr>
            <p:ph type="body" idx="31"/>
          </p:nvPr>
        </p:nvSpPr>
        <p:spPr>
          <a:xfrm>
            <a:off x="615223"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8" name="Text Placeholder 2">
            <a:extLst>
              <a:ext uri="{FF2B5EF4-FFF2-40B4-BE49-F238E27FC236}">
                <a16:creationId xmlns:a16="http://schemas.microsoft.com/office/drawing/2014/main" id="{1EE1F10C-8547-9D50-7235-246F47972E8A}"/>
              </a:ext>
            </a:extLst>
          </p:cNvPr>
          <p:cNvSpPr>
            <a:spLocks noGrp="1"/>
          </p:cNvSpPr>
          <p:nvPr>
            <p:ph type="body" idx="32"/>
          </p:nvPr>
        </p:nvSpPr>
        <p:spPr>
          <a:xfrm>
            <a:off x="6764541"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9" name="Text Placeholder 2">
            <a:extLst>
              <a:ext uri="{FF2B5EF4-FFF2-40B4-BE49-F238E27FC236}">
                <a16:creationId xmlns:a16="http://schemas.microsoft.com/office/drawing/2014/main" id="{5E8C80C5-D28D-D3D0-360F-52B47C11E9F5}"/>
              </a:ext>
            </a:extLst>
          </p:cNvPr>
          <p:cNvSpPr>
            <a:spLocks noGrp="1"/>
          </p:cNvSpPr>
          <p:nvPr>
            <p:ph type="body" idx="33"/>
          </p:nvPr>
        </p:nvSpPr>
        <p:spPr>
          <a:xfrm>
            <a:off x="6764541"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1" name="Text Placeholder 2">
            <a:extLst>
              <a:ext uri="{FF2B5EF4-FFF2-40B4-BE49-F238E27FC236}">
                <a16:creationId xmlns:a16="http://schemas.microsoft.com/office/drawing/2014/main" id="{B29490F0-C27F-A1C5-08E6-A4A9EF477133}"/>
              </a:ext>
            </a:extLst>
          </p:cNvPr>
          <p:cNvSpPr>
            <a:spLocks noGrp="1"/>
          </p:cNvSpPr>
          <p:nvPr>
            <p:ph type="body" idx="34"/>
          </p:nvPr>
        </p:nvSpPr>
        <p:spPr>
          <a:xfrm>
            <a:off x="6764541"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2" name="Text Placeholder 2">
            <a:extLst>
              <a:ext uri="{FF2B5EF4-FFF2-40B4-BE49-F238E27FC236}">
                <a16:creationId xmlns:a16="http://schemas.microsoft.com/office/drawing/2014/main" id="{DD912A4D-92E0-7C37-11FF-4BBFC8BEE8F6}"/>
              </a:ext>
            </a:extLst>
          </p:cNvPr>
          <p:cNvSpPr>
            <a:spLocks noGrp="1"/>
          </p:cNvSpPr>
          <p:nvPr>
            <p:ph type="body" idx="35"/>
          </p:nvPr>
        </p:nvSpPr>
        <p:spPr>
          <a:xfrm>
            <a:off x="6761641"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3" name="Footer Placeholder 2">
            <a:extLst>
              <a:ext uri="{FF2B5EF4-FFF2-40B4-BE49-F238E27FC236}">
                <a16:creationId xmlns:a16="http://schemas.microsoft.com/office/drawing/2014/main" id="{8A35FAD2-438A-F4DF-2C1F-4C1BBC6681EF}"/>
              </a:ext>
            </a:extLst>
          </p:cNvPr>
          <p:cNvSpPr>
            <a:spLocks noGrp="1"/>
          </p:cNvSpPr>
          <p:nvPr>
            <p:ph type="ftr" sz="quarter" idx="36"/>
          </p:nvPr>
        </p:nvSpPr>
        <p:spPr>
          <a:xfrm>
            <a:off x="1033937" y="6461324"/>
            <a:ext cx="4547354" cy="158611"/>
          </a:xfrm>
        </p:spPr>
        <p:txBody>
          <a:bodyPr/>
          <a:lstStyle/>
          <a:p>
            <a:r>
              <a:rPr lang="en-US"/>
              <a:t>©2025 Thrivent Charitable™ | All rights reserved. Do not distribute without authorization.</a:t>
            </a:r>
          </a:p>
        </p:txBody>
      </p:sp>
      <p:pic>
        <p:nvPicPr>
          <p:cNvPr id="4" name="Picture 3" descr="A pixelated heart on a black background&#10;&#10;AI-generated content may be incorrect.">
            <a:extLst>
              <a:ext uri="{FF2B5EF4-FFF2-40B4-BE49-F238E27FC236}">
                <a16:creationId xmlns:a16="http://schemas.microsoft.com/office/drawing/2014/main" id="{C24F1FE2-C69C-42FB-A4E9-D97BC25BE45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08336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Divider Number">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8" name="Text Placeholder 6">
            <a:extLst>
              <a:ext uri="{FF2B5EF4-FFF2-40B4-BE49-F238E27FC236}">
                <a16:creationId xmlns:a16="http://schemas.microsoft.com/office/drawing/2014/main" id="{A9487A88-6742-B884-61C5-CEFB65C6700A}"/>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01</a:t>
            </a:r>
          </a:p>
        </p:txBody>
      </p:sp>
      <p:sp>
        <p:nvSpPr>
          <p:cNvPr id="3" name="Footer Placeholder 2">
            <a:extLst>
              <a:ext uri="{FF2B5EF4-FFF2-40B4-BE49-F238E27FC236}">
                <a16:creationId xmlns:a16="http://schemas.microsoft.com/office/drawing/2014/main" id="{630089E7-1E44-DADA-1CD2-AAC0B39D381B}"/>
              </a:ext>
            </a:extLst>
          </p:cNvPr>
          <p:cNvSpPr>
            <a:spLocks noGrp="1"/>
          </p:cNvSpPr>
          <p:nvPr>
            <p:ph type="ftr" sz="quarter" idx="14"/>
          </p:nvPr>
        </p:nvSpPr>
        <p:spPr>
          <a:xfrm>
            <a:off x="1033936" y="6403484"/>
            <a:ext cx="45052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50797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Divider Number">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8D2EED0A-01DB-BDDA-8D2F-EE6DB3CA7D62}"/>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02</a:t>
            </a:r>
          </a:p>
        </p:txBody>
      </p:sp>
      <p:sp>
        <p:nvSpPr>
          <p:cNvPr id="3" name="Footer Placeholder 2">
            <a:extLst>
              <a:ext uri="{FF2B5EF4-FFF2-40B4-BE49-F238E27FC236}">
                <a16:creationId xmlns:a16="http://schemas.microsoft.com/office/drawing/2014/main" id="{C855E1A6-5532-9D56-9803-066C79754DAE}"/>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90584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ection Divider Numb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5" name="Text Placeholder 6">
            <a:extLst>
              <a:ext uri="{FF2B5EF4-FFF2-40B4-BE49-F238E27FC236}">
                <a16:creationId xmlns:a16="http://schemas.microsoft.com/office/drawing/2014/main" id="{584F17DF-86A8-1516-AB60-7B876DE0F59C}"/>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solidFill>
                  <a:schemeClr val="accent2"/>
                </a:solidFill>
                <a:latin typeface="Basis Grt for Thrivent OffWhite" panose="020B0503030604040103" pitchFamily="34" charset="0"/>
                <a:cs typeface="Basis Grt for Thrivent OffWhite" panose="020B0503030604040103" pitchFamily="34" charset="0"/>
              </a:defRPr>
            </a:lvl1pPr>
          </a:lstStyle>
          <a:p>
            <a:pPr lvl="0"/>
            <a:r>
              <a:rPr lang="en-US"/>
              <a:t>03</a:t>
            </a:r>
          </a:p>
        </p:txBody>
      </p:sp>
      <p:sp>
        <p:nvSpPr>
          <p:cNvPr id="3" name="Footer Placeholder 2">
            <a:extLst>
              <a:ext uri="{FF2B5EF4-FFF2-40B4-BE49-F238E27FC236}">
                <a16:creationId xmlns:a16="http://schemas.microsoft.com/office/drawing/2014/main" id="{05243AEF-FD38-71E1-AFAF-7611BE381B7F}"/>
              </a:ext>
            </a:extLst>
          </p:cNvPr>
          <p:cNvSpPr>
            <a:spLocks noGrp="1"/>
          </p:cNvSpPr>
          <p:nvPr>
            <p:ph type="ftr" sz="quarter" idx="14"/>
          </p:nvPr>
        </p:nvSpPr>
        <p:spPr>
          <a:xfrm>
            <a:off x="1033936" y="6403484"/>
            <a:ext cx="466347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2089349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8798F0-8D7C-B5BA-D692-75C937546A64}"/>
              </a:ext>
            </a:extLst>
          </p:cNvPr>
          <p:cNvSpPr>
            <a:spLocks noGrp="1"/>
          </p:cNvSpPr>
          <p:nvPr>
            <p:ph type="title"/>
          </p:nvPr>
        </p:nvSpPr>
        <p:spPr>
          <a:xfrm>
            <a:off x="635000" y="635000"/>
            <a:ext cx="10922000" cy="873125"/>
          </a:xfrm>
          <a:prstGeom prst="rect">
            <a:avLst/>
          </a:prstGeom>
        </p:spPr>
        <p:txBody>
          <a:bodyPr vert="horz" lIns="0" tIns="0" rIns="0" bIns="0" rtlCol="0" anchor="t" anchorCtr="0">
            <a:noAutofit/>
          </a:bodyPr>
          <a:lstStyle/>
          <a:p>
            <a:r>
              <a:rPr lang="en-US"/>
              <a:t>Click to edit title copy</a:t>
            </a:r>
          </a:p>
        </p:txBody>
      </p:sp>
      <p:sp>
        <p:nvSpPr>
          <p:cNvPr id="3" name="Text Placeholder 2">
            <a:extLst>
              <a:ext uri="{FF2B5EF4-FFF2-40B4-BE49-F238E27FC236}">
                <a16:creationId xmlns:a16="http://schemas.microsoft.com/office/drawing/2014/main" id="{AA0C6839-2AB5-0F9C-294A-B9FEABC43009}"/>
              </a:ext>
            </a:extLst>
          </p:cNvPr>
          <p:cNvSpPr>
            <a:spLocks noGrp="1"/>
          </p:cNvSpPr>
          <p:nvPr>
            <p:ph type="body" idx="1"/>
          </p:nvPr>
        </p:nvSpPr>
        <p:spPr>
          <a:xfrm>
            <a:off x="635000" y="1790700"/>
            <a:ext cx="10909300" cy="4448175"/>
          </a:xfrm>
          <a:prstGeom prst="rect">
            <a:avLst/>
          </a:prstGeom>
        </p:spPr>
        <p:txBody>
          <a:bodyPr vert="horz" lIns="0" tIns="45720" rIns="91440" bIns="45720" rtlCol="0">
            <a:noAutofit/>
          </a:bodyPr>
          <a:lstStyle/>
          <a:p>
            <a:pPr lvl="1"/>
            <a:endParaRPr lang="en-US"/>
          </a:p>
        </p:txBody>
      </p:sp>
      <p:sp>
        <p:nvSpPr>
          <p:cNvPr id="6" name="Slide Number Placeholder 5">
            <a:extLst>
              <a:ext uri="{FF2B5EF4-FFF2-40B4-BE49-F238E27FC236}">
                <a16:creationId xmlns:a16="http://schemas.microsoft.com/office/drawing/2014/main" id="{A8F63CE4-245A-2338-54E4-38DE980A75C7}"/>
              </a:ext>
            </a:extLst>
          </p:cNvPr>
          <p:cNvSpPr>
            <a:spLocks noGrp="1"/>
          </p:cNvSpPr>
          <p:nvPr>
            <p:ph type="sldNum" sz="quarter" idx="4"/>
          </p:nvPr>
        </p:nvSpPr>
        <p:spPr>
          <a:xfrm>
            <a:off x="317500" y="6403484"/>
            <a:ext cx="317500" cy="232986"/>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fld id="{D7756E16-444E-B644-B3D8-50D596555EAF}" type="slidenum">
              <a:rPr lang="en-US" smtClean="0"/>
              <a:pPr/>
              <a:t>‹#›</a:t>
            </a:fld>
            <a:endParaRPr lang="en-US"/>
          </a:p>
        </p:txBody>
      </p:sp>
      <p:sp>
        <p:nvSpPr>
          <p:cNvPr id="5" name="Footer Placeholder 4">
            <a:extLst>
              <a:ext uri="{FF2B5EF4-FFF2-40B4-BE49-F238E27FC236}">
                <a16:creationId xmlns:a16="http://schemas.microsoft.com/office/drawing/2014/main" id="{0DE0F573-6DE5-78D2-262B-B9CF6D6BBEA1}"/>
              </a:ext>
            </a:extLst>
          </p:cNvPr>
          <p:cNvSpPr>
            <a:spLocks noGrp="1"/>
          </p:cNvSpPr>
          <p:nvPr>
            <p:ph type="ftr" sz="quarter" idx="3"/>
          </p:nvPr>
        </p:nvSpPr>
        <p:spPr>
          <a:xfrm>
            <a:off x="1033937" y="6435784"/>
            <a:ext cx="4114800" cy="184151"/>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678964815"/>
      </p:ext>
    </p:extLst>
  </p:cSld>
  <p:clrMap bg1="lt1" tx1="dk1" bg2="lt2" tx2="dk2" accent1="accent1" accent2="accent2" accent3="accent3" accent4="accent4" accent5="accent5" accent6="accent6" hlink="hlink" folHlink="folHlink"/>
  <p:sldLayoutIdLst>
    <p:sldLayoutId id="2147483649" r:id="rId1"/>
    <p:sldLayoutId id="2147483706" r:id="rId2"/>
    <p:sldLayoutId id="2147483705" r:id="rId3"/>
    <p:sldLayoutId id="2147483681" r:id="rId4"/>
    <p:sldLayoutId id="2147483714" r:id="rId5"/>
    <p:sldLayoutId id="2147483715" r:id="rId6"/>
    <p:sldLayoutId id="2147483685" r:id="rId7"/>
    <p:sldLayoutId id="2147483686" r:id="rId8"/>
    <p:sldLayoutId id="2147483687" r:id="rId9"/>
    <p:sldLayoutId id="2147483688" r:id="rId10"/>
    <p:sldLayoutId id="2147483708" r:id="rId11"/>
    <p:sldLayoutId id="2147483689" r:id="rId12"/>
    <p:sldLayoutId id="2147483690" r:id="rId13"/>
    <p:sldLayoutId id="2147483691" r:id="rId14"/>
    <p:sldLayoutId id="2147483694" r:id="rId15"/>
    <p:sldLayoutId id="2147483683" r:id="rId16"/>
    <p:sldLayoutId id="2147483682" r:id="rId17"/>
    <p:sldLayoutId id="2147483684" r:id="rId18"/>
    <p:sldLayoutId id="2147483650" r:id="rId19"/>
    <p:sldLayoutId id="2147483663" r:id="rId20"/>
    <p:sldLayoutId id="2147483662" r:id="rId21"/>
    <p:sldLayoutId id="2147483720" r:id="rId22"/>
    <p:sldLayoutId id="2147483721" r:id="rId23"/>
    <p:sldLayoutId id="2147483676" r:id="rId24"/>
    <p:sldLayoutId id="2147483712" r:id="rId25"/>
    <p:sldLayoutId id="2147483713" r:id="rId26"/>
    <p:sldLayoutId id="2147483677" r:id="rId27"/>
    <p:sldLayoutId id="2147483678" r:id="rId28"/>
    <p:sldLayoutId id="2147483679" r:id="rId29"/>
    <p:sldLayoutId id="2147483672" r:id="rId30"/>
    <p:sldLayoutId id="2147483673" r:id="rId31"/>
    <p:sldLayoutId id="2147483674" r:id="rId32"/>
    <p:sldLayoutId id="2147483723" r:id="rId33"/>
    <p:sldLayoutId id="2147483695" r:id="rId34"/>
    <p:sldLayoutId id="2147483722" r:id="rId35"/>
    <p:sldLayoutId id="2147483697" r:id="rId36"/>
  </p:sldLayoutIdLst>
  <p:hf hdr="0" dt="0"/>
  <p:txStyles>
    <p:title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p:titleStyle>
    <p:body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8" userDrawn="1">
          <p15:clr>
            <a:srgbClr val="F26B43"/>
          </p15:clr>
        </p15:guide>
        <p15:guide id="2" pos="3840" userDrawn="1">
          <p15:clr>
            <a:srgbClr val="F26B43"/>
          </p15:clr>
        </p15:guide>
        <p15:guide id="3" orient="horz" pos="4120" userDrawn="1">
          <p15:clr>
            <a:srgbClr val="F26B43"/>
          </p15:clr>
        </p15:guide>
        <p15:guide id="4" pos="200" userDrawn="1">
          <p15:clr>
            <a:srgbClr val="F26B43"/>
          </p15:clr>
        </p15:guide>
        <p15:guide id="5" pos="7480" userDrawn="1">
          <p15:clr>
            <a:srgbClr val="F26B43"/>
          </p15:clr>
        </p15:guide>
        <p15:guide id="6" pos="400" userDrawn="1">
          <p15:clr>
            <a:srgbClr val="F26B43"/>
          </p15:clr>
        </p15:guide>
        <p15:guide id="7" pos="7280" userDrawn="1">
          <p15:clr>
            <a:srgbClr val="F26B43"/>
          </p15:clr>
        </p15:guide>
        <p15:guide id="8" orient="horz" pos="393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0.pn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1.xml"/><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39.svg"/><Relationship Id="rId4" Type="http://schemas.openxmlformats.org/officeDocument/2006/relationships/image" Target="../media/image31.svg"/><Relationship Id="rId9" Type="http://schemas.openxmlformats.org/officeDocument/2006/relationships/image" Target="../media/image38.png"/></Relationships>
</file>

<file path=ppt/slides/_rels/slide19.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7.svg"/><Relationship Id="rId2" Type="http://schemas.openxmlformats.org/officeDocument/2006/relationships/notesSlide" Target="../notesSlides/notesSlide19.xml"/><Relationship Id="rId1" Type="http://schemas.openxmlformats.org/officeDocument/2006/relationships/slideLayout" Target="../slideLayouts/slideLayout21.xml"/><Relationship Id="rId6" Type="http://schemas.openxmlformats.org/officeDocument/2006/relationships/image" Target="../media/image43.svg"/><Relationship Id="rId11" Type="http://schemas.openxmlformats.org/officeDocument/2006/relationships/image" Target="../media/image46.png"/><Relationship Id="rId5" Type="http://schemas.openxmlformats.org/officeDocument/2006/relationships/image" Target="../media/image42.png"/><Relationship Id="rId10" Type="http://schemas.openxmlformats.org/officeDocument/2006/relationships/image" Target="../media/image33.svg"/><Relationship Id="rId4" Type="http://schemas.openxmlformats.org/officeDocument/2006/relationships/image" Target="../media/image41.svg"/><Relationship Id="rId9"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0.xml"/><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8EB9D-2996-9139-B1B8-3DE31F20D3A5}"/>
              </a:ext>
            </a:extLst>
          </p:cNvPr>
          <p:cNvSpPr>
            <a:spLocks noGrp="1"/>
          </p:cNvSpPr>
          <p:nvPr>
            <p:ph type="ctrTitle"/>
          </p:nvPr>
        </p:nvSpPr>
        <p:spPr>
          <a:xfrm>
            <a:off x="635000" y="3956538"/>
            <a:ext cx="8097874" cy="1600200"/>
          </a:xfrm>
        </p:spPr>
        <p:txBody>
          <a:bodyPr anchor="b"/>
          <a:lstStyle/>
          <a:p>
            <a:r>
              <a:rPr lang="en-US" dirty="0"/>
              <a:t>Growing future support</a:t>
            </a:r>
            <a:br>
              <a:rPr lang="en-US" dirty="0"/>
            </a:br>
            <a:r>
              <a:rPr lang="en-US" sz="3600" dirty="0"/>
              <a:t>for churches and nonprofits</a:t>
            </a:r>
            <a:endParaRPr lang="en-US" dirty="0"/>
          </a:p>
        </p:txBody>
      </p:sp>
      <p:sp>
        <p:nvSpPr>
          <p:cNvPr id="5" name="Subtitle 4">
            <a:extLst>
              <a:ext uri="{FF2B5EF4-FFF2-40B4-BE49-F238E27FC236}">
                <a16:creationId xmlns:a16="http://schemas.microsoft.com/office/drawing/2014/main" id="{619C348D-E63C-D67B-F90C-BB73FD2580F1}"/>
              </a:ext>
            </a:extLst>
          </p:cNvPr>
          <p:cNvSpPr>
            <a:spLocks noGrp="1"/>
          </p:cNvSpPr>
          <p:nvPr>
            <p:ph type="subTitle" idx="1"/>
          </p:nvPr>
        </p:nvSpPr>
        <p:spPr/>
        <p:txBody>
          <a:bodyPr/>
          <a:lstStyle/>
          <a:p>
            <a:endParaRPr lang="en-US"/>
          </a:p>
        </p:txBody>
      </p:sp>
      <p:sp>
        <p:nvSpPr>
          <p:cNvPr id="3" name="TextBox 2">
            <a:extLst>
              <a:ext uri="{FF2B5EF4-FFF2-40B4-BE49-F238E27FC236}">
                <a16:creationId xmlns:a16="http://schemas.microsoft.com/office/drawing/2014/main" id="{3E53AB08-B609-1223-B124-567BC4B25696}"/>
              </a:ext>
            </a:extLst>
          </p:cNvPr>
          <p:cNvSpPr txBox="1"/>
          <p:nvPr/>
        </p:nvSpPr>
        <p:spPr>
          <a:xfrm>
            <a:off x="11271074" y="6395243"/>
            <a:ext cx="820881" cy="230832"/>
          </a:xfrm>
          <a:prstGeom prst="rect">
            <a:avLst/>
          </a:prstGeom>
          <a:noFill/>
        </p:spPr>
        <p:txBody>
          <a:bodyPr wrap="square" rtlCol="0">
            <a:spAutoFit/>
          </a:bodyPr>
          <a:lstStyle/>
          <a:p>
            <a:r>
              <a:rPr lang="en-US" sz="900" dirty="0"/>
              <a:t>3483505.7</a:t>
            </a:r>
          </a:p>
        </p:txBody>
      </p:sp>
      <p:sp>
        <p:nvSpPr>
          <p:cNvPr id="4" name="Date Placeholder 2">
            <a:extLst>
              <a:ext uri="{FF2B5EF4-FFF2-40B4-BE49-F238E27FC236}">
                <a16:creationId xmlns:a16="http://schemas.microsoft.com/office/drawing/2014/main" id="{65CD1C40-4FA2-5C49-2C8F-D364F53161E1}"/>
              </a:ext>
            </a:extLst>
          </p:cNvPr>
          <p:cNvSpPr txBox="1">
            <a:spLocks/>
          </p:cNvSpPr>
          <p:nvPr/>
        </p:nvSpPr>
        <p:spPr>
          <a:xfrm>
            <a:off x="11100122" y="6626075"/>
            <a:ext cx="991833"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t>27878-34</a:t>
            </a:r>
            <a:r>
              <a:rPr lang="en-US" dirty="0">
                <a:solidFill>
                  <a:schemeClr val="bg1"/>
                </a:solidFill>
              </a:rPr>
              <a:t> </a:t>
            </a:r>
            <a:r>
              <a:rPr lang="en-US" sz="900" dirty="0"/>
              <a:t>N8-25</a:t>
            </a:r>
          </a:p>
        </p:txBody>
      </p:sp>
    </p:spTree>
    <p:extLst>
      <p:ext uri="{BB962C8B-B14F-4D97-AF65-F5344CB8AC3E}">
        <p14:creationId xmlns:p14="http://schemas.microsoft.com/office/powerpoint/2010/main" val="3549559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D271DD6-7278-6A67-C48D-231FF2A6D3B6}"/>
              </a:ext>
            </a:extLst>
          </p:cNvPr>
          <p:cNvSpPr txBox="1"/>
          <p:nvPr/>
        </p:nvSpPr>
        <p:spPr>
          <a:xfrm>
            <a:off x="4298468"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2</a:t>
            </a:r>
          </a:p>
        </p:txBody>
      </p:sp>
      <p:sp>
        <p:nvSpPr>
          <p:cNvPr id="12" name="TextBox 11">
            <a:extLst>
              <a:ext uri="{FF2B5EF4-FFF2-40B4-BE49-F238E27FC236}">
                <a16:creationId xmlns:a16="http://schemas.microsoft.com/office/drawing/2014/main" id="{4FDFBC2F-F55B-05A0-387A-C5487DCEA685}"/>
              </a:ext>
            </a:extLst>
          </p:cNvPr>
          <p:cNvSpPr txBox="1"/>
          <p:nvPr/>
        </p:nvSpPr>
        <p:spPr>
          <a:xfrm>
            <a:off x="7877914"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3</a:t>
            </a:r>
          </a:p>
        </p:txBody>
      </p:sp>
      <p:sp>
        <p:nvSpPr>
          <p:cNvPr id="19" name="Title 1">
            <a:extLst>
              <a:ext uri="{FF2B5EF4-FFF2-40B4-BE49-F238E27FC236}">
                <a16:creationId xmlns:a16="http://schemas.microsoft.com/office/drawing/2014/main" id="{FE2F926B-6176-7497-C330-5D10F980F27F}"/>
              </a:ext>
            </a:extLst>
          </p:cNvPr>
          <p:cNvSpPr>
            <a:spLocks noGrp="1"/>
          </p:cNvSpPr>
          <p:nvPr>
            <p:ph type="title" hasCustomPrompt="1"/>
          </p:nvPr>
        </p:nvSpPr>
        <p:spPr>
          <a:xfrm>
            <a:off x="635000" y="635001"/>
            <a:ext cx="10922000" cy="384908"/>
          </a:xfrm>
        </p:spPr>
        <p:txBody>
          <a:bodyPr anchor="t" anchorCtr="0">
            <a:noAutofit/>
          </a:bodyPr>
          <a:lstStyle/>
          <a:p>
            <a:r>
              <a:rPr lang="en-US" altLang="en-US"/>
              <a:t>There are three common ways to give charitably.</a:t>
            </a:r>
            <a:endParaRPr lang="en-US"/>
          </a:p>
        </p:txBody>
      </p:sp>
      <p:sp>
        <p:nvSpPr>
          <p:cNvPr id="21" name="Text Placeholder 19">
            <a:extLst>
              <a:ext uri="{FF2B5EF4-FFF2-40B4-BE49-F238E27FC236}">
                <a16:creationId xmlns:a16="http://schemas.microsoft.com/office/drawing/2014/main" id="{2C677160-06B5-D428-056F-A7E28CB41291}"/>
              </a:ext>
            </a:extLst>
          </p:cNvPr>
          <p:cNvSpPr>
            <a:spLocks noGrp="1"/>
          </p:cNvSpPr>
          <p:nvPr>
            <p:ph type="body" sz="quarter" idx="14"/>
          </p:nvPr>
        </p:nvSpPr>
        <p:spPr>
          <a:xfrm>
            <a:off x="635000" y="1177925"/>
            <a:ext cx="10922000" cy="246429"/>
          </a:xfrm>
        </p:spPr>
        <p:txBody>
          <a:bodyPr vert="horz" lIns="0" tIns="0" rIns="0" bIns="0" rtlCol="0" anchor="t">
            <a:noAutofit/>
          </a:bodyPr>
          <a:lstStyle/>
          <a:p>
            <a:r>
              <a:rPr lang="en-US" altLang="en-US">
                <a:latin typeface="+mn-lt"/>
                <a:ea typeface="Burgess for Thrivent"/>
                <a:cs typeface="Burgess for Thrivent"/>
              </a:rPr>
              <a:t>Each of these giving methods may benefit your endowment fund.</a:t>
            </a:r>
          </a:p>
          <a:p>
            <a:endParaRPr lang="en-US"/>
          </a:p>
        </p:txBody>
      </p:sp>
      <p:sp>
        <p:nvSpPr>
          <p:cNvPr id="5" name="Footer Placeholder 4">
            <a:extLst>
              <a:ext uri="{FF2B5EF4-FFF2-40B4-BE49-F238E27FC236}">
                <a16:creationId xmlns:a16="http://schemas.microsoft.com/office/drawing/2014/main" id="{1A13A835-8B1B-007C-E4EF-816C2383AAD7}"/>
              </a:ext>
            </a:extLst>
          </p:cNvPr>
          <p:cNvSpPr>
            <a:spLocks noGrp="1"/>
          </p:cNvSpPr>
          <p:nvPr>
            <p:ph type="ftr" sz="quarter" idx="15"/>
          </p:nvPr>
        </p:nvSpPr>
        <p:spPr>
          <a:xfrm>
            <a:off x="1033937" y="6403484"/>
            <a:ext cx="5522138" cy="216451"/>
          </a:xfrm>
        </p:spPr>
        <p:txBody>
          <a:bodyPr/>
          <a:lstStyle/>
          <a:p>
            <a:r>
              <a:rPr lang="en-US"/>
              <a:t>©2025 Thrivent Charitable™ | All rights reserved. Do not distribute without authorization.</a:t>
            </a:r>
          </a:p>
        </p:txBody>
      </p:sp>
      <p:sp>
        <p:nvSpPr>
          <p:cNvPr id="3" name="Slide Number Placeholder 2">
            <a:extLst>
              <a:ext uri="{FF2B5EF4-FFF2-40B4-BE49-F238E27FC236}">
                <a16:creationId xmlns:a16="http://schemas.microsoft.com/office/drawing/2014/main" id="{2B2EF427-B515-07CF-2C44-11FFB1939BA5}"/>
              </a:ext>
            </a:extLst>
          </p:cNvPr>
          <p:cNvSpPr>
            <a:spLocks noGrp="1"/>
          </p:cNvSpPr>
          <p:nvPr>
            <p:ph type="sldNum" sz="quarter" idx="16"/>
          </p:nvPr>
        </p:nvSpPr>
        <p:spPr>
          <a:xfrm>
            <a:off x="317500" y="6403484"/>
            <a:ext cx="317500" cy="232986"/>
          </a:xfrm>
        </p:spPr>
        <p:txBody>
          <a:bodyPr/>
          <a:lstStyle/>
          <a:p>
            <a:fld id="{D7756E16-444E-B644-B3D8-50D596555EAF}" type="slidenum">
              <a:rPr lang="en-US" smtClean="0"/>
              <a:pPr/>
              <a:t>10</a:t>
            </a:fld>
            <a:endParaRPr lang="en-US"/>
          </a:p>
        </p:txBody>
      </p:sp>
      <p:cxnSp>
        <p:nvCxnSpPr>
          <p:cNvPr id="9" name="Straight Connector 8">
            <a:extLst>
              <a:ext uri="{FF2B5EF4-FFF2-40B4-BE49-F238E27FC236}">
                <a16:creationId xmlns:a16="http://schemas.microsoft.com/office/drawing/2014/main" id="{1DF76EAF-E909-8FF8-9C12-E6D574DEC0B0}"/>
              </a:ext>
            </a:extLst>
          </p:cNvPr>
          <p:cNvCxnSpPr>
            <a:cxnSpLocks/>
          </p:cNvCxnSpPr>
          <p:nvPr/>
        </p:nvCxnSpPr>
        <p:spPr>
          <a:xfrm>
            <a:off x="3965338"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B459542-C51C-3AF0-6952-C39F42FF738B}"/>
              </a:ext>
            </a:extLst>
          </p:cNvPr>
          <p:cNvCxnSpPr>
            <a:cxnSpLocks/>
          </p:cNvCxnSpPr>
          <p:nvPr/>
        </p:nvCxnSpPr>
        <p:spPr>
          <a:xfrm>
            <a:off x="7622944"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1" name="Text Placeholder 28">
            <a:extLst>
              <a:ext uri="{FF2B5EF4-FFF2-40B4-BE49-F238E27FC236}">
                <a16:creationId xmlns:a16="http://schemas.microsoft.com/office/drawing/2014/main" id="{86C457A7-8A93-C923-75BE-B631FDAEBC70}"/>
              </a:ext>
            </a:extLst>
          </p:cNvPr>
          <p:cNvSpPr txBox="1">
            <a:spLocks/>
          </p:cNvSpPr>
          <p:nvPr/>
        </p:nvSpPr>
        <p:spPr>
          <a:xfrm>
            <a:off x="647936" y="3085355"/>
            <a:ext cx="3422899"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Now</a:t>
            </a:r>
          </a:p>
        </p:txBody>
      </p:sp>
      <p:sp>
        <p:nvSpPr>
          <p:cNvPr id="20" name="Text Placeholder 9">
            <a:extLst>
              <a:ext uri="{FF2B5EF4-FFF2-40B4-BE49-F238E27FC236}">
                <a16:creationId xmlns:a16="http://schemas.microsoft.com/office/drawing/2014/main" id="{462D28CD-EF48-225D-056B-3B841ABE0E0C}"/>
              </a:ext>
            </a:extLst>
          </p:cNvPr>
          <p:cNvSpPr txBox="1">
            <a:spLocks/>
          </p:cNvSpPr>
          <p:nvPr/>
        </p:nvSpPr>
        <p:spPr>
          <a:xfrm>
            <a:off x="660643" y="4083680"/>
            <a:ext cx="3162788" cy="17054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lumMod val="75000"/>
                  </a:schemeClr>
                </a:solidFill>
              </a:rPr>
              <a:t>Cash</a:t>
            </a:r>
          </a:p>
          <a:p>
            <a:r>
              <a:rPr lang="en-US">
                <a:solidFill>
                  <a:schemeClr val="tx2">
                    <a:lumMod val="75000"/>
                  </a:schemeClr>
                </a:solidFill>
              </a:rPr>
              <a:t>Securities</a:t>
            </a:r>
          </a:p>
          <a:p>
            <a:r>
              <a:rPr lang="en-US">
                <a:solidFill>
                  <a:schemeClr val="tx2">
                    <a:lumMod val="75000"/>
                  </a:schemeClr>
                </a:solidFill>
              </a:rPr>
              <a:t>Qualified charitable distributions (QCDs)</a:t>
            </a:r>
          </a:p>
          <a:p>
            <a:r>
              <a:rPr lang="en-US">
                <a:solidFill>
                  <a:schemeClr val="tx2">
                    <a:lumMod val="75000"/>
                  </a:schemeClr>
                </a:solidFill>
              </a:rPr>
              <a:t>Real estate</a:t>
            </a:r>
          </a:p>
        </p:txBody>
      </p:sp>
      <p:sp>
        <p:nvSpPr>
          <p:cNvPr id="30" name="Text Placeholder 28">
            <a:extLst>
              <a:ext uri="{FF2B5EF4-FFF2-40B4-BE49-F238E27FC236}">
                <a16:creationId xmlns:a16="http://schemas.microsoft.com/office/drawing/2014/main" id="{BA861F62-5ACA-FE38-8521-FD382763EF9A}"/>
              </a:ext>
            </a:extLst>
          </p:cNvPr>
          <p:cNvSpPr txBox="1">
            <a:spLocks/>
          </p:cNvSpPr>
          <p:nvPr/>
        </p:nvSpPr>
        <p:spPr>
          <a:xfrm>
            <a:off x="4189382" y="3085355"/>
            <a:ext cx="3422899"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Later</a:t>
            </a:r>
          </a:p>
        </p:txBody>
      </p:sp>
      <p:sp>
        <p:nvSpPr>
          <p:cNvPr id="32" name="Text Placeholder 28">
            <a:extLst>
              <a:ext uri="{FF2B5EF4-FFF2-40B4-BE49-F238E27FC236}">
                <a16:creationId xmlns:a16="http://schemas.microsoft.com/office/drawing/2014/main" id="{8F16746D-D4FA-3C67-6FDB-C6DC08086ADD}"/>
              </a:ext>
            </a:extLst>
          </p:cNvPr>
          <p:cNvSpPr txBox="1">
            <a:spLocks/>
          </p:cNvSpPr>
          <p:nvPr/>
        </p:nvSpPr>
        <p:spPr>
          <a:xfrm>
            <a:off x="7862485" y="3085355"/>
            <a:ext cx="4675646"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&amp; Receive</a:t>
            </a:r>
          </a:p>
        </p:txBody>
      </p:sp>
      <p:sp>
        <p:nvSpPr>
          <p:cNvPr id="2" name="Text Placeholder 9">
            <a:extLst>
              <a:ext uri="{FF2B5EF4-FFF2-40B4-BE49-F238E27FC236}">
                <a16:creationId xmlns:a16="http://schemas.microsoft.com/office/drawing/2014/main" id="{B3AADEDB-70CE-3C18-8F4D-11F865258853}"/>
              </a:ext>
            </a:extLst>
          </p:cNvPr>
          <p:cNvSpPr txBox="1">
            <a:spLocks/>
          </p:cNvSpPr>
          <p:nvPr/>
        </p:nvSpPr>
        <p:spPr>
          <a:xfrm>
            <a:off x="4319438" y="4083680"/>
            <a:ext cx="3162788" cy="17054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0">
                <a:solidFill>
                  <a:schemeClr val="tx2">
                    <a:lumMod val="75000"/>
                  </a:schemeClr>
                </a:solidFill>
              </a:rPr>
              <a:t>Gift through will</a:t>
            </a:r>
          </a:p>
          <a:p>
            <a:r>
              <a:rPr lang="en-US" sz="1600">
                <a:solidFill>
                  <a:schemeClr val="tx2">
                    <a:lumMod val="75000"/>
                  </a:schemeClr>
                </a:solidFill>
              </a:rPr>
              <a:t>B</a:t>
            </a:r>
            <a:r>
              <a:rPr lang="en-US" sz="1600" b="0">
                <a:solidFill>
                  <a:schemeClr val="tx2">
                    <a:lumMod val="75000"/>
                  </a:schemeClr>
                </a:solidFill>
              </a:rPr>
              <a:t>eneficiary designation</a:t>
            </a:r>
          </a:p>
          <a:p>
            <a:r>
              <a:rPr lang="en-US" sz="1600">
                <a:solidFill>
                  <a:schemeClr val="tx2">
                    <a:lumMod val="75000"/>
                  </a:schemeClr>
                </a:solidFill>
              </a:rPr>
              <a:t>L</a:t>
            </a:r>
            <a:r>
              <a:rPr lang="en-US" sz="1600" b="0">
                <a:solidFill>
                  <a:schemeClr val="tx2">
                    <a:lumMod val="75000"/>
                  </a:schemeClr>
                </a:solidFill>
              </a:rPr>
              <a:t>ife insurance</a:t>
            </a:r>
          </a:p>
          <a:p>
            <a:r>
              <a:rPr lang="en-US" sz="1600">
                <a:solidFill>
                  <a:schemeClr val="tx2">
                    <a:lumMod val="75000"/>
                  </a:schemeClr>
                </a:solidFill>
              </a:rPr>
              <a:t>L</a:t>
            </a:r>
            <a:r>
              <a:rPr lang="en-US" sz="1600" b="0">
                <a:solidFill>
                  <a:schemeClr val="tx2">
                    <a:lumMod val="75000"/>
                  </a:schemeClr>
                </a:solidFill>
              </a:rPr>
              <a:t>ife estate reserved</a:t>
            </a:r>
            <a:endParaRPr lang="en-US">
              <a:solidFill>
                <a:schemeClr val="tx2">
                  <a:lumMod val="75000"/>
                </a:schemeClr>
              </a:solidFill>
            </a:endParaRPr>
          </a:p>
        </p:txBody>
      </p:sp>
      <p:sp>
        <p:nvSpPr>
          <p:cNvPr id="4" name="Text Placeholder 9">
            <a:extLst>
              <a:ext uri="{FF2B5EF4-FFF2-40B4-BE49-F238E27FC236}">
                <a16:creationId xmlns:a16="http://schemas.microsoft.com/office/drawing/2014/main" id="{551F9509-ED72-A1FC-5E2F-2D1FB649E3C7}"/>
              </a:ext>
            </a:extLst>
          </p:cNvPr>
          <p:cNvSpPr txBox="1">
            <a:spLocks/>
          </p:cNvSpPr>
          <p:nvPr/>
        </p:nvSpPr>
        <p:spPr>
          <a:xfrm>
            <a:off x="7992541" y="4083680"/>
            <a:ext cx="3162788" cy="1705425"/>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lumMod val="75000"/>
                  </a:schemeClr>
                </a:solidFill>
                <a:latin typeface="Basis Grt for Thrivent OffWhite"/>
                <a:cs typeface="Basis Grt for Thrivent OffWhite"/>
              </a:rPr>
              <a:t>Charitable gift annuities</a:t>
            </a:r>
          </a:p>
          <a:p>
            <a:r>
              <a:rPr lang="en-US">
                <a:solidFill>
                  <a:schemeClr val="tx2">
                    <a:lumMod val="75000"/>
                  </a:schemeClr>
                </a:solidFill>
                <a:latin typeface="Basis Grt for Thrivent OffWhite"/>
                <a:cs typeface="Basis Grt for Thrivent OffWhite"/>
              </a:rPr>
              <a:t>Charitable remainder trusts</a:t>
            </a:r>
          </a:p>
        </p:txBody>
      </p:sp>
      <p:sp>
        <p:nvSpPr>
          <p:cNvPr id="7" name="TextBox 6">
            <a:extLst>
              <a:ext uri="{FF2B5EF4-FFF2-40B4-BE49-F238E27FC236}">
                <a16:creationId xmlns:a16="http://schemas.microsoft.com/office/drawing/2014/main" id="{55E30D9F-7F81-43EB-73E6-A57C3945A430}"/>
              </a:ext>
            </a:extLst>
          </p:cNvPr>
          <p:cNvSpPr txBox="1"/>
          <p:nvPr/>
        </p:nvSpPr>
        <p:spPr>
          <a:xfrm>
            <a:off x="719021"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1</a:t>
            </a:r>
          </a:p>
        </p:txBody>
      </p:sp>
    </p:spTree>
    <p:extLst>
      <p:ext uri="{BB962C8B-B14F-4D97-AF65-F5344CB8AC3E}">
        <p14:creationId xmlns:p14="http://schemas.microsoft.com/office/powerpoint/2010/main" val="1877319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52D12-8258-601A-572C-05334ABA2382}"/>
              </a:ext>
            </a:extLst>
          </p:cNvPr>
          <p:cNvSpPr>
            <a:spLocks noGrp="1"/>
          </p:cNvSpPr>
          <p:nvPr>
            <p:ph type="title"/>
          </p:nvPr>
        </p:nvSpPr>
        <p:spPr/>
        <p:txBody>
          <a:bodyPr anchor="ctr"/>
          <a:lstStyle/>
          <a:p>
            <a:r>
              <a:rPr lang="en-US" sz="5400">
                <a:solidFill>
                  <a:schemeClr val="bg1"/>
                </a:solidFill>
                <a:latin typeface="+mj-lt"/>
              </a:rPr>
              <a:t>Give Now. </a:t>
            </a:r>
            <a:br>
              <a:rPr lang="en-US" sz="5400">
                <a:solidFill>
                  <a:schemeClr val="bg1"/>
                </a:solidFill>
                <a:latin typeface="+mj-lt"/>
              </a:rPr>
            </a:br>
            <a:r>
              <a:rPr lang="en-US" sz="5400">
                <a:solidFill>
                  <a:schemeClr val="accent2"/>
                </a:solidFill>
                <a:latin typeface="+mj-lt"/>
              </a:rPr>
              <a:t>Give Later. </a:t>
            </a:r>
            <a:br>
              <a:rPr lang="en-US" sz="5400">
                <a:solidFill>
                  <a:schemeClr val="accent2"/>
                </a:solidFill>
                <a:latin typeface="+mj-lt"/>
              </a:rPr>
            </a:br>
            <a:r>
              <a:rPr lang="en-US" sz="5400">
                <a:solidFill>
                  <a:schemeClr val="tx2"/>
                </a:solidFill>
                <a:latin typeface="+mj-lt"/>
              </a:rPr>
              <a:t>Give &amp; </a:t>
            </a:r>
            <a:r>
              <a:rPr lang="en-US" sz="5400">
                <a:solidFill>
                  <a:schemeClr val="accent2"/>
                </a:solidFill>
                <a:latin typeface="+mj-lt"/>
              </a:rPr>
              <a:t>Receive.</a:t>
            </a:r>
            <a:r>
              <a:rPr lang="en-US" sz="5400" baseline="30000">
                <a:solidFill>
                  <a:schemeClr val="accent2"/>
                </a:solidFill>
                <a:latin typeface="+mj-lt"/>
              </a:rPr>
              <a:t>™</a:t>
            </a:r>
            <a:endParaRPr lang="en-US" sz="5400">
              <a:solidFill>
                <a:schemeClr val="accent2"/>
              </a:solidFill>
              <a:latin typeface="+mj-lt"/>
            </a:endParaRPr>
          </a:p>
        </p:txBody>
      </p:sp>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p:txBody>
          <a:bodyPr/>
          <a:lstStyle/>
          <a:p>
            <a:fld id="{D7756E16-444E-B644-B3D8-50D596555EAF}" type="slidenum">
              <a:rPr lang="en-US" smtClean="0"/>
              <a:pPr/>
              <a:t>11</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110081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6443AD-ED68-13EA-F9EE-7798DCAA9B48}"/>
              </a:ext>
            </a:extLst>
          </p:cNvPr>
          <p:cNvSpPr/>
          <p:nvPr/>
        </p:nvSpPr>
        <p:spPr>
          <a:xfrm>
            <a:off x="402507" y="1887201"/>
            <a:ext cx="6920442" cy="380509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p:txBody>
          <a:bodyPr/>
          <a:lstStyle/>
          <a:p>
            <a:r>
              <a:rPr lang="en-US"/>
              <a:t>Give now</a:t>
            </a:r>
          </a:p>
        </p:txBody>
      </p:sp>
      <p:sp>
        <p:nvSpPr>
          <p:cNvPr id="9" name="Content Placeholder 8">
            <a:extLst>
              <a:ext uri="{FF2B5EF4-FFF2-40B4-BE49-F238E27FC236}">
                <a16:creationId xmlns:a16="http://schemas.microsoft.com/office/drawing/2014/main" id="{46C38F79-B71D-E490-0089-81CC2FBD88C2}"/>
              </a:ext>
            </a:extLst>
          </p:cNvPr>
          <p:cNvSpPr>
            <a:spLocks noGrp="1"/>
          </p:cNvSpPr>
          <p:nvPr>
            <p:ph idx="1"/>
          </p:nvPr>
        </p:nvSpPr>
        <p:spPr>
          <a:xfrm>
            <a:off x="634999" y="2612552"/>
            <a:ext cx="3178909" cy="3079747"/>
          </a:xfrm>
        </p:spPr>
        <p:txBody>
          <a:bodyPr/>
          <a:lstStyle/>
          <a:p>
            <a:pPr>
              <a:defRPr/>
            </a:pPr>
            <a:r>
              <a:rPr lang="en-US">
                <a:latin typeface="Basis Grt for Thrivent" panose="020B0503030604040103" pitchFamily="34" charset="0"/>
                <a:cs typeface="Basis Grt for Thrivent" panose="020B0503030604040103" pitchFamily="34" charset="0"/>
              </a:rPr>
              <a:t>Cash</a:t>
            </a:r>
          </a:p>
          <a:p>
            <a:pPr>
              <a:defRPr/>
            </a:pPr>
            <a:r>
              <a:rPr lang="en-US">
                <a:latin typeface="Basis Grt for Thrivent" panose="020B0503030604040103" pitchFamily="34" charset="0"/>
                <a:cs typeface="Basis Grt for Thrivent" panose="020B0503030604040103" pitchFamily="34" charset="0"/>
              </a:rPr>
              <a:t>Publicly traded securities</a:t>
            </a:r>
          </a:p>
          <a:p>
            <a:pPr>
              <a:defRPr/>
            </a:pPr>
            <a:r>
              <a:rPr lang="en-US">
                <a:latin typeface="Basis Grt for Thrivent" panose="020B0503030604040103" pitchFamily="34" charset="0"/>
                <a:cs typeface="Basis Grt for Thrivent" panose="020B0503030604040103" pitchFamily="34" charset="0"/>
              </a:rPr>
              <a:t>Real estate</a:t>
            </a:r>
          </a:p>
          <a:p>
            <a:pPr>
              <a:defRPr/>
            </a:pPr>
            <a:r>
              <a:rPr lang="en-US">
                <a:latin typeface="Basis Grt for Thrivent" panose="020B0503030604040103" pitchFamily="34" charset="0"/>
                <a:cs typeface="Basis Grt for Thrivent" panose="020B0503030604040103" pitchFamily="34" charset="0"/>
              </a:rPr>
              <a:t>Closely held stock</a:t>
            </a:r>
          </a:p>
          <a:p>
            <a:pPr>
              <a:defRPr/>
            </a:pPr>
            <a:r>
              <a:rPr lang="en-US">
                <a:latin typeface="Basis Grt for Thrivent" panose="020B0503030604040103" pitchFamily="34" charset="0"/>
                <a:cs typeface="Basis Grt for Thrivent" panose="020B0503030604040103" pitchFamily="34" charset="0"/>
              </a:rPr>
              <a:t>Qualified charitable distributions (QCDs) from IRA</a:t>
            </a:r>
          </a:p>
          <a:p>
            <a:pPr>
              <a:defRPr/>
            </a:pPr>
            <a:r>
              <a:rPr lang="en-US">
                <a:latin typeface="Basis Grt for Thrivent" panose="020B0503030604040103" pitchFamily="34" charset="0"/>
                <a:cs typeface="Basis Grt for Thrivent" panose="020B0503030604040103" pitchFamily="34" charset="0"/>
              </a:rPr>
              <a:t>Crops/farm equipment</a:t>
            </a:r>
          </a:p>
          <a:p>
            <a:pPr>
              <a:defRPr/>
            </a:pPr>
            <a:r>
              <a:rPr lang="en-US">
                <a:latin typeface="Basis Grt for Thrivent" panose="020B0503030604040103" pitchFamily="34" charset="0"/>
                <a:cs typeface="Basis Grt for Thrivent" panose="020B0503030604040103" pitchFamily="34" charset="0"/>
              </a:rPr>
              <a:t>Limited or general partnerships</a:t>
            </a:r>
          </a:p>
          <a:p>
            <a:pPr>
              <a:defRPr/>
            </a:pPr>
            <a:r>
              <a:rPr lang="en-US">
                <a:latin typeface="Basis Grt for Thrivent" panose="020B0503030604040103" pitchFamily="34" charset="0"/>
                <a:cs typeface="Basis Grt for Thrivent" panose="020B0503030604040103" pitchFamily="34" charset="0"/>
              </a:rPr>
              <a:t>Limited liability company</a:t>
            </a:r>
          </a:p>
          <a:p>
            <a:endParaRPr lang="en-US"/>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p:txBody>
          <a:bodyPr/>
          <a:lstStyle/>
          <a:p>
            <a:fld id="{D7756E16-444E-B644-B3D8-50D596555EAF}" type="slidenum">
              <a:rPr lang="en-US" smtClean="0"/>
              <a:pPr/>
              <a:t>12</a:t>
            </a:fld>
            <a:endParaRPr lang="en-US"/>
          </a:p>
        </p:txBody>
      </p:sp>
      <p:sp>
        <p:nvSpPr>
          <p:cNvPr id="11" name="Text Placeholder 2">
            <a:extLst>
              <a:ext uri="{FF2B5EF4-FFF2-40B4-BE49-F238E27FC236}">
                <a16:creationId xmlns:a16="http://schemas.microsoft.com/office/drawing/2014/main" id="{1E4DEE14-F153-99DB-C73B-623BBBF2FC55}"/>
              </a:ext>
            </a:extLst>
          </p:cNvPr>
          <p:cNvSpPr txBox="1">
            <a:spLocks/>
          </p:cNvSpPr>
          <p:nvPr/>
        </p:nvSpPr>
        <p:spPr>
          <a:xfrm>
            <a:off x="634998" y="2048714"/>
            <a:ext cx="2030047"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now</a:t>
            </a:r>
          </a:p>
        </p:txBody>
      </p:sp>
      <p:sp>
        <p:nvSpPr>
          <p:cNvPr id="14" name="Text Placeholder 9">
            <a:extLst>
              <a:ext uri="{FF2B5EF4-FFF2-40B4-BE49-F238E27FC236}">
                <a16:creationId xmlns:a16="http://schemas.microsoft.com/office/drawing/2014/main" id="{95D75E7B-7129-E587-57C9-90F9B4D8B748}"/>
              </a:ext>
            </a:extLst>
          </p:cNvPr>
          <p:cNvSpPr txBox="1">
            <a:spLocks/>
          </p:cNvSpPr>
          <p:nvPr/>
        </p:nvSpPr>
        <p:spPr>
          <a:xfrm>
            <a:off x="836613" y="2783475"/>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20" name="Text Placeholder 2">
            <a:extLst>
              <a:ext uri="{FF2B5EF4-FFF2-40B4-BE49-F238E27FC236}">
                <a16:creationId xmlns:a16="http://schemas.microsoft.com/office/drawing/2014/main" id="{FBF4225A-8494-9530-25B4-6E4825375E16}"/>
              </a:ext>
            </a:extLst>
          </p:cNvPr>
          <p:cNvSpPr txBox="1">
            <a:spLocks/>
          </p:cNvSpPr>
          <p:nvPr/>
        </p:nvSpPr>
        <p:spPr>
          <a:xfrm>
            <a:off x="4195930" y="2048714"/>
            <a:ext cx="2367953"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sp>
        <p:nvSpPr>
          <p:cNvPr id="21" name="Content Placeholder 8">
            <a:extLst>
              <a:ext uri="{FF2B5EF4-FFF2-40B4-BE49-F238E27FC236}">
                <a16:creationId xmlns:a16="http://schemas.microsoft.com/office/drawing/2014/main" id="{699D64A5-957A-BB25-EE45-5A41AF3181AE}"/>
              </a:ext>
            </a:extLst>
          </p:cNvPr>
          <p:cNvSpPr txBox="1">
            <a:spLocks/>
          </p:cNvSpPr>
          <p:nvPr/>
        </p:nvSpPr>
        <p:spPr>
          <a:xfrm>
            <a:off x="4195932" y="2612552"/>
            <a:ext cx="3021014"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t>Want to provide charitable support now, while living.</a:t>
            </a:r>
          </a:p>
          <a:p>
            <a:pPr>
              <a:defRPr/>
            </a:pPr>
            <a:r>
              <a:rPr lang="en-US"/>
              <a:t>Want to give long-term assets and avoid paying taxes on capital gains.</a:t>
            </a:r>
          </a:p>
          <a:p>
            <a:pPr>
              <a:defRPr/>
            </a:pPr>
            <a:r>
              <a:rPr lang="en-US"/>
              <a:t>Wish to include family in giving decisions. </a:t>
            </a:r>
          </a:p>
          <a:p>
            <a:pPr>
              <a:defRPr/>
            </a:pPr>
            <a:r>
              <a:rPr lang="en-US"/>
              <a:t>Seek a potential charitable deduction.</a:t>
            </a:r>
          </a:p>
          <a:p>
            <a:pPr>
              <a:defRPr/>
            </a:pPr>
            <a:endParaRPr lang="en-US"/>
          </a:p>
        </p:txBody>
      </p:sp>
      <p:pic>
        <p:nvPicPr>
          <p:cNvPr id="3" name="Picture Placeholder 25" descr="A person and person carrying crates of plants&#10;&#10;AI-generated content may be incorrect.">
            <a:extLst>
              <a:ext uri="{FF2B5EF4-FFF2-40B4-BE49-F238E27FC236}">
                <a16:creationId xmlns:a16="http://schemas.microsoft.com/office/drawing/2014/main" id="{264C0789-A5C8-6C59-546B-9618DA59E87D}"/>
              </a:ext>
            </a:extLst>
          </p:cNvPr>
          <p:cNvPicPr>
            <a:picLocks noGrp="1" noChangeAspect="1"/>
          </p:cNvPicPr>
          <p:nvPr>
            <p:ph type="pic" sz="quarter" idx="30"/>
          </p:nvPr>
        </p:nvPicPr>
        <p:blipFill>
          <a:blip r:embed="rId3"/>
          <a:srcRect l="19486" r="33402"/>
          <a:stretch/>
        </p:blipFill>
        <p:spPr>
          <a:xfrm>
            <a:off x="7877909" y="0"/>
            <a:ext cx="4308230" cy="6858000"/>
          </a:xfrm>
        </p:spPr>
      </p:pic>
      <p:cxnSp>
        <p:nvCxnSpPr>
          <p:cNvPr id="7" name="Straight Connector 6">
            <a:extLst>
              <a:ext uri="{FF2B5EF4-FFF2-40B4-BE49-F238E27FC236}">
                <a16:creationId xmlns:a16="http://schemas.microsoft.com/office/drawing/2014/main" id="{C823AE6C-999C-ECFE-2EB4-FF250B0D96EA}"/>
              </a:ext>
            </a:extLst>
          </p:cNvPr>
          <p:cNvCxnSpPr>
            <a:cxnSpLocks/>
          </p:cNvCxnSpPr>
          <p:nvPr/>
        </p:nvCxnSpPr>
        <p:spPr>
          <a:xfrm>
            <a:off x="3837867" y="2048714"/>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5244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a:xfrm>
            <a:off x="317500" y="6403484"/>
            <a:ext cx="317500" cy="232986"/>
          </a:xfrm>
        </p:spPr>
        <p:txBody>
          <a:bodyPr anchor="ctr">
            <a:normAutofit/>
          </a:bodyPr>
          <a:lstStyle/>
          <a:p>
            <a:fld id="{D7756E16-444E-B644-B3D8-50D596555EAF}" type="slidenum">
              <a:rPr lang="en-US" smtClean="0"/>
              <a:pPr/>
              <a:t>13</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a:xfrm>
            <a:off x="1033936" y="6403484"/>
            <a:ext cx="4918289" cy="216451"/>
          </a:xfrm>
        </p:spPr>
        <p:txBody>
          <a:bodyPr anchor="ctr">
            <a:normAutofit/>
          </a:bodyPr>
          <a:lstStyle/>
          <a:p>
            <a:r>
              <a:rPr lang="en-US"/>
              <a:t>©2025 Thrivent Charitable™ | All rights reserved. Do not distribute without authorization.</a:t>
            </a:r>
          </a:p>
        </p:txBody>
      </p:sp>
      <p:sp>
        <p:nvSpPr>
          <p:cNvPr id="22" name="Title 1">
            <a:extLst>
              <a:ext uri="{FF2B5EF4-FFF2-40B4-BE49-F238E27FC236}">
                <a16:creationId xmlns:a16="http://schemas.microsoft.com/office/drawing/2014/main" id="{528FFC91-3370-D9D3-E8BF-6528DC4F11F8}"/>
              </a:ext>
            </a:extLst>
          </p:cNvPr>
          <p:cNvSpPr txBox="1">
            <a:spLocks/>
          </p:cNvSpPr>
          <p:nvPr/>
        </p:nvSpPr>
        <p:spPr>
          <a:xfrm>
            <a:off x="782028" y="2783132"/>
            <a:ext cx="6580064" cy="1596536"/>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5400">
                <a:solidFill>
                  <a:schemeClr val="accent2"/>
                </a:solidFill>
                <a:latin typeface="+mj-lt"/>
              </a:rPr>
              <a:t>Give Now. </a:t>
            </a:r>
            <a:br>
              <a:rPr lang="en-US" sz="5400">
                <a:solidFill>
                  <a:schemeClr val="accent2"/>
                </a:solidFill>
                <a:latin typeface="+mj-lt"/>
              </a:rPr>
            </a:br>
            <a:r>
              <a:rPr lang="en-US" sz="5400">
                <a:solidFill>
                  <a:schemeClr val="bg1"/>
                </a:solidFill>
                <a:latin typeface="+mj-lt"/>
              </a:rPr>
              <a:t>Give Later. </a:t>
            </a:r>
            <a:br>
              <a:rPr lang="en-US" sz="5400">
                <a:solidFill>
                  <a:schemeClr val="accent2"/>
                </a:solidFill>
                <a:latin typeface="+mj-lt"/>
              </a:rPr>
            </a:br>
            <a:r>
              <a:rPr lang="en-US" sz="5400">
                <a:solidFill>
                  <a:schemeClr val="accent2"/>
                </a:solidFill>
                <a:latin typeface="+mj-lt"/>
              </a:rPr>
              <a:t>Give &amp; Receive.</a:t>
            </a:r>
            <a:r>
              <a:rPr lang="en-US" sz="5400" baseline="30000">
                <a:solidFill>
                  <a:schemeClr val="accent2"/>
                </a:solidFill>
                <a:latin typeface="+mj-lt"/>
              </a:rPr>
              <a:t>™</a:t>
            </a:r>
            <a:endParaRPr lang="en-US" sz="5400">
              <a:solidFill>
                <a:schemeClr val="accent2"/>
              </a:solidFill>
              <a:latin typeface="+mj-lt"/>
            </a:endParaRPr>
          </a:p>
        </p:txBody>
      </p:sp>
    </p:spTree>
    <p:extLst>
      <p:ext uri="{BB962C8B-B14F-4D97-AF65-F5344CB8AC3E}">
        <p14:creationId xmlns:p14="http://schemas.microsoft.com/office/powerpoint/2010/main" val="118811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p:txBody>
          <a:bodyPr/>
          <a:lstStyle/>
          <a:p>
            <a:r>
              <a:rPr lang="en-US"/>
              <a:t>Give later</a:t>
            </a:r>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p:txBody>
          <a:bodyPr/>
          <a:lstStyle/>
          <a:p>
            <a:fld id="{D7756E16-444E-B644-B3D8-50D596555EAF}" type="slidenum">
              <a:rPr lang="en-US" smtClean="0"/>
              <a:pPr/>
              <a:t>14</a:t>
            </a:fld>
            <a:endParaRPr lang="en-US"/>
          </a:p>
        </p:txBody>
      </p:sp>
      <p:sp>
        <p:nvSpPr>
          <p:cNvPr id="14" name="Text Placeholder 9">
            <a:extLst>
              <a:ext uri="{FF2B5EF4-FFF2-40B4-BE49-F238E27FC236}">
                <a16:creationId xmlns:a16="http://schemas.microsoft.com/office/drawing/2014/main" id="{95D75E7B-7129-E587-57C9-90F9B4D8B748}"/>
              </a:ext>
            </a:extLst>
          </p:cNvPr>
          <p:cNvSpPr txBox="1">
            <a:spLocks/>
          </p:cNvSpPr>
          <p:nvPr/>
        </p:nvSpPr>
        <p:spPr>
          <a:xfrm>
            <a:off x="836613" y="2165249"/>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pic>
        <p:nvPicPr>
          <p:cNvPr id="3" name="Picture Placeholder 23" descr="A person and person walking in a room with chairs and tables&#10;&#10;AI-generated content may be incorrect.">
            <a:extLst>
              <a:ext uri="{FF2B5EF4-FFF2-40B4-BE49-F238E27FC236}">
                <a16:creationId xmlns:a16="http://schemas.microsoft.com/office/drawing/2014/main" id="{E11428C6-758C-EB4A-A8F4-8A84EBDDAE64}"/>
              </a:ext>
            </a:extLst>
          </p:cNvPr>
          <p:cNvPicPr>
            <a:picLocks noGrp="1" noChangeAspect="1"/>
          </p:cNvPicPr>
          <p:nvPr>
            <p:ph type="pic" sz="quarter" idx="30"/>
          </p:nvPr>
        </p:nvPicPr>
        <p:blipFill>
          <a:blip r:embed="rId3"/>
          <a:srcRect l="41699" t="13223" r="22452" b="10685"/>
          <a:stretch/>
        </p:blipFill>
        <p:spPr>
          <a:xfrm>
            <a:off x="7883770" y="0"/>
            <a:ext cx="4308230" cy="6858000"/>
          </a:xfrm>
        </p:spPr>
      </p:pic>
      <p:sp>
        <p:nvSpPr>
          <p:cNvPr id="4" name="Rectangle 3">
            <a:extLst>
              <a:ext uri="{FF2B5EF4-FFF2-40B4-BE49-F238E27FC236}">
                <a16:creationId xmlns:a16="http://schemas.microsoft.com/office/drawing/2014/main" id="{256F395E-30FB-7A22-9062-BF134EFD2BF3}"/>
              </a:ext>
            </a:extLst>
          </p:cNvPr>
          <p:cNvSpPr/>
          <p:nvPr/>
        </p:nvSpPr>
        <p:spPr>
          <a:xfrm>
            <a:off x="402507" y="1741673"/>
            <a:ext cx="6920442" cy="3040874"/>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8">
            <a:extLst>
              <a:ext uri="{FF2B5EF4-FFF2-40B4-BE49-F238E27FC236}">
                <a16:creationId xmlns:a16="http://schemas.microsoft.com/office/drawing/2014/main" id="{B7DAD695-E29A-9D95-35D7-1AE7ECE75882}"/>
              </a:ext>
            </a:extLst>
          </p:cNvPr>
          <p:cNvSpPr txBox="1">
            <a:spLocks/>
          </p:cNvSpPr>
          <p:nvPr/>
        </p:nvSpPr>
        <p:spPr>
          <a:xfrm>
            <a:off x="634999" y="2467024"/>
            <a:ext cx="3178909"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Life insurance</a:t>
            </a:r>
          </a:p>
          <a:p>
            <a:pPr>
              <a:defRPr/>
            </a:pPr>
            <a:r>
              <a:rPr lang="en-US">
                <a:latin typeface="Basis Grt for Thrivent" panose="020B0503030604040103" pitchFamily="34" charset="0"/>
                <a:cs typeface="Basis Grt for Thrivent" panose="020B0503030604040103" pitchFamily="34" charset="0"/>
              </a:rPr>
              <a:t>Beneficiary proceeds </a:t>
            </a:r>
            <a:br>
              <a:rPr lang="en-US">
                <a:latin typeface="Basis Grt for Thrivent" panose="020B0503030604040103" pitchFamily="34" charset="0"/>
                <a:cs typeface="Basis Grt for Thrivent" panose="020B0503030604040103" pitchFamily="34" charset="0"/>
              </a:rPr>
            </a:br>
            <a:r>
              <a:rPr lang="en-US">
                <a:latin typeface="Basis Grt for Thrivent" panose="020B0503030604040103" pitchFamily="34" charset="0"/>
                <a:cs typeface="Basis Grt for Thrivent" panose="020B0503030604040103" pitchFamily="34" charset="0"/>
              </a:rPr>
              <a:t>and bequests</a:t>
            </a:r>
          </a:p>
          <a:p>
            <a:pPr>
              <a:defRPr/>
            </a:pPr>
            <a:r>
              <a:rPr lang="en-US">
                <a:latin typeface="Basis Grt for Thrivent" panose="020B0503030604040103" pitchFamily="34" charset="0"/>
                <a:cs typeface="Basis Grt for Thrivent" panose="020B0503030604040103" pitchFamily="34" charset="0"/>
              </a:rPr>
              <a:t>Will or living trust</a:t>
            </a:r>
          </a:p>
          <a:p>
            <a:pPr>
              <a:defRPr/>
            </a:pPr>
            <a:r>
              <a:rPr lang="en-US">
                <a:latin typeface="Basis Grt for Thrivent" panose="020B0503030604040103" pitchFamily="34" charset="0"/>
                <a:cs typeface="Basis Grt for Thrivent" panose="020B0503030604040103" pitchFamily="34" charset="0"/>
              </a:rPr>
              <a:t>Life estate reserved</a:t>
            </a:r>
          </a:p>
          <a:p>
            <a:endParaRPr lang="en-US"/>
          </a:p>
        </p:txBody>
      </p:sp>
      <p:sp>
        <p:nvSpPr>
          <p:cNvPr id="8" name="Text Placeholder 2">
            <a:extLst>
              <a:ext uri="{FF2B5EF4-FFF2-40B4-BE49-F238E27FC236}">
                <a16:creationId xmlns:a16="http://schemas.microsoft.com/office/drawing/2014/main" id="{E73167E3-CD46-FDE0-CC20-86C2D8281240}"/>
              </a:ext>
            </a:extLst>
          </p:cNvPr>
          <p:cNvSpPr txBox="1">
            <a:spLocks/>
          </p:cNvSpPr>
          <p:nvPr/>
        </p:nvSpPr>
        <p:spPr>
          <a:xfrm>
            <a:off x="634998" y="1903186"/>
            <a:ext cx="2030047"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later</a:t>
            </a:r>
          </a:p>
        </p:txBody>
      </p:sp>
      <p:sp>
        <p:nvSpPr>
          <p:cNvPr id="12" name="Text Placeholder 9">
            <a:extLst>
              <a:ext uri="{FF2B5EF4-FFF2-40B4-BE49-F238E27FC236}">
                <a16:creationId xmlns:a16="http://schemas.microsoft.com/office/drawing/2014/main" id="{FDB65D63-F655-06B4-B793-824DFFB294FC}"/>
              </a:ext>
            </a:extLst>
          </p:cNvPr>
          <p:cNvSpPr txBox="1">
            <a:spLocks/>
          </p:cNvSpPr>
          <p:nvPr/>
        </p:nvSpPr>
        <p:spPr>
          <a:xfrm>
            <a:off x="836613" y="2165249"/>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6" name="Text Placeholder 2">
            <a:extLst>
              <a:ext uri="{FF2B5EF4-FFF2-40B4-BE49-F238E27FC236}">
                <a16:creationId xmlns:a16="http://schemas.microsoft.com/office/drawing/2014/main" id="{726B7CF4-379E-22DA-1A89-95772EE8ECD8}"/>
              </a:ext>
            </a:extLst>
          </p:cNvPr>
          <p:cNvSpPr txBox="1">
            <a:spLocks/>
          </p:cNvSpPr>
          <p:nvPr/>
        </p:nvSpPr>
        <p:spPr>
          <a:xfrm>
            <a:off x="4195930" y="1903186"/>
            <a:ext cx="2367953"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sp>
        <p:nvSpPr>
          <p:cNvPr id="22" name="Content Placeholder 8">
            <a:extLst>
              <a:ext uri="{FF2B5EF4-FFF2-40B4-BE49-F238E27FC236}">
                <a16:creationId xmlns:a16="http://schemas.microsoft.com/office/drawing/2014/main" id="{377A4370-1685-42F9-FB77-5DE1EBDAB341}"/>
              </a:ext>
            </a:extLst>
          </p:cNvPr>
          <p:cNvSpPr txBox="1">
            <a:spLocks/>
          </p:cNvSpPr>
          <p:nvPr/>
        </p:nvSpPr>
        <p:spPr>
          <a:xfrm>
            <a:off x="4195932" y="2467024"/>
            <a:ext cx="2774463"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t>Want to create a legacy by making a significant gift upon death</a:t>
            </a:r>
          </a:p>
          <a:p>
            <a:pPr>
              <a:defRPr/>
            </a:pPr>
            <a:r>
              <a:rPr lang="en-US"/>
              <a:t>Wish to retain control of assets while living</a:t>
            </a:r>
          </a:p>
          <a:p>
            <a:pPr>
              <a:defRPr/>
            </a:pPr>
            <a:r>
              <a:rPr lang="en-US"/>
              <a:t>Want to help heirs avoid estate taxes on gifts of qualified retirement assets</a:t>
            </a:r>
          </a:p>
        </p:txBody>
      </p:sp>
      <p:cxnSp>
        <p:nvCxnSpPr>
          <p:cNvPr id="23" name="Straight Connector 22">
            <a:extLst>
              <a:ext uri="{FF2B5EF4-FFF2-40B4-BE49-F238E27FC236}">
                <a16:creationId xmlns:a16="http://schemas.microsoft.com/office/drawing/2014/main" id="{A69F78AE-740D-8A4C-09FA-0ADC5B32BEB6}"/>
              </a:ext>
            </a:extLst>
          </p:cNvPr>
          <p:cNvCxnSpPr>
            <a:cxnSpLocks/>
          </p:cNvCxnSpPr>
          <p:nvPr/>
        </p:nvCxnSpPr>
        <p:spPr>
          <a:xfrm>
            <a:off x="3837867" y="1903186"/>
            <a:ext cx="0" cy="2765403"/>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58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a:xfrm>
            <a:off x="317500" y="6403484"/>
            <a:ext cx="317500" cy="232986"/>
          </a:xfrm>
        </p:spPr>
        <p:txBody>
          <a:bodyPr/>
          <a:lstStyle/>
          <a:p>
            <a:fld id="{D7756E16-444E-B644-B3D8-50D596555EAF}" type="slidenum">
              <a:rPr lang="en-US" smtClean="0"/>
              <a:pPr/>
              <a:t>15</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a:xfrm>
            <a:off x="1033936" y="6403484"/>
            <a:ext cx="4918289" cy="216451"/>
          </a:xfrm>
        </p:spPr>
        <p:txBody>
          <a:bodyPr/>
          <a:lstStyle/>
          <a:p>
            <a:r>
              <a:rPr lang="en-US"/>
              <a:t>©2025 Thrivent Charitable™ | All rights reserved. Do not distribute without authorization.</a:t>
            </a:r>
          </a:p>
        </p:txBody>
      </p:sp>
      <p:sp>
        <p:nvSpPr>
          <p:cNvPr id="17" name="Title 1">
            <a:extLst>
              <a:ext uri="{FF2B5EF4-FFF2-40B4-BE49-F238E27FC236}">
                <a16:creationId xmlns:a16="http://schemas.microsoft.com/office/drawing/2014/main" id="{D2AA2E38-2775-3F3C-FAA9-329BB30B9F61}"/>
              </a:ext>
            </a:extLst>
          </p:cNvPr>
          <p:cNvSpPr txBox="1">
            <a:spLocks/>
          </p:cNvSpPr>
          <p:nvPr/>
        </p:nvSpPr>
        <p:spPr>
          <a:xfrm>
            <a:off x="782028" y="2783132"/>
            <a:ext cx="6580064" cy="1596536"/>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5400">
                <a:latin typeface="+mj-lt"/>
              </a:rPr>
              <a:t>Give Now. </a:t>
            </a:r>
            <a:br>
              <a:rPr lang="en-US" sz="5400">
                <a:latin typeface="+mj-lt"/>
              </a:rPr>
            </a:br>
            <a:r>
              <a:rPr lang="en-US" sz="5400">
                <a:latin typeface="+mj-lt"/>
              </a:rPr>
              <a:t>Give Later. </a:t>
            </a:r>
            <a:br>
              <a:rPr lang="en-US" sz="5400">
                <a:latin typeface="+mj-lt"/>
              </a:rPr>
            </a:br>
            <a:r>
              <a:rPr lang="en-US" sz="5400">
                <a:solidFill>
                  <a:schemeClr val="bg1"/>
                </a:solidFill>
                <a:latin typeface="+mj-lt"/>
              </a:rPr>
              <a:t>Give &amp; Receive.</a:t>
            </a:r>
            <a:r>
              <a:rPr lang="en-US" sz="5400" baseline="30000">
                <a:solidFill>
                  <a:schemeClr val="bg1"/>
                </a:solidFill>
                <a:latin typeface="+mj-lt"/>
              </a:rPr>
              <a:t>™</a:t>
            </a:r>
            <a:endParaRPr lang="en-US" sz="5400">
              <a:solidFill>
                <a:schemeClr val="bg1"/>
              </a:solidFill>
              <a:latin typeface="+mj-lt"/>
            </a:endParaRPr>
          </a:p>
        </p:txBody>
      </p:sp>
    </p:spTree>
    <p:extLst>
      <p:ext uri="{BB962C8B-B14F-4D97-AF65-F5344CB8AC3E}">
        <p14:creationId xmlns:p14="http://schemas.microsoft.com/office/powerpoint/2010/main" val="3869192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5D6A6A-CB6C-E9C8-93B5-6146BBE3F34B}"/>
              </a:ext>
            </a:extLst>
          </p:cNvPr>
          <p:cNvSpPr/>
          <p:nvPr/>
        </p:nvSpPr>
        <p:spPr>
          <a:xfrm>
            <a:off x="402507" y="1739462"/>
            <a:ext cx="6920442" cy="380509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2">
            <a:extLst>
              <a:ext uri="{FF2B5EF4-FFF2-40B4-BE49-F238E27FC236}">
                <a16:creationId xmlns:a16="http://schemas.microsoft.com/office/drawing/2014/main" id="{5D05063F-3A35-BADA-AB5D-3E506713B6F2}"/>
              </a:ext>
            </a:extLst>
          </p:cNvPr>
          <p:cNvSpPr txBox="1">
            <a:spLocks/>
          </p:cNvSpPr>
          <p:nvPr/>
        </p:nvSpPr>
        <p:spPr>
          <a:xfrm>
            <a:off x="634998" y="1900975"/>
            <a:ext cx="2232890"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and receive</a:t>
            </a:r>
          </a:p>
        </p:txBody>
      </p:sp>
      <p:sp>
        <p:nvSpPr>
          <p:cNvPr id="7" name="Text Placeholder 2">
            <a:extLst>
              <a:ext uri="{FF2B5EF4-FFF2-40B4-BE49-F238E27FC236}">
                <a16:creationId xmlns:a16="http://schemas.microsoft.com/office/drawing/2014/main" id="{C779524C-E349-F17F-8B24-3B41814C0940}"/>
              </a:ext>
            </a:extLst>
          </p:cNvPr>
          <p:cNvSpPr txBox="1">
            <a:spLocks/>
          </p:cNvSpPr>
          <p:nvPr/>
        </p:nvSpPr>
        <p:spPr>
          <a:xfrm>
            <a:off x="4259061" y="1900975"/>
            <a:ext cx="2367953"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cxnSp>
        <p:nvCxnSpPr>
          <p:cNvPr id="8" name="Straight Connector 7">
            <a:extLst>
              <a:ext uri="{FF2B5EF4-FFF2-40B4-BE49-F238E27FC236}">
                <a16:creationId xmlns:a16="http://schemas.microsoft.com/office/drawing/2014/main" id="{63E20240-5989-ED53-8CBF-D835B6482394}"/>
              </a:ext>
            </a:extLst>
          </p:cNvPr>
          <p:cNvCxnSpPr>
            <a:cxnSpLocks/>
          </p:cNvCxnSpPr>
          <p:nvPr/>
        </p:nvCxnSpPr>
        <p:spPr>
          <a:xfrm>
            <a:off x="3837867" y="1900975"/>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p:txBody>
          <a:bodyPr/>
          <a:lstStyle/>
          <a:p>
            <a:r>
              <a:rPr lang="en-US"/>
              <a:t>Give and receive</a:t>
            </a:r>
          </a:p>
        </p:txBody>
      </p:sp>
      <p:pic>
        <p:nvPicPr>
          <p:cNvPr id="3" name="Picture Placeholder 2" descr="A person holding a child in his arms&#10;&#10;AI-generated content may be incorrect.">
            <a:extLst>
              <a:ext uri="{FF2B5EF4-FFF2-40B4-BE49-F238E27FC236}">
                <a16:creationId xmlns:a16="http://schemas.microsoft.com/office/drawing/2014/main" id="{A0BBD3F6-0921-8221-793E-86AAF2B83A54}"/>
              </a:ext>
            </a:extLst>
          </p:cNvPr>
          <p:cNvPicPr>
            <a:picLocks noGrp="1" noChangeAspect="1"/>
          </p:cNvPicPr>
          <p:nvPr>
            <p:ph type="pic" sz="quarter" idx="30"/>
          </p:nvPr>
        </p:nvPicPr>
        <p:blipFill>
          <a:blip r:embed="rId3"/>
          <a:srcRect l="37729" r="15159"/>
          <a:stretch/>
        </p:blipFill>
        <p:spPr>
          <a:xfrm>
            <a:off x="7877909" y="0"/>
            <a:ext cx="4308230" cy="6858000"/>
          </a:xfrm>
        </p:spPr>
      </p:pic>
      <p:sp>
        <p:nvSpPr>
          <p:cNvPr id="9" name="Content Placeholder 8">
            <a:extLst>
              <a:ext uri="{FF2B5EF4-FFF2-40B4-BE49-F238E27FC236}">
                <a16:creationId xmlns:a16="http://schemas.microsoft.com/office/drawing/2014/main" id="{46C38F79-B71D-E490-0089-81CC2FBD88C2}"/>
              </a:ext>
            </a:extLst>
          </p:cNvPr>
          <p:cNvSpPr>
            <a:spLocks noGrp="1"/>
          </p:cNvSpPr>
          <p:nvPr>
            <p:ph idx="1"/>
          </p:nvPr>
        </p:nvSpPr>
        <p:spPr>
          <a:xfrm>
            <a:off x="634999" y="2473447"/>
            <a:ext cx="3178909" cy="3079747"/>
          </a:xfrm>
        </p:spPr>
        <p:txBody>
          <a:bodyPr/>
          <a:lstStyle/>
          <a:p>
            <a:pPr marL="0" indent="0">
              <a:buNone/>
              <a:defRPr/>
            </a:pPr>
            <a:r>
              <a:rPr lang="en-US">
                <a:latin typeface="Basis Grt for Thrivent" panose="020B0503030604040103" pitchFamily="34" charset="0"/>
                <a:cs typeface="Basis Grt for Thrivent" panose="020B0503030604040103" pitchFamily="34" charset="0"/>
              </a:rPr>
              <a:t>Charitable gift annuity</a:t>
            </a:r>
          </a:p>
          <a:p>
            <a:pPr>
              <a:defRPr/>
            </a:pPr>
            <a:r>
              <a:rPr lang="en-US">
                <a:latin typeface="Basis Grt for Thrivent" panose="020B0503030604040103" pitchFamily="34" charset="0"/>
                <a:cs typeface="Basis Grt for Thrivent" panose="020B0503030604040103" pitchFamily="34" charset="0"/>
              </a:rPr>
              <a:t>Immediate</a:t>
            </a:r>
          </a:p>
          <a:p>
            <a:pPr>
              <a:defRPr/>
            </a:pPr>
            <a:r>
              <a:rPr lang="en-US">
                <a:latin typeface="Basis Grt for Thrivent" panose="020B0503030604040103" pitchFamily="34" charset="0"/>
                <a:cs typeface="Basis Grt for Thrivent" panose="020B0503030604040103" pitchFamily="34" charset="0"/>
              </a:rPr>
              <a:t>Deferred</a:t>
            </a:r>
          </a:p>
          <a:p>
            <a:pPr>
              <a:defRPr/>
            </a:pPr>
            <a:r>
              <a:rPr lang="en-US">
                <a:latin typeface="Basis Grt for Thrivent" panose="020B0503030604040103" pitchFamily="34" charset="0"/>
                <a:cs typeface="Basis Grt for Thrivent" panose="020B0503030604040103" pitchFamily="34" charset="0"/>
              </a:rPr>
              <a:t>Flexible deferred</a:t>
            </a:r>
          </a:p>
          <a:p>
            <a:pPr marL="0" indent="0">
              <a:buNone/>
              <a:defRPr/>
            </a:pPr>
            <a:r>
              <a:rPr lang="en-US">
                <a:latin typeface="Basis Grt for Thrivent" panose="020B0503030604040103" pitchFamily="34" charset="0"/>
                <a:cs typeface="Basis Grt for Thrivent" panose="020B0503030604040103" pitchFamily="34" charset="0"/>
              </a:rPr>
              <a:t>Charitable remainder trust</a:t>
            </a:r>
          </a:p>
          <a:p>
            <a:pPr>
              <a:defRPr/>
            </a:pPr>
            <a:r>
              <a:rPr lang="en-US">
                <a:latin typeface="Basis Grt for Thrivent" panose="020B0503030604040103" pitchFamily="34" charset="0"/>
                <a:cs typeface="Basis Grt for Thrivent" panose="020B0503030604040103" pitchFamily="34" charset="0"/>
              </a:rPr>
              <a:t>CRAT</a:t>
            </a:r>
          </a:p>
          <a:p>
            <a:pPr>
              <a:defRPr/>
            </a:pPr>
            <a:r>
              <a:rPr lang="en-US">
                <a:latin typeface="Basis Grt for Thrivent" panose="020B0503030604040103" pitchFamily="34" charset="0"/>
                <a:cs typeface="Basis Grt for Thrivent" panose="020B0503030604040103" pitchFamily="34" charset="0"/>
              </a:rPr>
              <a:t>CRUT</a:t>
            </a:r>
          </a:p>
          <a:p>
            <a:pPr>
              <a:defRPr/>
            </a:pPr>
            <a:r>
              <a:rPr lang="en-US">
                <a:latin typeface="Basis Grt for Thrivent" panose="020B0503030604040103" pitchFamily="34" charset="0"/>
                <a:cs typeface="Basis Grt for Thrivent" panose="020B0503030604040103" pitchFamily="34" charset="0"/>
              </a:rPr>
              <a:t>Flip-CRUT</a:t>
            </a:r>
          </a:p>
          <a:p>
            <a:pPr>
              <a:defRPr/>
            </a:pPr>
            <a:endParaRPr lang="en-US">
              <a:latin typeface="Basis Grt for Thrivent" panose="020B0503030604040103" pitchFamily="34" charset="0"/>
              <a:cs typeface="Basis Grt for Thrivent" panose="020B0503030604040103" pitchFamily="34" charset="0"/>
            </a:endParaRPr>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p:txBody>
          <a:bodyPr/>
          <a:lstStyle/>
          <a:p>
            <a:fld id="{D7756E16-444E-B644-B3D8-50D596555EAF}" type="slidenum">
              <a:rPr lang="en-US" smtClean="0"/>
              <a:pPr/>
              <a:t>16</a:t>
            </a:fld>
            <a:endParaRPr lang="en-US"/>
          </a:p>
        </p:txBody>
      </p:sp>
      <p:sp>
        <p:nvSpPr>
          <p:cNvPr id="14" name="Text Placeholder 9">
            <a:extLst>
              <a:ext uri="{FF2B5EF4-FFF2-40B4-BE49-F238E27FC236}">
                <a16:creationId xmlns:a16="http://schemas.microsoft.com/office/drawing/2014/main" id="{95D75E7B-7129-E587-57C9-90F9B4D8B748}"/>
              </a:ext>
            </a:extLst>
          </p:cNvPr>
          <p:cNvSpPr txBox="1">
            <a:spLocks/>
          </p:cNvSpPr>
          <p:nvPr/>
        </p:nvSpPr>
        <p:spPr>
          <a:xfrm>
            <a:off x="836613" y="279785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21" name="Content Placeholder 8">
            <a:extLst>
              <a:ext uri="{FF2B5EF4-FFF2-40B4-BE49-F238E27FC236}">
                <a16:creationId xmlns:a16="http://schemas.microsoft.com/office/drawing/2014/main" id="{699D64A5-957A-BB25-EE45-5A41AF3181AE}"/>
              </a:ext>
            </a:extLst>
          </p:cNvPr>
          <p:cNvSpPr txBox="1">
            <a:spLocks/>
          </p:cNvSpPr>
          <p:nvPr/>
        </p:nvSpPr>
        <p:spPr>
          <a:xfrm>
            <a:off x="4259061" y="2473447"/>
            <a:ext cx="2849067"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t>Own assets they want converted to income payments.</a:t>
            </a:r>
          </a:p>
          <a:p>
            <a:pPr>
              <a:defRPr/>
            </a:pPr>
            <a:r>
              <a:rPr lang="en-US"/>
              <a:t>Own long-term appreciated securities.</a:t>
            </a:r>
          </a:p>
          <a:p>
            <a:pPr>
              <a:defRPr/>
            </a:pPr>
            <a:r>
              <a:rPr lang="en-US"/>
              <a:t>May seek to avoid market volatility.</a:t>
            </a:r>
          </a:p>
          <a:p>
            <a:pPr>
              <a:defRPr/>
            </a:pPr>
            <a:r>
              <a:rPr lang="en-US"/>
              <a:t>Seek a potential charitable deduction for portion of gift assets.</a:t>
            </a:r>
          </a:p>
          <a:p>
            <a:pPr marL="0" indent="0">
              <a:buNone/>
              <a:defRPr/>
            </a:pPr>
            <a:endParaRPr lang="en-US"/>
          </a:p>
        </p:txBody>
      </p:sp>
    </p:spTree>
    <p:extLst>
      <p:ext uri="{BB962C8B-B14F-4D97-AF65-F5344CB8AC3E}">
        <p14:creationId xmlns:p14="http://schemas.microsoft.com/office/powerpoint/2010/main" val="672150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C2D68-ABB6-B413-2678-EF4B23D451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91E5A-3CC9-763B-A8F6-0ABA70D5BF7E}"/>
              </a:ext>
            </a:extLst>
          </p:cNvPr>
          <p:cNvSpPr>
            <a:spLocks noGrp="1"/>
          </p:cNvSpPr>
          <p:nvPr>
            <p:ph type="title"/>
          </p:nvPr>
        </p:nvSpPr>
        <p:spPr/>
        <p:txBody>
          <a:bodyPr/>
          <a:lstStyle/>
          <a:p>
            <a:r>
              <a:rPr lang="en-US">
                <a:latin typeface="Basis Grt for Thrivent OffWhite"/>
                <a:cs typeface="Basis Grt for Thrivent OffWhite"/>
              </a:rPr>
              <a:t>Next steps</a:t>
            </a:r>
            <a:endParaRPr lang="en-US"/>
          </a:p>
        </p:txBody>
      </p:sp>
      <p:sp>
        <p:nvSpPr>
          <p:cNvPr id="3" name="Slide Number Placeholder 2">
            <a:extLst>
              <a:ext uri="{FF2B5EF4-FFF2-40B4-BE49-F238E27FC236}">
                <a16:creationId xmlns:a16="http://schemas.microsoft.com/office/drawing/2014/main" id="{24C187A3-C0FF-7333-B99C-BA5CCFFE6C6B}"/>
              </a:ext>
            </a:extLst>
          </p:cNvPr>
          <p:cNvSpPr>
            <a:spLocks noGrp="1"/>
          </p:cNvSpPr>
          <p:nvPr>
            <p:ph type="sldNum" sz="quarter" idx="12"/>
          </p:nvPr>
        </p:nvSpPr>
        <p:spPr/>
        <p:txBody>
          <a:bodyPr/>
          <a:lstStyle/>
          <a:p>
            <a:fld id="{D7756E16-444E-B644-B3D8-50D596555EAF}" type="slidenum">
              <a:rPr lang="en-US" smtClean="0"/>
              <a:pPr/>
              <a:t>17</a:t>
            </a:fld>
            <a:endParaRPr lang="en-US"/>
          </a:p>
        </p:txBody>
      </p:sp>
      <p:sp>
        <p:nvSpPr>
          <p:cNvPr id="4" name="Text Placeholder 3">
            <a:extLst>
              <a:ext uri="{FF2B5EF4-FFF2-40B4-BE49-F238E27FC236}">
                <a16:creationId xmlns:a16="http://schemas.microsoft.com/office/drawing/2014/main" id="{B75FB7A1-6A49-7557-85FE-CFAC419B5D85}"/>
              </a:ext>
            </a:extLst>
          </p:cNvPr>
          <p:cNvSpPr>
            <a:spLocks noGrp="1"/>
          </p:cNvSpPr>
          <p:nvPr>
            <p:ph type="body" sz="quarter" idx="13"/>
          </p:nvPr>
        </p:nvSpPr>
        <p:spPr/>
        <p:txBody>
          <a:bodyPr vert="horz" lIns="0" tIns="45720" rIns="91440" bIns="45720" rtlCol="0" anchor="t">
            <a:noAutofit/>
          </a:bodyPr>
          <a:lstStyle/>
          <a:p>
            <a:r>
              <a:rPr lang="en-US">
                <a:latin typeface="Basis Grt for Thrivent OffWhite"/>
                <a:cs typeface="Basis Grt for Thrivent OffWhite"/>
              </a:rPr>
              <a:t>04</a:t>
            </a:r>
            <a:endParaRPr lang="en-US"/>
          </a:p>
        </p:txBody>
      </p:sp>
      <p:sp>
        <p:nvSpPr>
          <p:cNvPr id="5" name="Footer Placeholder 4">
            <a:extLst>
              <a:ext uri="{FF2B5EF4-FFF2-40B4-BE49-F238E27FC236}">
                <a16:creationId xmlns:a16="http://schemas.microsoft.com/office/drawing/2014/main" id="{2D19A371-B345-771D-3910-22B36FE97FF0}"/>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399613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C7DA3F8-B72C-07E1-CE2F-C3401978C2C0}"/>
              </a:ext>
            </a:extLst>
          </p:cNvPr>
          <p:cNvSpPr/>
          <p:nvPr/>
        </p:nvSpPr>
        <p:spPr>
          <a:xfrm>
            <a:off x="317500" y="1684338"/>
            <a:ext cx="11538964" cy="4147844"/>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a:extLst>
              <a:ext uri="{FF2B5EF4-FFF2-40B4-BE49-F238E27FC236}">
                <a16:creationId xmlns:a16="http://schemas.microsoft.com/office/drawing/2014/main" id="{B1C4ADB4-46EF-2B55-D81B-9D8EAF0F154A}"/>
              </a:ext>
            </a:extLst>
          </p:cNvPr>
          <p:cNvSpPr>
            <a:spLocks noGrp="1"/>
          </p:cNvSpPr>
          <p:nvPr>
            <p:ph type="title"/>
          </p:nvPr>
        </p:nvSpPr>
        <p:spPr/>
        <p:txBody>
          <a:bodyPr/>
          <a:lstStyle/>
          <a:p>
            <a:r>
              <a:rPr lang="en-US"/>
              <a:t>Committing to the future</a:t>
            </a:r>
          </a:p>
        </p:txBody>
      </p:sp>
      <p:sp>
        <p:nvSpPr>
          <p:cNvPr id="14" name="Text Placeholder 13">
            <a:extLst>
              <a:ext uri="{FF2B5EF4-FFF2-40B4-BE49-F238E27FC236}">
                <a16:creationId xmlns:a16="http://schemas.microsoft.com/office/drawing/2014/main" id="{0A64B6F6-F156-7C0A-6804-B24755E95F3E}"/>
              </a:ext>
            </a:extLst>
          </p:cNvPr>
          <p:cNvSpPr>
            <a:spLocks noGrp="1"/>
          </p:cNvSpPr>
          <p:nvPr>
            <p:ph type="body" sz="quarter" idx="17"/>
          </p:nvPr>
        </p:nvSpPr>
        <p:spPr>
          <a:xfrm>
            <a:off x="797954" y="3171481"/>
            <a:ext cx="2200406" cy="1667074"/>
          </a:xfrm>
        </p:spPr>
        <p:txBody>
          <a:bodyPr numCol="1" spcCol="457200"/>
          <a:lstStyle/>
          <a:p>
            <a:r>
              <a:rPr lang="en-US"/>
              <a:t>An endowment may grow faster with additional gifts than by investment return. </a:t>
            </a:r>
          </a:p>
          <a:p>
            <a:endParaRPr lang="en-US"/>
          </a:p>
        </p:txBody>
      </p:sp>
      <p:sp>
        <p:nvSpPr>
          <p:cNvPr id="6" name="Footer Placeholder 5">
            <a:extLst>
              <a:ext uri="{FF2B5EF4-FFF2-40B4-BE49-F238E27FC236}">
                <a16:creationId xmlns:a16="http://schemas.microsoft.com/office/drawing/2014/main" id="{843A7DA1-5417-83E4-DAC5-AD0438D07942}"/>
              </a:ext>
            </a:extLst>
          </p:cNvPr>
          <p:cNvSpPr>
            <a:spLocks noGrp="1"/>
          </p:cNvSpPr>
          <p:nvPr>
            <p:ph type="ftr" sz="quarter" idx="15"/>
          </p:nvPr>
        </p:nvSpPr>
        <p:spPr/>
        <p:txBody>
          <a:bodyPr/>
          <a:lstStyle/>
          <a:p>
            <a:r>
              <a:rPr lang="en-US"/>
              <a:t>©2025 Thrivent Charitable™ | All rights reserved. Do not distribute without authorization.</a:t>
            </a:r>
          </a:p>
        </p:txBody>
      </p:sp>
      <p:sp>
        <p:nvSpPr>
          <p:cNvPr id="7" name="Slide Number Placeholder 6">
            <a:extLst>
              <a:ext uri="{FF2B5EF4-FFF2-40B4-BE49-F238E27FC236}">
                <a16:creationId xmlns:a16="http://schemas.microsoft.com/office/drawing/2014/main" id="{750C493C-8668-7EDF-537C-76C6F37538D4}"/>
              </a:ext>
            </a:extLst>
          </p:cNvPr>
          <p:cNvSpPr>
            <a:spLocks noGrp="1"/>
          </p:cNvSpPr>
          <p:nvPr>
            <p:ph type="sldNum" sz="quarter" idx="16"/>
          </p:nvPr>
        </p:nvSpPr>
        <p:spPr/>
        <p:txBody>
          <a:bodyPr/>
          <a:lstStyle/>
          <a:p>
            <a:fld id="{D7756E16-444E-B644-B3D8-50D596555EAF}" type="slidenum">
              <a:rPr lang="en-US" smtClean="0"/>
              <a:pPr/>
              <a:t>18</a:t>
            </a:fld>
            <a:endParaRPr lang="en-US"/>
          </a:p>
        </p:txBody>
      </p:sp>
      <p:sp>
        <p:nvSpPr>
          <p:cNvPr id="33" name="Text Placeholder 13">
            <a:extLst>
              <a:ext uri="{FF2B5EF4-FFF2-40B4-BE49-F238E27FC236}">
                <a16:creationId xmlns:a16="http://schemas.microsoft.com/office/drawing/2014/main" id="{7F1BD931-2E04-F199-1A5D-D28224D200B6}"/>
              </a:ext>
            </a:extLst>
          </p:cNvPr>
          <p:cNvSpPr txBox="1">
            <a:spLocks/>
          </p:cNvSpPr>
          <p:nvPr/>
        </p:nvSpPr>
        <p:spPr>
          <a:xfrm>
            <a:off x="3617994" y="3171481"/>
            <a:ext cx="2307978" cy="1667074"/>
          </a:xfrm>
          <a:prstGeom prst="rect">
            <a:avLst/>
          </a:prstGeom>
        </p:spPr>
        <p:txBody>
          <a:bodyPr vert="horz" lIns="0" tIns="45720" rIns="91440" bIns="45720" numCol="1" spcCol="45720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An endowment fund shows your supporters you are committed to the long term.</a:t>
            </a:r>
          </a:p>
        </p:txBody>
      </p:sp>
      <p:sp>
        <p:nvSpPr>
          <p:cNvPr id="35" name="Text Placeholder 13">
            <a:extLst>
              <a:ext uri="{FF2B5EF4-FFF2-40B4-BE49-F238E27FC236}">
                <a16:creationId xmlns:a16="http://schemas.microsoft.com/office/drawing/2014/main" id="{D9C078C9-F64D-577C-ABEB-3C790DE43790}"/>
              </a:ext>
            </a:extLst>
          </p:cNvPr>
          <p:cNvSpPr txBox="1">
            <a:spLocks/>
          </p:cNvSpPr>
          <p:nvPr/>
        </p:nvSpPr>
        <p:spPr>
          <a:xfrm>
            <a:off x="6438036" y="3171481"/>
            <a:ext cx="2200406" cy="1667074"/>
          </a:xfrm>
          <a:prstGeom prst="rect">
            <a:avLst/>
          </a:prstGeom>
        </p:spPr>
        <p:txBody>
          <a:bodyPr vert="horz" lIns="0" tIns="45720" rIns="91440" bIns="45720" numCol="1" spcCol="45720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An endowment fund for your church or nonprofit is an excellent tool to support your organization’s current and future needs. </a:t>
            </a:r>
          </a:p>
          <a:p>
            <a:endParaRPr lang="en-US"/>
          </a:p>
        </p:txBody>
      </p:sp>
      <p:sp>
        <p:nvSpPr>
          <p:cNvPr id="36" name="Text Placeholder 13">
            <a:extLst>
              <a:ext uri="{FF2B5EF4-FFF2-40B4-BE49-F238E27FC236}">
                <a16:creationId xmlns:a16="http://schemas.microsoft.com/office/drawing/2014/main" id="{420D57A0-CBB5-8906-0D84-394074CCB099}"/>
              </a:ext>
            </a:extLst>
          </p:cNvPr>
          <p:cNvSpPr txBox="1">
            <a:spLocks/>
          </p:cNvSpPr>
          <p:nvPr/>
        </p:nvSpPr>
        <p:spPr>
          <a:xfrm>
            <a:off x="9164279" y="3171481"/>
            <a:ext cx="2200406" cy="1667074"/>
          </a:xfrm>
          <a:prstGeom prst="rect">
            <a:avLst/>
          </a:prstGeom>
        </p:spPr>
        <p:txBody>
          <a:bodyPr vert="horz" lIns="0" tIns="45720" rIns="91440" bIns="45720" numCol="1" spcCol="45720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An endowment allows community members a way to give to your organization in ways they didn’t think were possible. </a:t>
            </a:r>
          </a:p>
          <a:p>
            <a:endParaRPr lang="en-US"/>
          </a:p>
          <a:p>
            <a:endParaRPr lang="en-US"/>
          </a:p>
        </p:txBody>
      </p:sp>
      <p:cxnSp>
        <p:nvCxnSpPr>
          <p:cNvPr id="37" name="Straight Connector 36">
            <a:extLst>
              <a:ext uri="{FF2B5EF4-FFF2-40B4-BE49-F238E27FC236}">
                <a16:creationId xmlns:a16="http://schemas.microsoft.com/office/drawing/2014/main" id="{FEFB7AB9-8EC1-E8F8-863F-BDA10F8C19EC}"/>
              </a:ext>
            </a:extLst>
          </p:cNvPr>
          <p:cNvCxnSpPr>
            <a:cxnSpLocks/>
          </p:cNvCxnSpPr>
          <p:nvPr/>
        </p:nvCxnSpPr>
        <p:spPr>
          <a:xfrm>
            <a:off x="3299984" y="2038080"/>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E3EEF8CE-A8CF-7218-15C5-F759632222BA}"/>
              </a:ext>
            </a:extLst>
          </p:cNvPr>
          <p:cNvCxnSpPr>
            <a:cxnSpLocks/>
          </p:cNvCxnSpPr>
          <p:nvPr/>
        </p:nvCxnSpPr>
        <p:spPr>
          <a:xfrm>
            <a:off x="6104657" y="2038080"/>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68D4453-5BB8-7A5B-D306-FCB1AC3C49F5}"/>
              </a:ext>
            </a:extLst>
          </p:cNvPr>
          <p:cNvCxnSpPr>
            <a:cxnSpLocks/>
          </p:cNvCxnSpPr>
          <p:nvPr/>
        </p:nvCxnSpPr>
        <p:spPr>
          <a:xfrm>
            <a:off x="8817121" y="2038080"/>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pic>
        <p:nvPicPr>
          <p:cNvPr id="40" name="Graphic 39">
            <a:extLst>
              <a:ext uri="{FF2B5EF4-FFF2-40B4-BE49-F238E27FC236}">
                <a16:creationId xmlns:a16="http://schemas.microsoft.com/office/drawing/2014/main" id="{262FF216-3899-D760-1306-7469321219B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43092" y="2279999"/>
            <a:ext cx="640360" cy="640360"/>
          </a:xfrm>
          <a:prstGeom prst="rect">
            <a:avLst/>
          </a:prstGeom>
        </p:spPr>
      </p:pic>
      <p:pic>
        <p:nvPicPr>
          <p:cNvPr id="41" name="Graphic 40">
            <a:extLst>
              <a:ext uri="{FF2B5EF4-FFF2-40B4-BE49-F238E27FC236}">
                <a16:creationId xmlns:a16="http://schemas.microsoft.com/office/drawing/2014/main" id="{B82DF7B8-C004-CD5F-36C1-DAF1804C69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266826" y="2304635"/>
            <a:ext cx="640360" cy="640360"/>
          </a:xfrm>
          <a:prstGeom prst="rect">
            <a:avLst/>
          </a:prstGeom>
        </p:spPr>
      </p:pic>
      <p:pic>
        <p:nvPicPr>
          <p:cNvPr id="42" name="Graphic 41">
            <a:extLst>
              <a:ext uri="{FF2B5EF4-FFF2-40B4-BE49-F238E27FC236}">
                <a16:creationId xmlns:a16="http://schemas.microsoft.com/office/drawing/2014/main" id="{DF71BBDF-9E58-BC9F-1CD0-2F48B42FC2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81949" y="2279999"/>
            <a:ext cx="640360" cy="640360"/>
          </a:xfrm>
          <a:prstGeom prst="rect">
            <a:avLst/>
          </a:prstGeom>
        </p:spPr>
      </p:pic>
      <p:pic>
        <p:nvPicPr>
          <p:cNvPr id="43" name="Graphic 42">
            <a:extLst>
              <a:ext uri="{FF2B5EF4-FFF2-40B4-BE49-F238E27FC236}">
                <a16:creationId xmlns:a16="http://schemas.microsoft.com/office/drawing/2014/main" id="{DA1CF48D-9452-A324-ABA5-0350C6E6130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767198" y="2310975"/>
            <a:ext cx="634020" cy="634020"/>
          </a:xfrm>
          <a:prstGeom prst="rect">
            <a:avLst/>
          </a:prstGeom>
        </p:spPr>
      </p:pic>
    </p:spTree>
    <p:extLst>
      <p:ext uri="{BB962C8B-B14F-4D97-AF65-F5344CB8AC3E}">
        <p14:creationId xmlns:p14="http://schemas.microsoft.com/office/powerpoint/2010/main" val="1262704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BE24EA1-0D60-412A-2BC9-942497D5A87A}"/>
              </a:ext>
            </a:extLst>
          </p:cNvPr>
          <p:cNvSpPr/>
          <p:nvPr/>
        </p:nvSpPr>
        <p:spPr>
          <a:xfrm>
            <a:off x="317500" y="2137566"/>
            <a:ext cx="11538964" cy="3387254"/>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a:extLst>
              <a:ext uri="{FF2B5EF4-FFF2-40B4-BE49-F238E27FC236}">
                <a16:creationId xmlns:a16="http://schemas.microsoft.com/office/drawing/2014/main" id="{B1C4ADB4-46EF-2B55-D81B-9D8EAF0F154A}"/>
              </a:ext>
            </a:extLst>
          </p:cNvPr>
          <p:cNvSpPr>
            <a:spLocks noGrp="1"/>
          </p:cNvSpPr>
          <p:nvPr>
            <p:ph type="title"/>
          </p:nvPr>
        </p:nvSpPr>
        <p:spPr/>
        <p:txBody>
          <a:bodyPr/>
          <a:lstStyle/>
          <a:p>
            <a:r>
              <a:rPr lang="en-US" sz="3600"/>
              <a:t>Giving opens possibilities</a:t>
            </a:r>
          </a:p>
        </p:txBody>
      </p:sp>
      <p:sp>
        <p:nvSpPr>
          <p:cNvPr id="14" name="Text Placeholder 13">
            <a:extLst>
              <a:ext uri="{FF2B5EF4-FFF2-40B4-BE49-F238E27FC236}">
                <a16:creationId xmlns:a16="http://schemas.microsoft.com/office/drawing/2014/main" id="{0A64B6F6-F156-7C0A-6804-B24755E95F3E}"/>
              </a:ext>
            </a:extLst>
          </p:cNvPr>
          <p:cNvSpPr>
            <a:spLocks noGrp="1"/>
          </p:cNvSpPr>
          <p:nvPr>
            <p:ph type="body" sz="quarter" idx="17"/>
          </p:nvPr>
        </p:nvSpPr>
        <p:spPr>
          <a:xfrm>
            <a:off x="634999" y="2350977"/>
            <a:ext cx="8324583" cy="384909"/>
          </a:xfrm>
        </p:spPr>
        <p:txBody>
          <a:bodyPr/>
          <a:lstStyle/>
          <a:p>
            <a:r>
              <a:rPr lang="en-US"/>
              <a:t>Putting it together with these simple steps:</a:t>
            </a:r>
          </a:p>
        </p:txBody>
      </p:sp>
      <p:sp>
        <p:nvSpPr>
          <p:cNvPr id="6" name="Footer Placeholder 5">
            <a:extLst>
              <a:ext uri="{FF2B5EF4-FFF2-40B4-BE49-F238E27FC236}">
                <a16:creationId xmlns:a16="http://schemas.microsoft.com/office/drawing/2014/main" id="{843A7DA1-5417-83E4-DAC5-AD0438D07942}"/>
              </a:ext>
            </a:extLst>
          </p:cNvPr>
          <p:cNvSpPr>
            <a:spLocks noGrp="1"/>
          </p:cNvSpPr>
          <p:nvPr>
            <p:ph type="ftr" sz="quarter" idx="15"/>
          </p:nvPr>
        </p:nvSpPr>
        <p:spPr/>
        <p:txBody>
          <a:bodyPr/>
          <a:lstStyle/>
          <a:p>
            <a:r>
              <a:rPr lang="en-US"/>
              <a:t>©2025 Thrivent Charitable™ | All rights reserved. Do not distribute without authorization.</a:t>
            </a:r>
          </a:p>
        </p:txBody>
      </p:sp>
      <p:sp>
        <p:nvSpPr>
          <p:cNvPr id="7" name="Slide Number Placeholder 6">
            <a:extLst>
              <a:ext uri="{FF2B5EF4-FFF2-40B4-BE49-F238E27FC236}">
                <a16:creationId xmlns:a16="http://schemas.microsoft.com/office/drawing/2014/main" id="{750C493C-8668-7EDF-537C-76C6F37538D4}"/>
              </a:ext>
            </a:extLst>
          </p:cNvPr>
          <p:cNvSpPr>
            <a:spLocks noGrp="1"/>
          </p:cNvSpPr>
          <p:nvPr>
            <p:ph type="sldNum" sz="quarter" idx="16"/>
          </p:nvPr>
        </p:nvSpPr>
        <p:spPr/>
        <p:txBody>
          <a:bodyPr/>
          <a:lstStyle/>
          <a:p>
            <a:fld id="{D7756E16-444E-B644-B3D8-50D596555EAF}" type="slidenum">
              <a:rPr lang="en-US" smtClean="0"/>
              <a:pPr/>
              <a:t>19</a:t>
            </a:fld>
            <a:endParaRPr lang="en-US"/>
          </a:p>
        </p:txBody>
      </p:sp>
      <p:cxnSp>
        <p:nvCxnSpPr>
          <p:cNvPr id="2" name="Straight Connector 1">
            <a:extLst>
              <a:ext uri="{FF2B5EF4-FFF2-40B4-BE49-F238E27FC236}">
                <a16:creationId xmlns:a16="http://schemas.microsoft.com/office/drawing/2014/main" id="{69821D10-2C81-FBBC-E585-627A50B99983}"/>
              </a:ext>
            </a:extLst>
          </p:cNvPr>
          <p:cNvCxnSpPr>
            <a:cxnSpLocks/>
          </p:cNvCxnSpPr>
          <p:nvPr/>
        </p:nvCxnSpPr>
        <p:spPr>
          <a:xfrm>
            <a:off x="317500" y="3967790"/>
            <a:ext cx="11538964"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3" name="Oval 2">
            <a:extLst>
              <a:ext uri="{FF2B5EF4-FFF2-40B4-BE49-F238E27FC236}">
                <a16:creationId xmlns:a16="http://schemas.microsoft.com/office/drawing/2014/main" id="{F6D264AA-0C4E-BED9-9258-B85B3FBB5295}"/>
              </a:ext>
            </a:extLst>
          </p:cNvPr>
          <p:cNvSpPr/>
          <p:nvPr/>
        </p:nvSpPr>
        <p:spPr>
          <a:xfrm flipV="1">
            <a:off x="1390721" y="3906244"/>
            <a:ext cx="123092" cy="123092"/>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Oval 3">
            <a:extLst>
              <a:ext uri="{FF2B5EF4-FFF2-40B4-BE49-F238E27FC236}">
                <a16:creationId xmlns:a16="http://schemas.microsoft.com/office/drawing/2014/main" id="{93EE4C49-A9B6-898B-02F8-DCFB19F294F7}"/>
              </a:ext>
            </a:extLst>
          </p:cNvPr>
          <p:cNvSpPr/>
          <p:nvPr/>
        </p:nvSpPr>
        <p:spPr>
          <a:xfrm flipV="1">
            <a:off x="3657514" y="3915036"/>
            <a:ext cx="123092" cy="123092"/>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608E7D51-9356-1C3A-3154-06686056885F}"/>
              </a:ext>
            </a:extLst>
          </p:cNvPr>
          <p:cNvSpPr/>
          <p:nvPr/>
        </p:nvSpPr>
        <p:spPr>
          <a:xfrm flipV="1">
            <a:off x="5924307" y="3915036"/>
            <a:ext cx="123092" cy="123092"/>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1563F62-D535-3B93-7DF2-369926693641}"/>
              </a:ext>
            </a:extLst>
          </p:cNvPr>
          <p:cNvSpPr/>
          <p:nvPr/>
        </p:nvSpPr>
        <p:spPr>
          <a:xfrm flipV="1">
            <a:off x="8191100" y="3915036"/>
            <a:ext cx="123092" cy="123092"/>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974DD23-B499-3233-872B-FAD12124C60B}"/>
              </a:ext>
            </a:extLst>
          </p:cNvPr>
          <p:cNvSpPr/>
          <p:nvPr/>
        </p:nvSpPr>
        <p:spPr>
          <a:xfrm flipV="1">
            <a:off x="10457891" y="3915036"/>
            <a:ext cx="123092" cy="123092"/>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0">
            <a:extLst>
              <a:ext uri="{FF2B5EF4-FFF2-40B4-BE49-F238E27FC236}">
                <a16:creationId xmlns:a16="http://schemas.microsoft.com/office/drawing/2014/main" id="{359BCDFA-52FF-CCDB-5096-B2938D3F896F}"/>
              </a:ext>
            </a:extLst>
          </p:cNvPr>
          <p:cNvSpPr txBox="1">
            <a:spLocks/>
          </p:cNvSpPr>
          <p:nvPr/>
        </p:nvSpPr>
        <p:spPr>
          <a:xfrm>
            <a:off x="476250" y="4263115"/>
            <a:ext cx="1952034" cy="407988"/>
          </a:xfrm>
          <a:prstGeom prst="rect">
            <a:avLst/>
          </a:prstGeom>
        </p:spPr>
        <p:txBody>
          <a:bodyPr tIns="0" rIns="0" bIns="0"/>
          <a:lstStyle>
            <a:lvl1pPr marL="7938" indent="-7938" algn="ctr" defTabSz="914400" rtl="0" eaLnBrk="1" latinLnBrk="0" hangingPunct="1">
              <a:lnSpc>
                <a:spcPct val="90000"/>
              </a:lnSpc>
              <a:spcBef>
                <a:spcPts val="1000"/>
              </a:spcBef>
              <a:buClr>
                <a:schemeClr val="accent1"/>
              </a:buClr>
              <a:buFontTx/>
              <a:buNone/>
              <a:tabLst/>
              <a:defRPr sz="12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t>Create a vision for your endowment fund—dream big and then focus.</a:t>
            </a:r>
          </a:p>
        </p:txBody>
      </p:sp>
      <p:sp>
        <p:nvSpPr>
          <p:cNvPr id="16" name="Text Placeholder 10">
            <a:extLst>
              <a:ext uri="{FF2B5EF4-FFF2-40B4-BE49-F238E27FC236}">
                <a16:creationId xmlns:a16="http://schemas.microsoft.com/office/drawing/2014/main" id="{C7B7CAEA-025D-4C18-2297-3913E9634408}"/>
              </a:ext>
            </a:extLst>
          </p:cNvPr>
          <p:cNvSpPr txBox="1">
            <a:spLocks/>
          </p:cNvSpPr>
          <p:nvPr/>
        </p:nvSpPr>
        <p:spPr>
          <a:xfrm>
            <a:off x="2758429" y="4263115"/>
            <a:ext cx="1952034" cy="407988"/>
          </a:xfrm>
          <a:prstGeom prst="rect">
            <a:avLst/>
          </a:prstGeom>
        </p:spPr>
        <p:txBody>
          <a:bodyPr tIns="0" rIns="0" bIns="0"/>
          <a:lstStyle>
            <a:lvl1pPr marL="7938" indent="-7938" algn="ctr" defTabSz="914400" rtl="0" eaLnBrk="1" latinLnBrk="0" hangingPunct="1">
              <a:lnSpc>
                <a:spcPct val="90000"/>
              </a:lnSpc>
              <a:spcBef>
                <a:spcPts val="1000"/>
              </a:spcBef>
              <a:buClr>
                <a:schemeClr val="accent1"/>
              </a:buClr>
              <a:buFontTx/>
              <a:buNone/>
              <a:tabLst/>
              <a:defRPr sz="12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200">
                <a:solidFill>
                  <a:schemeClr val="accent1">
                    <a:lumMod val="75000"/>
                  </a:schemeClr>
                </a:solidFill>
              </a:rPr>
              <a:t>Consider near- and long-term projects</a:t>
            </a:r>
            <a:r>
              <a:rPr lang="en-US" sz="1200">
                <a:solidFill>
                  <a:sysClr val="windowText" lastClr="000000"/>
                </a:solidFill>
              </a:rPr>
              <a:t>—make your endowment fund real for your organization.</a:t>
            </a:r>
          </a:p>
        </p:txBody>
      </p:sp>
      <p:sp>
        <p:nvSpPr>
          <p:cNvPr id="17" name="Text Placeholder 10">
            <a:extLst>
              <a:ext uri="{FF2B5EF4-FFF2-40B4-BE49-F238E27FC236}">
                <a16:creationId xmlns:a16="http://schemas.microsoft.com/office/drawing/2014/main" id="{02C1BD04-40DA-9072-4E6F-9903C68F96F8}"/>
              </a:ext>
            </a:extLst>
          </p:cNvPr>
          <p:cNvSpPr txBox="1">
            <a:spLocks/>
          </p:cNvSpPr>
          <p:nvPr/>
        </p:nvSpPr>
        <p:spPr>
          <a:xfrm>
            <a:off x="5040608" y="4263115"/>
            <a:ext cx="1952034" cy="407988"/>
          </a:xfrm>
          <a:prstGeom prst="rect">
            <a:avLst/>
          </a:prstGeom>
        </p:spPr>
        <p:txBody>
          <a:bodyPr tIns="0" rIns="0" bIns="0"/>
          <a:lstStyle>
            <a:lvl1pPr marL="7938" indent="-7938" algn="ctr" defTabSz="914400" rtl="0" eaLnBrk="1" latinLnBrk="0" hangingPunct="1">
              <a:lnSpc>
                <a:spcPct val="90000"/>
              </a:lnSpc>
              <a:spcBef>
                <a:spcPts val="1000"/>
              </a:spcBef>
              <a:buClr>
                <a:schemeClr val="accent1"/>
              </a:buClr>
              <a:buFontTx/>
              <a:buNone/>
              <a:tabLst/>
              <a:defRPr sz="12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180975" algn="l"/>
            <a:r>
              <a:rPr lang="en-US" sz="1200" b="0">
                <a:solidFill>
                  <a:schemeClr val="accent1">
                    <a:lumMod val="75000"/>
                  </a:schemeClr>
                </a:solidFill>
              </a:rPr>
              <a:t>Share</a:t>
            </a:r>
            <a:r>
              <a:rPr lang="en-US" sz="1200" b="0">
                <a:solidFill>
                  <a:sysClr val="windowText" lastClr="000000"/>
                </a:solidFill>
              </a:rPr>
              <a:t> your endowment fund’s stories.</a:t>
            </a:r>
          </a:p>
        </p:txBody>
      </p:sp>
      <p:sp>
        <p:nvSpPr>
          <p:cNvPr id="18" name="Text Placeholder 10">
            <a:extLst>
              <a:ext uri="{FF2B5EF4-FFF2-40B4-BE49-F238E27FC236}">
                <a16:creationId xmlns:a16="http://schemas.microsoft.com/office/drawing/2014/main" id="{36E49BE8-EE4F-FEB7-101D-2EED4A4FAC05}"/>
              </a:ext>
            </a:extLst>
          </p:cNvPr>
          <p:cNvSpPr txBox="1">
            <a:spLocks/>
          </p:cNvSpPr>
          <p:nvPr/>
        </p:nvSpPr>
        <p:spPr>
          <a:xfrm>
            <a:off x="7322787" y="4263115"/>
            <a:ext cx="1952034" cy="407988"/>
          </a:xfrm>
          <a:prstGeom prst="rect">
            <a:avLst/>
          </a:prstGeom>
        </p:spPr>
        <p:txBody>
          <a:bodyPr tIns="0" rIns="0" bIns="0"/>
          <a:lstStyle>
            <a:lvl1pPr marL="7938" indent="-7938" algn="ctr" defTabSz="914400" rtl="0" eaLnBrk="1" latinLnBrk="0" hangingPunct="1">
              <a:lnSpc>
                <a:spcPct val="90000"/>
              </a:lnSpc>
              <a:spcBef>
                <a:spcPts val="1000"/>
              </a:spcBef>
              <a:buClr>
                <a:schemeClr val="accent1"/>
              </a:buClr>
              <a:buFontTx/>
              <a:buNone/>
              <a:tabLst/>
              <a:defRPr sz="12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180975" algn="l"/>
            <a:r>
              <a:rPr lang="en-US" sz="1200" b="0">
                <a:solidFill>
                  <a:schemeClr val="accent1">
                    <a:lumMod val="75000"/>
                  </a:schemeClr>
                </a:solidFill>
              </a:rPr>
              <a:t>Promote</a:t>
            </a:r>
            <a:r>
              <a:rPr lang="en-US" sz="1200" b="0">
                <a:solidFill>
                  <a:sysClr val="windowText" lastClr="000000"/>
                </a:solidFill>
              </a:rPr>
              <a:t> giving to your endowment.</a:t>
            </a:r>
          </a:p>
        </p:txBody>
      </p:sp>
      <p:sp>
        <p:nvSpPr>
          <p:cNvPr id="19" name="Text Placeholder 10">
            <a:extLst>
              <a:ext uri="{FF2B5EF4-FFF2-40B4-BE49-F238E27FC236}">
                <a16:creationId xmlns:a16="http://schemas.microsoft.com/office/drawing/2014/main" id="{B46AEEA7-8784-E0A7-2F88-0009C28734F4}"/>
              </a:ext>
            </a:extLst>
          </p:cNvPr>
          <p:cNvSpPr txBox="1">
            <a:spLocks/>
          </p:cNvSpPr>
          <p:nvPr/>
        </p:nvSpPr>
        <p:spPr>
          <a:xfrm>
            <a:off x="9604966" y="4263115"/>
            <a:ext cx="1952034" cy="407988"/>
          </a:xfrm>
          <a:prstGeom prst="rect">
            <a:avLst/>
          </a:prstGeom>
        </p:spPr>
        <p:txBody>
          <a:bodyPr tIns="0" rIns="0" bIns="0"/>
          <a:lstStyle>
            <a:lvl1pPr marL="7938" indent="-7938" algn="ctr" defTabSz="914400" rtl="0" eaLnBrk="1" latinLnBrk="0" hangingPunct="1">
              <a:lnSpc>
                <a:spcPct val="90000"/>
              </a:lnSpc>
              <a:spcBef>
                <a:spcPts val="1000"/>
              </a:spcBef>
              <a:buClr>
                <a:schemeClr val="accent1"/>
              </a:buClr>
              <a:buFontTx/>
              <a:buNone/>
              <a:tabLst/>
              <a:defRPr sz="12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180975" algn="l"/>
            <a:r>
              <a:rPr lang="en-US" sz="1200" b="0">
                <a:solidFill>
                  <a:schemeClr val="accent1">
                    <a:lumMod val="75000"/>
                  </a:schemeClr>
                </a:solidFill>
              </a:rPr>
              <a:t>Celebrate</a:t>
            </a:r>
            <a:r>
              <a:rPr lang="en-US" sz="1200" b="0">
                <a:solidFill>
                  <a:sysClr val="windowText" lastClr="000000"/>
                </a:solidFill>
              </a:rPr>
              <a:t> every distribution </a:t>
            </a:r>
            <a:r>
              <a:rPr lang="en-US" sz="1200">
                <a:solidFill>
                  <a:sysClr val="windowText" lastClr="000000"/>
                </a:solidFill>
              </a:rPr>
              <a:t>from</a:t>
            </a:r>
            <a:r>
              <a:rPr lang="en-US" sz="1200" b="0">
                <a:solidFill>
                  <a:sysClr val="windowText" lastClr="000000"/>
                </a:solidFill>
              </a:rPr>
              <a:t> your endowment.</a:t>
            </a:r>
          </a:p>
        </p:txBody>
      </p:sp>
      <p:pic>
        <p:nvPicPr>
          <p:cNvPr id="30" name="Graphic 29">
            <a:extLst>
              <a:ext uri="{FF2B5EF4-FFF2-40B4-BE49-F238E27FC236}">
                <a16:creationId xmlns:a16="http://schemas.microsoft.com/office/drawing/2014/main" id="{1D518A10-19C2-09A7-1402-A6C022FEC5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37711" y="3154913"/>
            <a:ext cx="640360" cy="640360"/>
          </a:xfrm>
          <a:prstGeom prst="rect">
            <a:avLst/>
          </a:prstGeom>
        </p:spPr>
      </p:pic>
      <p:pic>
        <p:nvPicPr>
          <p:cNvPr id="31" name="Graphic 30">
            <a:extLst>
              <a:ext uri="{FF2B5EF4-FFF2-40B4-BE49-F238E27FC236}">
                <a16:creationId xmlns:a16="http://schemas.microsoft.com/office/drawing/2014/main" id="{2F7B26AD-F485-010D-E1D1-4D9E7EDEBB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32466" y="3175340"/>
            <a:ext cx="640360" cy="640360"/>
          </a:xfrm>
          <a:prstGeom prst="rect">
            <a:avLst/>
          </a:prstGeom>
        </p:spPr>
      </p:pic>
      <p:pic>
        <p:nvPicPr>
          <p:cNvPr id="32" name="Graphic 31">
            <a:extLst>
              <a:ext uri="{FF2B5EF4-FFF2-40B4-BE49-F238E27FC236}">
                <a16:creationId xmlns:a16="http://schemas.microsoft.com/office/drawing/2014/main" id="{9BB3DAA5-314D-DB22-1F1C-37A64A7A4A0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04127" y="3103125"/>
            <a:ext cx="640360" cy="640360"/>
          </a:xfrm>
          <a:prstGeom prst="rect">
            <a:avLst/>
          </a:prstGeom>
        </p:spPr>
      </p:pic>
      <p:pic>
        <p:nvPicPr>
          <p:cNvPr id="34" name="Graphic 33">
            <a:extLst>
              <a:ext uri="{FF2B5EF4-FFF2-40B4-BE49-F238E27FC236}">
                <a16:creationId xmlns:a16="http://schemas.microsoft.com/office/drawing/2014/main" id="{2DCB6D06-A72B-EFA4-0F3C-214EDE8FFF5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460426" y="3139125"/>
            <a:ext cx="640360" cy="640360"/>
          </a:xfrm>
          <a:prstGeom prst="rect">
            <a:avLst/>
          </a:prstGeom>
        </p:spPr>
      </p:pic>
      <p:pic>
        <p:nvPicPr>
          <p:cNvPr id="35" name="Graphic 34">
            <a:extLst>
              <a:ext uri="{FF2B5EF4-FFF2-40B4-BE49-F238E27FC236}">
                <a16:creationId xmlns:a16="http://schemas.microsoft.com/office/drawing/2014/main" id="{B98EEE5F-21A2-1E11-E2CA-A346D811CEB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56284" y="3114073"/>
            <a:ext cx="640360" cy="640360"/>
          </a:xfrm>
          <a:prstGeom prst="rect">
            <a:avLst/>
          </a:prstGeom>
        </p:spPr>
      </p:pic>
    </p:spTree>
    <p:extLst>
      <p:ext uri="{BB962C8B-B14F-4D97-AF65-F5344CB8AC3E}">
        <p14:creationId xmlns:p14="http://schemas.microsoft.com/office/powerpoint/2010/main" val="839029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19">
            <a:extLst>
              <a:ext uri="{FF2B5EF4-FFF2-40B4-BE49-F238E27FC236}">
                <a16:creationId xmlns:a16="http://schemas.microsoft.com/office/drawing/2014/main" id="{5F6A9A4A-40D8-CCBE-D4EB-FA6842005E58}"/>
              </a:ext>
            </a:extLst>
          </p:cNvPr>
          <p:cNvSpPr>
            <a:spLocks noGrp="1"/>
          </p:cNvSpPr>
          <p:nvPr>
            <p:ph type="sldNum" sz="quarter" idx="12"/>
          </p:nvPr>
        </p:nvSpPr>
        <p:spPr/>
        <p:txBody>
          <a:bodyPr/>
          <a:lstStyle/>
          <a:p>
            <a:fld id="{D7756E16-444E-B644-B3D8-50D596555EAF}" type="slidenum">
              <a:rPr lang="en-US" smtClean="0"/>
              <a:pPr/>
              <a:t>2</a:t>
            </a:fld>
            <a:endParaRPr lang="en-US"/>
          </a:p>
        </p:txBody>
      </p:sp>
      <p:sp>
        <p:nvSpPr>
          <p:cNvPr id="21" name="Title 20">
            <a:extLst>
              <a:ext uri="{FF2B5EF4-FFF2-40B4-BE49-F238E27FC236}">
                <a16:creationId xmlns:a16="http://schemas.microsoft.com/office/drawing/2014/main" id="{F467E29D-3191-3A50-A7C4-DC7E4D662B5E}"/>
              </a:ext>
            </a:extLst>
          </p:cNvPr>
          <p:cNvSpPr>
            <a:spLocks noGrp="1"/>
          </p:cNvSpPr>
          <p:nvPr>
            <p:ph type="title"/>
          </p:nvPr>
        </p:nvSpPr>
        <p:spPr/>
        <p:txBody>
          <a:bodyPr/>
          <a:lstStyle/>
          <a:p>
            <a:endParaRPr lang="en-US"/>
          </a:p>
        </p:txBody>
      </p:sp>
      <p:sp>
        <p:nvSpPr>
          <p:cNvPr id="27" name="Text Placeholder 26">
            <a:extLst>
              <a:ext uri="{FF2B5EF4-FFF2-40B4-BE49-F238E27FC236}">
                <a16:creationId xmlns:a16="http://schemas.microsoft.com/office/drawing/2014/main" id="{425EC6A3-36E2-4EC7-1FE4-4A97F757CC94}"/>
              </a:ext>
            </a:extLst>
          </p:cNvPr>
          <p:cNvSpPr>
            <a:spLocks noGrp="1"/>
          </p:cNvSpPr>
          <p:nvPr>
            <p:ph type="body" idx="21"/>
          </p:nvPr>
        </p:nvSpPr>
        <p:spPr>
          <a:xfrm>
            <a:off x="629627" y="1931739"/>
            <a:ext cx="4329561" cy="582583"/>
          </a:xfrm>
        </p:spPr>
        <p:txBody>
          <a:bodyPr/>
          <a:lstStyle/>
          <a:p>
            <a:r>
              <a:rPr lang="en-US" b="0"/>
              <a:t>Role of an endowment fund</a:t>
            </a:r>
            <a:endParaRPr lang="en-US"/>
          </a:p>
        </p:txBody>
      </p:sp>
      <p:sp>
        <p:nvSpPr>
          <p:cNvPr id="28" name="Text Placeholder 27">
            <a:extLst>
              <a:ext uri="{FF2B5EF4-FFF2-40B4-BE49-F238E27FC236}">
                <a16:creationId xmlns:a16="http://schemas.microsoft.com/office/drawing/2014/main" id="{4D052F0C-14E1-5A10-47AC-279AA1B3E126}"/>
              </a:ext>
            </a:extLst>
          </p:cNvPr>
          <p:cNvSpPr>
            <a:spLocks noGrp="1"/>
          </p:cNvSpPr>
          <p:nvPr>
            <p:ph type="body" idx="22"/>
          </p:nvPr>
        </p:nvSpPr>
        <p:spPr>
          <a:xfrm>
            <a:off x="8149780" y="1768710"/>
            <a:ext cx="1351995" cy="505619"/>
          </a:xfrm>
        </p:spPr>
        <p:txBody>
          <a:bodyPr/>
          <a:lstStyle/>
          <a:p>
            <a:r>
              <a:rPr lang="en-US"/>
              <a:t>01</a:t>
            </a:r>
          </a:p>
        </p:txBody>
      </p:sp>
      <p:sp>
        <p:nvSpPr>
          <p:cNvPr id="29" name="Text Placeholder 28">
            <a:extLst>
              <a:ext uri="{FF2B5EF4-FFF2-40B4-BE49-F238E27FC236}">
                <a16:creationId xmlns:a16="http://schemas.microsoft.com/office/drawing/2014/main" id="{37CC2C3A-3F87-723E-81FE-7D1B4653E8BF}"/>
              </a:ext>
            </a:extLst>
          </p:cNvPr>
          <p:cNvSpPr>
            <a:spLocks noGrp="1"/>
          </p:cNvSpPr>
          <p:nvPr>
            <p:ph type="body" idx="24"/>
          </p:nvPr>
        </p:nvSpPr>
        <p:spPr>
          <a:xfrm>
            <a:off x="8149780" y="2858955"/>
            <a:ext cx="1351995" cy="505619"/>
          </a:xfrm>
        </p:spPr>
        <p:txBody>
          <a:bodyPr/>
          <a:lstStyle/>
          <a:p>
            <a:r>
              <a:rPr lang="en-US"/>
              <a:t>02</a:t>
            </a:r>
          </a:p>
        </p:txBody>
      </p:sp>
      <p:sp>
        <p:nvSpPr>
          <p:cNvPr id="30" name="Text Placeholder 29">
            <a:extLst>
              <a:ext uri="{FF2B5EF4-FFF2-40B4-BE49-F238E27FC236}">
                <a16:creationId xmlns:a16="http://schemas.microsoft.com/office/drawing/2014/main" id="{A99D78FF-EACC-11A3-CD96-AA9BE6314A1B}"/>
              </a:ext>
            </a:extLst>
          </p:cNvPr>
          <p:cNvSpPr>
            <a:spLocks noGrp="1"/>
          </p:cNvSpPr>
          <p:nvPr>
            <p:ph type="body" idx="26"/>
          </p:nvPr>
        </p:nvSpPr>
        <p:spPr>
          <a:xfrm>
            <a:off x="8149780" y="3949202"/>
            <a:ext cx="1351995" cy="505619"/>
          </a:xfrm>
        </p:spPr>
        <p:txBody>
          <a:bodyPr/>
          <a:lstStyle/>
          <a:p>
            <a:r>
              <a:rPr lang="en-US"/>
              <a:t>03</a:t>
            </a:r>
          </a:p>
        </p:txBody>
      </p:sp>
      <p:sp>
        <p:nvSpPr>
          <p:cNvPr id="31" name="Text Placeholder 30">
            <a:extLst>
              <a:ext uri="{FF2B5EF4-FFF2-40B4-BE49-F238E27FC236}">
                <a16:creationId xmlns:a16="http://schemas.microsoft.com/office/drawing/2014/main" id="{FD9052AC-8C7D-9002-9286-D222D1BA883B}"/>
              </a:ext>
            </a:extLst>
          </p:cNvPr>
          <p:cNvSpPr>
            <a:spLocks noGrp="1"/>
          </p:cNvSpPr>
          <p:nvPr>
            <p:ph type="body" idx="28"/>
          </p:nvPr>
        </p:nvSpPr>
        <p:spPr>
          <a:xfrm>
            <a:off x="8149780" y="5039448"/>
            <a:ext cx="1351995" cy="505619"/>
          </a:xfrm>
        </p:spPr>
        <p:txBody>
          <a:bodyPr/>
          <a:lstStyle/>
          <a:p>
            <a:r>
              <a:rPr lang="en-US"/>
              <a:t>04</a:t>
            </a:r>
          </a:p>
        </p:txBody>
      </p:sp>
      <p:sp>
        <p:nvSpPr>
          <p:cNvPr id="32" name="Text Placeholder 31">
            <a:extLst>
              <a:ext uri="{FF2B5EF4-FFF2-40B4-BE49-F238E27FC236}">
                <a16:creationId xmlns:a16="http://schemas.microsoft.com/office/drawing/2014/main" id="{E4D9A846-EAF8-35E1-FBCA-A46EA4E20E60}"/>
              </a:ext>
            </a:extLst>
          </p:cNvPr>
          <p:cNvSpPr>
            <a:spLocks noGrp="1"/>
          </p:cNvSpPr>
          <p:nvPr>
            <p:ph type="body" idx="29"/>
          </p:nvPr>
        </p:nvSpPr>
        <p:spPr>
          <a:xfrm>
            <a:off x="629627" y="2983642"/>
            <a:ext cx="4875365" cy="582583"/>
          </a:xfrm>
        </p:spPr>
        <p:txBody>
          <a:bodyPr/>
          <a:lstStyle/>
          <a:p>
            <a:r>
              <a:rPr lang="en-US" b="0"/>
              <a:t>How an endowment fund works</a:t>
            </a:r>
            <a:endParaRPr lang="en-US"/>
          </a:p>
        </p:txBody>
      </p:sp>
      <p:sp>
        <p:nvSpPr>
          <p:cNvPr id="33" name="Text Placeholder 32">
            <a:extLst>
              <a:ext uri="{FF2B5EF4-FFF2-40B4-BE49-F238E27FC236}">
                <a16:creationId xmlns:a16="http://schemas.microsoft.com/office/drawing/2014/main" id="{0FA9FA3A-1FB2-FAA9-A3B0-5BCC15013461}"/>
              </a:ext>
            </a:extLst>
          </p:cNvPr>
          <p:cNvSpPr>
            <a:spLocks noGrp="1"/>
          </p:cNvSpPr>
          <p:nvPr>
            <p:ph type="body" idx="30"/>
          </p:nvPr>
        </p:nvSpPr>
        <p:spPr>
          <a:xfrm>
            <a:off x="629628" y="4083672"/>
            <a:ext cx="3780692" cy="582583"/>
          </a:xfrm>
        </p:spPr>
        <p:txBody>
          <a:bodyPr/>
          <a:lstStyle/>
          <a:p>
            <a:r>
              <a:rPr lang="en-US" b="0"/>
              <a:t>Giving options</a:t>
            </a:r>
            <a:endParaRPr lang="en-US"/>
          </a:p>
        </p:txBody>
      </p:sp>
      <p:sp>
        <p:nvSpPr>
          <p:cNvPr id="34" name="Text Placeholder 33">
            <a:extLst>
              <a:ext uri="{FF2B5EF4-FFF2-40B4-BE49-F238E27FC236}">
                <a16:creationId xmlns:a16="http://schemas.microsoft.com/office/drawing/2014/main" id="{CA1F7957-8616-1DE8-1E7E-F6862C2EB13C}"/>
              </a:ext>
            </a:extLst>
          </p:cNvPr>
          <p:cNvSpPr>
            <a:spLocks noGrp="1"/>
          </p:cNvSpPr>
          <p:nvPr>
            <p:ph type="body" idx="31"/>
          </p:nvPr>
        </p:nvSpPr>
        <p:spPr>
          <a:xfrm>
            <a:off x="626728" y="5144529"/>
            <a:ext cx="3780692" cy="582583"/>
          </a:xfrm>
        </p:spPr>
        <p:txBody>
          <a:bodyPr/>
          <a:lstStyle/>
          <a:p>
            <a:r>
              <a:rPr lang="en-US">
                <a:latin typeface="Basis Grt for Thrivent OffWhite"/>
                <a:cs typeface="Basis Grt for Thrivent OffWhite"/>
              </a:rPr>
              <a:t>Next steps</a:t>
            </a:r>
            <a:endParaRPr lang="en-US"/>
          </a:p>
        </p:txBody>
      </p:sp>
      <p:sp>
        <p:nvSpPr>
          <p:cNvPr id="19" name="Footer Placeholder 18">
            <a:extLst>
              <a:ext uri="{FF2B5EF4-FFF2-40B4-BE49-F238E27FC236}">
                <a16:creationId xmlns:a16="http://schemas.microsoft.com/office/drawing/2014/main" id="{02666EE9-5DE2-C9E8-C37D-40AE3872AEDF}"/>
              </a:ext>
            </a:extLst>
          </p:cNvPr>
          <p:cNvSpPr>
            <a:spLocks noGrp="1"/>
          </p:cNvSpPr>
          <p:nvPr>
            <p:ph type="ftr" sz="quarter" idx="36"/>
          </p:nvPr>
        </p:nvSpPr>
        <p:spPr/>
        <p:txBody>
          <a:bodyPr/>
          <a:lstStyle/>
          <a:p>
            <a:r>
              <a:rPr lang="en-US"/>
              <a:t>©2025 Thrivent Charitable™ | All rights reserved. Do not distribute without authorization.</a:t>
            </a:r>
          </a:p>
        </p:txBody>
      </p:sp>
      <p:grpSp>
        <p:nvGrpSpPr>
          <p:cNvPr id="43" name="Group 42">
            <a:extLst>
              <a:ext uri="{FF2B5EF4-FFF2-40B4-BE49-F238E27FC236}">
                <a16:creationId xmlns:a16="http://schemas.microsoft.com/office/drawing/2014/main" id="{69AE8DE8-8A05-1F67-D90E-005391004195}"/>
              </a:ext>
            </a:extLst>
          </p:cNvPr>
          <p:cNvGrpSpPr/>
          <p:nvPr/>
        </p:nvGrpSpPr>
        <p:grpSpPr>
          <a:xfrm>
            <a:off x="632528" y="2444588"/>
            <a:ext cx="8926410" cy="3270739"/>
            <a:chOff x="632528" y="2444588"/>
            <a:chExt cx="4811346" cy="3270739"/>
          </a:xfrm>
        </p:grpSpPr>
        <p:cxnSp>
          <p:nvCxnSpPr>
            <p:cNvPr id="39" name="Straight Connector 38">
              <a:extLst>
                <a:ext uri="{FF2B5EF4-FFF2-40B4-BE49-F238E27FC236}">
                  <a16:creationId xmlns:a16="http://schemas.microsoft.com/office/drawing/2014/main" id="{EE56A920-7421-BC4F-594C-3FD40D01A79E}"/>
                </a:ext>
              </a:extLst>
            </p:cNvPr>
            <p:cNvCxnSpPr>
              <a:cxnSpLocks/>
            </p:cNvCxnSpPr>
            <p:nvPr/>
          </p:nvCxnSpPr>
          <p:spPr>
            <a:xfrm>
              <a:off x="632528" y="2444588"/>
              <a:ext cx="481134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3CB61955-305E-F874-B55F-A4B6C63023CC}"/>
                </a:ext>
              </a:extLst>
            </p:cNvPr>
            <p:cNvCxnSpPr>
              <a:cxnSpLocks/>
            </p:cNvCxnSpPr>
            <p:nvPr/>
          </p:nvCxnSpPr>
          <p:spPr>
            <a:xfrm>
              <a:off x="632528" y="3534834"/>
              <a:ext cx="481134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200C0708-90BA-31FC-A909-D2A780BD3249}"/>
                </a:ext>
              </a:extLst>
            </p:cNvPr>
            <p:cNvCxnSpPr>
              <a:cxnSpLocks/>
            </p:cNvCxnSpPr>
            <p:nvPr/>
          </p:nvCxnSpPr>
          <p:spPr>
            <a:xfrm>
              <a:off x="632528" y="4625081"/>
              <a:ext cx="481134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4F85E4FE-0AEA-9F38-877E-31BB837C899E}"/>
                </a:ext>
              </a:extLst>
            </p:cNvPr>
            <p:cNvCxnSpPr>
              <a:cxnSpLocks/>
            </p:cNvCxnSpPr>
            <p:nvPr/>
          </p:nvCxnSpPr>
          <p:spPr>
            <a:xfrm>
              <a:off x="632528" y="5715327"/>
              <a:ext cx="481134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26644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97CDC04-0D2F-D7E9-84BA-F555CC0C2A2D}"/>
              </a:ext>
            </a:extLst>
          </p:cNvPr>
          <p:cNvSpPr>
            <a:spLocks noGrp="1"/>
          </p:cNvSpPr>
          <p:nvPr>
            <p:ph type="sldNum" sz="quarter" idx="12"/>
          </p:nvPr>
        </p:nvSpPr>
        <p:spPr/>
        <p:txBody>
          <a:bodyPr/>
          <a:lstStyle/>
          <a:p>
            <a:fld id="{D7756E16-444E-B644-B3D8-50D596555EAF}" type="slidenum">
              <a:rPr lang="en-US" smtClean="0"/>
              <a:t>20</a:t>
            </a:fld>
            <a:endParaRPr lang="en-US"/>
          </a:p>
        </p:txBody>
      </p:sp>
    </p:spTree>
    <p:extLst>
      <p:ext uri="{BB962C8B-B14F-4D97-AF65-F5344CB8AC3E}">
        <p14:creationId xmlns:p14="http://schemas.microsoft.com/office/powerpoint/2010/main" val="1970899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0F9155-8354-3EFF-DE61-247123FE5008}"/>
              </a:ext>
            </a:extLst>
          </p:cNvPr>
          <p:cNvSpPr>
            <a:spLocks noGrp="1"/>
          </p:cNvSpPr>
          <p:nvPr>
            <p:ph type="sldNum" sz="quarter" idx="12"/>
          </p:nvPr>
        </p:nvSpPr>
        <p:spPr/>
        <p:txBody>
          <a:bodyPr/>
          <a:lstStyle/>
          <a:p>
            <a:fld id="{D7756E16-444E-B644-B3D8-50D596555EAF}" type="slidenum">
              <a:rPr lang="en-US" smtClean="0"/>
              <a:t>21</a:t>
            </a:fld>
            <a:endParaRPr lang="en-US"/>
          </a:p>
        </p:txBody>
      </p:sp>
    </p:spTree>
    <p:extLst>
      <p:ext uri="{BB962C8B-B14F-4D97-AF65-F5344CB8AC3E}">
        <p14:creationId xmlns:p14="http://schemas.microsoft.com/office/powerpoint/2010/main" val="380006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034F3-3865-41B6-2C53-A9AFB35EF423}"/>
              </a:ext>
            </a:extLst>
          </p:cNvPr>
          <p:cNvSpPr>
            <a:spLocks noGrp="1"/>
          </p:cNvSpPr>
          <p:nvPr>
            <p:ph type="title"/>
          </p:nvPr>
        </p:nvSpPr>
        <p:spPr/>
        <p:txBody>
          <a:bodyPr/>
          <a:lstStyle/>
          <a:p>
            <a:r>
              <a:rPr lang="en-US"/>
              <a:t>Disclosure/Disclaimer</a:t>
            </a:r>
          </a:p>
        </p:txBody>
      </p:sp>
      <p:sp>
        <p:nvSpPr>
          <p:cNvPr id="3" name="Footer Placeholder 2">
            <a:extLst>
              <a:ext uri="{FF2B5EF4-FFF2-40B4-BE49-F238E27FC236}">
                <a16:creationId xmlns:a16="http://schemas.microsoft.com/office/drawing/2014/main" id="{A08B1D27-C26B-0318-2EDB-94331F9A5284}"/>
              </a:ext>
            </a:extLst>
          </p:cNvPr>
          <p:cNvSpPr>
            <a:spLocks noGrp="1"/>
          </p:cNvSpPr>
          <p:nvPr>
            <p:ph type="ftr" sz="quarter" idx="36"/>
          </p:nvPr>
        </p:nvSpPr>
        <p:spPr>
          <a:xfrm>
            <a:off x="1033936" y="6435784"/>
            <a:ext cx="4615373" cy="184151"/>
          </a:xfrm>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BB273BA5-A430-5DAA-1937-110F8B3B4070}"/>
              </a:ext>
            </a:extLst>
          </p:cNvPr>
          <p:cNvSpPr>
            <a:spLocks noGrp="1"/>
          </p:cNvSpPr>
          <p:nvPr>
            <p:ph type="sldNum" sz="quarter" idx="37"/>
          </p:nvPr>
        </p:nvSpPr>
        <p:spPr/>
        <p:txBody>
          <a:bodyPr/>
          <a:lstStyle/>
          <a:p>
            <a:fld id="{D7756E16-444E-B644-B3D8-50D596555EAF}" type="slidenum">
              <a:rPr lang="en-US" smtClean="0"/>
              <a:pPr/>
              <a:t>22</a:t>
            </a:fld>
            <a:endParaRPr lang="en-US"/>
          </a:p>
        </p:txBody>
      </p:sp>
      <p:sp>
        <p:nvSpPr>
          <p:cNvPr id="5" name="Text Placeholder 4">
            <a:extLst>
              <a:ext uri="{FF2B5EF4-FFF2-40B4-BE49-F238E27FC236}">
                <a16:creationId xmlns:a16="http://schemas.microsoft.com/office/drawing/2014/main" id="{E45F6253-69C4-6759-A9BB-F87B3815F951}"/>
              </a:ext>
            </a:extLst>
          </p:cNvPr>
          <p:cNvSpPr>
            <a:spLocks noGrp="1"/>
          </p:cNvSpPr>
          <p:nvPr>
            <p:ph type="body" sz="quarter" idx="38"/>
          </p:nvPr>
        </p:nvSpPr>
        <p:spPr>
          <a:xfrm>
            <a:off x="635000" y="1629152"/>
            <a:ext cx="11252200" cy="4593849"/>
          </a:xfrm>
        </p:spPr>
        <p:txBody>
          <a:bodyPr/>
          <a:lstStyle/>
          <a:p>
            <a:pPr>
              <a:spcBef>
                <a:spcPts val="1600"/>
              </a:spcBef>
            </a:pPr>
            <a:r>
              <a:rPr lang="en-US" sz="1100"/>
              <a:t>Thrivent Charitable™, the marketing name for Thrivent Charitable Impact &amp; Investing®, is a public charity that serves individuals, organizations and the community through charitable planning, donor-advised funds and endowments. Thrivent Charitable works collaboratively with Thrivent and its financial advisors. It is a separate legal entity from Thrivent, the marketing name for Thrivent Financial for Lutherans.</a:t>
            </a:r>
          </a:p>
          <a:p>
            <a:pPr>
              <a:spcBef>
                <a:spcPts val="1600"/>
              </a:spcBef>
            </a:pPr>
            <a:r>
              <a:rPr lang="en-US" sz="1100"/>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a:t>
            </a:r>
            <a:r>
              <a:rPr lang="en-US" sz="1100" err="1"/>
              <a:t>BrokerCheck</a:t>
            </a:r>
            <a:r>
              <a:rPr lang="en-US" sz="1100"/>
              <a:t> for more information about Thrivent’s financial advisors.</a:t>
            </a:r>
          </a:p>
          <a:p>
            <a:pPr>
              <a:spcBef>
                <a:spcPts val="1600"/>
              </a:spcBef>
            </a:pPr>
            <a:r>
              <a:rPr lang="en-US" sz="1100"/>
              <a:t>Donors must itemize deductions to receive a charitable income tax deduction. Charitable giving can result in tax, legal and financial consequences. Thrivent, its financial professionals, and Thrivent Charitable™, do not provide legal, accounting, or tax advice. Consult your attorney or tax professional.</a:t>
            </a:r>
            <a:br>
              <a:rPr lang="en-US" sz="1100"/>
            </a:br>
            <a:br>
              <a:rPr lang="en-US" sz="1100"/>
            </a:br>
            <a:r>
              <a:rPr lang="en-US" sz="1100"/>
              <a:t>As per the Uniform Prudent Management of Institutional Funds Act (UPMIFA), potential donors are to be advised (prior to making a gift) that distributions from the endowment fund may, on occasion, include principal as well as earnings from time to time.</a:t>
            </a:r>
          </a:p>
          <a:p>
            <a:pPr>
              <a:spcBef>
                <a:spcPts val="1600"/>
              </a:spcBef>
            </a:pPr>
            <a:r>
              <a:rPr lang="en-US" sz="1100"/>
              <a:t>Thrivent and its financial advisors and professionals do not provide legal, accounting or tax advice. Consult your attorney or tax professional.</a:t>
            </a:r>
          </a:p>
          <a:p>
            <a:pPr>
              <a:spcBef>
                <a:spcPts val="1600"/>
              </a:spcBef>
            </a:pPr>
            <a:r>
              <a:rPr lang="en-US" sz="1100"/>
              <a:t>The donor’s experience may not be the same as other donors and does not indicate future performance or success.</a:t>
            </a:r>
          </a:p>
          <a:p>
            <a:pPr>
              <a:spcBef>
                <a:spcPts val="1600"/>
              </a:spcBef>
            </a:pPr>
            <a:endParaRPr lang="en-US" sz="1100"/>
          </a:p>
        </p:txBody>
      </p:sp>
    </p:spTree>
    <p:extLst>
      <p:ext uri="{BB962C8B-B14F-4D97-AF65-F5344CB8AC3E}">
        <p14:creationId xmlns:p14="http://schemas.microsoft.com/office/powerpoint/2010/main" val="2465597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B4B5561-F3FE-4783-EE65-7472A5EAF617}"/>
              </a:ext>
            </a:extLst>
          </p:cNvPr>
          <p:cNvSpPr>
            <a:spLocks noGrp="1"/>
          </p:cNvSpPr>
          <p:nvPr>
            <p:ph type="title"/>
          </p:nvPr>
        </p:nvSpPr>
        <p:spPr/>
        <p:txBody>
          <a:bodyPr/>
          <a:lstStyle/>
          <a:p>
            <a:r>
              <a:rPr lang="en-US"/>
              <a:t>Role of an endowment fund</a:t>
            </a:r>
          </a:p>
        </p:txBody>
      </p:sp>
      <p:sp>
        <p:nvSpPr>
          <p:cNvPr id="3" name="Slide Number Placeholder 2">
            <a:extLst>
              <a:ext uri="{FF2B5EF4-FFF2-40B4-BE49-F238E27FC236}">
                <a16:creationId xmlns:a16="http://schemas.microsoft.com/office/drawing/2014/main" id="{CDC02A37-A3E1-1E8C-A442-8E1F8A44FAB6}"/>
              </a:ext>
            </a:extLst>
          </p:cNvPr>
          <p:cNvSpPr>
            <a:spLocks noGrp="1"/>
          </p:cNvSpPr>
          <p:nvPr>
            <p:ph type="sldNum" sz="quarter" idx="12"/>
          </p:nvPr>
        </p:nvSpPr>
        <p:spPr/>
        <p:txBody>
          <a:bodyPr/>
          <a:lstStyle/>
          <a:p>
            <a:fld id="{D7756E16-444E-B644-B3D8-50D596555EAF}" type="slidenum">
              <a:rPr lang="en-US" smtClean="0"/>
              <a:pPr/>
              <a:t>3</a:t>
            </a:fld>
            <a:endParaRPr lang="en-US"/>
          </a:p>
        </p:txBody>
      </p:sp>
      <p:sp>
        <p:nvSpPr>
          <p:cNvPr id="4" name="Text Placeholder 3">
            <a:extLst>
              <a:ext uri="{FF2B5EF4-FFF2-40B4-BE49-F238E27FC236}">
                <a16:creationId xmlns:a16="http://schemas.microsoft.com/office/drawing/2014/main" id="{2990DAA6-FAF9-A133-F7DB-C4A4A70D1573}"/>
              </a:ext>
            </a:extLst>
          </p:cNvPr>
          <p:cNvSpPr>
            <a:spLocks noGrp="1"/>
          </p:cNvSpPr>
          <p:nvPr>
            <p:ph type="body" sz="quarter" idx="13"/>
          </p:nvPr>
        </p:nvSpPr>
        <p:spPr/>
        <p:txBody>
          <a:bodyPr/>
          <a:lstStyle/>
          <a:p>
            <a:r>
              <a:rPr lang="en-US"/>
              <a:t>01</a:t>
            </a:r>
          </a:p>
        </p:txBody>
      </p:sp>
      <p:sp>
        <p:nvSpPr>
          <p:cNvPr id="11" name="Footer Placeholder 4">
            <a:extLst>
              <a:ext uri="{FF2B5EF4-FFF2-40B4-BE49-F238E27FC236}">
                <a16:creationId xmlns:a16="http://schemas.microsoft.com/office/drawing/2014/main" id="{C8C54F2D-3D16-7056-AD22-F0240DBC6468}"/>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393875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1A7C25-5895-2CF1-24F9-9D58A8C75DBA}"/>
              </a:ext>
            </a:extLst>
          </p:cNvPr>
          <p:cNvSpPr>
            <a:spLocks noGrp="1"/>
          </p:cNvSpPr>
          <p:nvPr>
            <p:ph type="title"/>
          </p:nvPr>
        </p:nvSpPr>
        <p:spPr/>
        <p:txBody>
          <a:bodyPr/>
          <a:lstStyle/>
          <a:p>
            <a:r>
              <a:rPr lang="en-US"/>
              <a:t>An organization’s finances</a:t>
            </a:r>
          </a:p>
        </p:txBody>
      </p:sp>
      <p:sp>
        <p:nvSpPr>
          <p:cNvPr id="4" name="Footer Placeholder 3">
            <a:extLst>
              <a:ext uri="{FF2B5EF4-FFF2-40B4-BE49-F238E27FC236}">
                <a16:creationId xmlns:a16="http://schemas.microsoft.com/office/drawing/2014/main" id="{7E96E20A-00E9-176F-E9C3-F2368DFB6ED4}"/>
              </a:ext>
            </a:extLst>
          </p:cNvPr>
          <p:cNvSpPr>
            <a:spLocks noGrp="1"/>
          </p:cNvSpPr>
          <p:nvPr>
            <p:ph type="ftr" sz="quarter" idx="10"/>
          </p:nvPr>
        </p:nvSpPr>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2E497A6F-B47B-EA57-EEEE-D4AB416D027D}"/>
              </a:ext>
            </a:extLst>
          </p:cNvPr>
          <p:cNvSpPr>
            <a:spLocks noGrp="1"/>
          </p:cNvSpPr>
          <p:nvPr>
            <p:ph type="sldNum" sz="quarter" idx="11"/>
          </p:nvPr>
        </p:nvSpPr>
        <p:spPr/>
        <p:txBody>
          <a:bodyPr/>
          <a:lstStyle/>
          <a:p>
            <a:fld id="{D7756E16-444E-B644-B3D8-50D596555EAF}" type="slidenum">
              <a:rPr lang="en-US" smtClean="0"/>
              <a:pPr/>
              <a:t>4</a:t>
            </a:fld>
            <a:endParaRPr lang="en-US"/>
          </a:p>
        </p:txBody>
      </p:sp>
      <p:sp>
        <p:nvSpPr>
          <p:cNvPr id="7" name="Right Arrow 6">
            <a:extLst>
              <a:ext uri="{FF2B5EF4-FFF2-40B4-BE49-F238E27FC236}">
                <a16:creationId xmlns:a16="http://schemas.microsoft.com/office/drawing/2014/main" id="{61ECF592-AA8F-6088-B714-260ACCC6D636}"/>
              </a:ext>
            </a:extLst>
          </p:cNvPr>
          <p:cNvSpPr/>
          <p:nvPr/>
        </p:nvSpPr>
        <p:spPr>
          <a:xfrm>
            <a:off x="7830233" y="3185932"/>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a:extLst>
              <a:ext uri="{FF2B5EF4-FFF2-40B4-BE49-F238E27FC236}">
                <a16:creationId xmlns:a16="http://schemas.microsoft.com/office/drawing/2014/main" id="{08BC7097-DACC-536E-962C-995F606448AD}"/>
              </a:ext>
            </a:extLst>
          </p:cNvPr>
          <p:cNvSpPr/>
          <p:nvPr/>
        </p:nvSpPr>
        <p:spPr>
          <a:xfrm>
            <a:off x="3919883" y="3192048"/>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FCB2FC95-5CC8-3D60-D862-56875EF7ED7C}"/>
              </a:ext>
            </a:extLst>
          </p:cNvPr>
          <p:cNvSpPr/>
          <p:nvPr/>
        </p:nvSpPr>
        <p:spPr>
          <a:xfrm>
            <a:off x="634755" y="3162914"/>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0" name="Rounded Rectangle 9">
            <a:extLst>
              <a:ext uri="{FF2B5EF4-FFF2-40B4-BE49-F238E27FC236}">
                <a16:creationId xmlns:a16="http://schemas.microsoft.com/office/drawing/2014/main" id="{57C20363-4132-9A42-1427-76E2EB414204}"/>
              </a:ext>
            </a:extLst>
          </p:cNvPr>
          <p:cNvSpPr/>
          <p:nvPr/>
        </p:nvSpPr>
        <p:spPr>
          <a:xfrm>
            <a:off x="8449899" y="3162914"/>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1" name="Rounded Rectangle 10">
            <a:extLst>
              <a:ext uri="{FF2B5EF4-FFF2-40B4-BE49-F238E27FC236}">
                <a16:creationId xmlns:a16="http://schemas.microsoft.com/office/drawing/2014/main" id="{37A85F7B-6B91-DFCE-D854-A5A8704B1491}"/>
              </a:ext>
            </a:extLst>
          </p:cNvPr>
          <p:cNvSpPr/>
          <p:nvPr/>
        </p:nvSpPr>
        <p:spPr>
          <a:xfrm>
            <a:off x="4489453" y="3162914"/>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2" name="Text Placeholder 9">
            <a:extLst>
              <a:ext uri="{FF2B5EF4-FFF2-40B4-BE49-F238E27FC236}">
                <a16:creationId xmlns:a16="http://schemas.microsoft.com/office/drawing/2014/main" id="{2A9AC70E-9313-5E6B-5217-E9B42C708B69}"/>
              </a:ext>
            </a:extLst>
          </p:cNvPr>
          <p:cNvSpPr txBox="1">
            <a:spLocks/>
          </p:cNvSpPr>
          <p:nvPr/>
        </p:nvSpPr>
        <p:spPr>
          <a:xfrm>
            <a:off x="722189" y="3763037"/>
            <a:ext cx="2950572" cy="183906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atin typeface="Basis Grt for Thrivent" panose="020B0503030604040103" pitchFamily="34" charset="0"/>
                <a:cs typeface="Basis Grt for Thrivent" panose="020B0503030604040103" pitchFamily="34" charset="0"/>
              </a:rPr>
              <a:t>Annual fund</a:t>
            </a:r>
          </a:p>
        </p:txBody>
      </p:sp>
      <p:sp>
        <p:nvSpPr>
          <p:cNvPr id="13" name="Text Placeholder 9">
            <a:extLst>
              <a:ext uri="{FF2B5EF4-FFF2-40B4-BE49-F238E27FC236}">
                <a16:creationId xmlns:a16="http://schemas.microsoft.com/office/drawing/2014/main" id="{1676147C-5DC9-6E9B-6A55-1DC1E78C45D8}"/>
              </a:ext>
            </a:extLst>
          </p:cNvPr>
          <p:cNvSpPr txBox="1">
            <a:spLocks/>
          </p:cNvSpPr>
          <p:nvPr/>
        </p:nvSpPr>
        <p:spPr>
          <a:xfrm>
            <a:off x="4551668"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Capital fund</a:t>
            </a:r>
          </a:p>
        </p:txBody>
      </p:sp>
      <p:sp>
        <p:nvSpPr>
          <p:cNvPr id="14" name="Text Placeholder 12">
            <a:extLst>
              <a:ext uri="{FF2B5EF4-FFF2-40B4-BE49-F238E27FC236}">
                <a16:creationId xmlns:a16="http://schemas.microsoft.com/office/drawing/2014/main" id="{12973548-5EFB-B246-A469-20631CD9AB09}"/>
              </a:ext>
            </a:extLst>
          </p:cNvPr>
          <p:cNvSpPr txBox="1">
            <a:spLocks/>
          </p:cNvSpPr>
          <p:nvPr/>
        </p:nvSpPr>
        <p:spPr>
          <a:xfrm>
            <a:off x="4574534"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Mid-Term</a:t>
            </a:r>
          </a:p>
        </p:txBody>
      </p:sp>
      <p:sp>
        <p:nvSpPr>
          <p:cNvPr id="18" name="Text Placeholder 12">
            <a:extLst>
              <a:ext uri="{FF2B5EF4-FFF2-40B4-BE49-F238E27FC236}">
                <a16:creationId xmlns:a16="http://schemas.microsoft.com/office/drawing/2014/main" id="{6F6A1DDA-E172-D533-3738-3BBD22E7B08C}"/>
              </a:ext>
            </a:extLst>
          </p:cNvPr>
          <p:cNvSpPr txBox="1">
            <a:spLocks/>
          </p:cNvSpPr>
          <p:nvPr/>
        </p:nvSpPr>
        <p:spPr>
          <a:xfrm>
            <a:off x="724833"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Short-Term</a:t>
            </a:r>
          </a:p>
        </p:txBody>
      </p:sp>
      <p:sp>
        <p:nvSpPr>
          <p:cNvPr id="19" name="Text Placeholder 12">
            <a:extLst>
              <a:ext uri="{FF2B5EF4-FFF2-40B4-BE49-F238E27FC236}">
                <a16:creationId xmlns:a16="http://schemas.microsoft.com/office/drawing/2014/main" id="{D6F5A5FE-7C76-FD94-35E5-3702EF14D832}"/>
              </a:ext>
            </a:extLst>
          </p:cNvPr>
          <p:cNvSpPr txBox="1">
            <a:spLocks/>
          </p:cNvSpPr>
          <p:nvPr/>
        </p:nvSpPr>
        <p:spPr>
          <a:xfrm>
            <a:off x="8531811"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Long-Term</a:t>
            </a:r>
          </a:p>
        </p:txBody>
      </p:sp>
      <p:sp>
        <p:nvSpPr>
          <p:cNvPr id="20" name="Text Placeholder 9">
            <a:extLst>
              <a:ext uri="{FF2B5EF4-FFF2-40B4-BE49-F238E27FC236}">
                <a16:creationId xmlns:a16="http://schemas.microsoft.com/office/drawing/2014/main" id="{EF217335-716F-5F48-8A20-598E34D06B59}"/>
              </a:ext>
            </a:extLst>
          </p:cNvPr>
          <p:cNvSpPr txBox="1">
            <a:spLocks/>
          </p:cNvSpPr>
          <p:nvPr/>
        </p:nvSpPr>
        <p:spPr>
          <a:xfrm>
            <a:off x="8516629"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Endowment fund</a:t>
            </a:r>
          </a:p>
        </p:txBody>
      </p:sp>
      <p:pic>
        <p:nvPicPr>
          <p:cNvPr id="2" name="Graphic 1">
            <a:extLst>
              <a:ext uri="{FF2B5EF4-FFF2-40B4-BE49-F238E27FC236}">
                <a16:creationId xmlns:a16="http://schemas.microsoft.com/office/drawing/2014/main" id="{7CE8CDEB-FCC5-10F1-E0F1-7C87D723576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2771" y="2229681"/>
            <a:ext cx="846861" cy="846861"/>
          </a:xfrm>
          <a:prstGeom prst="rect">
            <a:avLst/>
          </a:prstGeom>
        </p:spPr>
      </p:pic>
      <p:pic>
        <p:nvPicPr>
          <p:cNvPr id="6" name="Graphic 5">
            <a:extLst>
              <a:ext uri="{FF2B5EF4-FFF2-40B4-BE49-F238E27FC236}">
                <a16:creationId xmlns:a16="http://schemas.microsoft.com/office/drawing/2014/main" id="{44DC4654-3F82-BCD5-C180-C84A8E47CE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50679" y="2209465"/>
            <a:ext cx="846861" cy="846861"/>
          </a:xfrm>
          <a:prstGeom prst="rect">
            <a:avLst/>
          </a:prstGeom>
        </p:spPr>
      </p:pic>
      <p:pic>
        <p:nvPicPr>
          <p:cNvPr id="15" name="Graphic 14">
            <a:extLst>
              <a:ext uri="{FF2B5EF4-FFF2-40B4-BE49-F238E27FC236}">
                <a16:creationId xmlns:a16="http://schemas.microsoft.com/office/drawing/2014/main" id="{EC450813-752F-D3AB-229E-B19D42C33DA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15640" y="2178451"/>
            <a:ext cx="846861" cy="846861"/>
          </a:xfrm>
          <a:prstGeom prst="rect">
            <a:avLst/>
          </a:prstGeom>
        </p:spPr>
      </p:pic>
    </p:spTree>
    <p:extLst>
      <p:ext uri="{BB962C8B-B14F-4D97-AF65-F5344CB8AC3E}">
        <p14:creationId xmlns:p14="http://schemas.microsoft.com/office/powerpoint/2010/main" val="2882974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41F213-3274-8C07-7D7F-2B6369C50856}"/>
              </a:ext>
            </a:extLst>
          </p:cNvPr>
          <p:cNvSpPr>
            <a:spLocks noGrp="1"/>
          </p:cNvSpPr>
          <p:nvPr>
            <p:ph type="title"/>
          </p:nvPr>
        </p:nvSpPr>
        <p:spPr/>
        <p:txBody>
          <a:bodyPr/>
          <a:lstStyle/>
          <a:p>
            <a:r>
              <a:rPr lang="en-US"/>
              <a:t>All grow concurrently and don’t compete</a:t>
            </a:r>
          </a:p>
        </p:txBody>
      </p:sp>
      <p:sp>
        <p:nvSpPr>
          <p:cNvPr id="4" name="Footer Placeholder 3">
            <a:extLst>
              <a:ext uri="{FF2B5EF4-FFF2-40B4-BE49-F238E27FC236}">
                <a16:creationId xmlns:a16="http://schemas.microsoft.com/office/drawing/2014/main" id="{4E7B2FF7-C66E-8012-7EA5-34A808C13B85}"/>
              </a:ext>
            </a:extLst>
          </p:cNvPr>
          <p:cNvSpPr>
            <a:spLocks noGrp="1"/>
          </p:cNvSpPr>
          <p:nvPr>
            <p:ph type="ftr" sz="quarter" idx="10"/>
          </p:nvPr>
        </p:nvSpPr>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74F8FBCE-84AC-22AC-AFC3-8E66ED6BA258}"/>
              </a:ext>
            </a:extLst>
          </p:cNvPr>
          <p:cNvSpPr>
            <a:spLocks noGrp="1"/>
          </p:cNvSpPr>
          <p:nvPr>
            <p:ph type="sldNum" sz="quarter" idx="11"/>
          </p:nvPr>
        </p:nvSpPr>
        <p:spPr/>
        <p:txBody>
          <a:bodyPr/>
          <a:lstStyle/>
          <a:p>
            <a:fld id="{D7756E16-444E-B644-B3D8-50D596555EAF}" type="slidenum">
              <a:rPr lang="en-US" smtClean="0"/>
              <a:pPr/>
              <a:t>5</a:t>
            </a:fld>
            <a:endParaRPr lang="en-US"/>
          </a:p>
        </p:txBody>
      </p:sp>
      <p:grpSp>
        <p:nvGrpSpPr>
          <p:cNvPr id="29" name="Group 28">
            <a:extLst>
              <a:ext uri="{FF2B5EF4-FFF2-40B4-BE49-F238E27FC236}">
                <a16:creationId xmlns:a16="http://schemas.microsoft.com/office/drawing/2014/main" id="{277C51D4-AA3C-CE51-0145-B118E1293B68}"/>
              </a:ext>
            </a:extLst>
          </p:cNvPr>
          <p:cNvGrpSpPr/>
          <p:nvPr/>
        </p:nvGrpSpPr>
        <p:grpSpPr>
          <a:xfrm>
            <a:off x="8230335" y="2250742"/>
            <a:ext cx="2174320" cy="2161621"/>
            <a:chOff x="5002490" y="3995033"/>
            <a:chExt cx="2174320" cy="2161621"/>
          </a:xfrm>
        </p:grpSpPr>
        <p:sp>
          <p:nvSpPr>
            <p:cNvPr id="7" name="Oval 6">
              <a:extLst>
                <a:ext uri="{FF2B5EF4-FFF2-40B4-BE49-F238E27FC236}">
                  <a16:creationId xmlns:a16="http://schemas.microsoft.com/office/drawing/2014/main" id="{F5BFC9C5-B26B-FDC6-79DD-26A01657FCD8}"/>
                </a:ext>
              </a:extLst>
            </p:cNvPr>
            <p:cNvSpPr/>
            <p:nvPr/>
          </p:nvSpPr>
          <p:spPr>
            <a:xfrm>
              <a:off x="5015189" y="3995033"/>
              <a:ext cx="2161621" cy="2161621"/>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7930B537-BAF9-0E79-90FC-B077503F051E}"/>
                </a:ext>
              </a:extLst>
            </p:cNvPr>
            <p:cNvSpPr txBox="1">
              <a:spLocks/>
            </p:cNvSpPr>
            <p:nvPr/>
          </p:nvSpPr>
          <p:spPr>
            <a:xfrm>
              <a:off x="5002490" y="4822450"/>
              <a:ext cx="2161621" cy="3893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2400" b="1" spc="0">
                  <a:latin typeface="+mj-lt"/>
                  <a:ea typeface="Burgess for Thrivent" panose="02020503070402040403" pitchFamily="18" charset="0"/>
                  <a:cs typeface="Burgess for Thrivent" panose="02020503070402040403" pitchFamily="18" charset="0"/>
                </a:rPr>
                <a:t>Endowment</a:t>
              </a:r>
              <a:endParaRPr lang="en-US" sz="1800" b="1" spc="0">
                <a:latin typeface="+mj-lt"/>
                <a:ea typeface="Burgess for Thrivent" panose="02020503070402040403" pitchFamily="18" charset="0"/>
                <a:cs typeface="Burgess for Thrivent" panose="02020503070402040403" pitchFamily="18" charset="0"/>
              </a:endParaRPr>
            </a:p>
          </p:txBody>
        </p:sp>
        <p:sp>
          <p:nvSpPr>
            <p:cNvPr id="13" name="Title 1">
              <a:extLst>
                <a:ext uri="{FF2B5EF4-FFF2-40B4-BE49-F238E27FC236}">
                  <a16:creationId xmlns:a16="http://schemas.microsoft.com/office/drawing/2014/main" id="{7F97BDB1-6CC4-019B-065B-001A9BFB1FC5}"/>
                </a:ext>
              </a:extLst>
            </p:cNvPr>
            <p:cNvSpPr txBox="1">
              <a:spLocks/>
            </p:cNvSpPr>
            <p:nvPr/>
          </p:nvSpPr>
          <p:spPr>
            <a:xfrm>
              <a:off x="5015190" y="5287236"/>
              <a:ext cx="2161620" cy="3893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latin typeface="Basis Grt for Thrivent" panose="020B0503030604040103" pitchFamily="34" charset="0"/>
                  <a:cs typeface="Basis Grt for Thrivent" panose="020B0503030604040103" pitchFamily="34" charset="0"/>
                </a:rPr>
                <a:t>RETIREMENT &amp;</a:t>
              </a:r>
              <a:br>
                <a:rPr lang="en-US" sz="1300" b="1" i="0" spc="80" baseline="0">
                  <a:latin typeface="Basis Grt for Thrivent" panose="020B0503030604040103" pitchFamily="34" charset="0"/>
                  <a:cs typeface="Basis Grt for Thrivent" panose="020B0503030604040103" pitchFamily="34" charset="0"/>
                </a:rPr>
              </a:br>
              <a:r>
                <a:rPr lang="en-US" sz="1300" b="1" i="0" spc="80" baseline="0">
                  <a:latin typeface="Basis Grt for Thrivent" panose="020B0503030604040103" pitchFamily="34" charset="0"/>
                  <a:cs typeface="Basis Grt for Thrivent" panose="020B0503030604040103" pitchFamily="34" charset="0"/>
                </a:rPr>
                <a:t>ESTATE ASSETS</a:t>
              </a:r>
            </a:p>
            <a:p>
              <a:pPr algn="ctr"/>
              <a:endParaRPr lang="en-US" sz="1300" b="1" i="0" spc="80" baseline="0">
                <a:latin typeface="Basis Grt for Thrivent" panose="020B0503030604040103" pitchFamily="34" charset="0"/>
                <a:cs typeface="Basis Grt for Thrivent" panose="020B0503030604040103" pitchFamily="34" charset="0"/>
              </a:endParaRPr>
            </a:p>
          </p:txBody>
        </p:sp>
      </p:grpSp>
      <p:grpSp>
        <p:nvGrpSpPr>
          <p:cNvPr id="31" name="Group 30">
            <a:extLst>
              <a:ext uri="{FF2B5EF4-FFF2-40B4-BE49-F238E27FC236}">
                <a16:creationId xmlns:a16="http://schemas.microsoft.com/office/drawing/2014/main" id="{7D3BCAF3-90E9-63D2-FE74-2C4451BBD671}"/>
              </a:ext>
            </a:extLst>
          </p:cNvPr>
          <p:cNvGrpSpPr/>
          <p:nvPr/>
        </p:nvGrpSpPr>
        <p:grpSpPr>
          <a:xfrm>
            <a:off x="1400323" y="2250742"/>
            <a:ext cx="2128137" cy="2128137"/>
            <a:chOff x="5373875" y="1587766"/>
            <a:chExt cx="2128137" cy="2128137"/>
          </a:xfrm>
        </p:grpSpPr>
        <p:sp>
          <p:nvSpPr>
            <p:cNvPr id="15" name="Oval 14">
              <a:extLst>
                <a:ext uri="{FF2B5EF4-FFF2-40B4-BE49-F238E27FC236}">
                  <a16:creationId xmlns:a16="http://schemas.microsoft.com/office/drawing/2014/main" id="{7EC34F5D-B6CD-94CF-EF11-CFE1CA29A1C8}"/>
                </a:ext>
              </a:extLst>
            </p:cNvPr>
            <p:cNvSpPr/>
            <p:nvPr/>
          </p:nvSpPr>
          <p:spPr>
            <a:xfrm>
              <a:off x="5373875" y="1587766"/>
              <a:ext cx="2128137" cy="2128137"/>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a:extLst>
                <a:ext uri="{FF2B5EF4-FFF2-40B4-BE49-F238E27FC236}">
                  <a16:creationId xmlns:a16="http://schemas.microsoft.com/office/drawing/2014/main" id="{3215E143-5F5A-5F4B-C7CA-DF50048A9860}"/>
                </a:ext>
              </a:extLst>
            </p:cNvPr>
            <p:cNvSpPr txBox="1">
              <a:spLocks/>
            </p:cNvSpPr>
            <p:nvPr/>
          </p:nvSpPr>
          <p:spPr>
            <a:xfrm>
              <a:off x="5373875" y="2262876"/>
              <a:ext cx="2128137"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lnSpc>
                  <a:spcPct val="80000"/>
                </a:lnSpc>
              </a:pPr>
              <a:r>
                <a:rPr lang="en-US" sz="2400" b="1" spc="0">
                  <a:solidFill>
                    <a:schemeClr val="bg1"/>
                  </a:solidFill>
                  <a:latin typeface="+mj-lt"/>
                  <a:ea typeface="Burgess for Thrivent" panose="02020503070402040403" pitchFamily="18" charset="0"/>
                  <a:cs typeface="Burgess for Thrivent" panose="02020503070402040403" pitchFamily="18" charset="0"/>
                </a:rPr>
                <a:t>Annual </a:t>
              </a:r>
              <a:br>
                <a:rPr lang="en-US" sz="2400" b="1" spc="0">
                  <a:solidFill>
                    <a:schemeClr val="bg1"/>
                  </a:solidFill>
                  <a:latin typeface="+mj-lt"/>
                  <a:ea typeface="Burgess for Thrivent" panose="02020503070402040403" pitchFamily="18" charset="0"/>
                  <a:cs typeface="Burgess for Thrivent" panose="02020503070402040403" pitchFamily="18" charset="0"/>
                </a:rPr>
              </a:br>
              <a:r>
                <a:rPr lang="en-US" sz="2400" b="1" spc="0">
                  <a:solidFill>
                    <a:schemeClr val="bg1"/>
                  </a:solidFill>
                  <a:latin typeface="+mj-lt"/>
                  <a:ea typeface="Burgess for Thrivent" panose="02020503070402040403" pitchFamily="18" charset="0"/>
                  <a:cs typeface="Burgess for Thrivent" panose="02020503070402040403" pitchFamily="18" charset="0"/>
                </a:rPr>
                <a:t>Fund</a:t>
              </a:r>
            </a:p>
          </p:txBody>
        </p:sp>
        <p:sp>
          <p:nvSpPr>
            <p:cNvPr id="18" name="Title 1">
              <a:extLst>
                <a:ext uri="{FF2B5EF4-FFF2-40B4-BE49-F238E27FC236}">
                  <a16:creationId xmlns:a16="http://schemas.microsoft.com/office/drawing/2014/main" id="{5ECD4A62-312A-FA03-1610-85992EE4F1B5}"/>
                </a:ext>
              </a:extLst>
            </p:cNvPr>
            <p:cNvSpPr txBox="1">
              <a:spLocks/>
            </p:cNvSpPr>
            <p:nvPr/>
          </p:nvSpPr>
          <p:spPr>
            <a:xfrm>
              <a:off x="5524210" y="2909212"/>
              <a:ext cx="1821642"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solidFill>
                    <a:schemeClr val="bg1"/>
                  </a:solidFill>
                  <a:latin typeface="Basis Grt for Thrivent" panose="020B0503030604040103" pitchFamily="34" charset="0"/>
                  <a:cs typeface="Basis Grt for Thrivent" panose="020B0503030604040103" pitchFamily="34" charset="0"/>
                </a:rPr>
                <a:t>CASH FROM INCOME</a:t>
              </a:r>
            </a:p>
          </p:txBody>
        </p:sp>
      </p:grpSp>
      <p:grpSp>
        <p:nvGrpSpPr>
          <p:cNvPr id="32" name="Group 31">
            <a:extLst>
              <a:ext uri="{FF2B5EF4-FFF2-40B4-BE49-F238E27FC236}">
                <a16:creationId xmlns:a16="http://schemas.microsoft.com/office/drawing/2014/main" id="{55A509C4-2B0D-F7B6-88A1-2DAAF33E179D}"/>
              </a:ext>
            </a:extLst>
          </p:cNvPr>
          <p:cNvGrpSpPr/>
          <p:nvPr/>
        </p:nvGrpSpPr>
        <p:grpSpPr>
          <a:xfrm>
            <a:off x="4815329" y="2267485"/>
            <a:ext cx="2128137" cy="2128137"/>
            <a:chOff x="5373875" y="1587766"/>
            <a:chExt cx="2128137" cy="2128137"/>
          </a:xfrm>
        </p:grpSpPr>
        <p:sp>
          <p:nvSpPr>
            <p:cNvPr id="33" name="Oval 32">
              <a:extLst>
                <a:ext uri="{FF2B5EF4-FFF2-40B4-BE49-F238E27FC236}">
                  <a16:creationId xmlns:a16="http://schemas.microsoft.com/office/drawing/2014/main" id="{A075C5CC-DDDD-53EF-4D53-98C516ADDED4}"/>
                </a:ext>
              </a:extLst>
            </p:cNvPr>
            <p:cNvSpPr/>
            <p:nvPr/>
          </p:nvSpPr>
          <p:spPr>
            <a:xfrm>
              <a:off x="5373875" y="1587766"/>
              <a:ext cx="2128137" cy="2128137"/>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a:extLst>
                <a:ext uri="{FF2B5EF4-FFF2-40B4-BE49-F238E27FC236}">
                  <a16:creationId xmlns:a16="http://schemas.microsoft.com/office/drawing/2014/main" id="{21E5B87D-FA4C-3DCD-B63C-66E76D702E54}"/>
                </a:ext>
              </a:extLst>
            </p:cNvPr>
            <p:cNvSpPr txBox="1">
              <a:spLocks/>
            </p:cNvSpPr>
            <p:nvPr/>
          </p:nvSpPr>
          <p:spPr>
            <a:xfrm>
              <a:off x="5373875" y="2246133"/>
              <a:ext cx="2128137"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lnSpc>
                  <a:spcPct val="80000"/>
                </a:lnSpc>
              </a:pPr>
              <a:r>
                <a:rPr lang="en-US" sz="2400" b="1" spc="0">
                  <a:latin typeface="+mj-lt"/>
                  <a:ea typeface="Burgess for Thrivent" panose="02020503070402040403" pitchFamily="18" charset="0"/>
                  <a:cs typeface="Burgess for Thrivent" panose="02020503070402040403" pitchFamily="18" charset="0"/>
                </a:rPr>
                <a:t>Capital</a:t>
              </a:r>
            </a:p>
            <a:p>
              <a:pPr algn="ctr">
                <a:lnSpc>
                  <a:spcPct val="80000"/>
                </a:lnSpc>
              </a:pPr>
              <a:r>
                <a:rPr lang="en-US" sz="2400" b="1" spc="0">
                  <a:latin typeface="+mj-lt"/>
                  <a:ea typeface="Burgess for Thrivent" panose="02020503070402040403" pitchFamily="18" charset="0"/>
                  <a:cs typeface="Burgess for Thrivent" panose="02020503070402040403" pitchFamily="18" charset="0"/>
                </a:rPr>
                <a:t>Campaign</a:t>
              </a:r>
            </a:p>
          </p:txBody>
        </p:sp>
        <p:sp>
          <p:nvSpPr>
            <p:cNvPr id="35" name="Title 1">
              <a:extLst>
                <a:ext uri="{FF2B5EF4-FFF2-40B4-BE49-F238E27FC236}">
                  <a16:creationId xmlns:a16="http://schemas.microsoft.com/office/drawing/2014/main" id="{241FD36A-9F13-CE98-471A-A3E33756F98A}"/>
                </a:ext>
              </a:extLst>
            </p:cNvPr>
            <p:cNvSpPr txBox="1">
              <a:spLocks/>
            </p:cNvSpPr>
            <p:nvPr/>
          </p:nvSpPr>
          <p:spPr>
            <a:xfrm>
              <a:off x="5524210" y="2909212"/>
              <a:ext cx="1821642" cy="355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latin typeface="Basis Grt for Thrivent" panose="020B0503030604040103" pitchFamily="34" charset="0"/>
                  <a:cs typeface="Basis Grt for Thrivent" panose="020B0503030604040103" pitchFamily="34" charset="0"/>
                </a:rPr>
                <a:t>PLEDGED ASSETS</a:t>
              </a:r>
            </a:p>
            <a:p>
              <a:pPr algn="ctr"/>
              <a:r>
                <a:rPr lang="en-US" sz="1300" b="1" spc="80">
                  <a:latin typeface="Basis Grt for Thrivent" panose="020B0503030604040103" pitchFamily="34" charset="0"/>
                  <a:cs typeface="Basis Grt for Thrivent" panose="020B0503030604040103" pitchFamily="34" charset="0"/>
                </a:rPr>
                <a:t>&amp; SAVINGS</a:t>
              </a:r>
              <a:endParaRPr lang="en-US" sz="1300" b="1" i="0" spc="80" baseline="0">
                <a:latin typeface="Basis Grt for Thrivent" panose="020B0503030604040103" pitchFamily="34" charset="0"/>
                <a:cs typeface="Basis Grt for Thrivent" panose="020B0503030604040103" pitchFamily="34" charset="0"/>
              </a:endParaRPr>
            </a:p>
          </p:txBody>
        </p:sp>
      </p:grpSp>
      <p:sp>
        <p:nvSpPr>
          <p:cNvPr id="36" name="Right Arrow 35">
            <a:extLst>
              <a:ext uri="{FF2B5EF4-FFF2-40B4-BE49-F238E27FC236}">
                <a16:creationId xmlns:a16="http://schemas.microsoft.com/office/drawing/2014/main" id="{9F3DECAA-4FFA-F54C-9ED4-F4E676A46092}"/>
              </a:ext>
            </a:extLst>
          </p:cNvPr>
          <p:cNvSpPr/>
          <p:nvPr/>
        </p:nvSpPr>
        <p:spPr>
          <a:xfrm rot="16200000">
            <a:off x="3919883" y="3192048"/>
            <a:ext cx="385986" cy="406663"/>
          </a:xfrm>
          <a:prstGeom prst="rightArrow">
            <a:avLst>
              <a:gd name="adj1" fmla="val 50000"/>
              <a:gd name="adj2" fmla="val 5487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a:extLst>
              <a:ext uri="{FF2B5EF4-FFF2-40B4-BE49-F238E27FC236}">
                <a16:creationId xmlns:a16="http://schemas.microsoft.com/office/drawing/2014/main" id="{8A777F7A-E6C9-3A33-AD60-25442ABE823F}"/>
              </a:ext>
            </a:extLst>
          </p:cNvPr>
          <p:cNvSpPr/>
          <p:nvPr/>
        </p:nvSpPr>
        <p:spPr>
          <a:xfrm rot="16200000">
            <a:off x="7426877" y="3192049"/>
            <a:ext cx="385986" cy="406663"/>
          </a:xfrm>
          <a:prstGeom prst="rightArrow">
            <a:avLst>
              <a:gd name="adj1" fmla="val 50000"/>
              <a:gd name="adj2" fmla="val 5487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7422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B4B5561-F3FE-4783-EE65-7472A5EAF617}"/>
              </a:ext>
            </a:extLst>
          </p:cNvPr>
          <p:cNvSpPr>
            <a:spLocks noGrp="1"/>
          </p:cNvSpPr>
          <p:nvPr>
            <p:ph type="title"/>
          </p:nvPr>
        </p:nvSpPr>
        <p:spPr/>
        <p:txBody>
          <a:bodyPr/>
          <a:lstStyle/>
          <a:p>
            <a:r>
              <a:rPr lang="en-US" b="0"/>
              <a:t>How an endowment fund works</a:t>
            </a:r>
            <a:endParaRPr lang="en-US"/>
          </a:p>
        </p:txBody>
      </p:sp>
      <p:sp>
        <p:nvSpPr>
          <p:cNvPr id="3" name="Slide Number Placeholder 2">
            <a:extLst>
              <a:ext uri="{FF2B5EF4-FFF2-40B4-BE49-F238E27FC236}">
                <a16:creationId xmlns:a16="http://schemas.microsoft.com/office/drawing/2014/main" id="{CDC02A37-A3E1-1E8C-A442-8E1F8A44FAB6}"/>
              </a:ext>
            </a:extLst>
          </p:cNvPr>
          <p:cNvSpPr>
            <a:spLocks noGrp="1"/>
          </p:cNvSpPr>
          <p:nvPr>
            <p:ph type="sldNum" sz="quarter" idx="12"/>
          </p:nvPr>
        </p:nvSpPr>
        <p:spPr/>
        <p:txBody>
          <a:bodyPr/>
          <a:lstStyle/>
          <a:p>
            <a:fld id="{D7756E16-444E-B644-B3D8-50D596555EAF}" type="slidenum">
              <a:rPr lang="en-US" smtClean="0"/>
              <a:pPr/>
              <a:t>6</a:t>
            </a:fld>
            <a:endParaRPr lang="en-US"/>
          </a:p>
        </p:txBody>
      </p:sp>
      <p:sp>
        <p:nvSpPr>
          <p:cNvPr id="4" name="Text Placeholder 3">
            <a:extLst>
              <a:ext uri="{FF2B5EF4-FFF2-40B4-BE49-F238E27FC236}">
                <a16:creationId xmlns:a16="http://schemas.microsoft.com/office/drawing/2014/main" id="{2990DAA6-FAF9-A133-F7DB-C4A4A70D1573}"/>
              </a:ext>
            </a:extLst>
          </p:cNvPr>
          <p:cNvSpPr>
            <a:spLocks noGrp="1"/>
          </p:cNvSpPr>
          <p:nvPr>
            <p:ph type="body" sz="quarter" idx="13"/>
          </p:nvPr>
        </p:nvSpPr>
        <p:spPr/>
        <p:txBody>
          <a:bodyPr/>
          <a:lstStyle/>
          <a:p>
            <a:r>
              <a:rPr lang="en-US"/>
              <a:t>02</a:t>
            </a:r>
          </a:p>
        </p:txBody>
      </p:sp>
      <p:sp>
        <p:nvSpPr>
          <p:cNvPr id="11" name="Footer Placeholder 4">
            <a:extLst>
              <a:ext uri="{FF2B5EF4-FFF2-40B4-BE49-F238E27FC236}">
                <a16:creationId xmlns:a16="http://schemas.microsoft.com/office/drawing/2014/main" id="{C8C54F2D-3D16-7056-AD22-F0240DBC6468}"/>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54644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40" name="Rectangle 39">
            <a:extLst>
              <a:ext uri="{FF2B5EF4-FFF2-40B4-BE49-F238E27FC236}">
                <a16:creationId xmlns:a16="http://schemas.microsoft.com/office/drawing/2014/main" id="{25879CAC-68AF-7A37-6049-18DB94B056F5}"/>
              </a:ext>
            </a:extLst>
          </p:cNvPr>
          <p:cNvSpPr/>
          <p:nvPr/>
        </p:nvSpPr>
        <p:spPr>
          <a:xfrm>
            <a:off x="4624754" y="2233404"/>
            <a:ext cx="3259993" cy="3279303"/>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EC5118C6-A16D-6943-D522-E1F9D3A272DC}"/>
              </a:ext>
            </a:extLst>
          </p:cNvPr>
          <p:cNvSpPr/>
          <p:nvPr/>
        </p:nvSpPr>
        <p:spPr>
          <a:xfrm>
            <a:off x="4797184" y="3258280"/>
            <a:ext cx="2831223" cy="411263"/>
          </a:xfrm>
          <a:prstGeom prst="roundRect">
            <a:avLst>
              <a:gd name="adj" fmla="val 50000"/>
            </a:avLst>
          </a:prstGeom>
          <a:solidFill>
            <a:schemeClr val="accent3"/>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5" name="Text Placeholder 12">
            <a:extLst>
              <a:ext uri="{FF2B5EF4-FFF2-40B4-BE49-F238E27FC236}">
                <a16:creationId xmlns:a16="http://schemas.microsoft.com/office/drawing/2014/main" id="{7460283B-65FD-DC23-6DE0-A3CFFF0E38ED}"/>
              </a:ext>
            </a:extLst>
          </p:cNvPr>
          <p:cNvSpPr txBox="1">
            <a:spLocks/>
          </p:cNvSpPr>
          <p:nvPr/>
        </p:nvSpPr>
        <p:spPr>
          <a:xfrm>
            <a:off x="4882265" y="3321601"/>
            <a:ext cx="2669156"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37" name="Rectangle 36">
            <a:extLst>
              <a:ext uri="{FF2B5EF4-FFF2-40B4-BE49-F238E27FC236}">
                <a16:creationId xmlns:a16="http://schemas.microsoft.com/office/drawing/2014/main" id="{1AC784F6-782A-AA63-B3D2-9DDBFB7157A2}"/>
              </a:ext>
            </a:extLst>
          </p:cNvPr>
          <p:cNvSpPr/>
          <p:nvPr/>
        </p:nvSpPr>
        <p:spPr>
          <a:xfrm>
            <a:off x="422031" y="4571994"/>
            <a:ext cx="3663078" cy="1441010"/>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0E26C6D-FD8F-3DFE-C1D2-2881083EBF9E}"/>
              </a:ext>
            </a:extLst>
          </p:cNvPr>
          <p:cNvSpPr/>
          <p:nvPr/>
        </p:nvSpPr>
        <p:spPr>
          <a:xfrm>
            <a:off x="422031" y="1354010"/>
            <a:ext cx="3663078" cy="307730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a:extLst>
              <a:ext uri="{FF2B5EF4-FFF2-40B4-BE49-F238E27FC236}">
                <a16:creationId xmlns:a16="http://schemas.microsoft.com/office/drawing/2014/main" id="{07546A99-DD64-EBEE-37AE-8825194714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687" y="4627210"/>
            <a:ext cx="640360" cy="640360"/>
          </a:xfrm>
          <a:prstGeom prst="rect">
            <a:avLst/>
          </a:prstGeom>
        </p:spPr>
      </p:pic>
      <p:sp>
        <p:nvSpPr>
          <p:cNvPr id="26" name="Rounded Rectangle 25">
            <a:extLst>
              <a:ext uri="{FF2B5EF4-FFF2-40B4-BE49-F238E27FC236}">
                <a16:creationId xmlns:a16="http://schemas.microsoft.com/office/drawing/2014/main" id="{3A1AEC49-6986-9787-E8AB-6B5945B6FB17}"/>
              </a:ext>
            </a:extLst>
          </p:cNvPr>
          <p:cNvSpPr/>
          <p:nvPr/>
        </p:nvSpPr>
        <p:spPr>
          <a:xfrm>
            <a:off x="594461" y="5419622"/>
            <a:ext cx="3330575"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7" name="Text Placeholder 12">
            <a:extLst>
              <a:ext uri="{FF2B5EF4-FFF2-40B4-BE49-F238E27FC236}">
                <a16:creationId xmlns:a16="http://schemas.microsoft.com/office/drawing/2014/main" id="{FEC4CBC2-E081-C3E0-DCCF-4520F497BDA0}"/>
              </a:ext>
            </a:extLst>
          </p:cNvPr>
          <p:cNvSpPr txBox="1">
            <a:spLocks/>
          </p:cNvSpPr>
          <p:nvPr/>
        </p:nvSpPr>
        <p:spPr>
          <a:xfrm>
            <a:off x="594461" y="5473835"/>
            <a:ext cx="3330575"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latin typeface="+mj-lt"/>
              </a:rPr>
              <a:t>Support from the organization</a:t>
            </a:r>
          </a:p>
        </p:txBody>
      </p:sp>
      <p:sp>
        <p:nvSpPr>
          <p:cNvPr id="25" name="Rounded Rectangle 24">
            <a:extLst>
              <a:ext uri="{FF2B5EF4-FFF2-40B4-BE49-F238E27FC236}">
                <a16:creationId xmlns:a16="http://schemas.microsoft.com/office/drawing/2014/main" id="{23EB4EC3-B517-6974-BDAC-2CB39ED146D3}"/>
              </a:ext>
            </a:extLst>
          </p:cNvPr>
          <p:cNvSpPr/>
          <p:nvPr/>
        </p:nvSpPr>
        <p:spPr>
          <a:xfrm>
            <a:off x="594461" y="2179191"/>
            <a:ext cx="3330575"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7</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Endowment fund process</a:t>
            </a: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722188" y="2678448"/>
            <a:ext cx="3243141" cy="411263"/>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400">
                <a:latin typeface="Basis Grt for Thrivent" panose="020B0503030604040103" pitchFamily="34" charset="0"/>
                <a:cs typeface="Basis Grt for Thrivent" panose="020B0503030604040103" pitchFamily="34" charset="0"/>
              </a:rPr>
              <a:t>May receive tax benefits.</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635000" y="2233404"/>
            <a:ext cx="3259993"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mj-lt"/>
              </a:rPr>
              <a:t>Gifts from supporters</a:t>
            </a:r>
          </a:p>
        </p:txBody>
      </p:sp>
      <p:pic>
        <p:nvPicPr>
          <p:cNvPr id="19" name="Graphic 18">
            <a:extLst>
              <a:ext uri="{FF2B5EF4-FFF2-40B4-BE49-F238E27FC236}">
                <a16:creationId xmlns:a16="http://schemas.microsoft.com/office/drawing/2014/main" id="{D6DC6935-4244-E29C-9CCC-8BA0A8F73F9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7553" y="1458748"/>
            <a:ext cx="640360" cy="640360"/>
          </a:xfrm>
          <a:prstGeom prst="rect">
            <a:avLst/>
          </a:prstGeom>
        </p:spPr>
      </p:pic>
      <p:sp>
        <p:nvSpPr>
          <p:cNvPr id="32" name="Right Arrow 31">
            <a:extLst>
              <a:ext uri="{FF2B5EF4-FFF2-40B4-BE49-F238E27FC236}">
                <a16:creationId xmlns:a16="http://schemas.microsoft.com/office/drawing/2014/main" id="{D5CEC499-1852-D924-0CC6-7FCCF4775B35}"/>
              </a:ext>
            </a:extLst>
          </p:cNvPr>
          <p:cNvSpPr/>
          <p:nvPr/>
        </p:nvSpPr>
        <p:spPr>
          <a:xfrm>
            <a:off x="4085109" y="2711680"/>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a:extLst>
              <a:ext uri="{FF2B5EF4-FFF2-40B4-BE49-F238E27FC236}">
                <a16:creationId xmlns:a16="http://schemas.microsoft.com/office/drawing/2014/main" id="{86385FD9-BA7D-7E9B-5ECE-481AAB174B52}"/>
              </a:ext>
            </a:extLst>
          </p:cNvPr>
          <p:cNvSpPr/>
          <p:nvPr/>
        </p:nvSpPr>
        <p:spPr>
          <a:xfrm>
            <a:off x="4085109" y="4730496"/>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9">
            <a:extLst>
              <a:ext uri="{FF2B5EF4-FFF2-40B4-BE49-F238E27FC236}">
                <a16:creationId xmlns:a16="http://schemas.microsoft.com/office/drawing/2014/main" id="{1266D287-67A5-7858-BCF5-8D781256B5A7}"/>
              </a:ext>
            </a:extLst>
          </p:cNvPr>
          <p:cNvSpPr txBox="1">
            <a:spLocks/>
          </p:cNvSpPr>
          <p:nvPr/>
        </p:nvSpPr>
        <p:spPr>
          <a:xfrm>
            <a:off x="4924912" y="3759837"/>
            <a:ext cx="2626510"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a:t>Assets from the organization and gifts from supporters are invested in the endowment fund for the organization’s benefit. </a:t>
            </a:r>
            <a:endParaRPr lang="en-GB" sz="1400" b="0"/>
          </a:p>
        </p:txBody>
      </p:sp>
      <p:sp>
        <p:nvSpPr>
          <p:cNvPr id="44" name="Right Arrow 43">
            <a:extLst>
              <a:ext uri="{FF2B5EF4-FFF2-40B4-BE49-F238E27FC236}">
                <a16:creationId xmlns:a16="http://schemas.microsoft.com/office/drawing/2014/main" id="{884B1EEA-2D93-CEA1-D538-BEA79EC469D2}"/>
              </a:ext>
            </a:extLst>
          </p:cNvPr>
          <p:cNvSpPr/>
          <p:nvPr/>
        </p:nvSpPr>
        <p:spPr>
          <a:xfrm>
            <a:off x="7876226" y="3619487"/>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6C2423D9-E7EC-DDD1-E6EC-42F04F1D12E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37723" y="2511793"/>
            <a:ext cx="640360" cy="640360"/>
          </a:xfrm>
          <a:prstGeom prst="rect">
            <a:avLst/>
          </a:prstGeom>
        </p:spPr>
      </p:pic>
      <p:sp>
        <p:nvSpPr>
          <p:cNvPr id="48" name="Rectangle 47">
            <a:extLst>
              <a:ext uri="{FF2B5EF4-FFF2-40B4-BE49-F238E27FC236}">
                <a16:creationId xmlns:a16="http://schemas.microsoft.com/office/drawing/2014/main" id="{E6744493-44C7-30D0-EC7F-4F7A1F286D88}"/>
              </a:ext>
            </a:extLst>
          </p:cNvPr>
          <p:cNvSpPr/>
          <p:nvPr/>
        </p:nvSpPr>
        <p:spPr>
          <a:xfrm>
            <a:off x="8424392" y="2233404"/>
            <a:ext cx="3001511" cy="3279303"/>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 Placeholder 9">
            <a:extLst>
              <a:ext uri="{FF2B5EF4-FFF2-40B4-BE49-F238E27FC236}">
                <a16:creationId xmlns:a16="http://schemas.microsoft.com/office/drawing/2014/main" id="{01C370B8-19B2-56C1-87F0-E90710AE207E}"/>
              </a:ext>
            </a:extLst>
          </p:cNvPr>
          <p:cNvSpPr txBox="1">
            <a:spLocks/>
          </p:cNvSpPr>
          <p:nvPr/>
        </p:nvSpPr>
        <p:spPr>
          <a:xfrm>
            <a:off x="8724549" y="3759837"/>
            <a:ext cx="2633543"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a:t>The endowment committee determines the distribution policy for grants from the endowment to support the organization’s mission.</a:t>
            </a:r>
            <a:endParaRPr lang="en-GB" sz="1400"/>
          </a:p>
          <a:p>
            <a:endParaRPr lang="en-GB" sz="1400"/>
          </a:p>
        </p:txBody>
      </p:sp>
      <p:sp>
        <p:nvSpPr>
          <p:cNvPr id="53" name="Rounded Rectangle 52">
            <a:extLst>
              <a:ext uri="{FF2B5EF4-FFF2-40B4-BE49-F238E27FC236}">
                <a16:creationId xmlns:a16="http://schemas.microsoft.com/office/drawing/2014/main" id="{43AA5650-8C69-978D-EC32-A181C1775738}"/>
              </a:ext>
            </a:extLst>
          </p:cNvPr>
          <p:cNvSpPr/>
          <p:nvPr/>
        </p:nvSpPr>
        <p:spPr>
          <a:xfrm>
            <a:off x="8861387" y="3258280"/>
            <a:ext cx="2127520" cy="411263"/>
          </a:xfrm>
          <a:prstGeom prst="roundRect">
            <a:avLst>
              <a:gd name="adj" fmla="val 50000"/>
            </a:avLst>
          </a:prstGeom>
          <a:solidFill>
            <a:schemeClr val="tx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54" name="Text Placeholder 12">
            <a:extLst>
              <a:ext uri="{FF2B5EF4-FFF2-40B4-BE49-F238E27FC236}">
                <a16:creationId xmlns:a16="http://schemas.microsoft.com/office/drawing/2014/main" id="{F2386A56-7EAF-8A94-8CFB-388D1D7023AC}"/>
              </a:ext>
            </a:extLst>
          </p:cNvPr>
          <p:cNvSpPr txBox="1">
            <a:spLocks/>
          </p:cNvSpPr>
          <p:nvPr/>
        </p:nvSpPr>
        <p:spPr>
          <a:xfrm>
            <a:off x="8818741" y="3321601"/>
            <a:ext cx="2005735"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2"/>
                </a:solidFill>
              </a:rPr>
              <a:t>Distributions</a:t>
            </a:r>
          </a:p>
        </p:txBody>
      </p:sp>
      <p:pic>
        <p:nvPicPr>
          <p:cNvPr id="56" name="Graphic 55">
            <a:extLst>
              <a:ext uri="{FF2B5EF4-FFF2-40B4-BE49-F238E27FC236}">
                <a16:creationId xmlns:a16="http://schemas.microsoft.com/office/drawing/2014/main" id="{E82B72DE-68FF-A7BD-D68B-E995F441B17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583934" y="2505424"/>
            <a:ext cx="640360" cy="640360"/>
          </a:xfrm>
          <a:prstGeom prst="rect">
            <a:avLst/>
          </a:prstGeom>
        </p:spPr>
      </p:pic>
    </p:spTree>
    <p:extLst>
      <p:ext uri="{BB962C8B-B14F-4D97-AF65-F5344CB8AC3E}">
        <p14:creationId xmlns:p14="http://schemas.microsoft.com/office/powerpoint/2010/main" val="3118471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A5D34-5FAC-66CF-E220-18994B3972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6AF394-4B82-2FB1-606D-6B31442C83D6}"/>
              </a:ext>
            </a:extLst>
          </p:cNvPr>
          <p:cNvSpPr>
            <a:spLocks noGrp="1"/>
          </p:cNvSpPr>
          <p:nvPr>
            <p:ph type="title" hasCustomPrompt="1"/>
          </p:nvPr>
        </p:nvSpPr>
        <p:spPr/>
        <p:txBody>
          <a:bodyPr anchor="t" anchorCtr="0"/>
          <a:lstStyle/>
          <a:p>
            <a:r>
              <a:rPr lang="en-US"/>
              <a:t>Benefits of an endowment fund at Thrivent Charitable</a:t>
            </a:r>
          </a:p>
        </p:txBody>
      </p:sp>
      <p:pic>
        <p:nvPicPr>
          <p:cNvPr id="9" name="Picture Placeholder 8" descr="A group of people holding hands&#10;&#10;AI-generated content may be incorrect.">
            <a:extLst>
              <a:ext uri="{FF2B5EF4-FFF2-40B4-BE49-F238E27FC236}">
                <a16:creationId xmlns:a16="http://schemas.microsoft.com/office/drawing/2014/main" id="{E3B58CD7-4273-FCEF-4A40-A6D39740269F}"/>
              </a:ext>
            </a:extLst>
          </p:cNvPr>
          <p:cNvPicPr>
            <a:picLocks noGrp="1" noChangeAspect="1"/>
          </p:cNvPicPr>
          <p:nvPr>
            <p:ph type="pic" sz="quarter" idx="30"/>
          </p:nvPr>
        </p:nvPicPr>
        <p:blipFill>
          <a:blip r:embed="rId3"/>
          <a:srcRect l="23052" r="10352"/>
          <a:stretch>
            <a:fillRect/>
          </a:stretch>
        </p:blipFill>
        <p:spPr>
          <a:xfrm>
            <a:off x="6096000" y="0"/>
            <a:ext cx="6089572" cy="6858000"/>
          </a:xfrm>
        </p:spPr>
      </p:pic>
      <p:sp>
        <p:nvSpPr>
          <p:cNvPr id="5" name="Footer Placeholder 4">
            <a:extLst>
              <a:ext uri="{FF2B5EF4-FFF2-40B4-BE49-F238E27FC236}">
                <a16:creationId xmlns:a16="http://schemas.microsoft.com/office/drawing/2014/main" id="{E246CB0C-37AE-8642-A6E9-31EBA18BC857}"/>
              </a:ext>
            </a:extLst>
          </p:cNvPr>
          <p:cNvSpPr>
            <a:spLocks noGrp="1"/>
          </p:cNvSpPr>
          <p:nvPr>
            <p:ph type="ftr" sz="quarter" idx="32"/>
          </p:nvPr>
        </p:nvSpPr>
        <p:spPr/>
        <p:txBody>
          <a:bodyPr/>
          <a:lstStyle/>
          <a:p>
            <a:r>
              <a:rPr lang="en-US">
                <a:latin typeface="Basis Grt for Thrivent OffWhite"/>
                <a:cs typeface="Basis Grt for Thrivent OffWhite"/>
              </a:rPr>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8DF640BA-19E7-DAF9-F574-E90C59B187F1}"/>
              </a:ext>
            </a:extLst>
          </p:cNvPr>
          <p:cNvSpPr>
            <a:spLocks noGrp="1"/>
          </p:cNvSpPr>
          <p:nvPr>
            <p:ph type="sldNum" sz="quarter" idx="33"/>
          </p:nvPr>
        </p:nvSpPr>
        <p:spPr/>
        <p:txBody>
          <a:bodyPr/>
          <a:lstStyle/>
          <a:p>
            <a:fld id="{D7756E16-444E-B644-B3D8-50D596555EAF}" type="slidenum">
              <a:rPr lang="en-US" smtClean="0"/>
              <a:pPr/>
              <a:t>8</a:t>
            </a:fld>
            <a:endParaRPr lang="en-US"/>
          </a:p>
        </p:txBody>
      </p:sp>
      <p:sp>
        <p:nvSpPr>
          <p:cNvPr id="8" name="Text Placeholder 7">
            <a:extLst>
              <a:ext uri="{FF2B5EF4-FFF2-40B4-BE49-F238E27FC236}">
                <a16:creationId xmlns:a16="http://schemas.microsoft.com/office/drawing/2014/main" id="{251B0935-2F7A-4AE8-D30B-F85DBA782AFF}"/>
              </a:ext>
            </a:extLst>
          </p:cNvPr>
          <p:cNvSpPr>
            <a:spLocks noGrp="1"/>
          </p:cNvSpPr>
          <p:nvPr>
            <p:ph type="body" sz="quarter" idx="34"/>
          </p:nvPr>
        </p:nvSpPr>
        <p:spPr>
          <a:xfrm>
            <a:off x="635000" y="2309568"/>
            <a:ext cx="5318990" cy="2848830"/>
          </a:xfrm>
        </p:spPr>
        <p:txBody>
          <a:bodyPr vert="horz" lIns="0" tIns="45720" rIns="91440" bIns="45720" rtlCol="0" anchor="t">
            <a:noAutofit/>
          </a:bodyPr>
          <a:lstStyle/>
          <a:p>
            <a:pPr marL="285750" indent="-285750">
              <a:lnSpc>
                <a:spcPct val="100000"/>
              </a:lnSpc>
              <a:spcBef>
                <a:spcPts val="0"/>
              </a:spcBef>
              <a:buFont typeface="Arial,Sans-Serif"/>
              <a:buChar char="•"/>
            </a:pPr>
            <a:r>
              <a:rPr lang="en-GB" sz="2400">
                <a:solidFill>
                  <a:schemeClr val="accent1"/>
                </a:solidFill>
                <a:cs typeface="Basis Grt for Thrivent"/>
              </a:rPr>
              <a:t>Flexibility</a:t>
            </a:r>
            <a:endParaRPr lang="en-GB" sz="2400">
              <a:cs typeface="Basis Grt for Thrivent"/>
            </a:endParaRPr>
          </a:p>
          <a:p>
            <a:pPr marL="285750" indent="-285750">
              <a:lnSpc>
                <a:spcPct val="100000"/>
              </a:lnSpc>
              <a:spcBef>
                <a:spcPts val="0"/>
              </a:spcBef>
              <a:buFont typeface="Arial,Sans-Serif"/>
              <a:buChar char="•"/>
            </a:pPr>
            <a:r>
              <a:rPr lang="en-GB" sz="2400">
                <a:solidFill>
                  <a:schemeClr val="accent1"/>
                </a:solidFill>
                <a:cs typeface="Basis Grt for Thrivent"/>
              </a:rPr>
              <a:t>Privacy for organizations &amp; supporters</a:t>
            </a:r>
            <a:endParaRPr lang="en-US" sz="2400">
              <a:cs typeface="Basis Grt for Thrivent"/>
            </a:endParaRPr>
          </a:p>
          <a:p>
            <a:pPr marL="285750" indent="-285750">
              <a:lnSpc>
                <a:spcPct val="100000"/>
              </a:lnSpc>
              <a:spcBef>
                <a:spcPts val="0"/>
              </a:spcBef>
              <a:buFont typeface="Arial,Sans-Serif"/>
              <a:buChar char="•"/>
            </a:pPr>
            <a:r>
              <a:rPr lang="en-GB" sz="2400">
                <a:solidFill>
                  <a:schemeClr val="accent1"/>
                </a:solidFill>
                <a:cs typeface="Basis Grt for Thrivent"/>
              </a:rPr>
              <a:t>Administrative &amp; marketing support</a:t>
            </a:r>
            <a:endParaRPr lang="en-US" sz="2400">
              <a:cs typeface="Basis Grt for Thrivent"/>
            </a:endParaRPr>
          </a:p>
          <a:p>
            <a:pPr marL="285750" indent="-285750">
              <a:lnSpc>
                <a:spcPct val="100000"/>
              </a:lnSpc>
              <a:spcBef>
                <a:spcPts val="0"/>
              </a:spcBef>
              <a:buFont typeface="Arial,Sans-Serif"/>
              <a:buChar char="•"/>
            </a:pPr>
            <a:r>
              <a:rPr lang="en-GB" sz="2400">
                <a:solidFill>
                  <a:schemeClr val="accent1"/>
                </a:solidFill>
                <a:cs typeface="Basis Grt for Thrivent"/>
              </a:rPr>
              <a:t>Planned giving expertise</a:t>
            </a:r>
            <a:endParaRPr lang="en-US"/>
          </a:p>
        </p:txBody>
      </p:sp>
    </p:spTree>
    <p:extLst>
      <p:ext uri="{BB962C8B-B14F-4D97-AF65-F5344CB8AC3E}">
        <p14:creationId xmlns:p14="http://schemas.microsoft.com/office/powerpoint/2010/main" val="2528920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7951-9EB2-94C2-96ED-18D2DDDB7820}"/>
              </a:ext>
            </a:extLst>
          </p:cNvPr>
          <p:cNvSpPr>
            <a:spLocks noGrp="1"/>
          </p:cNvSpPr>
          <p:nvPr>
            <p:ph type="title"/>
          </p:nvPr>
        </p:nvSpPr>
        <p:spPr>
          <a:xfrm>
            <a:off x="629628" y="2630732"/>
            <a:ext cx="6580064" cy="1596536"/>
          </a:xfrm>
        </p:spPr>
        <p:txBody>
          <a:bodyPr/>
          <a:lstStyle/>
          <a:p>
            <a:r>
              <a:rPr lang="en-US"/>
              <a:t>Ways to give</a:t>
            </a:r>
          </a:p>
        </p:txBody>
      </p:sp>
      <p:sp>
        <p:nvSpPr>
          <p:cNvPr id="3" name="Slide Number Placeholder 2">
            <a:extLst>
              <a:ext uri="{FF2B5EF4-FFF2-40B4-BE49-F238E27FC236}">
                <a16:creationId xmlns:a16="http://schemas.microsoft.com/office/drawing/2014/main" id="{B8214A47-F401-F91F-5F29-BE94FB70CB82}"/>
              </a:ext>
            </a:extLst>
          </p:cNvPr>
          <p:cNvSpPr>
            <a:spLocks noGrp="1"/>
          </p:cNvSpPr>
          <p:nvPr>
            <p:ph type="sldNum" sz="quarter" idx="12"/>
          </p:nvPr>
        </p:nvSpPr>
        <p:spPr>
          <a:xfrm>
            <a:off x="317500" y="6403484"/>
            <a:ext cx="317500" cy="232986"/>
          </a:xfrm>
        </p:spPr>
        <p:txBody>
          <a:bodyPr/>
          <a:lstStyle/>
          <a:p>
            <a:fld id="{D7756E16-444E-B644-B3D8-50D596555EAF}" type="slidenum">
              <a:rPr lang="en-US" smtClean="0"/>
              <a:pPr/>
              <a:t>9</a:t>
            </a:fld>
            <a:endParaRPr lang="en-US"/>
          </a:p>
        </p:txBody>
      </p:sp>
      <p:sp>
        <p:nvSpPr>
          <p:cNvPr id="4" name="Text Placeholder 3">
            <a:extLst>
              <a:ext uri="{FF2B5EF4-FFF2-40B4-BE49-F238E27FC236}">
                <a16:creationId xmlns:a16="http://schemas.microsoft.com/office/drawing/2014/main" id="{1D230418-EA59-B130-276F-CCC64DEC06B1}"/>
              </a:ext>
            </a:extLst>
          </p:cNvPr>
          <p:cNvSpPr>
            <a:spLocks noGrp="1"/>
          </p:cNvSpPr>
          <p:nvPr>
            <p:ph type="body" sz="quarter" idx="13"/>
          </p:nvPr>
        </p:nvSpPr>
        <p:spPr>
          <a:xfrm>
            <a:off x="7280131" y="4405451"/>
            <a:ext cx="4891088" cy="2251075"/>
          </a:xfrm>
        </p:spPr>
        <p:txBody>
          <a:bodyPr/>
          <a:lstStyle/>
          <a:p>
            <a:r>
              <a:rPr lang="en-US"/>
              <a:t>03</a:t>
            </a:r>
          </a:p>
        </p:txBody>
      </p:sp>
      <p:sp>
        <p:nvSpPr>
          <p:cNvPr id="5" name="Footer Placeholder 4">
            <a:extLst>
              <a:ext uri="{FF2B5EF4-FFF2-40B4-BE49-F238E27FC236}">
                <a16:creationId xmlns:a16="http://schemas.microsoft.com/office/drawing/2014/main" id="{32D2C697-E0ED-A7DD-AF49-BE8BF2E3F058}"/>
              </a:ext>
            </a:extLst>
          </p:cNvPr>
          <p:cNvSpPr>
            <a:spLocks noGrp="1"/>
          </p:cNvSpPr>
          <p:nvPr>
            <p:ph type="ftr" sz="quarter" idx="14"/>
          </p:nvPr>
        </p:nvSpPr>
        <p:spPr>
          <a:xfrm>
            <a:off x="1033937" y="6403484"/>
            <a:ext cx="4531594"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901503024"/>
      </p:ext>
    </p:extLst>
  </p:cSld>
  <p:clrMapOvr>
    <a:masterClrMapping/>
  </p:clrMapOvr>
</p:sld>
</file>

<file path=ppt/theme/theme1.xml><?xml version="1.0" encoding="utf-8"?>
<a:theme xmlns:a="http://schemas.openxmlformats.org/drawingml/2006/main" name="Office Theme">
  <a:themeElements>
    <a:clrScheme name="Final Thrivent Color Palette">
      <a:dk1>
        <a:srgbClr val="1C4158"/>
      </a:dk1>
      <a:lt1>
        <a:srgbClr val="FFFFFF"/>
      </a:lt1>
      <a:dk2>
        <a:srgbClr val="9BBFC3"/>
      </a:dk2>
      <a:lt2>
        <a:srgbClr val="F5F8F9"/>
      </a:lt2>
      <a:accent1>
        <a:srgbClr val="1C4158"/>
      </a:accent1>
      <a:accent2>
        <a:srgbClr val="9BBFC3"/>
      </a:accent2>
      <a:accent3>
        <a:srgbClr val="F1D3A3"/>
      </a:accent3>
      <a:accent4>
        <a:srgbClr val="F79165"/>
      </a:accent4>
      <a:accent5>
        <a:srgbClr val="9E82BD"/>
      </a:accent5>
      <a:accent6>
        <a:srgbClr val="6D6E71"/>
      </a:accent6>
      <a:hlink>
        <a:srgbClr val="E30045"/>
      </a:hlink>
      <a:folHlink>
        <a:srgbClr val="1C4158"/>
      </a:folHlink>
    </a:clrScheme>
    <a:fontScheme name="Thrivent Default Fonts for PowerPoint">
      <a:majorFont>
        <a:latin typeface="Basis Grt for Thrivent"/>
        <a:ea typeface=""/>
        <a:cs typeface=""/>
      </a:majorFont>
      <a:minorFont>
        <a:latin typeface="Basis Grt for Thrive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rivent_PPT_Template_2025_v4" id="{9C75BFAA-3BED-B64D-ADCB-64F92062FB36}" vid="{0D4E3EFE-E61A-5548-83D4-ACA7DB9A08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5" ma:contentTypeDescription="Create a new document." ma:contentTypeScope="" ma:versionID="6587ba12888d2c16a168a25988712a9f">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be505fbaf895745d94b786ff761e42a7"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element name="MediaServiceBillingMetadata" ma:index="3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lcf76f155ced4ddcb4097134ff3c332f xmlns="f96f4849-9aa6-4f8e-9a55-f589e869c01f">
      <Terms xmlns="http://schemas.microsoft.com/office/infopath/2007/PartnerControls"/>
    </lcf76f155ced4ddcb4097134ff3c332f>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Props1.xml><?xml version="1.0" encoding="utf-8"?>
<ds:datastoreItem xmlns:ds="http://schemas.openxmlformats.org/officeDocument/2006/customXml" ds:itemID="{EC05FCF6-9302-43E4-8863-B8223F3A2A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6f4849-9aa6-4f8e-9a55-f589e869c01f"/>
    <ds:schemaRef ds:uri="9257cdb8-f29a-47d2-88f3-24be9247a746"/>
    <ds:schemaRef ds:uri="56b3378c-42cb-41dc-9c05-5327e3fb1b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244B72-286E-4E07-9BD3-C7D1C99F0A96}">
  <ds:schemaRefs>
    <ds:schemaRef ds:uri="http://schemas.microsoft.com/sharepoint/v3/contenttype/forms"/>
  </ds:schemaRefs>
</ds:datastoreItem>
</file>

<file path=customXml/itemProps3.xml><?xml version="1.0" encoding="utf-8"?>
<ds:datastoreItem xmlns:ds="http://schemas.openxmlformats.org/officeDocument/2006/customXml" ds:itemID="{582A11AB-DBA8-4EAC-972F-0B500EB40E10}">
  <ds:schemaRefs>
    <ds:schemaRef ds:uri="46459c7c-39ba-42e4-b736-dbe3f354f192"/>
    <ds:schemaRef ds:uri="56b3378c-42cb-41dc-9c05-5327e3fb1bca"/>
    <ds:schemaRef ds:uri="e2af3888-c5a2-43f8-ba29-f2580b7e9ed2"/>
    <ds:schemaRef ds:uri="f96f4849-9aa6-4f8e-9a55-f589e869c0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TotalTime>
  <Words>2265</Words>
  <Application>Microsoft Office PowerPoint</Application>
  <PresentationFormat>Widescreen</PresentationFormat>
  <Paragraphs>229</Paragraphs>
  <Slides>22</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Aptos</vt:lpstr>
      <vt:lpstr>Arial</vt:lpstr>
      <vt:lpstr>Arial,Sans-Serif</vt:lpstr>
      <vt:lpstr>Basis Grotesque Pro Off-White</vt:lpstr>
      <vt:lpstr>Basis Grt for Thrivent</vt:lpstr>
      <vt:lpstr>Basis Grt for Thrivent OffWhite</vt:lpstr>
      <vt:lpstr>Burgess for Thrivent</vt:lpstr>
      <vt:lpstr>Office Theme</vt:lpstr>
      <vt:lpstr>Growing future support for churches and nonprofits</vt:lpstr>
      <vt:lpstr>PowerPoint Presentation</vt:lpstr>
      <vt:lpstr>Role of an endowment fund</vt:lpstr>
      <vt:lpstr>An organization’s finances</vt:lpstr>
      <vt:lpstr>All grow concurrently and don’t compete</vt:lpstr>
      <vt:lpstr>How an endowment fund works</vt:lpstr>
      <vt:lpstr>Endowment fund process</vt:lpstr>
      <vt:lpstr>Benefits of an endowment fund at Thrivent Charitable</vt:lpstr>
      <vt:lpstr>Ways to give</vt:lpstr>
      <vt:lpstr>There are three common ways to give charitably.</vt:lpstr>
      <vt:lpstr>Give Now.  Give Later.  Give &amp; Receive.™</vt:lpstr>
      <vt:lpstr>Give now</vt:lpstr>
      <vt:lpstr>PowerPoint Presentation</vt:lpstr>
      <vt:lpstr>Give later</vt:lpstr>
      <vt:lpstr>PowerPoint Presentation</vt:lpstr>
      <vt:lpstr>Give and receive</vt:lpstr>
      <vt:lpstr>Next steps</vt:lpstr>
      <vt:lpstr>Committing to the future</vt:lpstr>
      <vt:lpstr>Giving opens possibilities</vt:lpstr>
      <vt:lpstr>PowerPoint Presentation</vt:lpstr>
      <vt:lpstr>PowerPoint Presentation</vt:lpstr>
      <vt:lpstr>Disclosure/Disclaimer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Ashley Zimiga</dc:creator>
  <cp:lastModifiedBy>Cassie Meyer</cp:lastModifiedBy>
  <cp:revision>5</cp:revision>
  <dcterms:created xsi:type="dcterms:W3CDTF">2024-10-24T18:25:29Z</dcterms:created>
  <dcterms:modified xsi:type="dcterms:W3CDTF">2025-08-07T13:58:16Z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0x0101002154FD056937C947ADBB571B05A30D2C</vt:lpwstr>
  </property>
</Properties>
</file>