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slideLayouts/slideLayout108.xml" ContentType="application/vnd.openxmlformats-officedocument.presentationml.slideLayou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ommentAuthors.xml" ContentType="application/vnd.openxmlformats-officedocument.presentationml.commentAuthors+xml"/>
  <Override PartName="/ppt/theme/theme3.xml" ContentType="application/vnd.openxmlformats-officedocument.theme+xml"/>
  <Override PartName="/ppt/notesMasters/notesMaster1.xml" ContentType="application/vnd.openxmlformats-officedocument.presentationml.notesMaster+xml"/>
  <Override PartName="/ppt/authors.xml" ContentType="application/vnd.ms-powerpoint.authors+xml"/>
  <Override PartName="/ppt/theme/theme2.xml" ContentType="application/vnd.openxmlformats-officedocument.theme+xml"/>
  <Override PartName="/ppt/theme/theme1.xml" ContentType="application/vnd.openxmlformats-officedocument.theme+xml"/>
  <Override PartName="/ppt/theme/theme4.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740" r:id="rId5"/>
    <p:sldMasterId id="2147483702" r:id="rId6"/>
  </p:sldMasterIdLst>
  <p:notesMasterIdLst>
    <p:notesMasterId r:id="rId38"/>
  </p:notesMasterIdLst>
  <p:sldIdLst>
    <p:sldId id="330" r:id="rId7"/>
    <p:sldId id="6584" r:id="rId8"/>
    <p:sldId id="343" r:id="rId9"/>
    <p:sldId id="332" r:id="rId10"/>
    <p:sldId id="6662" r:id="rId11"/>
    <p:sldId id="6590" r:id="rId12"/>
    <p:sldId id="6691" r:id="rId13"/>
    <p:sldId id="6599" r:id="rId14"/>
    <p:sldId id="6656" r:id="rId15"/>
    <p:sldId id="6663" r:id="rId16"/>
    <p:sldId id="6692" r:id="rId17"/>
    <p:sldId id="6659" r:id="rId18"/>
    <p:sldId id="6693" r:id="rId19"/>
    <p:sldId id="6639" r:id="rId20"/>
    <p:sldId id="6694" r:id="rId21"/>
    <p:sldId id="331" r:id="rId22"/>
    <p:sldId id="6643" r:id="rId23"/>
    <p:sldId id="6679" r:id="rId24"/>
    <p:sldId id="6690" r:id="rId25"/>
    <p:sldId id="6558" r:id="rId26"/>
    <p:sldId id="6644" r:id="rId27"/>
    <p:sldId id="6686" r:id="rId28"/>
    <p:sldId id="6687" r:id="rId29"/>
    <p:sldId id="6561" r:id="rId30"/>
    <p:sldId id="6645" r:id="rId31"/>
    <p:sldId id="6688" r:id="rId32"/>
    <p:sldId id="6689" r:id="rId33"/>
    <p:sldId id="6661" r:id="rId34"/>
    <p:sldId id="342" r:id="rId35"/>
    <p:sldId id="6583" r:id="rId36"/>
    <p:sldId id="432"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616540-E981-DD9B-AD93-CFE1BE50EDFE}" name="Cindy Aegerter" initials="CA" userId="S::cindy.aegerter@thrivent.com::042ea147-e809-4c9f-82c7-30cf285234a1" providerId="AD"/>
  <p188:author id="{120A3672-B3AA-3418-93BA-B9D8DF768814}" name="Kelly Reed" initials="KR" userId="S::kelly.reed@thrivent.com::985970b5-fc4c-4c43-9526-f8d3c034cd2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th Nault" initials="BN" lastIdx="5" clrIdx="0">
    <p:extLst>
      <p:ext uri="{19B8F6BF-5375-455C-9EA6-DF929625EA0E}">
        <p15:presenceInfo xmlns:p15="http://schemas.microsoft.com/office/powerpoint/2012/main" userId="S::beth.nault@thrivent.com::51a02a3a-5cf5-4347-a3b5-f75f7f575620" providerId="AD"/>
      </p:ext>
    </p:extLst>
  </p:cmAuthor>
  <p:cmAuthor id="2" name="Kate Wahoske" initials="KW" lastIdx="51" clrIdx="1">
    <p:extLst>
      <p:ext uri="{19B8F6BF-5375-455C-9EA6-DF929625EA0E}">
        <p15:presenceInfo xmlns:p15="http://schemas.microsoft.com/office/powerpoint/2012/main" userId="S::Kate.Wahoske@Thrivent.com::adfeff95-1e1a-487f-983e-6fe46f7359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723A"/>
    <a:srgbClr val="3D3935"/>
    <a:srgbClr val="53565A"/>
    <a:srgbClr val="75787B"/>
    <a:srgbClr val="97999B"/>
    <a:srgbClr val="CCCCCC"/>
    <a:srgbClr val="E6E6E6"/>
    <a:srgbClr val="999999"/>
    <a:srgbClr val="C7AB75"/>
    <a:srgbClr val="FFAB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793D81CF-94F2-401A-BA57-92F5A7B2D0C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653" autoAdjust="0"/>
    <p:restoredTop sz="74058" autoAdjust="0"/>
  </p:normalViewPr>
  <p:slideViewPr>
    <p:cSldViewPr snapToGrid="0" snapToObjects="1">
      <p:cViewPr varScale="1">
        <p:scale>
          <a:sx n="82" d="100"/>
          <a:sy n="82" d="100"/>
        </p:scale>
        <p:origin x="1098" y="60"/>
      </p:cViewPr>
      <p:guideLst>
        <p:guide pos="3840"/>
        <p:guide orient="horz" pos="216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commentAuthors" Target="commentAuthors.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heme" Target="theme/theme1.xml"/><Relationship Id="rId47" Type="http://schemas.openxmlformats.org/officeDocument/2006/relationships/customXml" Target="../customXml/item6.xml"/><Relationship Id="rId7" Type="http://schemas.openxmlformats.org/officeDocument/2006/relationships/slide" Target="slides/slide1.xml"/><Relationship Id="rId29" Type="http://schemas.openxmlformats.org/officeDocument/2006/relationships/slide" Target="slides/slide23.xml"/><Relationship Id="rId16" Type="http://schemas.openxmlformats.org/officeDocument/2006/relationships/slide" Target="slides/slide10.xml"/><Relationship Id="rId20" Type="http://schemas.openxmlformats.org/officeDocument/2006/relationships/slide" Target="slides/slide14.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tableStyles" Target="tableStyle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0101CBED-02D2-4612-BE7C-0C430C9C22CA}" type="datetimeFigureOut">
              <a:rPr lang="en-GB" smtClean="0"/>
              <a:pPr/>
              <a:t>13/02/2025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408B12A2-CBD0-42BA-BDA5-00E1D1EE9282}" type="slidenum">
              <a:rPr lang="en-GB" smtClean="0"/>
              <a:pPr/>
              <a:t>‹#›</a:t>
            </a:fld>
            <a:endParaRPr lang="en-GB" dirty="0"/>
          </a:p>
        </p:txBody>
      </p:sp>
    </p:spTree>
    <p:extLst>
      <p:ext uri="{BB962C8B-B14F-4D97-AF65-F5344CB8AC3E}">
        <p14:creationId xmlns:p14="http://schemas.microsoft.com/office/powerpoint/2010/main" val="295366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Today, I will be sharing ways to grow a source of future support through an endowment. These opportunities are available to you through Thrivent and our partnership with Thrivent Charitable Impact &amp; Investing (Thrivent Charitable)</a:t>
            </a:r>
          </a:p>
          <a:p>
            <a:pPr eaLnBrk="1" hangingPunct="1"/>
            <a:endParaRPr lang="en-US" altLang="en-US" dirty="0"/>
          </a:p>
          <a:p>
            <a:pPr eaLnBrk="1" hangingPunct="1"/>
            <a:r>
              <a:rPr lang="en-US" altLang="en-US" dirty="0"/>
              <a:t>As background, this presentation is not designed to provide tax, legal or accounting advice. Our purpose today is to review the wide variety of giving options available to you. You’ll want to consult with qualified legal and tax professionals before acting on any legal or tax information provided in this presentation. </a:t>
            </a:r>
          </a:p>
          <a:p>
            <a:endParaRPr lang="en-US" altLang="en-US" b="1" dirty="0"/>
          </a:p>
        </p:txBody>
      </p:sp>
      <p:sp>
        <p:nvSpPr>
          <p:cNvPr id="4" name="Slide Number Placeholder 3"/>
          <p:cNvSpPr>
            <a:spLocks noGrp="1"/>
          </p:cNvSpPr>
          <p:nvPr>
            <p:ph type="sldNum" sz="quarter" idx="10"/>
          </p:nvPr>
        </p:nvSpPr>
        <p:spPr/>
        <p:txBody>
          <a:bodyPr/>
          <a:lstStyle/>
          <a:p>
            <a:fld id="{FBD77139-8739-4437-8CD0-D867BE9D4CEF}" type="slidenum">
              <a:rPr lang="en-US" smtClean="0"/>
              <a:t>1</a:t>
            </a:fld>
            <a:endParaRPr lang="en-US" dirty="0"/>
          </a:p>
        </p:txBody>
      </p:sp>
    </p:spTree>
    <p:extLst>
      <p:ext uri="{BB962C8B-B14F-4D97-AF65-F5344CB8AC3E}">
        <p14:creationId xmlns:p14="http://schemas.microsoft.com/office/powerpoint/2010/main" val="3529070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a:t>
            </a:r>
            <a:r>
              <a:rPr lang="en-US" baseline="0" dirty="0"/>
              <a:t>offer a full-range of giving options, which can be tailored to your specific financial circumstances. And, you may receive tax benefits based on when and how your gifts are made. </a:t>
            </a:r>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10</a:t>
            </a:fld>
            <a:endParaRPr lang="en-GB" dirty="0"/>
          </a:p>
        </p:txBody>
      </p:sp>
    </p:spTree>
    <p:extLst>
      <p:ext uri="{BB962C8B-B14F-4D97-AF65-F5344CB8AC3E}">
        <p14:creationId xmlns:p14="http://schemas.microsoft.com/office/powerpoint/2010/main" val="30108794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How does an endowment fund work? Assets from the organization and gifts from supporters are invested in the endowment fund. Individuals who make gifts to the endowment receive the personal satisfaction of supporting a future mission and may receive tax benefits based on when and how their gifts were made. The endowment committee determines the distribution policy for grants from the endowment to support the organization’s mission.</a:t>
            </a:r>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11</a:t>
            </a:fld>
            <a:endParaRPr lang="en-GB" dirty="0"/>
          </a:p>
        </p:txBody>
      </p:sp>
    </p:spTree>
    <p:extLst>
      <p:ext uri="{BB962C8B-B14F-4D97-AF65-F5344CB8AC3E}">
        <p14:creationId xmlns:p14="http://schemas.microsoft.com/office/powerpoint/2010/main" val="4108351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aseline="0" dirty="0"/>
              <a:t>We allow individuals to give in their name or give anonymously, and your wishes are respected. </a:t>
            </a:r>
            <a:r>
              <a:rPr lang="en-US" altLang="en-US" baseline="0" dirty="0">
                <a:highlight>
                  <a:srgbClr val="FFFF00"/>
                </a:highlight>
              </a:rPr>
              <a:t> </a:t>
            </a:r>
            <a:r>
              <a:rPr lang="en-US" dirty="0"/>
              <a:t>Supporters can work directly with Thrivent Charitable to make gifts and have the option to give anonymously, with IRS-required tax documentation sent directly from Thrivent Charitable.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highlight>
                <a:srgbClr val="FFFF00"/>
              </a:highlight>
            </a:endParaRP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12</a:t>
            </a:fld>
            <a:endParaRPr lang="en-GB" dirty="0"/>
          </a:p>
        </p:txBody>
      </p:sp>
    </p:spTree>
    <p:extLst>
      <p:ext uri="{BB962C8B-B14F-4D97-AF65-F5344CB8AC3E}">
        <p14:creationId xmlns:p14="http://schemas.microsoft.com/office/powerpoint/2010/main" val="8795852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Gifts are managed responsibly and invested to provide long-term support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While sound fiscal management is critical, endowments may grow faster with gifts from supporters than by investment returns.</a:t>
            </a: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13</a:t>
            </a:fld>
            <a:endParaRPr lang="en-GB" dirty="0"/>
          </a:p>
        </p:txBody>
      </p:sp>
    </p:spTree>
    <p:extLst>
      <p:ext uri="{BB962C8B-B14F-4D97-AF65-F5344CB8AC3E}">
        <p14:creationId xmlns:p14="http://schemas.microsoft.com/office/powerpoint/2010/main" val="35561140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Whether</a:t>
            </a:r>
            <a:r>
              <a:rPr lang="en-US" baseline="0" dirty="0"/>
              <a:t> you’re working with an individual client or with supporters of an organizations to grow their endowment fund, we offer a full-range of giving options, which can be tailored to the supporter’s specific financial circumstances. </a:t>
            </a:r>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14</a:t>
            </a:fld>
            <a:endParaRPr lang="en-GB" dirty="0"/>
          </a:p>
        </p:txBody>
      </p:sp>
    </p:spTree>
    <p:extLst>
      <p:ext uri="{BB962C8B-B14F-4D97-AF65-F5344CB8AC3E}">
        <p14:creationId xmlns:p14="http://schemas.microsoft.com/office/powerpoint/2010/main" val="2141861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To help you understand all the charitable giving opportunities, let’s break it down into three categories: Give Now, Give Later and Give &amp; Receive. Each of these giving methods may benefit your endowment fund.</a:t>
            </a:r>
          </a:p>
        </p:txBody>
      </p:sp>
      <p:sp>
        <p:nvSpPr>
          <p:cNvPr id="4" name="Slide Number Placeholder 3"/>
          <p:cNvSpPr>
            <a:spLocks noGrp="1"/>
          </p:cNvSpPr>
          <p:nvPr>
            <p:ph type="sldNum" sz="quarter" idx="5"/>
          </p:nvPr>
        </p:nvSpPr>
        <p:spPr/>
        <p:txBody>
          <a:bodyPr/>
          <a:lstStyle/>
          <a:p>
            <a:fld id="{408B12A2-CBD0-42BA-BDA5-00E1D1EE9282}" type="slidenum">
              <a:rPr lang="en-GB" smtClean="0"/>
              <a:pPr/>
              <a:t>15</a:t>
            </a:fld>
            <a:endParaRPr lang="en-GB" dirty="0"/>
          </a:p>
        </p:txBody>
      </p:sp>
    </p:spTree>
    <p:extLst>
      <p:ext uri="{BB962C8B-B14F-4D97-AF65-F5344CB8AC3E}">
        <p14:creationId xmlns:p14="http://schemas.microsoft.com/office/powerpoint/2010/main" val="20041865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First, we’ll discuss a few gifts that are in the category of “Give Now.”</a:t>
            </a:r>
            <a:endParaRPr lang="en-US" dirty="0"/>
          </a:p>
        </p:txBody>
      </p:sp>
      <p:sp>
        <p:nvSpPr>
          <p:cNvPr id="4" name="Slide Number Placeholder 3"/>
          <p:cNvSpPr>
            <a:spLocks noGrp="1"/>
          </p:cNvSpPr>
          <p:nvPr>
            <p:ph type="sldNum" sz="quarter" idx="10"/>
          </p:nvPr>
        </p:nvSpPr>
        <p:spPr/>
        <p:txBody>
          <a:bodyPr/>
          <a:lstStyle/>
          <a:p>
            <a:fld id="{FBD77139-8739-4437-8CD0-D867BE9D4CEF}" type="slidenum">
              <a:rPr lang="en-US" smtClean="0"/>
              <a:t>16</a:t>
            </a:fld>
            <a:endParaRPr lang="en-US" dirty="0"/>
          </a:p>
        </p:txBody>
      </p:sp>
    </p:spTree>
    <p:extLst>
      <p:ext uri="{BB962C8B-B14F-4D97-AF65-F5344CB8AC3E}">
        <p14:creationId xmlns:p14="http://schemas.microsoft.com/office/powerpoint/2010/main" val="33073209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sz="1200" kern="1200" dirty="0">
                <a:solidFill>
                  <a:schemeClr val="tx1"/>
                </a:solidFill>
                <a:effectLst/>
                <a:latin typeface="Arial"/>
                <a:cs typeface="Arial"/>
              </a:rPr>
              <a:t>There are </a:t>
            </a:r>
            <a:r>
              <a:rPr lang="en-US" dirty="0">
                <a:latin typeface="Arial"/>
                <a:cs typeface="Arial"/>
              </a:rPr>
              <a:t>two </a:t>
            </a:r>
            <a:r>
              <a:rPr lang="en-US" sz="1200" kern="1200" dirty="0">
                <a:solidFill>
                  <a:schemeClr val="tx1"/>
                </a:solidFill>
                <a:effectLst/>
                <a:latin typeface="Arial"/>
                <a:cs typeface="Arial"/>
              </a:rPr>
              <a:t>strategies that can assist you to “Give Now”: Appreciated Assets (long-term assets), an IRA Charitable Rollover (what’s often called a Qualified Charitable Distribution</a:t>
            </a:r>
            <a:r>
              <a:rPr lang="en-US" dirty="0">
                <a:latin typeface="Arial"/>
                <a:cs typeface="Arial"/>
              </a:rPr>
              <a:t>). </a:t>
            </a:r>
            <a:endParaRPr lang="en-US" sz="1200" kern="1200" dirty="0">
              <a:solidFill>
                <a:schemeClr val="tx1"/>
              </a:solidFill>
              <a:effectLst/>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a:solidFill>
                <a:schemeClr val="tx1"/>
              </a:solidFill>
              <a:effectLst/>
              <a:cs typeface="Arial" panose="020B0604020202020204" pitchFamily="34" charset="0"/>
            </a:endParaRPr>
          </a:p>
          <a:p>
            <a:pPr>
              <a:defRPr/>
            </a:pPr>
            <a:r>
              <a:rPr lang="en-US" sz="1200" kern="1200" dirty="0">
                <a:solidFill>
                  <a:schemeClr val="tx1"/>
                </a:solidFill>
                <a:effectLst/>
                <a:latin typeface="Arial"/>
                <a:cs typeface="Arial"/>
              </a:rPr>
              <a:t>Let’s walk through these options and how they work to support your endowment fund.</a:t>
            </a:r>
            <a:r>
              <a:rPr lang="en-US" dirty="0">
                <a:latin typeface="Arial"/>
                <a:cs typeface="Arial"/>
              </a:rPr>
              <a:t> </a:t>
            </a:r>
            <a:endParaRPr lang="en-US" sz="1200" kern="1200" dirty="0">
              <a:solidFill>
                <a:schemeClr val="tx1"/>
              </a:solidFill>
              <a:effectLst/>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17</a:t>
            </a:fld>
            <a:endParaRPr lang="en-GB" dirty="0"/>
          </a:p>
        </p:txBody>
      </p:sp>
    </p:spTree>
    <p:extLst>
      <p:ext uri="{BB962C8B-B14F-4D97-AF65-F5344CB8AC3E}">
        <p14:creationId xmlns:p14="http://schemas.microsoft.com/office/powerpoint/2010/main" val="20039452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dirty="0">
                <a:solidFill>
                  <a:schemeClr val="tx1"/>
                </a:solidFill>
                <a:effectLst/>
                <a:cs typeface="Arial" panose="020B0604020202020204" pitchFamily="34" charset="0"/>
              </a:rPr>
              <a:t>Here is one example of how members of a church or other non-profit organization could use shares to support their organization’s endowment. </a:t>
            </a:r>
          </a:p>
          <a:p>
            <a:r>
              <a:rPr lang="en-US" sz="1400" kern="1200" dirty="0">
                <a:solidFill>
                  <a:schemeClr val="tx1"/>
                </a:solidFill>
                <a:effectLst/>
                <a:cs typeface="Arial" panose="020B0604020202020204" pitchFamily="34" charset="0"/>
              </a:rPr>
              <a:t>They received shares of the company they worked for over the years as part of compensation. While planning for their retirement, their financial advisor suggested they might want to diversify their holdings. Since they wanted to support the endowment, they decided to gift several shares to the fund. </a:t>
            </a:r>
          </a:p>
          <a:p>
            <a:endParaRPr lang="en-US" sz="1400" kern="1200" dirty="0">
              <a:solidFill>
                <a:schemeClr val="tx1"/>
              </a:solidFill>
              <a:effectLst/>
              <a:cs typeface="Arial" panose="020B0604020202020204" pitchFamily="34" charset="0"/>
            </a:endParaRPr>
          </a:p>
          <a:p>
            <a:r>
              <a:rPr lang="en-US" sz="1400" kern="1200" dirty="0">
                <a:solidFill>
                  <a:schemeClr val="tx1"/>
                </a:solidFill>
                <a:effectLst/>
                <a:latin typeface="Arial"/>
                <a:cs typeface="Arial"/>
              </a:rPr>
              <a:t>They avoid having to recognize the capital gain on the shares gifted and may also receive a tax-deduction for the fair market value of the shares, which they could potentially use to help offset the gain from selling other shares to reinvest in a more diversified portfolio.</a:t>
            </a:r>
            <a:r>
              <a:rPr lang="en-US" sz="1400" dirty="0">
                <a:latin typeface="Arial"/>
                <a:cs typeface="Arial"/>
              </a:rPr>
              <a:t> </a:t>
            </a:r>
            <a:endParaRPr lang="en-US" sz="1400" dirty="0">
              <a:cs typeface="Arial" panose="020B0604020202020204" pitchFamily="34" charset="0"/>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18</a:t>
            </a:fld>
            <a:endParaRPr lang="en-GB" dirty="0"/>
          </a:p>
        </p:txBody>
      </p:sp>
    </p:spTree>
    <p:extLst>
      <p:ext uri="{BB962C8B-B14F-4D97-AF65-F5344CB8AC3E}">
        <p14:creationId xmlns:p14="http://schemas.microsoft.com/office/powerpoint/2010/main" val="19505097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400" kern="1200" dirty="0">
                <a:solidFill>
                  <a:schemeClr val="tx1"/>
                </a:solidFill>
                <a:effectLst/>
                <a:cs typeface="Arial" panose="020B0604020202020204" pitchFamily="34" charset="0"/>
              </a:rPr>
              <a:t>Another example is a couple in their mid-70s has been supporting a Christian social service organization for years; however, with tax changes, they no longer itemize deductions on their federal tax return and don’t receive any tax benefit for making gifts. They’re required to take minimum distributions from their IRA, and don’t need all that income for living expenses. And they don’t want to pay taxes on that minimum distribution. </a:t>
            </a:r>
          </a:p>
          <a:p>
            <a:pPr lvl="0"/>
            <a:endParaRPr lang="en-US" sz="1400" kern="1200" dirty="0">
              <a:solidFill>
                <a:schemeClr val="tx1"/>
              </a:solidFill>
              <a:effectLst/>
              <a:cs typeface="Arial" panose="020B0604020202020204" pitchFamily="34" charset="0"/>
            </a:endParaRPr>
          </a:p>
          <a:p>
            <a:pPr lvl="0"/>
            <a:r>
              <a:rPr lang="en-US" sz="1400" kern="1200" dirty="0">
                <a:solidFill>
                  <a:schemeClr val="tx1"/>
                </a:solidFill>
                <a:effectLst/>
                <a:cs typeface="Arial" panose="020B0604020202020204" pitchFamily="34" charset="0"/>
              </a:rPr>
              <a:t>They decide to make gifts directly from their IRA to the organization’s fund at Thrivent Charitable, taking advantage of the IRA charitable rollover, or qualified charitable distribution. They avoid recognizing the income from their RMD and can support the charity they care about.</a:t>
            </a:r>
            <a:endParaRPr lang="en-US" sz="1400" dirty="0">
              <a:cs typeface="Arial" panose="020B0604020202020204" pitchFamily="34" charset="0"/>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19</a:t>
            </a:fld>
            <a:endParaRPr lang="en-GB" dirty="0"/>
          </a:p>
        </p:txBody>
      </p:sp>
    </p:spTree>
    <p:extLst>
      <p:ext uri="{BB962C8B-B14F-4D97-AF65-F5344CB8AC3E}">
        <p14:creationId xmlns:p14="http://schemas.microsoft.com/office/powerpoint/2010/main" val="3158002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a:t>
            </a:fld>
            <a:endParaRPr lang="en-GB" dirty="0"/>
          </a:p>
        </p:txBody>
      </p:sp>
    </p:spTree>
    <p:extLst>
      <p:ext uri="{BB962C8B-B14F-4D97-AF65-F5344CB8AC3E}">
        <p14:creationId xmlns:p14="http://schemas.microsoft.com/office/powerpoint/2010/main" val="40104278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now talk about Giving Later.</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069851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Now</a:t>
            </a:r>
            <a:r>
              <a:rPr lang="en-US" baseline="0" dirty="0">
                <a:latin typeface="Arial" panose="020B0604020202020204" pitchFamily="34" charset="0"/>
                <a:cs typeface="Arial" panose="020B0604020202020204" pitchFamily="34" charset="0"/>
              </a:rPr>
              <a:t> we’ll discuss a few gifts that are in the category of “Give Later.”</a:t>
            </a: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pPr marL="171450" lvl="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Arial" panose="020B0604020202020204" pitchFamily="34" charset="0"/>
              </a:rPr>
              <a:t>“Give Later” gifts are popular giving options because people can use their assets while living but also support causes after they die.</a:t>
            </a:r>
            <a:endParaRPr lang="en-US" sz="1200" kern="1200" baseline="0" dirty="0">
              <a:solidFill>
                <a:schemeClr val="tx1"/>
              </a:solidFill>
              <a:effectLst/>
              <a:latin typeface="Arial" panose="020B0604020202020204" pitchFamily="34" charset="0"/>
              <a:ea typeface="+mn-ea"/>
              <a:cs typeface="Arial" panose="020B0604020202020204" pitchFamily="34" charset="0"/>
            </a:endParaRPr>
          </a:p>
          <a:p>
            <a:pPr marL="171450" lvl="0" indent="-171450">
              <a:buFont typeface="Arial" panose="020B0604020202020204" pitchFamily="34" charset="0"/>
              <a:buChar char="•"/>
            </a:pPr>
            <a:r>
              <a:rPr lang="en-US" sz="1200" kern="1200" dirty="0">
                <a:solidFill>
                  <a:schemeClr val="tx1"/>
                </a:solidFill>
                <a:effectLst/>
                <a:latin typeface="Arial" panose="020B0604020202020204" pitchFamily="34" charset="0"/>
                <a:ea typeface="+mn-ea"/>
                <a:cs typeface="Arial" panose="020B0604020202020204" pitchFamily="34" charset="0"/>
              </a:rPr>
              <a:t>Tools for “Give Later” gifts are gifts through wills, beneficiary proceeds, life insurance and life estate reserved.</a:t>
            </a: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21</a:t>
            </a:fld>
            <a:endParaRPr lang="en-GB" dirty="0"/>
          </a:p>
        </p:txBody>
      </p:sp>
    </p:spTree>
    <p:extLst>
      <p:ext uri="{BB962C8B-B14F-4D97-AF65-F5344CB8AC3E}">
        <p14:creationId xmlns:p14="http://schemas.microsoft.com/office/powerpoint/2010/main" val="5123169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cs typeface="Arial" panose="020B0604020202020204" pitchFamily="34" charset="0"/>
              </a:rPr>
              <a:t>Many people are familiar with the idea of naming a charity as a beneficiary of a retirement account or life insurance contract, but did you know there is a way to use life insurance strategically to leverage smaller gifts during a lifetime into a much larger gift at death?</a:t>
            </a:r>
          </a:p>
          <a:p>
            <a:r>
              <a:rPr lang="en-US" sz="1200" kern="1200" dirty="0">
                <a:solidFill>
                  <a:schemeClr val="tx1"/>
                </a:solidFill>
                <a:effectLst/>
                <a:cs typeface="Arial" panose="020B0604020202020204" pitchFamily="34" charset="0"/>
              </a:rPr>
              <a:t> </a:t>
            </a:r>
          </a:p>
          <a:p>
            <a:r>
              <a:rPr lang="en-US" sz="1200" b="1" kern="1200" dirty="0">
                <a:solidFill>
                  <a:schemeClr val="tx1"/>
                </a:solidFill>
                <a:effectLst/>
                <a:cs typeface="Arial" panose="020B0604020202020204" pitchFamily="34" charset="0"/>
              </a:rPr>
              <a:t>EXAMPLE DONOR</a:t>
            </a:r>
          </a:p>
          <a:p>
            <a:r>
              <a:rPr lang="en-US" sz="1200" kern="1200" dirty="0">
                <a:solidFill>
                  <a:schemeClr val="tx1"/>
                </a:solidFill>
                <a:effectLst/>
                <a:cs typeface="Arial" panose="020B0604020202020204" pitchFamily="34" charset="0"/>
              </a:rPr>
              <a:t>A music teacher wanted to leave enough money to her local church school’s endowment fund to help support the music program, since she was concerned that it was always one of the first things to get cut when the budget was tight. However, she wasn’t wealthy and didn’t think she would have enough money to meet her goal. But, with the help of her financial advisor, she developed a strategy: She would take out a life insurance contract and donate it to the endowment. Once the contract is owned by charity, the premium payments she makes each year may be tax deductible. She can leverage an affordable annual gift into a much larger death benefit that will be invested to support the music program far into the future. She’s thrilled to know that children will be learning the joy of music long after she’s gone.</a:t>
            </a:r>
          </a:p>
        </p:txBody>
      </p:sp>
      <p:sp>
        <p:nvSpPr>
          <p:cNvPr id="4" name="Slide Number Placeholder 3"/>
          <p:cNvSpPr>
            <a:spLocks noGrp="1"/>
          </p:cNvSpPr>
          <p:nvPr>
            <p:ph type="sldNum" sz="quarter" idx="5"/>
          </p:nvPr>
        </p:nvSpPr>
        <p:spPr/>
        <p:txBody>
          <a:bodyPr/>
          <a:lstStyle/>
          <a:p>
            <a:fld id="{408B12A2-CBD0-42BA-BDA5-00E1D1EE9282}" type="slidenum">
              <a:rPr lang="en-GB" smtClean="0"/>
              <a:pPr/>
              <a:t>22</a:t>
            </a:fld>
            <a:endParaRPr lang="en-GB" dirty="0"/>
          </a:p>
        </p:txBody>
      </p:sp>
    </p:spTree>
    <p:extLst>
      <p:ext uri="{BB962C8B-B14F-4D97-AF65-F5344CB8AC3E}">
        <p14:creationId xmlns:p14="http://schemas.microsoft.com/office/powerpoint/2010/main" val="344499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cs typeface="Arial" panose="020B0604020202020204" pitchFamily="34" charset="0"/>
              </a:rPr>
              <a:t>Giving through your will or living trust, or naming charity as a beneficiary on retirement or other accounts, is a simple, flexible way to act on your values and charitable interests.</a:t>
            </a:r>
          </a:p>
          <a:p>
            <a:endParaRPr lang="en-US" sz="1200" b="0" i="0" u="none" strike="noStrike" kern="1200" baseline="0" dirty="0">
              <a:solidFill>
                <a:schemeClr val="tx1"/>
              </a:solidFill>
              <a:cs typeface="Arial" panose="020B0604020202020204" pitchFamily="34" charset="0"/>
            </a:endParaRPr>
          </a:p>
          <a:p>
            <a:r>
              <a:rPr lang="en-US" sz="1200" b="0" i="0" u="none" strike="noStrike" kern="1200" baseline="0" dirty="0">
                <a:solidFill>
                  <a:schemeClr val="tx1"/>
                </a:solidFill>
                <a:cs typeface="Arial" panose="020B0604020202020204" pitchFamily="34" charset="0"/>
              </a:rPr>
              <a:t>Whether your assets are IRAs or other qualified retirement assets, life insurance, annuities, investments or real estate, they provide an opportunity to support your organization’s endowment fund. Thrivent is here to help. </a:t>
            </a:r>
          </a:p>
          <a:p>
            <a:endParaRPr lang="en-US" sz="1200" b="0" i="0" u="none" strike="noStrike" kern="1200" baseline="0" dirty="0">
              <a:solidFill>
                <a:schemeClr val="tx1"/>
              </a:solidFill>
              <a:cs typeface="Arial" panose="020B0604020202020204" pitchFamily="34" charset="0"/>
            </a:endParaRPr>
          </a:p>
          <a:p>
            <a:r>
              <a:rPr lang="en-US" sz="1200" b="0" i="0" u="none" strike="noStrike" kern="1200" baseline="0" dirty="0">
                <a:solidFill>
                  <a:schemeClr val="tx1"/>
                </a:solidFill>
                <a:cs typeface="Arial" panose="020B0604020202020204" pitchFamily="34" charset="0"/>
              </a:rPr>
              <a:t>Sharing all or a portion of these assets, you benefit in these ways:</a:t>
            </a:r>
          </a:p>
          <a:p>
            <a:pPr marL="228600" indent="-228600">
              <a:buFont typeface="+mj-lt"/>
              <a:buAutoNum type="arabicPeriod"/>
            </a:pPr>
            <a:r>
              <a:rPr lang="en-US" sz="1200" b="0" i="0" u="none" strike="noStrike" kern="1200" baseline="0" dirty="0">
                <a:solidFill>
                  <a:schemeClr val="tx1"/>
                </a:solidFill>
                <a:cs typeface="Arial" panose="020B0604020202020204" pitchFamily="34" charset="0"/>
              </a:rPr>
              <a:t>You make a significant gift, oftentimes larger than what you could have made while living.</a:t>
            </a:r>
          </a:p>
          <a:p>
            <a:pPr marL="228600" indent="-228600">
              <a:buFont typeface="+mj-lt"/>
              <a:buAutoNum type="arabicPeriod"/>
            </a:pPr>
            <a:r>
              <a:rPr lang="en-US" sz="1200" b="0" i="0" u="none" strike="noStrike" kern="1200" baseline="0" dirty="0">
                <a:solidFill>
                  <a:schemeClr val="tx1"/>
                </a:solidFill>
                <a:cs typeface="Arial" panose="020B0604020202020204" pitchFamily="34" charset="0"/>
              </a:rPr>
              <a:t>You retain control of your assets while living and have the flexibility to make changes as needed.</a:t>
            </a:r>
          </a:p>
          <a:p>
            <a:pPr marL="228600" indent="-228600">
              <a:buFont typeface="+mj-lt"/>
              <a:buAutoNum type="arabicPeriod"/>
            </a:pPr>
            <a:endParaRPr lang="en-US" altLang="en-US" sz="1200" b="0" i="0" u="none" strike="noStrike" kern="1200" baseline="0" dirty="0">
              <a:solidFill>
                <a:schemeClr val="tx1"/>
              </a:solidFill>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altLang="en-US" dirty="0">
                <a:cs typeface="Arial" panose="020B0604020202020204" pitchFamily="34" charset="0"/>
              </a:rPr>
              <a:t>The</a:t>
            </a:r>
            <a:r>
              <a:rPr lang="en-US" altLang="en-US" baseline="0" dirty="0">
                <a:cs typeface="Arial" panose="020B0604020202020204" pitchFamily="34" charset="0"/>
              </a:rPr>
              <a:t> tax treatment of inherited assets can vary depending on the type of asset and the recipient. </a:t>
            </a:r>
            <a:r>
              <a:rPr lang="en-US" altLang="en-US" dirty="0">
                <a:cs typeface="Arial" panose="020B0604020202020204" pitchFamily="34" charset="0"/>
              </a:rPr>
              <a:t>Thrivent Charitable gift planners can team</a:t>
            </a:r>
            <a:r>
              <a:rPr lang="en-US" altLang="en-US" baseline="0" dirty="0">
                <a:cs typeface="Arial" panose="020B0604020202020204" pitchFamily="34" charset="0"/>
              </a:rPr>
              <a:t> with your planning professionals to help you identify which assets are best to leave to charity and which are best to leave to loved ones.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1" baseline="0" dirty="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1" kern="1200" baseline="0" dirty="0">
                <a:solidFill>
                  <a:srgbClr val="FF0000"/>
                </a:solidFill>
                <a:effectLst/>
                <a:cs typeface="Arial" panose="020B0604020202020204" pitchFamily="34" charset="0"/>
              </a:rPr>
              <a:t>EXAMPLE </a:t>
            </a:r>
            <a:r>
              <a:rPr lang="en-US" altLang="en-US" b="1" baseline="0" dirty="0">
                <a:cs typeface="Arial" panose="020B0604020202020204" pitchFamily="34" charset="0"/>
              </a:rPr>
              <a:t>DONOR – Beneficiary Proceeds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cs typeface="Arial" panose="020B0604020202020204" pitchFamily="34" charset="0"/>
              </a:rPr>
              <a:t>A couple in their 70s wanted control of their assets while living in case they needed them in retirement, but they were aware that IRAs inherited by family may</a:t>
            </a:r>
            <a:r>
              <a:rPr lang="en-US" sz="1200" baseline="0" dirty="0">
                <a:cs typeface="Arial" panose="020B0604020202020204" pitchFamily="34" charset="0"/>
              </a:rPr>
              <a:t> be</a:t>
            </a:r>
            <a:r>
              <a:rPr lang="en-US" sz="1200" dirty="0">
                <a:cs typeface="Arial" panose="020B0604020202020204" pitchFamily="34" charset="0"/>
              </a:rPr>
              <a:t> subject to income tax and, possibly, estate tax. By naming Thrivent Charitable Impact &amp; Investing as beneficiary of their IRAs, the donors retain access to these assets while living. Upon their deaths, remaining IRA assets are directed to their organization’s endowment fund.</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cs typeface="Arial" panose="020B0604020202020204" pitchFamily="34" charset="0"/>
            </a:endParaRPr>
          </a:p>
          <a:p>
            <a:r>
              <a:rPr lang="en-US" sz="1200" b="1" i="0" u="none" strike="noStrike" kern="1200" baseline="0" dirty="0">
                <a:solidFill>
                  <a:schemeClr val="tx1"/>
                </a:solidFill>
                <a:cs typeface="Arial" panose="020B0604020202020204" pitchFamily="34" charset="0"/>
              </a:rPr>
              <a:t>DONOR STORY – Bequests</a:t>
            </a:r>
          </a:p>
          <a:p>
            <a:r>
              <a:rPr lang="en-US" sz="1200" b="0" i="0" u="none" strike="noStrike" kern="1200" baseline="0" dirty="0">
                <a:solidFill>
                  <a:schemeClr val="tx1"/>
                </a:solidFill>
                <a:cs typeface="Arial" panose="020B0604020202020204" pitchFamily="34" charset="0"/>
              </a:rPr>
              <a:t>A couple, 66 and 72, wanted to share what’s left of their assets (upon death) with their adult children and support their church’s endowment fund. They’re aware IRA assets inherited by family are subject to income tax and possibly estate tax.</a:t>
            </a:r>
          </a:p>
          <a:p>
            <a:endParaRPr lang="en-US" sz="1200" b="1" i="0" u="none" strike="noStrike" kern="1200" baseline="0" dirty="0">
              <a:solidFill>
                <a:schemeClr val="tx1"/>
              </a:solidFill>
              <a:cs typeface="Arial" panose="020B0604020202020204" pitchFamily="34" charset="0"/>
            </a:endParaRPr>
          </a:p>
          <a:p>
            <a:r>
              <a:rPr lang="en-US" sz="1200" b="0" i="0" u="none" strike="noStrike" kern="1200" baseline="0" dirty="0">
                <a:solidFill>
                  <a:schemeClr val="tx1"/>
                </a:solidFill>
                <a:cs typeface="Arial" panose="020B0604020202020204" pitchFamily="34" charset="0"/>
              </a:rPr>
              <a:t>They named Thrivent Charitable Impact &amp; Investing</a:t>
            </a:r>
            <a:r>
              <a:rPr lang="en-US" sz="1200" dirty="0">
                <a:cs typeface="Arial" panose="020B0604020202020204" pitchFamily="34" charset="0"/>
              </a:rPr>
              <a:t> </a:t>
            </a:r>
            <a:r>
              <a:rPr lang="en-US" sz="1200" b="0" i="0" u="none" strike="noStrike" kern="1200" baseline="0" dirty="0">
                <a:solidFill>
                  <a:schemeClr val="tx1"/>
                </a:solidFill>
                <a:cs typeface="Arial" panose="020B0604020202020204" pitchFamily="34" charset="0"/>
              </a:rPr>
              <a:t>as beneficiary of their IRAs and worked with Thrivent Charitable to support their church and two additional charities. Their adult children are named in their wills to receive the remaining assets from the estate.</a:t>
            </a:r>
            <a:endParaRPr lang="en-US" dirty="0">
              <a:cs typeface="Arial" panose="020B0604020202020204" pitchFamily="34" charset="0"/>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23</a:t>
            </a:fld>
            <a:endParaRPr lang="en-GB" dirty="0"/>
          </a:p>
        </p:txBody>
      </p:sp>
    </p:spTree>
    <p:extLst>
      <p:ext uri="{BB962C8B-B14F-4D97-AF65-F5344CB8AC3E}">
        <p14:creationId xmlns:p14="http://schemas.microsoft.com/office/powerpoint/2010/main" val="3171747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577710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Now, let’s talk about gifts that generate an income to the people making the gifts during their lifetimes</a:t>
            </a:r>
            <a:r>
              <a:rPr lang="en-US" altLang="en-US" baseline="0" dirty="0"/>
              <a:t> </a:t>
            </a:r>
            <a:r>
              <a:rPr lang="en-US" altLang="en-US" dirty="0"/>
              <a:t>and support charities after their lifetimes. We call these “Give &amp; Receive” gifts.</a:t>
            </a:r>
          </a:p>
          <a:p>
            <a:pPr eaLnBrk="1" hangingPunct="1"/>
            <a:endParaRPr lang="en-US" alt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This giving option can generate an income stream to the person making the gift or someone else. The donor may receive </a:t>
            </a:r>
            <a:r>
              <a:rPr lang="en-US" altLang="en-US" baseline="0" dirty="0"/>
              <a:t>an income tax deduction when the gift is made; then the gift is invested and pays an income either for life or a term of years. At the termination of the contract, the remaining amount goes to the endowment fund.</a:t>
            </a:r>
            <a:endParaRPr lang="en-US" alt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25</a:t>
            </a:fld>
            <a:endParaRPr lang="en-GB" dirty="0"/>
          </a:p>
        </p:txBody>
      </p:sp>
    </p:spTree>
    <p:extLst>
      <p:ext uri="{BB962C8B-B14F-4D97-AF65-F5344CB8AC3E}">
        <p14:creationId xmlns:p14="http://schemas.microsoft.com/office/powerpoint/2010/main" val="35290350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b="0" i="0" dirty="0"/>
              <a:t>The</a:t>
            </a:r>
            <a:r>
              <a:rPr lang="en-US" altLang="en-US" b="0" i="0" baseline="0" dirty="0"/>
              <a:t> charitable gift annuity is the second most popular way to give. </a:t>
            </a:r>
            <a:r>
              <a:rPr lang="en-US" altLang="en-US" baseline="0" dirty="0"/>
              <a:t>It provides income payments to the donor while living and future support to the endowment. Income rates are based on age and other factors. Many donors find gift annuities to be a simple, effective way to convert money market fund assets or a CD into an ongoing income stream.</a:t>
            </a:r>
          </a:p>
          <a:p>
            <a:pPr eaLnBrk="1" hangingPunct="1"/>
            <a:endParaRPr lang="en-US"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Donors not only enjoy income </a:t>
            </a:r>
            <a:r>
              <a:rPr lang="en-US" altLang="en-US" baseline="0" dirty="0"/>
              <a:t>and may enjoy tax advantages from their gift, but they also provide lasting support to their organization’s endowment funds.</a:t>
            </a:r>
            <a:endParaRPr lang="en-US" alt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26</a:t>
            </a:fld>
            <a:endParaRPr lang="en-GB" dirty="0"/>
          </a:p>
        </p:txBody>
      </p:sp>
    </p:spTree>
    <p:extLst>
      <p:ext uri="{BB962C8B-B14F-4D97-AF65-F5344CB8AC3E}">
        <p14:creationId xmlns:p14="http://schemas.microsoft.com/office/powerpoint/2010/main" val="5564781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Through a charitable remainder annuity trust or unitrust, your gift is converted to ongoing income payments for a lifetime or a term of up to 20 years. At the end of the trust, the remainder benefits your organization’s endowment fund.</a:t>
            </a:r>
          </a:p>
          <a:p>
            <a:pPr eaLnBrk="1" hangingPunct="1"/>
            <a:endParaRPr lang="en-US" altLang="en-US" dirty="0"/>
          </a:p>
          <a:p>
            <a:pPr eaLnBrk="1" hangingPunct="1"/>
            <a:r>
              <a:rPr lang="en-US" altLang="en-US" dirty="0"/>
              <a:t>With an annuity trust, you make a one-time gift and receive a set income. Your gift can be cash or publicly traded securities and the minimum is $50,000.</a:t>
            </a:r>
          </a:p>
          <a:p>
            <a:pPr eaLnBrk="1" hangingPunct="1"/>
            <a:endParaRPr lang="en-US" altLang="en-US" dirty="0"/>
          </a:p>
          <a:p>
            <a:pPr eaLnBrk="1" hangingPunct="1"/>
            <a:r>
              <a:rPr lang="en-US" altLang="en-US" dirty="0"/>
              <a:t>With a unitrust, you can make multiple gifts of cash, publicly traded securities and real estate or other illiquid assets. Your income payments are calculated annually using a set percentage rate and the value of your trust’s assets. The gift minimum is $100,000–$200,000 when giving real estate or closely held stock. </a:t>
            </a:r>
          </a:p>
          <a:p>
            <a:pPr eaLnBrk="1" hangingPunct="1"/>
            <a:endParaRPr lang="en-US" altLang="en-US" dirty="0"/>
          </a:p>
          <a:p>
            <a:pPr eaLnBrk="1" hangingPunct="1"/>
            <a:r>
              <a:rPr lang="en-US" altLang="en-US" dirty="0"/>
              <a:t>With either type of trust, you may receive an immediate charitable deduction. We </a:t>
            </a:r>
            <a:r>
              <a:rPr lang="en-US" altLang="en-US" baseline="0" dirty="0"/>
              <a:t>will draft the trust agreement for you at no cost.</a:t>
            </a:r>
            <a:endParaRPr lang="en-US" altLang="en-US" dirty="0"/>
          </a:p>
          <a:p>
            <a:pPr eaLnBrk="1" hangingPunct="1"/>
            <a:endParaRPr lang="en-US" altLang="en-US" dirty="0"/>
          </a:p>
          <a:p>
            <a:pPr eaLnBrk="1" hangingPunct="1"/>
            <a:r>
              <a:rPr lang="en-US" altLang="en-US" dirty="0"/>
              <a:t>Other common assets used for charitable remainder trusts include s</a:t>
            </a:r>
            <a:r>
              <a:rPr lang="en-US" altLang="en-US" baseline="0" dirty="0"/>
              <a:t>tock, mutual funds, rental properties, farm equipment and crops and livestock.</a:t>
            </a:r>
          </a:p>
        </p:txBody>
      </p:sp>
      <p:sp>
        <p:nvSpPr>
          <p:cNvPr id="4" name="Slide Number Placeholder 3"/>
          <p:cNvSpPr>
            <a:spLocks noGrp="1"/>
          </p:cNvSpPr>
          <p:nvPr>
            <p:ph type="sldNum" sz="quarter" idx="5"/>
          </p:nvPr>
        </p:nvSpPr>
        <p:spPr/>
        <p:txBody>
          <a:bodyPr/>
          <a:lstStyle/>
          <a:p>
            <a:fld id="{408B12A2-CBD0-42BA-BDA5-00E1D1EE9282}" type="slidenum">
              <a:rPr lang="en-GB" smtClean="0"/>
              <a:pPr/>
              <a:t>27</a:t>
            </a:fld>
            <a:endParaRPr lang="en-GB" dirty="0"/>
          </a:p>
        </p:txBody>
      </p:sp>
    </p:spTree>
    <p:extLst>
      <p:ext uri="{BB962C8B-B14F-4D97-AF65-F5344CB8AC3E}">
        <p14:creationId xmlns:p14="http://schemas.microsoft.com/office/powerpoint/2010/main" val="27952473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 endowment fund for your church or nonprofit</a:t>
            </a:r>
            <a:r>
              <a:rPr lang="en-US" baseline="0" dirty="0"/>
              <a:t> is an excellent tool to support your organization well into the future. It allows for current and future support for your organization’s needs. It also allows community members a way to give to your organization other than in the weekly giving they already may do.</a:t>
            </a:r>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28</a:t>
            </a:fld>
            <a:endParaRPr lang="en-GB" dirty="0"/>
          </a:p>
        </p:txBody>
      </p:sp>
    </p:spTree>
    <p:extLst>
      <p:ext uri="{BB962C8B-B14F-4D97-AF65-F5344CB8AC3E}">
        <p14:creationId xmlns:p14="http://schemas.microsoft.com/office/powerpoint/2010/main" val="13080755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29</a:t>
            </a:fld>
            <a:endParaRPr lang="en-GB" dirty="0"/>
          </a:p>
        </p:txBody>
      </p:sp>
    </p:spTree>
    <p:extLst>
      <p:ext uri="{BB962C8B-B14F-4D97-AF65-F5344CB8AC3E}">
        <p14:creationId xmlns:p14="http://schemas.microsoft.com/office/powerpoint/2010/main" val="4133416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Let’s start with a couple quotes from donors of why they supported their organization’s endowment. </a:t>
            </a:r>
          </a:p>
          <a:p>
            <a:pPr eaLnBrk="1" hangingPunct="1"/>
            <a:endParaRPr lang="en-US" altLang="en-US" dirty="0"/>
          </a:p>
          <a:p>
            <a:pPr eaLnBrk="1" hangingPunct="1"/>
            <a:r>
              <a:rPr lang="en-US" altLang="en-US" dirty="0"/>
              <a:t>Shirley wanted to make sure the organization she cared about would be around to serve others. </a:t>
            </a: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3</a:t>
            </a:fld>
            <a:endParaRPr lang="en-GB" dirty="0"/>
          </a:p>
        </p:txBody>
      </p:sp>
    </p:spTree>
    <p:extLst>
      <p:ext uri="{BB962C8B-B14F-4D97-AF65-F5344CB8AC3E}">
        <p14:creationId xmlns:p14="http://schemas.microsoft.com/office/powerpoint/2010/main" val="38888683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31</a:t>
            </a:fld>
            <a:endParaRPr lang="en-GB" dirty="0"/>
          </a:p>
        </p:txBody>
      </p:sp>
    </p:spTree>
    <p:extLst>
      <p:ext uri="{BB962C8B-B14F-4D97-AF65-F5344CB8AC3E}">
        <p14:creationId xmlns:p14="http://schemas.microsoft.com/office/powerpoint/2010/main" val="18542724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Jim &amp; Sandy wanted to provide continual support on an annual basis. </a:t>
            </a:r>
          </a:p>
          <a:p>
            <a:endParaRPr lang="en-US" dirty="0"/>
          </a:p>
          <a:p>
            <a:r>
              <a:rPr lang="en-US" dirty="0"/>
              <a:t>An endowment helped both these supporters realize their charitable intents. </a:t>
            </a:r>
          </a:p>
        </p:txBody>
      </p:sp>
      <p:sp>
        <p:nvSpPr>
          <p:cNvPr id="4" name="Slide Number Placeholder 3"/>
          <p:cNvSpPr>
            <a:spLocks noGrp="1"/>
          </p:cNvSpPr>
          <p:nvPr>
            <p:ph type="sldNum" sz="quarter" idx="5"/>
          </p:nvPr>
        </p:nvSpPr>
        <p:spPr/>
        <p:txBody>
          <a:bodyPr/>
          <a:lstStyle/>
          <a:p>
            <a:fld id="{408B12A2-CBD0-42BA-BDA5-00E1D1EE9282}" type="slidenum">
              <a:rPr lang="en-GB" smtClean="0"/>
              <a:pPr/>
              <a:t>4</a:t>
            </a:fld>
            <a:endParaRPr lang="en-GB" dirty="0"/>
          </a:p>
        </p:txBody>
      </p:sp>
    </p:spTree>
    <p:extLst>
      <p:ext uri="{BB962C8B-B14F-4D97-AF65-F5344CB8AC3E}">
        <p14:creationId xmlns:p14="http://schemas.microsoft.com/office/powerpoint/2010/main" val="28428926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Today’s presentation</a:t>
            </a:r>
            <a:r>
              <a:rPr lang="en-US" baseline="0" dirty="0"/>
              <a:t> will cover many ways supporters like you can give to the endowment fund, and how the fund fits into the organization’s overall finances.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W</a:t>
            </a:r>
            <a:r>
              <a:rPr lang="en-US" sz="1200" b="0" dirty="0"/>
              <a:t>e’ll discuss how an endowment fund can help sustain a church or faith-based nonprofit’s mission well into the future</a:t>
            </a:r>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5</a:t>
            </a:fld>
            <a:endParaRPr lang="en-GB" dirty="0"/>
          </a:p>
        </p:txBody>
      </p:sp>
    </p:spTree>
    <p:extLst>
      <p:ext uri="{BB962C8B-B14F-4D97-AF65-F5344CB8AC3E}">
        <p14:creationId xmlns:p14="http://schemas.microsoft.com/office/powerpoint/2010/main" val="1868772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6</a:t>
            </a:fld>
            <a:endParaRPr lang="en-GB" dirty="0"/>
          </a:p>
        </p:txBody>
      </p:sp>
    </p:spTree>
    <p:extLst>
      <p:ext uri="{BB962C8B-B14F-4D97-AF65-F5344CB8AC3E}">
        <p14:creationId xmlns:p14="http://schemas.microsoft.com/office/powerpoint/2010/main" val="31112257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An organization’s finances are similar in concept to your personal finances</a:t>
            </a:r>
            <a:r>
              <a:rPr lang="en-US" altLang="en-US" dirty="0"/>
              <a:t>─</a:t>
            </a:r>
            <a:r>
              <a:rPr lang="en-US" dirty="0"/>
              <a:t>you have short-, mid- and long-term financial needs.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altLang="en-US" dirty="0"/>
              <a:t>With our personal finances, we need to plan for day-to-day living expenses and major purchases such as our home and car. We also need a plan for the </a:t>
            </a:r>
            <a:r>
              <a:rPr lang="en-US" altLang="en-US" dirty="0" err="1"/>
              <a:t>future─our</a:t>
            </a:r>
            <a:r>
              <a:rPr lang="en-US" altLang="en-US" dirty="0"/>
              <a:t> retirement and the estate we build throughout our lives. </a:t>
            </a:r>
          </a:p>
          <a:p>
            <a:pPr eaLnBrk="1" hangingPunct="1"/>
            <a:endParaRPr lang="en-US" altLang="en-US" dirty="0"/>
          </a:p>
          <a:p>
            <a:pPr eaLnBrk="1" hangingPunct="1"/>
            <a:r>
              <a:rPr lang="en-US" altLang="en-US" dirty="0"/>
              <a:t>Each is supported through different assets─short-term living expenses come out of our income, for major purchases we may set aside savings over time and for long-term needs we </a:t>
            </a:r>
            <a:r>
              <a:rPr lang="en-US" altLang="en-US" u="none" dirty="0"/>
              <a:t>invest</a:t>
            </a:r>
            <a:r>
              <a:rPr lang="en-US" altLang="en-US" dirty="0"/>
              <a:t> assets we expect will grow over time.</a:t>
            </a:r>
          </a:p>
          <a:p>
            <a:pPr eaLnBrk="1" hangingPunct="1"/>
            <a:endParaRPr lang="en-US" altLang="en-US" dirty="0"/>
          </a:p>
          <a:p>
            <a:pPr eaLnBrk="1" hangingPunct="1"/>
            <a:r>
              <a:rPr lang="en-US" altLang="en-US" dirty="0"/>
              <a:t>The same is true for an organization’s finances.</a:t>
            </a:r>
          </a:p>
          <a:p>
            <a:endParaRPr lang="en-US" dirty="0"/>
          </a:p>
        </p:txBody>
      </p:sp>
      <p:sp>
        <p:nvSpPr>
          <p:cNvPr id="4" name="Slide Number Placeholder 3"/>
          <p:cNvSpPr>
            <a:spLocks noGrp="1"/>
          </p:cNvSpPr>
          <p:nvPr>
            <p:ph type="sldNum" sz="quarter" idx="10"/>
          </p:nvPr>
        </p:nvSpPr>
        <p:spPr/>
        <p:txBody>
          <a:bodyPr/>
          <a:lstStyle/>
          <a:p>
            <a:fld id="{FBD77139-8739-4437-8CD0-D867BE9D4CEF}" type="slidenum">
              <a:rPr lang="en-US" smtClean="0"/>
              <a:t>7</a:t>
            </a:fld>
            <a:endParaRPr lang="en-US" dirty="0"/>
          </a:p>
        </p:txBody>
      </p:sp>
    </p:spTree>
    <p:extLst>
      <p:ext uri="{BB962C8B-B14F-4D97-AF65-F5344CB8AC3E}">
        <p14:creationId xmlns:p14="http://schemas.microsoft.com/office/powerpoint/2010/main" val="18612448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Organizations also have short-, medium- and long-term financial needs. We support the ongoing operations through an annual fund or stewardship campaign. There may be a special capital campaign for a new building or a start-up project, and an endowment fund offers a means of addressing the long-term needs and interests of the organization.</a:t>
            </a:r>
          </a:p>
        </p:txBody>
      </p:sp>
      <p:sp>
        <p:nvSpPr>
          <p:cNvPr id="4" name="Slide Number Placeholder 3"/>
          <p:cNvSpPr>
            <a:spLocks noGrp="1"/>
          </p:cNvSpPr>
          <p:nvPr>
            <p:ph type="sldNum" sz="quarter" idx="5"/>
          </p:nvPr>
        </p:nvSpPr>
        <p:spPr/>
        <p:txBody>
          <a:bodyPr/>
          <a:lstStyle/>
          <a:p>
            <a:fld id="{408B12A2-CBD0-42BA-BDA5-00E1D1EE9282}" type="slidenum">
              <a:rPr lang="en-GB" smtClean="0"/>
              <a:pPr/>
              <a:t>8</a:t>
            </a:fld>
            <a:endParaRPr lang="en-GB" dirty="0"/>
          </a:p>
        </p:txBody>
      </p:sp>
    </p:spTree>
    <p:extLst>
      <p:ext uri="{BB962C8B-B14F-4D97-AF65-F5344CB8AC3E}">
        <p14:creationId xmlns:p14="http://schemas.microsoft.com/office/powerpoint/2010/main" val="14586755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And because you give to these various needs in different ways: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a:t>short-term needs through gifts out of income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a:t>larger capital projects from accumulated assets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a:t>endowment through planned giving sources (such as retirement &amp; estate assets)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they don’t compete with each other, and all can grow concurrently.</a:t>
            </a: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9</a:t>
            </a:fld>
            <a:endParaRPr lang="en-GB" dirty="0"/>
          </a:p>
        </p:txBody>
      </p:sp>
    </p:spTree>
    <p:extLst>
      <p:ext uri="{BB962C8B-B14F-4D97-AF65-F5344CB8AC3E}">
        <p14:creationId xmlns:p14="http://schemas.microsoft.com/office/powerpoint/2010/main" val="30355201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7404F81B-B276-BF47-B231-2797A6537FC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1D6DB0-6A01-0972-C02D-C08378113D52}"/>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10" name="Date Placeholder 3">
            <a:extLst>
              <a:ext uri="{FF2B5EF4-FFF2-40B4-BE49-F238E27FC236}">
                <a16:creationId xmlns:a16="http://schemas.microsoft.com/office/drawing/2014/main" id="{C444EE2D-B44C-C68E-08E6-1ECFEC971E52}"/>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53758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BCEC9AB2-BD31-8BB6-9275-47DA2B4CC27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6745572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4D909250-3C3F-D6E3-10C6-EB683BC66E5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6806536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3">
            <a:extLst>
              <a:ext uri="{FF2B5EF4-FFF2-40B4-BE49-F238E27FC236}">
                <a16:creationId xmlns:a16="http://schemas.microsoft.com/office/drawing/2014/main" id="{7C6F99FD-EA2C-7892-DBB9-1DBA88F10B15}"/>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33055943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solidFill>
                  <a:schemeClr val="tx1"/>
                </a:solidFill>
              </a:defRPr>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57203F0D-CCDC-A16C-EDB8-137AED468EC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9367122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dirty="0"/>
              <a:t>000</a:t>
            </a:r>
          </a:p>
        </p:txBody>
      </p:sp>
      <p:sp>
        <p:nvSpPr>
          <p:cNvPr id="3" name="Date Placeholder 3">
            <a:extLst>
              <a:ext uri="{FF2B5EF4-FFF2-40B4-BE49-F238E27FC236}">
                <a16:creationId xmlns:a16="http://schemas.microsoft.com/office/drawing/2014/main" id="{A6A03AC4-165C-38AD-CEC3-BF99A215331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5032513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3">
            <a:extLst>
              <a:ext uri="{FF2B5EF4-FFF2-40B4-BE49-F238E27FC236}">
                <a16:creationId xmlns:a16="http://schemas.microsoft.com/office/drawing/2014/main" id="{829CD09D-E3DA-B0ED-B60D-830B0C25192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1280018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lvl1pPr>
              <a:defRPr>
                <a:solidFill>
                  <a:schemeClr val="accent1"/>
                </a:solidFill>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a:solidFill>
                  <a:schemeClr val="tx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DAECC3BB-18DA-4D76-85E1-ADD9AEF7AC85}"/>
              </a:ext>
            </a:extLst>
          </p:cNvPr>
          <p:cNvSpPr>
            <a:spLocks noGrp="1"/>
          </p:cNvSpPr>
          <p:nvPr>
            <p:ph type="chart" sz="quarter" idx="13"/>
          </p:nvPr>
        </p:nvSpPr>
        <p:spPr>
          <a:xfrm>
            <a:off x="6329363" y="520700"/>
            <a:ext cx="2468562" cy="2641600"/>
          </a:xfrm>
        </p:spPr>
        <p:txBody>
          <a:bodyPr/>
          <a:lstStyle/>
          <a:p>
            <a:endParaRPr lang="en-GB"/>
          </a:p>
        </p:txBody>
      </p:sp>
      <p:sp>
        <p:nvSpPr>
          <p:cNvPr id="16" name="Chart Placeholder 9">
            <a:extLst>
              <a:ext uri="{FF2B5EF4-FFF2-40B4-BE49-F238E27FC236}">
                <a16:creationId xmlns:a16="http://schemas.microsoft.com/office/drawing/2014/main" id="{7287BDA4-D017-4094-949B-AA7D2FECDB09}"/>
              </a:ext>
            </a:extLst>
          </p:cNvPr>
          <p:cNvSpPr>
            <a:spLocks noGrp="1"/>
          </p:cNvSpPr>
          <p:nvPr>
            <p:ph type="chart" sz="quarter" idx="14"/>
          </p:nvPr>
        </p:nvSpPr>
        <p:spPr>
          <a:xfrm>
            <a:off x="9288463" y="520700"/>
            <a:ext cx="2468562" cy="2641600"/>
          </a:xfrm>
        </p:spPr>
        <p:txBody>
          <a:bodyPr/>
          <a:lstStyle/>
          <a:p>
            <a:endParaRPr lang="en-GB"/>
          </a:p>
        </p:txBody>
      </p:sp>
      <p:sp>
        <p:nvSpPr>
          <p:cNvPr id="20" name="Chart Placeholder 9">
            <a:extLst>
              <a:ext uri="{FF2B5EF4-FFF2-40B4-BE49-F238E27FC236}">
                <a16:creationId xmlns:a16="http://schemas.microsoft.com/office/drawing/2014/main" id="{B84BF969-0B68-412E-B35C-1503D4224D54}"/>
              </a:ext>
            </a:extLst>
          </p:cNvPr>
          <p:cNvSpPr>
            <a:spLocks noGrp="1"/>
          </p:cNvSpPr>
          <p:nvPr>
            <p:ph type="chart" sz="quarter" idx="15"/>
          </p:nvPr>
        </p:nvSpPr>
        <p:spPr>
          <a:xfrm>
            <a:off x="6329363" y="3379305"/>
            <a:ext cx="2468562" cy="2641600"/>
          </a:xfrm>
        </p:spPr>
        <p:txBody>
          <a:bodyPr/>
          <a:lstStyle/>
          <a:p>
            <a:endParaRPr lang="en-GB"/>
          </a:p>
        </p:txBody>
      </p:sp>
      <p:sp>
        <p:nvSpPr>
          <p:cNvPr id="21" name="Chart Placeholder 9">
            <a:extLst>
              <a:ext uri="{FF2B5EF4-FFF2-40B4-BE49-F238E27FC236}">
                <a16:creationId xmlns:a16="http://schemas.microsoft.com/office/drawing/2014/main" id="{B05C28A9-D5ED-45B1-A56F-84DE6A66BA50}"/>
              </a:ext>
            </a:extLst>
          </p:cNvPr>
          <p:cNvSpPr>
            <a:spLocks noGrp="1"/>
          </p:cNvSpPr>
          <p:nvPr>
            <p:ph type="chart" sz="quarter" idx="16"/>
          </p:nvPr>
        </p:nvSpPr>
        <p:spPr>
          <a:xfrm>
            <a:off x="9288463" y="3379305"/>
            <a:ext cx="2468562" cy="2641600"/>
          </a:xfrm>
        </p:spPr>
        <p:txBody>
          <a:bodyPr/>
          <a:lstStyle/>
          <a:p>
            <a:endParaRPr lang="en-GB"/>
          </a:p>
        </p:txBody>
      </p:sp>
      <p:sp>
        <p:nvSpPr>
          <p:cNvPr id="22" name="Text Placeholder 14">
            <a:extLst>
              <a:ext uri="{FF2B5EF4-FFF2-40B4-BE49-F238E27FC236}">
                <a16:creationId xmlns:a16="http://schemas.microsoft.com/office/drawing/2014/main" id="{CED1EAAB-25AC-4C8B-B86B-7EE2EB7018BF}"/>
              </a:ext>
            </a:extLst>
          </p:cNvPr>
          <p:cNvSpPr>
            <a:spLocks noGrp="1"/>
          </p:cNvSpPr>
          <p:nvPr>
            <p:ph type="body" sz="quarter" idx="17"/>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75747B4E-7866-4CC9-35BC-3AF3FE0F02B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2483435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4" name="Content Placeholder 2">
            <a:extLst>
              <a:ext uri="{FF2B5EF4-FFF2-40B4-BE49-F238E27FC236}">
                <a16:creationId xmlns:a16="http://schemas.microsoft.com/office/drawing/2014/main" id="{627AE446-FCF3-4C82-8180-F8A0CC97E111}"/>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5" name="Chart Placeholder 9">
            <a:extLst>
              <a:ext uri="{FF2B5EF4-FFF2-40B4-BE49-F238E27FC236}">
                <a16:creationId xmlns:a16="http://schemas.microsoft.com/office/drawing/2014/main" id="{8DAD121A-8763-4E4C-84AC-F61D1DEA0C0E}"/>
              </a:ext>
            </a:extLst>
          </p:cNvPr>
          <p:cNvSpPr>
            <a:spLocks noGrp="1"/>
          </p:cNvSpPr>
          <p:nvPr>
            <p:ph type="chart" sz="quarter" idx="13"/>
          </p:nvPr>
        </p:nvSpPr>
        <p:spPr>
          <a:xfrm>
            <a:off x="510362" y="2311399"/>
            <a:ext cx="5585637" cy="3611563"/>
          </a:xfrm>
        </p:spPr>
        <p:txBody>
          <a:bodyPr/>
          <a:lstStyle/>
          <a:p>
            <a:endParaRPr lang="en-GB" dirty="0"/>
          </a:p>
        </p:txBody>
      </p:sp>
      <p:sp>
        <p:nvSpPr>
          <p:cNvPr id="26" name="Chart Placeholder 9">
            <a:extLst>
              <a:ext uri="{FF2B5EF4-FFF2-40B4-BE49-F238E27FC236}">
                <a16:creationId xmlns:a16="http://schemas.microsoft.com/office/drawing/2014/main" id="{CE718BD2-508A-4CC1-ADB3-16B7F366DD95}"/>
              </a:ext>
            </a:extLst>
          </p:cNvPr>
          <p:cNvSpPr>
            <a:spLocks noGrp="1"/>
          </p:cNvSpPr>
          <p:nvPr>
            <p:ph type="chart" sz="quarter" idx="15"/>
          </p:nvPr>
        </p:nvSpPr>
        <p:spPr>
          <a:xfrm>
            <a:off x="6605587" y="2311400"/>
            <a:ext cx="5076826" cy="3611563"/>
          </a:xfrm>
        </p:spPr>
        <p:txBody>
          <a:bodyPr/>
          <a:lstStyle/>
          <a:p>
            <a:endParaRPr lang="en-GB" dirty="0"/>
          </a:p>
        </p:txBody>
      </p:sp>
      <p:sp>
        <p:nvSpPr>
          <p:cNvPr id="27" name="Text Placeholder 14">
            <a:extLst>
              <a:ext uri="{FF2B5EF4-FFF2-40B4-BE49-F238E27FC236}">
                <a16:creationId xmlns:a16="http://schemas.microsoft.com/office/drawing/2014/main" id="{349085DE-B998-4588-B501-40BB9678C62D}"/>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8" name="Content Placeholder 2">
            <a:extLst>
              <a:ext uri="{FF2B5EF4-FFF2-40B4-BE49-F238E27FC236}">
                <a16:creationId xmlns:a16="http://schemas.microsoft.com/office/drawing/2014/main" id="{BDCD416E-3113-41B7-AE8C-962724B4F186}"/>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9" name="Text Placeholder 14">
            <a:extLst>
              <a:ext uri="{FF2B5EF4-FFF2-40B4-BE49-F238E27FC236}">
                <a16:creationId xmlns:a16="http://schemas.microsoft.com/office/drawing/2014/main" id="{82CADD22-456E-43AC-AAF5-86C77DCB3CBE}"/>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C40737AA-8B57-41DD-B44F-F1D6CF052A0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9988054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7" name="Chart Placeholder 9">
            <a:extLst>
              <a:ext uri="{FF2B5EF4-FFF2-40B4-BE49-F238E27FC236}">
                <a16:creationId xmlns:a16="http://schemas.microsoft.com/office/drawing/2014/main" id="{C8D0138D-E391-4CA1-B8A7-6221330E6639}"/>
              </a:ext>
            </a:extLst>
          </p:cNvPr>
          <p:cNvSpPr>
            <a:spLocks noGrp="1"/>
          </p:cNvSpPr>
          <p:nvPr>
            <p:ph type="chart" sz="quarter" idx="13"/>
          </p:nvPr>
        </p:nvSpPr>
        <p:spPr>
          <a:xfrm>
            <a:off x="510362" y="1824634"/>
            <a:ext cx="5341163" cy="4098328"/>
          </a:xfrm>
        </p:spPr>
        <p:txBody>
          <a:bodyPr/>
          <a:lstStyle/>
          <a:p>
            <a:endParaRPr lang="en-GB" dirty="0"/>
          </a:p>
        </p:txBody>
      </p:sp>
      <p:sp>
        <p:nvSpPr>
          <p:cNvPr id="18" name="Chart Placeholder 9">
            <a:extLst>
              <a:ext uri="{FF2B5EF4-FFF2-40B4-BE49-F238E27FC236}">
                <a16:creationId xmlns:a16="http://schemas.microsoft.com/office/drawing/2014/main" id="{9A6B0C10-0319-4919-85F2-14F281891EE3}"/>
              </a:ext>
            </a:extLst>
          </p:cNvPr>
          <p:cNvSpPr>
            <a:spLocks noGrp="1"/>
          </p:cNvSpPr>
          <p:nvPr>
            <p:ph type="chart" sz="quarter" idx="15"/>
          </p:nvPr>
        </p:nvSpPr>
        <p:spPr>
          <a:xfrm>
            <a:off x="6340477" y="1824635"/>
            <a:ext cx="5341936" cy="4098328"/>
          </a:xfrm>
        </p:spPr>
        <p:txBody>
          <a:bodyPr/>
          <a:lstStyle/>
          <a:p>
            <a:endParaRPr lang="en-GB" dirty="0"/>
          </a:p>
        </p:txBody>
      </p:sp>
      <p:sp>
        <p:nvSpPr>
          <p:cNvPr id="19" name="Text Placeholder 14">
            <a:extLst>
              <a:ext uri="{FF2B5EF4-FFF2-40B4-BE49-F238E27FC236}">
                <a16:creationId xmlns:a16="http://schemas.microsoft.com/office/drawing/2014/main" id="{211B140B-5DA1-461C-B487-0966B09F8806}"/>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1" name="Text Placeholder 14">
            <a:extLst>
              <a:ext uri="{FF2B5EF4-FFF2-40B4-BE49-F238E27FC236}">
                <a16:creationId xmlns:a16="http://schemas.microsoft.com/office/drawing/2014/main" id="{5F643048-CB2F-4B07-9CA8-E0B00E159D62}"/>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DA0532DF-612A-41FC-B075-99D2EE49BDAB}"/>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5" name="Content Placeholder 2">
            <a:extLst>
              <a:ext uri="{FF2B5EF4-FFF2-40B4-BE49-F238E27FC236}">
                <a16:creationId xmlns:a16="http://schemas.microsoft.com/office/drawing/2014/main" id="{299AE8A5-3719-45AA-9EE1-A9057FFDFB6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 name="Date Placeholder 3">
            <a:extLst>
              <a:ext uri="{FF2B5EF4-FFF2-40B4-BE49-F238E27FC236}">
                <a16:creationId xmlns:a16="http://schemas.microsoft.com/office/drawing/2014/main" id="{93765758-9C6C-D906-541B-0D61463F17F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0275129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3" name="Text Placeholder 14">
            <a:extLst>
              <a:ext uri="{FF2B5EF4-FFF2-40B4-BE49-F238E27FC236}">
                <a16:creationId xmlns:a16="http://schemas.microsoft.com/office/drawing/2014/main" id="{8C038FDD-229F-41E5-89DC-D6093FFDA674}"/>
              </a:ext>
            </a:extLst>
          </p:cNvPr>
          <p:cNvSpPr>
            <a:spLocks noGrp="1"/>
          </p:cNvSpPr>
          <p:nvPr>
            <p:ph type="body" sz="quarter" idx="19"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7" name="Chart Placeholder 24">
            <a:extLst>
              <a:ext uri="{FF2B5EF4-FFF2-40B4-BE49-F238E27FC236}">
                <a16:creationId xmlns:a16="http://schemas.microsoft.com/office/drawing/2014/main" id="{70CDC054-52C8-4636-9220-EB2BCF7EEB84}"/>
              </a:ext>
            </a:extLst>
          </p:cNvPr>
          <p:cNvSpPr>
            <a:spLocks noGrp="1"/>
          </p:cNvSpPr>
          <p:nvPr>
            <p:ph type="chart" sz="quarter" idx="13"/>
          </p:nvPr>
        </p:nvSpPr>
        <p:spPr>
          <a:xfrm>
            <a:off x="4677047" y="1285875"/>
            <a:ext cx="7005365" cy="4005263"/>
          </a:xfrm>
        </p:spPr>
        <p:txBody>
          <a:bodyPr/>
          <a:lstStyle/>
          <a:p>
            <a:endParaRPr lang="en-GB" dirty="0"/>
          </a:p>
        </p:txBody>
      </p:sp>
      <p:sp>
        <p:nvSpPr>
          <p:cNvPr id="8" name="Content Placeholder">
            <a:extLst>
              <a:ext uri="{FF2B5EF4-FFF2-40B4-BE49-F238E27FC236}">
                <a16:creationId xmlns:a16="http://schemas.microsoft.com/office/drawing/2014/main" id="{80C69300-62C8-430B-A75E-56BF6565D9D5}"/>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3">
            <a:extLst>
              <a:ext uri="{FF2B5EF4-FFF2-40B4-BE49-F238E27FC236}">
                <a16:creationId xmlns:a16="http://schemas.microsoft.com/office/drawing/2014/main" id="{DBE2ECAF-E193-0578-7BA3-074BB63F2A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2724121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0" name="Chart Placeholder 24">
            <a:extLst>
              <a:ext uri="{FF2B5EF4-FFF2-40B4-BE49-F238E27FC236}">
                <a16:creationId xmlns:a16="http://schemas.microsoft.com/office/drawing/2014/main" id="{C5209A10-BD83-4A5C-A247-A82E8191B9CC}"/>
              </a:ext>
            </a:extLst>
          </p:cNvPr>
          <p:cNvSpPr>
            <a:spLocks noGrp="1"/>
          </p:cNvSpPr>
          <p:nvPr>
            <p:ph type="chart" sz="quarter" idx="13"/>
          </p:nvPr>
        </p:nvSpPr>
        <p:spPr>
          <a:xfrm>
            <a:off x="4241800" y="1285875"/>
            <a:ext cx="3606524" cy="2143125"/>
          </a:xfrm>
        </p:spPr>
        <p:txBody>
          <a:bodyPr/>
          <a:lstStyle/>
          <a:p>
            <a:endParaRPr lang="en-GB" dirty="0"/>
          </a:p>
        </p:txBody>
      </p:sp>
      <p:sp>
        <p:nvSpPr>
          <p:cNvPr id="11" name="Content Placeholder">
            <a:extLst>
              <a:ext uri="{FF2B5EF4-FFF2-40B4-BE49-F238E27FC236}">
                <a16:creationId xmlns:a16="http://schemas.microsoft.com/office/drawing/2014/main" id="{30370625-F030-4E79-938E-F22FB66D6A12}"/>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Chart Placeholder 24">
            <a:extLst>
              <a:ext uri="{FF2B5EF4-FFF2-40B4-BE49-F238E27FC236}">
                <a16:creationId xmlns:a16="http://schemas.microsoft.com/office/drawing/2014/main" id="{7D23D4E2-B9BD-44CA-B095-1833F0EA8DDF}"/>
              </a:ext>
            </a:extLst>
          </p:cNvPr>
          <p:cNvSpPr>
            <a:spLocks noGrp="1"/>
          </p:cNvSpPr>
          <p:nvPr>
            <p:ph type="chart" sz="quarter" idx="20"/>
          </p:nvPr>
        </p:nvSpPr>
        <p:spPr>
          <a:xfrm>
            <a:off x="8075113" y="1285875"/>
            <a:ext cx="3606524" cy="2143125"/>
          </a:xfrm>
        </p:spPr>
        <p:txBody>
          <a:bodyPr/>
          <a:lstStyle/>
          <a:p>
            <a:endParaRPr lang="en-GB" dirty="0"/>
          </a:p>
        </p:txBody>
      </p:sp>
      <p:sp>
        <p:nvSpPr>
          <p:cNvPr id="13" name="Chart Placeholder 24">
            <a:extLst>
              <a:ext uri="{FF2B5EF4-FFF2-40B4-BE49-F238E27FC236}">
                <a16:creationId xmlns:a16="http://schemas.microsoft.com/office/drawing/2014/main" id="{5F885B6F-85A7-4FFA-9231-78EF26F675E3}"/>
              </a:ext>
            </a:extLst>
          </p:cNvPr>
          <p:cNvSpPr>
            <a:spLocks noGrp="1"/>
          </p:cNvSpPr>
          <p:nvPr>
            <p:ph type="chart" sz="quarter" idx="21"/>
          </p:nvPr>
        </p:nvSpPr>
        <p:spPr>
          <a:xfrm>
            <a:off x="4241800" y="3775075"/>
            <a:ext cx="3606524" cy="2143125"/>
          </a:xfrm>
        </p:spPr>
        <p:txBody>
          <a:bodyPr/>
          <a:lstStyle/>
          <a:p>
            <a:endParaRPr lang="en-GB" dirty="0"/>
          </a:p>
        </p:txBody>
      </p:sp>
      <p:sp>
        <p:nvSpPr>
          <p:cNvPr id="16" name="Chart Placeholder 24">
            <a:extLst>
              <a:ext uri="{FF2B5EF4-FFF2-40B4-BE49-F238E27FC236}">
                <a16:creationId xmlns:a16="http://schemas.microsoft.com/office/drawing/2014/main" id="{ACD4CC2D-B330-4375-A9B5-3B6F4923FA2B}"/>
              </a:ext>
            </a:extLst>
          </p:cNvPr>
          <p:cNvSpPr>
            <a:spLocks noGrp="1"/>
          </p:cNvSpPr>
          <p:nvPr>
            <p:ph type="chart" sz="quarter" idx="22"/>
          </p:nvPr>
        </p:nvSpPr>
        <p:spPr>
          <a:xfrm>
            <a:off x="8075113" y="3775075"/>
            <a:ext cx="3606524" cy="2143125"/>
          </a:xfrm>
        </p:spPr>
        <p:txBody>
          <a:bodyPr/>
          <a:lstStyle/>
          <a:p>
            <a:endParaRPr lang="en-GB" dirty="0"/>
          </a:p>
        </p:txBody>
      </p:sp>
      <p:sp>
        <p:nvSpPr>
          <p:cNvPr id="17" name="Text Placeholder 14">
            <a:extLst>
              <a:ext uri="{FF2B5EF4-FFF2-40B4-BE49-F238E27FC236}">
                <a16:creationId xmlns:a16="http://schemas.microsoft.com/office/drawing/2014/main" id="{70B75ECC-FA86-49E0-956A-CA29E3FCC9F0}"/>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 name="Date Placeholder 3">
            <a:extLst>
              <a:ext uri="{FF2B5EF4-FFF2-40B4-BE49-F238E27FC236}">
                <a16:creationId xmlns:a16="http://schemas.microsoft.com/office/drawing/2014/main" id="{6DC15298-0683-FCBB-E6E6-A99DF1F4DBC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400857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51F1C11-D2C9-208F-18A5-755EAD78E5B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741794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3">
            <a:extLst>
              <a:ext uri="{FF2B5EF4-FFF2-40B4-BE49-F238E27FC236}">
                <a16:creationId xmlns:a16="http://schemas.microsoft.com/office/drawing/2014/main" id="{C4F60274-D5E7-89CF-DCC4-94E8F46C6F4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8516334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11" name="Text Placeholder 2">
            <a:extLst>
              <a:ext uri="{FF2B5EF4-FFF2-40B4-BE49-F238E27FC236}">
                <a16:creationId xmlns:a16="http://schemas.microsoft.com/office/drawing/2014/main" id="{AAC953AA-B072-40A2-8254-A415DCC8E143}"/>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a:extLst>
              <a:ext uri="{FF2B5EF4-FFF2-40B4-BE49-F238E27FC236}">
                <a16:creationId xmlns:a16="http://schemas.microsoft.com/office/drawing/2014/main" id="{EBFDFECB-E0F7-4D04-9CA7-41C47B61D1C3}"/>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4">
            <a:extLst>
              <a:ext uri="{FF2B5EF4-FFF2-40B4-BE49-F238E27FC236}">
                <a16:creationId xmlns:a16="http://schemas.microsoft.com/office/drawing/2014/main" id="{ECDC22EC-8ECA-4236-BEBB-31EDE123ED8D}"/>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Content Placeholder 5">
            <a:extLst>
              <a:ext uri="{FF2B5EF4-FFF2-40B4-BE49-F238E27FC236}">
                <a16:creationId xmlns:a16="http://schemas.microsoft.com/office/drawing/2014/main" id="{D90A49EF-F2DA-4DD3-BF15-4EB5BA130F10}"/>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3">
            <a:extLst>
              <a:ext uri="{FF2B5EF4-FFF2-40B4-BE49-F238E27FC236}">
                <a16:creationId xmlns:a16="http://schemas.microsoft.com/office/drawing/2014/main" id="{D7B5BDCE-ECA2-DC17-72ED-ED5BE74ABCED}"/>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5992574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98478A73-B637-6775-4307-F2615556354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1950916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1"/>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13DCA4A6-17F4-04DC-F3F3-3DFEFCE6A3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99174816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3038BFC9-1018-D546-5154-E76F273698D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3363286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494F4369-42F3-1187-B1AE-D6ACC395894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7415218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FD97B9EB-FECC-7963-18E7-D9EEB9A07D61}"/>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9862472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Autofit/>
          </a:bodyPr>
          <a:lstStyle>
            <a:lvl1pPr algn="l">
              <a:defRPr sz="8000"/>
            </a:lvl1pPr>
          </a:lstStyle>
          <a:p>
            <a:r>
              <a:rPr lang="en-US" dirty="0"/>
              <a:t>Click to edit </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6521CA41-8CAB-384E-BFD8-87E99837199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695FBB6F-7AEC-039C-3E68-9F3B7BAD0C44}"/>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4" name="Date Placeholder 3">
            <a:extLst>
              <a:ext uri="{FF2B5EF4-FFF2-40B4-BE49-F238E27FC236}">
                <a16:creationId xmlns:a16="http://schemas.microsoft.com/office/drawing/2014/main" id="{05674406-C227-EDD7-82D6-2A608B73D5CF}"/>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39739093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2" name="Picture 1" descr="A black background with white text&#10;&#10;Description automatically generated">
            <a:extLst>
              <a:ext uri="{FF2B5EF4-FFF2-40B4-BE49-F238E27FC236}">
                <a16:creationId xmlns:a16="http://schemas.microsoft.com/office/drawing/2014/main" id="{38A39350-EBB6-0C06-27E8-C8FFB05518F8}"/>
              </a:ext>
            </a:extLst>
          </p:cNvPr>
          <p:cNvPicPr>
            <a:picLocks noChangeAspect="1"/>
          </p:cNvPicPr>
          <p:nvPr userDrawn="1"/>
        </p:nvPicPr>
        <p:blipFill>
          <a:blip r:embed="rId2"/>
          <a:stretch>
            <a:fillRect/>
          </a:stretch>
        </p:blipFill>
        <p:spPr>
          <a:xfrm>
            <a:off x="4738483" y="2715705"/>
            <a:ext cx="2316681" cy="1554615"/>
          </a:xfrm>
          <a:prstGeom prst="rect">
            <a:avLst/>
          </a:prstGeom>
        </p:spPr>
      </p:pic>
      <p:sp>
        <p:nvSpPr>
          <p:cNvPr id="4" name="Date Placeholder 3">
            <a:extLst>
              <a:ext uri="{FF2B5EF4-FFF2-40B4-BE49-F238E27FC236}">
                <a16:creationId xmlns:a16="http://schemas.microsoft.com/office/drawing/2014/main" id="{26709E76-B5D6-3237-1AD2-B745EE06A59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21806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C88E496-F707-54E2-5F19-1CBB931D4FC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12717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5F3921D6-7F1A-2C14-D776-917805FC7C8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376528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8D97E2CF-87D7-3E2C-EF4C-260A5AD8FFA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95077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3">
            <a:extLst>
              <a:ext uri="{FF2B5EF4-FFF2-40B4-BE49-F238E27FC236}">
                <a16:creationId xmlns:a16="http://schemas.microsoft.com/office/drawing/2014/main" id="{DBDCDB0A-9C19-FB53-31EB-399A3E1ED27A}"/>
              </a:ext>
            </a:extLst>
          </p:cNvPr>
          <p:cNvSpPr>
            <a:spLocks noGrp="1"/>
          </p:cNvSpPr>
          <p:nvPr>
            <p:ph type="dt" sz="half" idx="14"/>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861497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E7EA1157-7031-5DA4-BF9E-AF2E209D948D}"/>
              </a:ext>
            </a:extLst>
          </p:cNvPr>
          <p:cNvSpPr>
            <a:spLocks noGrp="1"/>
          </p:cNvSpPr>
          <p:nvPr>
            <p:ph type="dt" sz="half" idx="15"/>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68838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EC60D36-75A8-48A8-85D7-E5457201285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418424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spcBef>
                <a:spcPts val="600"/>
              </a:spcBef>
              <a:defRPr sz="1800"/>
            </a:lvl2pPr>
            <a:lvl3pPr>
              <a:spcBef>
                <a:spcPts val="600"/>
              </a:spcBef>
              <a:defRPr sz="1800"/>
            </a:lvl3pPr>
            <a:lvl4pPr>
              <a:spcBef>
                <a:spcPts val="600"/>
              </a:spcBef>
              <a:defRPr sz="1800"/>
            </a:lvl4pPr>
            <a:lvl5pPr>
              <a:spcBef>
                <a:spcPts val="600"/>
              </a:spcBef>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3EE9088A-10DA-FBDF-B6BF-BFEEF89AA454}"/>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6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F35502C-F2AC-1B54-4785-F2EA2ECADE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81358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hasCustomPrompt="1"/>
          </p:nvPr>
        </p:nvSpPr>
        <p:spPr>
          <a:xfrm>
            <a:off x="0" y="0"/>
            <a:ext cx="12192000" cy="6858000"/>
          </a:xfrm>
        </p:spPr>
        <p:txBody>
          <a:bodyPr/>
          <a:lstStyle>
            <a:lvl1pPr>
              <a:defRPr/>
            </a:lvl1pPr>
          </a:lstStyle>
          <a:p>
            <a:r>
              <a:rPr lang="en-GB" dirty="0"/>
              <a:t>Picture</a:t>
            </a:r>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B870CDBF-2B64-7340-A34A-43E0D9D8E31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304D94-4ED2-6F0D-7909-9CE76FDCD6D0}"/>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3">
            <a:extLst>
              <a:ext uri="{FF2B5EF4-FFF2-40B4-BE49-F238E27FC236}">
                <a16:creationId xmlns:a16="http://schemas.microsoft.com/office/drawing/2014/main" id="{315888F8-4DEC-EAD4-7142-A1AF395B2A93}"/>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76244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AE7B820A-CE20-429B-F968-2798EC1D510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039017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F1228AAF-240F-403E-59C0-9F0B08F7A1A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610558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3">
            <a:extLst>
              <a:ext uri="{FF2B5EF4-FFF2-40B4-BE49-F238E27FC236}">
                <a16:creationId xmlns:a16="http://schemas.microsoft.com/office/drawing/2014/main" id="{ABCB0661-66F3-96A0-6408-A08F2BAFF41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714734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dirty="0"/>
              <a:t>Click to edit master text styles</a:t>
            </a:r>
          </a:p>
          <a:p>
            <a:pPr lvl="1"/>
            <a:r>
              <a:rPr lang="en-US" dirty="0"/>
              <a:t>Second level</a:t>
            </a:r>
          </a:p>
        </p:txBody>
      </p:sp>
      <p:sp>
        <p:nvSpPr>
          <p:cNvPr id="3" name="Date Placeholder 3">
            <a:extLst>
              <a:ext uri="{FF2B5EF4-FFF2-40B4-BE49-F238E27FC236}">
                <a16:creationId xmlns:a16="http://schemas.microsoft.com/office/drawing/2014/main" id="{E5CD3CC3-D369-9B57-064B-EC888645E34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806707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3" name="Date Placeholder 3">
            <a:extLst>
              <a:ext uri="{FF2B5EF4-FFF2-40B4-BE49-F238E27FC236}">
                <a16:creationId xmlns:a16="http://schemas.microsoft.com/office/drawing/2014/main" id="{6BFB5817-4C26-83A8-B6C9-D3F3C045703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680949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3">
            <a:extLst>
              <a:ext uri="{FF2B5EF4-FFF2-40B4-BE49-F238E27FC236}">
                <a16:creationId xmlns:a16="http://schemas.microsoft.com/office/drawing/2014/main" id="{E4394A38-B84C-595A-A737-3CA743B8F27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118095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6329363" y="520700"/>
            <a:ext cx="2468562" cy="2641600"/>
          </a:xfrm>
        </p:spPr>
        <p:txBody>
          <a:bodyPr/>
          <a:lstStyle/>
          <a:p>
            <a:endParaRPr lang="en-GB" dirty="0"/>
          </a:p>
        </p:txBody>
      </p:sp>
      <p:sp>
        <p:nvSpPr>
          <p:cNvPr id="11" name="Chart Placeholder 9">
            <a:extLst>
              <a:ext uri="{FF2B5EF4-FFF2-40B4-BE49-F238E27FC236}">
                <a16:creationId xmlns:a16="http://schemas.microsoft.com/office/drawing/2014/main" id="{0DB3372A-ADFE-49FB-B75B-BA6CE3C2562D}"/>
              </a:ext>
            </a:extLst>
          </p:cNvPr>
          <p:cNvSpPr>
            <a:spLocks noGrp="1"/>
          </p:cNvSpPr>
          <p:nvPr>
            <p:ph type="chart" sz="quarter" idx="14"/>
          </p:nvPr>
        </p:nvSpPr>
        <p:spPr>
          <a:xfrm>
            <a:off x="9288463" y="520700"/>
            <a:ext cx="2468562" cy="2641600"/>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29363" y="3379305"/>
            <a:ext cx="2468562" cy="2641600"/>
          </a:xfrm>
        </p:spPr>
        <p:txBody>
          <a:bodyPr/>
          <a:lstStyle/>
          <a:p>
            <a:endParaRPr lang="en-GB" dirty="0"/>
          </a:p>
        </p:txBody>
      </p:sp>
      <p:sp>
        <p:nvSpPr>
          <p:cNvPr id="13" name="Chart Placeholder 9">
            <a:extLst>
              <a:ext uri="{FF2B5EF4-FFF2-40B4-BE49-F238E27FC236}">
                <a16:creationId xmlns:a16="http://schemas.microsoft.com/office/drawing/2014/main" id="{97C169E8-5484-47A9-9091-3A4B0D4A7D7F}"/>
              </a:ext>
            </a:extLst>
          </p:cNvPr>
          <p:cNvSpPr>
            <a:spLocks noGrp="1"/>
          </p:cNvSpPr>
          <p:nvPr>
            <p:ph type="chart" sz="quarter" idx="16"/>
          </p:nvPr>
        </p:nvSpPr>
        <p:spPr>
          <a:xfrm>
            <a:off x="9288463" y="3379305"/>
            <a:ext cx="2468562" cy="2641600"/>
          </a:xfrm>
        </p:spPr>
        <p:txBody>
          <a:bodyPr/>
          <a:lstStyle/>
          <a:p>
            <a:endParaRPr lang="en-GB" dirty="0"/>
          </a:p>
        </p:txBody>
      </p:sp>
      <p:sp>
        <p:nvSpPr>
          <p:cNvPr id="14" name="Text Placeholder 14">
            <a:extLst>
              <a:ext uri="{FF2B5EF4-FFF2-40B4-BE49-F238E27FC236}">
                <a16:creationId xmlns:a16="http://schemas.microsoft.com/office/drawing/2014/main" id="{422EDAF5-5A75-4F97-87FF-F49DF7C20FB0}"/>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CC337E05-A7E7-5A4D-F850-BED5DB9361B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728035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11172050"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471133"/>
            <a:ext cx="5586412"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065815"/>
            <a:ext cx="5585637" cy="3611563"/>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065815"/>
            <a:ext cx="5076826" cy="3611563"/>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5790752"/>
            <a:ext cx="5074920"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471133"/>
            <a:ext cx="5076825"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2" y="5790752"/>
            <a:ext cx="5570537"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B4F08373-C5DF-A090-D634-159A7F3B7C3C}"/>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479895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1" name="Chart Placeholder 9">
            <a:extLst>
              <a:ext uri="{FF2B5EF4-FFF2-40B4-BE49-F238E27FC236}">
                <a16:creationId xmlns:a16="http://schemas.microsoft.com/office/drawing/2014/main" id="{8C4C830F-B123-4738-B275-9378C9521411}"/>
              </a:ext>
            </a:extLst>
          </p:cNvPr>
          <p:cNvSpPr>
            <a:spLocks noGrp="1"/>
          </p:cNvSpPr>
          <p:nvPr>
            <p:ph type="chart" sz="quarter" idx="13"/>
          </p:nvPr>
        </p:nvSpPr>
        <p:spPr>
          <a:xfrm>
            <a:off x="510362" y="1824634"/>
            <a:ext cx="5341163" cy="4098328"/>
          </a:xfrm>
        </p:spPr>
        <p:txBody>
          <a:bodyPr/>
          <a:lstStyle/>
          <a:p>
            <a:endParaRPr lang="en-GB" dirty="0"/>
          </a:p>
        </p:txBody>
      </p:sp>
      <p:sp>
        <p:nvSpPr>
          <p:cNvPr id="13" name="Chart Placeholder 9">
            <a:extLst>
              <a:ext uri="{FF2B5EF4-FFF2-40B4-BE49-F238E27FC236}">
                <a16:creationId xmlns:a16="http://schemas.microsoft.com/office/drawing/2014/main" id="{7BD72452-2D16-4B82-8BBA-0FB433B3AEDD}"/>
              </a:ext>
            </a:extLst>
          </p:cNvPr>
          <p:cNvSpPr>
            <a:spLocks noGrp="1"/>
          </p:cNvSpPr>
          <p:nvPr>
            <p:ph type="chart" sz="quarter" idx="15"/>
          </p:nvPr>
        </p:nvSpPr>
        <p:spPr>
          <a:xfrm>
            <a:off x="6340477" y="1824635"/>
            <a:ext cx="5341936" cy="4098328"/>
          </a:xfrm>
        </p:spPr>
        <p:txBody>
          <a:bodyPr/>
          <a:lstStyle/>
          <a:p>
            <a:endParaRPr lang="en-GB" dirty="0"/>
          </a:p>
        </p:txBody>
      </p:sp>
      <p:sp>
        <p:nvSpPr>
          <p:cNvPr id="2" name="Date Placeholder 3">
            <a:extLst>
              <a:ext uri="{FF2B5EF4-FFF2-40B4-BE49-F238E27FC236}">
                <a16:creationId xmlns:a16="http://schemas.microsoft.com/office/drawing/2014/main" id="{03613D8D-E416-1E19-E6A4-987322991C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611870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anel and chart">
    <p:spTree>
      <p:nvGrpSpPr>
        <p:cNvPr id="1" name=""/>
        <p:cNvGrpSpPr/>
        <p:nvPr/>
      </p:nvGrpSpPr>
      <p:grpSpPr>
        <a:xfrm>
          <a:off x="0" y="0"/>
          <a:ext cx="0" cy="0"/>
          <a:chOff x="0" y="0"/>
          <a:chExt cx="0" cy="0"/>
        </a:xfrm>
      </p:grpSpPr>
      <p:sp>
        <p:nvSpPr>
          <p:cNvPr id="26" name="Text Placeholder 14">
            <a:extLst>
              <a:ext uri="{FF2B5EF4-FFF2-40B4-BE49-F238E27FC236}">
                <a16:creationId xmlns:a16="http://schemas.microsoft.com/office/drawing/2014/main" id="{DDD431C1-07AE-4A2A-AE70-F4DB4E14285B}"/>
              </a:ext>
            </a:extLst>
          </p:cNvPr>
          <p:cNvSpPr>
            <a:spLocks noGrp="1"/>
          </p:cNvSpPr>
          <p:nvPr>
            <p:ph type="body" sz="quarter" idx="19" hasCustomPrompt="1"/>
          </p:nvPr>
        </p:nvSpPr>
        <p:spPr>
          <a:xfrm>
            <a:off x="4677048" y="5475767"/>
            <a:ext cx="7000601" cy="748464"/>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677047" y="1285875"/>
            <a:ext cx="7005365" cy="4005263"/>
          </a:xfrm>
        </p:spPr>
        <p:txBody>
          <a:bodyPr/>
          <a:lstStyle/>
          <a:p>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8" name="Content Placeholder">
            <a:extLst>
              <a:ext uri="{FF2B5EF4-FFF2-40B4-BE49-F238E27FC236}">
                <a16:creationId xmlns:a16="http://schemas.microsoft.com/office/drawing/2014/main" id="{6FD2B68E-4104-4070-9CE0-0638965F8E52}"/>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573EC092-6BED-AEAE-D11B-053D1921C92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970791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E1DBF4A0-0A8E-A69B-DD4F-B7C16E0296E0}"/>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US" dirty="0"/>
          </a:p>
        </p:txBody>
      </p:sp>
    </p:spTree>
    <p:extLst>
      <p:ext uri="{BB962C8B-B14F-4D97-AF65-F5344CB8AC3E}">
        <p14:creationId xmlns:p14="http://schemas.microsoft.com/office/powerpoint/2010/main" val="12458094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anel and 4X charts">
    <p:spTree>
      <p:nvGrpSpPr>
        <p:cNvPr id="1" name=""/>
        <p:cNvGrpSpPr/>
        <p:nvPr/>
      </p:nvGrpSpPr>
      <p:grpSpPr>
        <a:xfrm>
          <a:off x="0" y="0"/>
          <a:ext cx="0" cy="0"/>
          <a:chOff x="0" y="0"/>
          <a:chExt cx="0" cy="0"/>
        </a:xfrm>
      </p:grpSpPr>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241800" y="1285875"/>
            <a:ext cx="3606524" cy="2143125"/>
          </a:xfrm>
        </p:spPr>
        <p:txBody>
          <a:bodyPr/>
          <a:lstStyle/>
          <a:p>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14" name="Chart Placeholder 24">
            <a:extLst>
              <a:ext uri="{FF2B5EF4-FFF2-40B4-BE49-F238E27FC236}">
                <a16:creationId xmlns:a16="http://schemas.microsoft.com/office/drawing/2014/main" id="{5BE4D5EC-2FA0-4472-9A97-F8E8524C39CC}"/>
              </a:ext>
            </a:extLst>
          </p:cNvPr>
          <p:cNvSpPr>
            <a:spLocks noGrp="1"/>
          </p:cNvSpPr>
          <p:nvPr>
            <p:ph type="chart" sz="quarter" idx="20"/>
          </p:nvPr>
        </p:nvSpPr>
        <p:spPr>
          <a:xfrm>
            <a:off x="8075113" y="1285875"/>
            <a:ext cx="3606524" cy="2143125"/>
          </a:xfrm>
        </p:spPr>
        <p:txBody>
          <a:bodyPr/>
          <a:lstStyle/>
          <a:p>
            <a:endParaRPr lang="en-GB" dirty="0"/>
          </a:p>
        </p:txBody>
      </p:sp>
      <p:sp>
        <p:nvSpPr>
          <p:cNvPr id="15" name="Chart Placeholder 24">
            <a:extLst>
              <a:ext uri="{FF2B5EF4-FFF2-40B4-BE49-F238E27FC236}">
                <a16:creationId xmlns:a16="http://schemas.microsoft.com/office/drawing/2014/main" id="{048E351A-499E-4623-837D-D0964216476E}"/>
              </a:ext>
            </a:extLst>
          </p:cNvPr>
          <p:cNvSpPr>
            <a:spLocks noGrp="1"/>
          </p:cNvSpPr>
          <p:nvPr>
            <p:ph type="chart" sz="quarter" idx="21"/>
          </p:nvPr>
        </p:nvSpPr>
        <p:spPr>
          <a:xfrm>
            <a:off x="4241800" y="3775075"/>
            <a:ext cx="3606524" cy="2143125"/>
          </a:xfrm>
        </p:spPr>
        <p:txBody>
          <a:bodyPr/>
          <a:lstStyle/>
          <a:p>
            <a:endParaRPr lang="en-GB" dirty="0"/>
          </a:p>
        </p:txBody>
      </p:sp>
      <p:sp>
        <p:nvSpPr>
          <p:cNvPr id="16" name="Chart Placeholder 24">
            <a:extLst>
              <a:ext uri="{FF2B5EF4-FFF2-40B4-BE49-F238E27FC236}">
                <a16:creationId xmlns:a16="http://schemas.microsoft.com/office/drawing/2014/main" id="{2F8721F9-54F4-4F81-BBF9-DCF522DDB729}"/>
              </a:ext>
            </a:extLst>
          </p:cNvPr>
          <p:cNvSpPr>
            <a:spLocks noGrp="1"/>
          </p:cNvSpPr>
          <p:nvPr>
            <p:ph type="chart" sz="quarter" idx="22"/>
          </p:nvPr>
        </p:nvSpPr>
        <p:spPr>
          <a:xfrm>
            <a:off x="8075113" y="3775075"/>
            <a:ext cx="3606524" cy="2143125"/>
          </a:xfrm>
        </p:spPr>
        <p:txBody>
          <a:bodyPr/>
          <a:lstStyle/>
          <a:p>
            <a:endParaRPr lang="en-GB" dirty="0"/>
          </a:p>
        </p:txBody>
      </p:sp>
      <p:sp>
        <p:nvSpPr>
          <p:cNvPr id="13" name="Text Placeholder 14">
            <a:extLst>
              <a:ext uri="{FF2B5EF4-FFF2-40B4-BE49-F238E27FC236}">
                <a16:creationId xmlns:a16="http://schemas.microsoft.com/office/drawing/2014/main" id="{D95CB480-FA4D-4A80-B876-50A527906C45}"/>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5" name="Date Placeholder 3">
            <a:extLst>
              <a:ext uri="{FF2B5EF4-FFF2-40B4-BE49-F238E27FC236}">
                <a16:creationId xmlns:a16="http://schemas.microsoft.com/office/drawing/2014/main" id="{E803CE27-01AA-EAA0-4EE9-5E02BA42238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0075735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3">
            <a:extLst>
              <a:ext uri="{FF2B5EF4-FFF2-40B4-BE49-F238E27FC236}">
                <a16:creationId xmlns:a16="http://schemas.microsoft.com/office/drawing/2014/main" id="{82E8F1BB-AB3B-4458-FF3F-198C7F71244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816044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3E9054-9FB9-45F0-869B-73EB0045CF59}"/>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2ED81880-DB1A-476D-9085-26CDC8C6343B}"/>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29CD6968-EAEF-4260-ACAC-21B55550B4D0}"/>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73323992-3E94-44DF-9264-8F98B6C3E03B}"/>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2" name="Date Placeholder 3">
            <a:extLst>
              <a:ext uri="{FF2B5EF4-FFF2-40B4-BE49-F238E27FC236}">
                <a16:creationId xmlns:a16="http://schemas.microsoft.com/office/drawing/2014/main" id="{F0C22BF8-DD81-BB00-8C8E-850B4F65E618}"/>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354744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E5094ACA-C110-99BD-4DAA-BCEE306BA67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321971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A23E7DDF-6B1E-4F86-4C71-CA45D0A6E97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04943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B41B5C44-C67A-1ED7-95C1-9EFB9402C0C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724731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3">
            <a:extLst>
              <a:ext uri="{FF2B5EF4-FFF2-40B4-BE49-F238E27FC236}">
                <a16:creationId xmlns:a16="http://schemas.microsoft.com/office/drawing/2014/main" id="{6AC3B1A4-D004-AC76-A6E4-88AA154DF376}"/>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263863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8C5EF183-589D-D07F-FAA8-0E5D3856473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9419651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dirty="0"/>
              <a:t>Click to edit </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255BE644-6973-D742-B279-678110263B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F782F39F-A844-196C-724F-D198E6F077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4" name="Date Placeholder 3">
            <a:extLst>
              <a:ext uri="{FF2B5EF4-FFF2-40B4-BE49-F238E27FC236}">
                <a16:creationId xmlns:a16="http://schemas.microsoft.com/office/drawing/2014/main" id="{0D5429AD-0E64-014C-A3BB-ED7A4FD305A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7254304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3">
            <a:extLst>
              <a:ext uri="{FF2B5EF4-FFF2-40B4-BE49-F238E27FC236}">
                <a16:creationId xmlns:a16="http://schemas.microsoft.com/office/drawing/2014/main" id="{1C4D0552-7ADD-0C36-42FE-2E3D51A37CD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F41BD73-406E-E2FF-B6DD-093F612368F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3130181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F99C3711-77FF-1002-2910-D3EED9DDD65C}"/>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475042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19F0D95C-E12E-4BB9-8E76-EB451DFE579F}"/>
              </a:ext>
            </a:extLst>
          </p:cNvPr>
          <p:cNvSpPr>
            <a:spLocks noGrp="1"/>
          </p:cNvSpPr>
          <p:nvPr>
            <p:ph type="dt" sz="half" idx="10"/>
          </p:nvPr>
        </p:nvSpPr>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US" dirty="0"/>
          </a:p>
        </p:txBody>
      </p:sp>
      <p:sp>
        <p:nvSpPr>
          <p:cNvPr id="4" name="Footer Placeholder 3">
            <a:extLst>
              <a:ext uri="{FF2B5EF4-FFF2-40B4-BE49-F238E27FC236}">
                <a16:creationId xmlns:a16="http://schemas.microsoft.com/office/drawing/2014/main" id="{0FCE3F8A-C034-4B8F-A176-BC4C7C05D221}"/>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dirty="0"/>
          </a:p>
        </p:txBody>
      </p:sp>
    </p:spTree>
    <p:extLst>
      <p:ext uri="{BB962C8B-B14F-4D97-AF65-F5344CB8AC3E}">
        <p14:creationId xmlns:p14="http://schemas.microsoft.com/office/powerpoint/2010/main" val="362631927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FB88C5AA-57FC-434C-8ADA-E85A78F9DE7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131476AF-78BC-FF24-1C21-36204A65F9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5" name="Date Placeholder 3">
            <a:extLst>
              <a:ext uri="{FF2B5EF4-FFF2-40B4-BE49-F238E27FC236}">
                <a16:creationId xmlns:a16="http://schemas.microsoft.com/office/drawing/2014/main" id="{BDF9A860-F835-D6CC-49E3-08E0E66C75E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2194956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8CF227FB-96F0-2C47-A3B7-67091A388F2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6062713A-9129-526C-4085-0EE6EFF894DE}"/>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28">
            <a:extLst>
              <a:ext uri="{FF2B5EF4-FFF2-40B4-BE49-F238E27FC236}">
                <a16:creationId xmlns:a16="http://schemas.microsoft.com/office/drawing/2014/main" id="{11EDF9A7-04D6-1DB0-51C6-D40765CD971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676734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704EBD40-DEE3-17B6-80DA-27A7F8E5755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519966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C3528E1A-91BB-72AA-7B4D-679DDE5FE3C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636043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1D6F7963-823D-073B-7BD8-BA39BA19D38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58361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Date Placeholder 28">
            <a:extLst>
              <a:ext uri="{FF2B5EF4-FFF2-40B4-BE49-F238E27FC236}">
                <a16:creationId xmlns:a16="http://schemas.microsoft.com/office/drawing/2014/main" id="{32B100AF-8050-7FA2-837D-3A59AB0275F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1043403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 name="Date Placeholder 28">
            <a:extLst>
              <a:ext uri="{FF2B5EF4-FFF2-40B4-BE49-F238E27FC236}">
                <a16:creationId xmlns:a16="http://schemas.microsoft.com/office/drawing/2014/main" id="{948761AB-A960-1F4C-8C07-A5631A41AB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3835452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2" y="1289054"/>
            <a:ext cx="1005840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44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7940569-858A-1576-E4B9-FB00B1DB6E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36463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3ACEC61F-8E5D-BFDD-FF42-49845FCB72B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14841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7A0172DF-5758-E883-784A-63B4EE5C612D}"/>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41737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1288919"/>
            <a:ext cx="11167287" cy="4890423"/>
          </a:xfrm>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58C44A2-A4AA-06B1-5B27-6571C1844F8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124559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CF79BF8-D8FB-1D1F-2B53-67838839BE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592863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745A71AB-BE70-024C-EA12-F7A7C8DF580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9432878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9194882C-FDB0-7273-A564-AA2BF0DACA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5090493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4BEFB882-769C-614C-6175-7A0BCBB6418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113751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28">
            <a:extLst>
              <a:ext uri="{FF2B5EF4-FFF2-40B4-BE49-F238E27FC236}">
                <a16:creationId xmlns:a16="http://schemas.microsoft.com/office/drawing/2014/main" id="{324609D0-073F-5F10-94A2-4C0BF80C01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4465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055C318E-C347-4B66-16E8-CECFF6838BB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181008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FAA06776-3A4E-E2E2-A137-AB1EBAAEFFEB}"/>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201974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b="0"/>
            </a:lvl1pPr>
            <a:lvl2pPr>
              <a:defRPr sz="18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AB9F6985-A129-6F02-503A-DCDAEFA727F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766201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0"/>
            </a:lvl1pPr>
            <a:lvl2pPr>
              <a:defRPr/>
            </a:lvl2pPr>
          </a:lstStyle>
          <a:p>
            <a:pPr lvl="0"/>
            <a:r>
              <a:rPr lang="en-US" dirty="0"/>
              <a:t>Click to edit master styles</a:t>
            </a:r>
          </a:p>
          <a:p>
            <a:pPr lvl="1"/>
            <a:r>
              <a:rPr lang="en-US" dirty="0"/>
              <a:t>Second level text</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CE5503E1-05A7-105C-48EF-DA3760B7F0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245217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2F63C8FD-5081-D76A-BABD-D3883D1A12E1}"/>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7401631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B7E48F52-5DD8-3D3D-D1F6-18F160901E18}"/>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7777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dirty="0"/>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dirty="0"/>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28">
            <a:extLst>
              <a:ext uri="{FF2B5EF4-FFF2-40B4-BE49-F238E27FC236}">
                <a16:creationId xmlns:a16="http://schemas.microsoft.com/office/drawing/2014/main" id="{42BAD333-ECAB-5D65-1D7E-8CCF81AE7E7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28576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dirty="0"/>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dirty="0"/>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dirty="0"/>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dirty="0"/>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dirty="0"/>
              <a:t>Click to edit master text styles</a:t>
            </a:r>
          </a:p>
          <a:p>
            <a:pPr lvl="1"/>
            <a:r>
              <a:rPr lang="en-US" dirty="0"/>
              <a:t>Second level</a:t>
            </a:r>
          </a:p>
          <a:p>
            <a:pPr lvl="2"/>
            <a:r>
              <a:rPr lang="en-US" dirty="0"/>
              <a:t>Third level</a:t>
            </a:r>
            <a:endParaRPr lang="en-GB" dirty="0"/>
          </a:p>
        </p:txBody>
      </p:sp>
      <p:sp>
        <p:nvSpPr>
          <p:cNvPr id="3" name="Date Placeholder 28">
            <a:extLst>
              <a:ext uri="{FF2B5EF4-FFF2-40B4-BE49-F238E27FC236}">
                <a16:creationId xmlns:a16="http://schemas.microsoft.com/office/drawing/2014/main" id="{147D1196-2C1B-AC7F-A99B-B6A4B78DEDE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151568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dirty="0"/>
              <a:t>Click to edit master text styles</a:t>
            </a:r>
          </a:p>
          <a:p>
            <a:pPr lvl="1"/>
            <a:r>
              <a:rPr lang="en-US" dirty="0"/>
              <a:t>Second level</a:t>
            </a:r>
          </a:p>
        </p:txBody>
      </p:sp>
      <p:sp>
        <p:nvSpPr>
          <p:cNvPr id="3" name="Date Placeholder 28">
            <a:extLst>
              <a:ext uri="{FF2B5EF4-FFF2-40B4-BE49-F238E27FC236}">
                <a16:creationId xmlns:a16="http://schemas.microsoft.com/office/drawing/2014/main" id="{6CED9FFF-7C3C-AF39-B7AD-E27F90DF04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569255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dirty="0"/>
              <a:t>000</a:t>
            </a:r>
          </a:p>
        </p:txBody>
      </p:sp>
      <p:sp>
        <p:nvSpPr>
          <p:cNvPr id="3" name="Date Placeholder 28">
            <a:extLst>
              <a:ext uri="{FF2B5EF4-FFF2-40B4-BE49-F238E27FC236}">
                <a16:creationId xmlns:a16="http://schemas.microsoft.com/office/drawing/2014/main" id="{CEA6EDF7-0730-94F0-1AB5-33E2BF3AAA6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40636479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dirty="0"/>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dirty="0"/>
              <a:t>Click to edit master text styles</a:t>
            </a:r>
            <a:endParaRPr lang="en-GB" dirty="0"/>
          </a:p>
        </p:txBody>
      </p:sp>
      <p:sp>
        <p:nvSpPr>
          <p:cNvPr id="3" name="Date Placeholder 28">
            <a:extLst>
              <a:ext uri="{FF2B5EF4-FFF2-40B4-BE49-F238E27FC236}">
                <a16:creationId xmlns:a16="http://schemas.microsoft.com/office/drawing/2014/main" id="{F8EBBD03-52AB-CF59-EAD0-7B349BACF11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6734294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A8318201-02A9-48D2-A9FF-BD6B294BD1C1}"/>
              </a:ext>
            </a:extLst>
          </p:cNvPr>
          <p:cNvSpPr>
            <a:spLocks noGrp="1"/>
          </p:cNvSpPr>
          <p:nvPr>
            <p:ph type="chart" sz="quarter" idx="13"/>
          </p:nvPr>
        </p:nvSpPr>
        <p:spPr>
          <a:xfrm>
            <a:off x="6329363" y="520700"/>
            <a:ext cx="2468562" cy="2641600"/>
          </a:xfrm>
        </p:spPr>
        <p:txBody>
          <a:bodyPr/>
          <a:lstStyle/>
          <a:p>
            <a:endParaRPr lang="en-GB" dirty="0"/>
          </a:p>
        </p:txBody>
      </p:sp>
      <p:sp>
        <p:nvSpPr>
          <p:cNvPr id="16" name="Chart Placeholder 9">
            <a:extLst>
              <a:ext uri="{FF2B5EF4-FFF2-40B4-BE49-F238E27FC236}">
                <a16:creationId xmlns:a16="http://schemas.microsoft.com/office/drawing/2014/main" id="{8ABF3823-0C43-457B-B096-44D77822FBB2}"/>
              </a:ext>
            </a:extLst>
          </p:cNvPr>
          <p:cNvSpPr>
            <a:spLocks noGrp="1"/>
          </p:cNvSpPr>
          <p:nvPr>
            <p:ph type="chart" sz="quarter" idx="14"/>
          </p:nvPr>
        </p:nvSpPr>
        <p:spPr>
          <a:xfrm>
            <a:off x="9288463" y="520700"/>
            <a:ext cx="2468562" cy="2641600"/>
          </a:xfrm>
        </p:spPr>
        <p:txBody>
          <a:bodyPr/>
          <a:lstStyle/>
          <a:p>
            <a:endParaRPr lang="en-GB" dirty="0"/>
          </a:p>
        </p:txBody>
      </p:sp>
      <p:sp>
        <p:nvSpPr>
          <p:cNvPr id="17" name="Chart Placeholder 9">
            <a:extLst>
              <a:ext uri="{FF2B5EF4-FFF2-40B4-BE49-F238E27FC236}">
                <a16:creationId xmlns:a16="http://schemas.microsoft.com/office/drawing/2014/main" id="{ECD3C54B-8CDC-4A48-8FC3-9C39BB31930F}"/>
              </a:ext>
            </a:extLst>
          </p:cNvPr>
          <p:cNvSpPr>
            <a:spLocks noGrp="1"/>
          </p:cNvSpPr>
          <p:nvPr>
            <p:ph type="chart" sz="quarter" idx="15"/>
          </p:nvPr>
        </p:nvSpPr>
        <p:spPr>
          <a:xfrm>
            <a:off x="6329363" y="3379305"/>
            <a:ext cx="2468562" cy="2641600"/>
          </a:xfrm>
        </p:spPr>
        <p:txBody>
          <a:bodyPr/>
          <a:lstStyle/>
          <a:p>
            <a:endParaRPr lang="en-GB" dirty="0"/>
          </a:p>
        </p:txBody>
      </p:sp>
      <p:sp>
        <p:nvSpPr>
          <p:cNvPr id="18" name="Chart Placeholder 9">
            <a:extLst>
              <a:ext uri="{FF2B5EF4-FFF2-40B4-BE49-F238E27FC236}">
                <a16:creationId xmlns:a16="http://schemas.microsoft.com/office/drawing/2014/main" id="{EEF798DF-C256-41F1-B8EA-1E5927D690AF}"/>
              </a:ext>
            </a:extLst>
          </p:cNvPr>
          <p:cNvSpPr>
            <a:spLocks noGrp="1"/>
          </p:cNvSpPr>
          <p:nvPr>
            <p:ph type="chart" sz="quarter" idx="16"/>
          </p:nvPr>
        </p:nvSpPr>
        <p:spPr>
          <a:xfrm>
            <a:off x="9288463" y="3379305"/>
            <a:ext cx="2468562" cy="2641600"/>
          </a:xfrm>
        </p:spPr>
        <p:txBody>
          <a:bodyPr/>
          <a:lstStyle/>
          <a:p>
            <a:endParaRPr lang="en-GB" dirty="0"/>
          </a:p>
        </p:txBody>
      </p:sp>
      <p:sp>
        <p:nvSpPr>
          <p:cNvPr id="19" name="Text Placeholder 14">
            <a:extLst>
              <a:ext uri="{FF2B5EF4-FFF2-40B4-BE49-F238E27FC236}">
                <a16:creationId xmlns:a16="http://schemas.microsoft.com/office/drawing/2014/main" id="{7F787E1E-3243-4B6B-8E05-DB835B7B10DA}"/>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69D2C8B6-2FBB-6FD3-3FF5-EF85F2BA5F2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185724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311399"/>
            <a:ext cx="5585637" cy="3611563"/>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311400"/>
            <a:ext cx="5076826" cy="3611563"/>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7E6433C8-46C2-9DDC-C790-EBC1F1732E3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4740141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1824634"/>
            <a:ext cx="5341163" cy="4098328"/>
          </a:xfrm>
        </p:spPr>
        <p:txBody>
          <a:bodyPr/>
          <a:lstStyle/>
          <a:p>
            <a:endParaRPr lang="en-GB" dirty="0"/>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40477" y="1824635"/>
            <a:ext cx="5341936" cy="4098328"/>
          </a:xfrm>
        </p:spPr>
        <p:txBody>
          <a:bodyPr/>
          <a:lstStyle/>
          <a:p>
            <a:endParaRPr lang="en-GB" dirty="0"/>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1" name="Content Placeholder 2">
            <a:extLst>
              <a:ext uri="{FF2B5EF4-FFF2-40B4-BE49-F238E27FC236}">
                <a16:creationId xmlns:a16="http://schemas.microsoft.com/office/drawing/2014/main" id="{CAC97B18-DF04-4AC4-A777-D1B1F1D7228E}"/>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13" name="Content Placeholder 2">
            <a:extLst>
              <a:ext uri="{FF2B5EF4-FFF2-40B4-BE49-F238E27FC236}">
                <a16:creationId xmlns:a16="http://schemas.microsoft.com/office/drawing/2014/main" id="{0945D252-4D4C-45B6-9E3F-19C1C5A35E14}"/>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p:txBody>
      </p:sp>
      <p:sp>
        <p:nvSpPr>
          <p:cNvPr id="2" name="Date Placeholder 28">
            <a:extLst>
              <a:ext uri="{FF2B5EF4-FFF2-40B4-BE49-F238E27FC236}">
                <a16:creationId xmlns:a16="http://schemas.microsoft.com/office/drawing/2014/main" id="{A936940E-513E-633D-8C60-E6256446467A}"/>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8719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3" name="Text Placeholder 14">
            <a:extLst>
              <a:ext uri="{FF2B5EF4-FFF2-40B4-BE49-F238E27FC236}">
                <a16:creationId xmlns:a16="http://schemas.microsoft.com/office/drawing/2014/main" id="{16371E81-1828-48E7-8EDB-46690008D77D}"/>
              </a:ext>
            </a:extLst>
          </p:cNvPr>
          <p:cNvSpPr>
            <a:spLocks noGrp="1"/>
          </p:cNvSpPr>
          <p:nvPr>
            <p:ph type="body" sz="quarter" idx="20"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17" name="Chart Placeholder 24">
            <a:extLst>
              <a:ext uri="{FF2B5EF4-FFF2-40B4-BE49-F238E27FC236}">
                <a16:creationId xmlns:a16="http://schemas.microsoft.com/office/drawing/2014/main" id="{F7073B30-0D03-4843-A194-4B39010E4CCE}"/>
              </a:ext>
            </a:extLst>
          </p:cNvPr>
          <p:cNvSpPr>
            <a:spLocks noGrp="1"/>
          </p:cNvSpPr>
          <p:nvPr>
            <p:ph type="chart" sz="quarter" idx="13"/>
          </p:nvPr>
        </p:nvSpPr>
        <p:spPr>
          <a:xfrm>
            <a:off x="4677047" y="1285875"/>
            <a:ext cx="7005365" cy="4005263"/>
          </a:xfrm>
        </p:spPr>
        <p:txBody>
          <a:bodyPr/>
          <a:lstStyle/>
          <a:p>
            <a:endParaRPr lang="en-GB" dirty="0"/>
          </a:p>
        </p:txBody>
      </p:sp>
      <p:sp>
        <p:nvSpPr>
          <p:cNvPr id="8" name="Content Placeholder">
            <a:extLst>
              <a:ext uri="{FF2B5EF4-FFF2-40B4-BE49-F238E27FC236}">
                <a16:creationId xmlns:a16="http://schemas.microsoft.com/office/drawing/2014/main" id="{4C50038D-204B-41E5-BBC3-1CE85BF84596}"/>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28">
            <a:extLst>
              <a:ext uri="{FF2B5EF4-FFF2-40B4-BE49-F238E27FC236}">
                <a16:creationId xmlns:a16="http://schemas.microsoft.com/office/drawing/2014/main" id="{4B4BBBD0-D858-2605-CFFD-7A1C39E1BA8E}"/>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223677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21" name="Date Placeholder 3">
            <a:extLst>
              <a:ext uri="{FF2B5EF4-FFF2-40B4-BE49-F238E27FC236}">
                <a16:creationId xmlns:a16="http://schemas.microsoft.com/office/drawing/2014/main" id="{3183B6EC-A9AE-EB4B-865E-12386C86F899}"/>
              </a:ext>
            </a:extLst>
          </p:cNvPr>
          <p:cNvSpPr>
            <a:spLocks noGrp="1"/>
          </p:cNvSpPr>
          <p:nvPr>
            <p:ph type="dt" sz="half" idx="2"/>
          </p:nvPr>
        </p:nvSpPr>
        <p:spPr>
          <a:xfrm>
            <a:off x="510360" y="6483946"/>
            <a:ext cx="5466927"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1160540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dirty="0"/>
              <a:t>Click to edit master title style</a:t>
            </a:r>
            <a:endParaRPr lang="en-GB" dirty="0"/>
          </a:p>
        </p:txBody>
      </p:sp>
      <p:sp>
        <p:nvSpPr>
          <p:cNvPr id="17" name="Chart Placeholder 24">
            <a:extLst>
              <a:ext uri="{FF2B5EF4-FFF2-40B4-BE49-F238E27FC236}">
                <a16:creationId xmlns:a16="http://schemas.microsoft.com/office/drawing/2014/main" id="{09FDFFC4-9886-4D83-B10C-1B02498347DE}"/>
              </a:ext>
            </a:extLst>
          </p:cNvPr>
          <p:cNvSpPr>
            <a:spLocks noGrp="1"/>
          </p:cNvSpPr>
          <p:nvPr>
            <p:ph type="chart" sz="quarter" idx="13"/>
          </p:nvPr>
        </p:nvSpPr>
        <p:spPr>
          <a:xfrm>
            <a:off x="4241800" y="1285875"/>
            <a:ext cx="3606524" cy="2143125"/>
          </a:xfrm>
        </p:spPr>
        <p:txBody>
          <a:bodyPr/>
          <a:lstStyle/>
          <a:p>
            <a:endParaRPr lang="en-GB" dirty="0"/>
          </a:p>
        </p:txBody>
      </p:sp>
      <p:sp>
        <p:nvSpPr>
          <p:cNvPr id="18" name="Content Placeholder">
            <a:extLst>
              <a:ext uri="{FF2B5EF4-FFF2-40B4-BE49-F238E27FC236}">
                <a16:creationId xmlns:a16="http://schemas.microsoft.com/office/drawing/2014/main" id="{6CA8BCEB-30A5-42A1-9608-72F6AA86BDA7}"/>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Chart Placeholder 24">
            <a:extLst>
              <a:ext uri="{FF2B5EF4-FFF2-40B4-BE49-F238E27FC236}">
                <a16:creationId xmlns:a16="http://schemas.microsoft.com/office/drawing/2014/main" id="{C05632CA-334A-41F1-A35F-052C5DD10B7E}"/>
              </a:ext>
            </a:extLst>
          </p:cNvPr>
          <p:cNvSpPr>
            <a:spLocks noGrp="1"/>
          </p:cNvSpPr>
          <p:nvPr>
            <p:ph type="chart" sz="quarter" idx="20"/>
          </p:nvPr>
        </p:nvSpPr>
        <p:spPr>
          <a:xfrm>
            <a:off x="8075113" y="1285875"/>
            <a:ext cx="3606524" cy="2143125"/>
          </a:xfrm>
        </p:spPr>
        <p:txBody>
          <a:bodyPr/>
          <a:lstStyle/>
          <a:p>
            <a:endParaRPr lang="en-GB" dirty="0"/>
          </a:p>
        </p:txBody>
      </p:sp>
      <p:sp>
        <p:nvSpPr>
          <p:cNvPr id="12" name="Chart Placeholder 24">
            <a:extLst>
              <a:ext uri="{FF2B5EF4-FFF2-40B4-BE49-F238E27FC236}">
                <a16:creationId xmlns:a16="http://schemas.microsoft.com/office/drawing/2014/main" id="{D10FFDBA-779A-453B-810C-87AE8AE949C4}"/>
              </a:ext>
            </a:extLst>
          </p:cNvPr>
          <p:cNvSpPr>
            <a:spLocks noGrp="1"/>
          </p:cNvSpPr>
          <p:nvPr>
            <p:ph type="chart" sz="quarter" idx="21"/>
          </p:nvPr>
        </p:nvSpPr>
        <p:spPr>
          <a:xfrm>
            <a:off x="4241800" y="3775075"/>
            <a:ext cx="3606524" cy="2143125"/>
          </a:xfrm>
        </p:spPr>
        <p:txBody>
          <a:bodyPr/>
          <a:lstStyle/>
          <a:p>
            <a:endParaRPr lang="en-GB" dirty="0"/>
          </a:p>
        </p:txBody>
      </p:sp>
      <p:sp>
        <p:nvSpPr>
          <p:cNvPr id="14" name="Chart Placeholder 24">
            <a:extLst>
              <a:ext uri="{FF2B5EF4-FFF2-40B4-BE49-F238E27FC236}">
                <a16:creationId xmlns:a16="http://schemas.microsoft.com/office/drawing/2014/main" id="{95EA78CA-E696-41A0-AA8B-312C7B818530}"/>
              </a:ext>
            </a:extLst>
          </p:cNvPr>
          <p:cNvSpPr>
            <a:spLocks noGrp="1"/>
          </p:cNvSpPr>
          <p:nvPr>
            <p:ph type="chart" sz="quarter" idx="22"/>
          </p:nvPr>
        </p:nvSpPr>
        <p:spPr>
          <a:xfrm>
            <a:off x="8075113" y="3775075"/>
            <a:ext cx="3606524" cy="2143125"/>
          </a:xfrm>
        </p:spPr>
        <p:txBody>
          <a:bodyPr/>
          <a:lstStyle/>
          <a:p>
            <a:endParaRPr lang="en-GB" dirty="0"/>
          </a:p>
        </p:txBody>
      </p:sp>
      <p:sp>
        <p:nvSpPr>
          <p:cNvPr id="15" name="Text Placeholder 14">
            <a:extLst>
              <a:ext uri="{FF2B5EF4-FFF2-40B4-BE49-F238E27FC236}">
                <a16:creationId xmlns:a16="http://schemas.microsoft.com/office/drawing/2014/main" id="{45ABE435-97C1-43C7-90E8-C38A9F31061F}"/>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dirty="0"/>
              <a:t>Click to edit master text styles</a:t>
            </a:r>
          </a:p>
          <a:p>
            <a:pPr lvl="1"/>
            <a:r>
              <a:rPr lang="en-US" dirty="0"/>
              <a:t>Second level</a:t>
            </a:r>
          </a:p>
        </p:txBody>
      </p:sp>
      <p:sp>
        <p:nvSpPr>
          <p:cNvPr id="2" name="Date Placeholder 28">
            <a:extLst>
              <a:ext uri="{FF2B5EF4-FFF2-40B4-BE49-F238E27FC236}">
                <a16:creationId xmlns:a16="http://schemas.microsoft.com/office/drawing/2014/main" id="{F1ACE751-750D-61BE-6E23-4E5282424BD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3635858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dirty="0"/>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dirty="0"/>
          </a:p>
        </p:txBody>
      </p:sp>
      <p:sp>
        <p:nvSpPr>
          <p:cNvPr id="4" name="Date Placeholder 28">
            <a:extLst>
              <a:ext uri="{FF2B5EF4-FFF2-40B4-BE49-F238E27FC236}">
                <a16:creationId xmlns:a16="http://schemas.microsoft.com/office/drawing/2014/main" id="{94370218-0193-AF69-3B4D-E3A2813834A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6819621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dirty="0"/>
              <a:t>Click to edit master title style</a:t>
            </a:r>
            <a:endParaRPr lang="en-GB" dirty="0"/>
          </a:p>
        </p:txBody>
      </p:sp>
      <p:sp>
        <p:nvSpPr>
          <p:cNvPr id="11" name="Text Placeholder 2">
            <a:extLst>
              <a:ext uri="{FF2B5EF4-FFF2-40B4-BE49-F238E27FC236}">
                <a16:creationId xmlns:a16="http://schemas.microsoft.com/office/drawing/2014/main" id="{D6EF099D-9AEB-410F-B549-0FF195C09DE8}"/>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a:extLst>
              <a:ext uri="{FF2B5EF4-FFF2-40B4-BE49-F238E27FC236}">
                <a16:creationId xmlns:a16="http://schemas.microsoft.com/office/drawing/2014/main" id="{F5DA4E17-3449-475F-A23F-5456710B3BF7}"/>
              </a:ext>
            </a:extLst>
          </p:cNvPr>
          <p:cNvSpPr>
            <a:spLocks noGrp="1"/>
          </p:cNvSpPr>
          <p:nvPr>
            <p:ph sz="half" idx="2" hasCustomPrompt="1"/>
          </p:nvPr>
        </p:nvSpPr>
        <p:spPr>
          <a:xfrm>
            <a:off x="509588" y="1945955"/>
            <a:ext cx="5157787"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4">
            <a:extLst>
              <a:ext uri="{FF2B5EF4-FFF2-40B4-BE49-F238E27FC236}">
                <a16:creationId xmlns:a16="http://schemas.microsoft.com/office/drawing/2014/main" id="{D68707C7-8F12-4AFD-8410-5360DE0BACAC}"/>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Content Placeholder 5">
            <a:extLst>
              <a:ext uri="{FF2B5EF4-FFF2-40B4-BE49-F238E27FC236}">
                <a16:creationId xmlns:a16="http://schemas.microsoft.com/office/drawing/2014/main" id="{243491E7-A385-4489-A4E6-579592BAAC06}"/>
              </a:ext>
            </a:extLst>
          </p:cNvPr>
          <p:cNvSpPr>
            <a:spLocks noGrp="1"/>
          </p:cNvSpPr>
          <p:nvPr>
            <p:ph sz="quarter" idx="4" hasCustomPrompt="1"/>
          </p:nvPr>
        </p:nvSpPr>
        <p:spPr>
          <a:xfrm>
            <a:off x="6346068" y="1945955"/>
            <a:ext cx="5183188" cy="3977007"/>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Date Placeholder 28">
            <a:extLst>
              <a:ext uri="{FF2B5EF4-FFF2-40B4-BE49-F238E27FC236}">
                <a16:creationId xmlns:a16="http://schemas.microsoft.com/office/drawing/2014/main" id="{54AC4140-7AFD-3C48-C3FE-735899F6137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1414189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8FE2B506-7AE6-9281-E373-277E634DFF6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5100858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076A5163-FF29-10DD-0A04-954047E460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8799255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28">
            <a:extLst>
              <a:ext uri="{FF2B5EF4-FFF2-40B4-BE49-F238E27FC236}">
                <a16:creationId xmlns:a16="http://schemas.microsoft.com/office/drawing/2014/main" id="{8C384AF4-1EE3-D185-158A-B7C0DC1F8BF9}"/>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765640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dirty="0"/>
              <a:t>Click to edit master title style</a:t>
            </a:r>
            <a:endParaRPr lang="en-GB" dirty="0"/>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dirty="0"/>
              <a:t>Click to edit master text styles</a:t>
            </a:r>
          </a:p>
          <a:p>
            <a:pPr lvl="1"/>
            <a:r>
              <a:rPr lang="en-US" dirty="0"/>
              <a:t>Second level</a:t>
            </a:r>
          </a:p>
        </p:txBody>
      </p:sp>
      <p:sp>
        <p:nvSpPr>
          <p:cNvPr id="4" name="Date Placeholder 28">
            <a:extLst>
              <a:ext uri="{FF2B5EF4-FFF2-40B4-BE49-F238E27FC236}">
                <a16:creationId xmlns:a16="http://schemas.microsoft.com/office/drawing/2014/main" id="{C1AF2AD0-B60B-EA92-0DC5-26378E91393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652520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64A4F9B-544F-3ABF-D827-9F99529B593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2211112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dirty="0"/>
              <a:t>Click to edit </a:t>
            </a:r>
            <a:endParaRPr lang="en-GB" dirty="0"/>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AAFEEA92-8620-E64B-A92E-2418CE81E28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386A7620-15D0-9B0A-3AD5-D73CCD3DB883}"/>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Tree>
    <p:extLst>
      <p:ext uri="{BB962C8B-B14F-4D97-AF65-F5344CB8AC3E}">
        <p14:creationId xmlns:p14="http://schemas.microsoft.com/office/powerpoint/2010/main" val="99317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28">
            <a:extLst>
              <a:ext uri="{FF2B5EF4-FFF2-40B4-BE49-F238E27FC236}">
                <a16:creationId xmlns:a16="http://schemas.microsoft.com/office/drawing/2014/main" id="{C8336301-F629-A311-2F91-7AC523894D1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40189BB-6D8C-841C-0831-535392F6523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1466019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Date Placeholder 3">
            <a:extLst>
              <a:ext uri="{FF2B5EF4-FFF2-40B4-BE49-F238E27FC236}">
                <a16:creationId xmlns:a16="http://schemas.microsoft.com/office/drawing/2014/main" id="{2B50E75A-17F1-4149-B24A-D419E9177B1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44296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A8E95112-B6CA-2743-A75A-1A8CCB769C6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E39B86A3-2304-F9BB-0B32-85448E692A01}"/>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Tree>
    <p:extLst>
      <p:ext uri="{BB962C8B-B14F-4D97-AF65-F5344CB8AC3E}">
        <p14:creationId xmlns:p14="http://schemas.microsoft.com/office/powerpoint/2010/main" val="369039427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6C66107C-6889-B945-8FEB-51DFE065C41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B4FDB798-74F3-36C5-5214-6909CC564BEA}"/>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6" name="Date Placeholder 28">
            <a:extLst>
              <a:ext uri="{FF2B5EF4-FFF2-40B4-BE49-F238E27FC236}">
                <a16:creationId xmlns:a16="http://schemas.microsoft.com/office/drawing/2014/main" id="{BE0F74DB-E3F0-B59A-2003-02192350BC50}"/>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56542277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5" name="Date Placeholder 28">
            <a:extLst>
              <a:ext uri="{FF2B5EF4-FFF2-40B4-BE49-F238E27FC236}">
                <a16:creationId xmlns:a16="http://schemas.microsoft.com/office/drawing/2014/main" id="{3410A5BD-B7DE-56AB-B377-BFC57E0AD01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7367830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spcBef>
                <a:spcPts val="700"/>
              </a:spcBef>
              <a:buFont typeface="+mj-lt"/>
              <a:buNone/>
              <a:defRPr sz="2000" b="0">
                <a:solidFill>
                  <a:schemeClr val="tx1"/>
                </a:solidFill>
              </a:defRPr>
            </a:lvl3pPr>
            <a:lvl4pPr marL="0" indent="0">
              <a:spcBef>
                <a:spcPts val="700"/>
              </a:spcBef>
              <a:buFont typeface="+mj-lt"/>
              <a:buNone/>
              <a:defRPr sz="2000" b="0">
                <a:solidFill>
                  <a:schemeClr val="tx1"/>
                </a:solidFill>
              </a:defRPr>
            </a:lvl4pPr>
            <a:lvl5pPr marL="720725" indent="-273050">
              <a:defRPr sz="1800"/>
            </a:lvl5pPr>
          </a:lstStyle>
          <a:p>
            <a:pPr lvl="0"/>
            <a:r>
              <a:rPr lang="en-US" dirty="0"/>
              <a:t>Click to edit master text styles</a:t>
            </a:r>
          </a:p>
          <a:p>
            <a:pPr lvl="0"/>
            <a:r>
              <a:rPr lang="en-US" dirty="0"/>
              <a:t>Second level</a:t>
            </a:r>
          </a:p>
          <a:p>
            <a:pPr lvl="0"/>
            <a:r>
              <a:rPr lang="en-US" dirty="0"/>
              <a:t>Third level</a:t>
            </a:r>
          </a:p>
          <a:p>
            <a:pPr lvl="0"/>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7" name="Date Placeholder 28">
            <a:extLst>
              <a:ext uri="{FF2B5EF4-FFF2-40B4-BE49-F238E27FC236}">
                <a16:creationId xmlns:a16="http://schemas.microsoft.com/office/drawing/2014/main" id="{47DBF06B-E745-26ED-9098-CCA85CADFE4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32104234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900C6EFC-FADE-8583-7282-76E787498E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94271254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Date Placeholder 3">
            <a:extLst>
              <a:ext uri="{FF2B5EF4-FFF2-40B4-BE49-F238E27FC236}">
                <a16:creationId xmlns:a16="http://schemas.microsoft.com/office/drawing/2014/main" id="{94656998-E74E-2D9B-D655-C3795A0420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45964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dirty="0"/>
              <a:t>Icon</a:t>
            </a:r>
          </a:p>
          <a:p>
            <a:r>
              <a:rPr lang="en-GB" dirty="0"/>
              <a:t>Goes here</a:t>
            </a:r>
          </a:p>
        </p:txBody>
      </p:sp>
      <p:sp>
        <p:nvSpPr>
          <p:cNvPr id="3" name="Date Placeholder 3">
            <a:extLst>
              <a:ext uri="{FF2B5EF4-FFF2-40B4-BE49-F238E27FC236}">
                <a16:creationId xmlns:a16="http://schemas.microsoft.com/office/drawing/2014/main" id="{E29A6877-C41A-CDA3-F294-681B04A2D9B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16593235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marL="0" indent="0">
              <a:spcBef>
                <a:spcPts val="3600"/>
              </a:spcBef>
              <a:buNone/>
              <a:defRPr sz="2000">
                <a:solidFill>
                  <a:schemeClr val="accent1"/>
                </a:solidFill>
              </a:defRPr>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Click to edit master text styles</a:t>
            </a:r>
            <a:endParaRPr lang="en-US" sz="4400" dirty="0"/>
          </a:p>
          <a:p>
            <a:pPr lvl="1"/>
            <a:r>
              <a:rPr lang="en-US" dirty="0"/>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dirty="0"/>
              <a:t>Click to edit master title style</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79670005-5988-04C7-D659-3E56E9658A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3055650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66DE5C68-3852-D559-1041-1239B43C137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399283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2824734B-4CD7-68EF-062A-E276F0D5F29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34759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Date Placeholder 3">
            <a:extLst>
              <a:ext uri="{FF2B5EF4-FFF2-40B4-BE49-F238E27FC236}">
                <a16:creationId xmlns:a16="http://schemas.microsoft.com/office/drawing/2014/main" id="{0AB6AA9C-2460-CF96-6FC5-DD57E84BF42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5832044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solidFill>
                  <a:schemeClr val="accent1"/>
                </a:solidFill>
              </a:defRPr>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EE3DFF18-46B9-2EEF-78FA-110F07106F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69323213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1A2EABC2-FE99-B8E5-381B-F210363CAA8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444476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4BDE212C-867D-1313-BE95-86C689B80C5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6904179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166020-01C4-F7E3-29D8-7D559421242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07436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Date Placeholder 3">
            <a:extLst>
              <a:ext uri="{FF2B5EF4-FFF2-40B4-BE49-F238E27FC236}">
                <a16:creationId xmlns:a16="http://schemas.microsoft.com/office/drawing/2014/main" id="{2995E352-92A1-9476-AD8F-161C132CAA1F}"/>
              </a:ext>
            </a:extLst>
          </p:cNvPr>
          <p:cNvSpPr>
            <a:spLocks noGrp="1"/>
          </p:cNvSpPr>
          <p:nvPr>
            <p:ph type="dt" sz="half" idx="14"/>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88930755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24E195-07B4-B62C-3B37-116F22F8B7CE}"/>
              </a:ext>
            </a:extLst>
          </p:cNvPr>
          <p:cNvSpPr>
            <a:spLocks noGrp="1"/>
          </p:cNvSpPr>
          <p:nvPr>
            <p:ph type="dt" sz="half" idx="15"/>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89274914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AD0CD14-8BEC-E6BE-6A56-EEDE1F82D1D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95215049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dirty="0"/>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defRPr sz="1800"/>
            </a:lvl2pPr>
            <a:lvl3pPr>
              <a:defRPr sz="18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F3139DDB-ADA0-C62F-CF50-8B0BFD02573D}"/>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2833360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1">
                <a:solidFill>
                  <a:schemeClr val="accent1"/>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0CC8D09-5E6B-5870-A2B3-23CB9684D0C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05277786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dirty="0"/>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dirty="0"/>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dirty="0"/>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dirty="0"/>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Date Placeholder 3">
            <a:extLst>
              <a:ext uri="{FF2B5EF4-FFF2-40B4-BE49-F238E27FC236}">
                <a16:creationId xmlns:a16="http://schemas.microsoft.com/office/drawing/2014/main" id="{79A523F7-E168-6E90-9837-4FE7C6E5F79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4972219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2.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9" Type="http://schemas.openxmlformats.org/officeDocument/2006/relationships/slideLayout" Target="../slideLayouts/slideLayout79.xml"/><Relationship Id="rId21" Type="http://schemas.openxmlformats.org/officeDocument/2006/relationships/slideLayout" Target="../slideLayouts/slideLayout61.xml"/><Relationship Id="rId34" Type="http://schemas.openxmlformats.org/officeDocument/2006/relationships/slideLayout" Target="../slideLayouts/slideLayout74.xml"/><Relationship Id="rId42" Type="http://schemas.openxmlformats.org/officeDocument/2006/relationships/image" Target="../media/image2.png"/><Relationship Id="rId7" Type="http://schemas.openxmlformats.org/officeDocument/2006/relationships/slideLayout" Target="../slideLayouts/slideLayout4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slideLayout" Target="../slideLayouts/slideLayout69.xml"/><Relationship Id="rId41" Type="http://schemas.openxmlformats.org/officeDocument/2006/relationships/image" Target="../media/image1.png"/><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32" Type="http://schemas.openxmlformats.org/officeDocument/2006/relationships/slideLayout" Target="../slideLayouts/slideLayout72.xml"/><Relationship Id="rId37" Type="http://schemas.openxmlformats.org/officeDocument/2006/relationships/slideLayout" Target="../slideLayouts/slideLayout77.xml"/><Relationship Id="rId40" Type="http://schemas.openxmlformats.org/officeDocument/2006/relationships/theme" Target="../theme/theme2.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slideLayout" Target="../slideLayouts/slideLayout68.xml"/><Relationship Id="rId36" Type="http://schemas.openxmlformats.org/officeDocument/2006/relationships/slideLayout" Target="../slideLayouts/slideLayout76.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slideLayout" Target="../slideLayouts/slideLayout71.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slideLayout" Target="../slideLayouts/slideLayout70.xml"/><Relationship Id="rId35" Type="http://schemas.openxmlformats.org/officeDocument/2006/relationships/slideLayout" Target="../slideLayouts/slideLayout75.xml"/><Relationship Id="rId8" Type="http://schemas.openxmlformats.org/officeDocument/2006/relationships/slideLayout" Target="../slideLayouts/slideLayout48.xml"/><Relationship Id="rId3" Type="http://schemas.openxmlformats.org/officeDocument/2006/relationships/slideLayout" Target="../slideLayouts/slideLayout43.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33" Type="http://schemas.openxmlformats.org/officeDocument/2006/relationships/slideLayout" Target="../slideLayouts/slideLayout73.xml"/><Relationship Id="rId38" Type="http://schemas.openxmlformats.org/officeDocument/2006/relationships/slideLayout" Target="../slideLayouts/slideLayout7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92.xml"/><Relationship Id="rId18" Type="http://schemas.openxmlformats.org/officeDocument/2006/relationships/slideLayout" Target="../slideLayouts/slideLayout97.xml"/><Relationship Id="rId26" Type="http://schemas.openxmlformats.org/officeDocument/2006/relationships/slideLayout" Target="../slideLayouts/slideLayout105.xml"/><Relationship Id="rId39" Type="http://schemas.openxmlformats.org/officeDocument/2006/relationships/slideLayout" Target="../slideLayouts/slideLayout118.xml"/><Relationship Id="rId21" Type="http://schemas.openxmlformats.org/officeDocument/2006/relationships/slideLayout" Target="../slideLayouts/slideLayout100.xml"/><Relationship Id="rId34" Type="http://schemas.openxmlformats.org/officeDocument/2006/relationships/slideLayout" Target="../slideLayouts/slideLayout113.xml"/><Relationship Id="rId42" Type="http://schemas.openxmlformats.org/officeDocument/2006/relationships/image" Target="../media/image2.png"/><Relationship Id="rId7" Type="http://schemas.openxmlformats.org/officeDocument/2006/relationships/slideLayout" Target="../slideLayouts/slideLayout86.xml"/><Relationship Id="rId2" Type="http://schemas.openxmlformats.org/officeDocument/2006/relationships/slideLayout" Target="../slideLayouts/slideLayout81.xml"/><Relationship Id="rId16" Type="http://schemas.openxmlformats.org/officeDocument/2006/relationships/slideLayout" Target="../slideLayouts/slideLayout95.xml"/><Relationship Id="rId20" Type="http://schemas.openxmlformats.org/officeDocument/2006/relationships/slideLayout" Target="../slideLayouts/slideLayout99.xml"/><Relationship Id="rId29" Type="http://schemas.openxmlformats.org/officeDocument/2006/relationships/slideLayout" Target="../slideLayouts/slideLayout108.xml"/><Relationship Id="rId41" Type="http://schemas.openxmlformats.org/officeDocument/2006/relationships/image" Target="../media/image1.png"/><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24" Type="http://schemas.openxmlformats.org/officeDocument/2006/relationships/slideLayout" Target="../slideLayouts/slideLayout103.xml"/><Relationship Id="rId32" Type="http://schemas.openxmlformats.org/officeDocument/2006/relationships/slideLayout" Target="../slideLayouts/slideLayout111.xml"/><Relationship Id="rId37" Type="http://schemas.openxmlformats.org/officeDocument/2006/relationships/slideLayout" Target="../slideLayouts/slideLayout116.xml"/><Relationship Id="rId40" Type="http://schemas.openxmlformats.org/officeDocument/2006/relationships/theme" Target="../theme/theme3.xml"/><Relationship Id="rId5" Type="http://schemas.openxmlformats.org/officeDocument/2006/relationships/slideLayout" Target="../slideLayouts/slideLayout84.xml"/><Relationship Id="rId15" Type="http://schemas.openxmlformats.org/officeDocument/2006/relationships/slideLayout" Target="../slideLayouts/slideLayout94.xml"/><Relationship Id="rId23" Type="http://schemas.openxmlformats.org/officeDocument/2006/relationships/slideLayout" Target="../slideLayouts/slideLayout102.xml"/><Relationship Id="rId28" Type="http://schemas.openxmlformats.org/officeDocument/2006/relationships/slideLayout" Target="../slideLayouts/slideLayout107.xml"/><Relationship Id="rId36" Type="http://schemas.openxmlformats.org/officeDocument/2006/relationships/slideLayout" Target="../slideLayouts/slideLayout115.xml"/><Relationship Id="rId10" Type="http://schemas.openxmlformats.org/officeDocument/2006/relationships/slideLayout" Target="../slideLayouts/slideLayout89.xml"/><Relationship Id="rId19" Type="http://schemas.openxmlformats.org/officeDocument/2006/relationships/slideLayout" Target="../slideLayouts/slideLayout98.xml"/><Relationship Id="rId31" Type="http://schemas.openxmlformats.org/officeDocument/2006/relationships/slideLayout" Target="../slideLayouts/slideLayout110.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slideLayout" Target="../slideLayouts/slideLayout93.xml"/><Relationship Id="rId22" Type="http://schemas.openxmlformats.org/officeDocument/2006/relationships/slideLayout" Target="../slideLayouts/slideLayout101.xml"/><Relationship Id="rId27" Type="http://schemas.openxmlformats.org/officeDocument/2006/relationships/slideLayout" Target="../slideLayouts/slideLayout106.xml"/><Relationship Id="rId30" Type="http://schemas.openxmlformats.org/officeDocument/2006/relationships/slideLayout" Target="../slideLayouts/slideLayout109.xml"/><Relationship Id="rId35" Type="http://schemas.openxmlformats.org/officeDocument/2006/relationships/slideLayout" Target="../slideLayouts/slideLayout114.xml"/><Relationship Id="rId8" Type="http://schemas.openxmlformats.org/officeDocument/2006/relationships/slideLayout" Target="../slideLayouts/slideLayout87.xml"/><Relationship Id="rId3" Type="http://schemas.openxmlformats.org/officeDocument/2006/relationships/slideLayout" Target="../slideLayouts/slideLayout82.xml"/><Relationship Id="rId12" Type="http://schemas.openxmlformats.org/officeDocument/2006/relationships/slideLayout" Target="../slideLayouts/slideLayout91.xml"/><Relationship Id="rId17" Type="http://schemas.openxmlformats.org/officeDocument/2006/relationships/slideLayout" Target="../slideLayouts/slideLayout96.xml"/><Relationship Id="rId25" Type="http://schemas.openxmlformats.org/officeDocument/2006/relationships/slideLayout" Target="../slideLayouts/slideLayout104.xml"/><Relationship Id="rId33" Type="http://schemas.openxmlformats.org/officeDocument/2006/relationships/slideLayout" Target="../slideLayouts/slideLayout112.xml"/><Relationship Id="rId38" Type="http://schemas.openxmlformats.org/officeDocument/2006/relationships/slideLayout" Target="../slideLayouts/slideLayout1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3"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4350"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11" name="Date Placeholder 3">
            <a:extLst>
              <a:ext uri="{FF2B5EF4-FFF2-40B4-BE49-F238E27FC236}">
                <a16:creationId xmlns:a16="http://schemas.microsoft.com/office/drawing/2014/main" id="{406CB6C5-2EB0-8CF5-B75C-8E4DCE8DB230}"/>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417380027"/>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73" r:id="rId3"/>
    <p:sldLayoutId id="2147483674" r:id="rId4"/>
    <p:sldLayoutId id="2147483675" r:id="rId5"/>
    <p:sldLayoutId id="2147483676" r:id="rId6"/>
    <p:sldLayoutId id="2147483677" r:id="rId7"/>
    <p:sldLayoutId id="2147483679" r:id="rId8"/>
    <p:sldLayoutId id="2147483680" r:id="rId9"/>
    <p:sldLayoutId id="2147483662" r:id="rId10"/>
    <p:sldLayoutId id="2147483663" r:id="rId11"/>
    <p:sldLayoutId id="2147483678" r:id="rId12"/>
    <p:sldLayoutId id="2147483664" r:id="rId13"/>
    <p:sldLayoutId id="2147483692" r:id="rId14"/>
    <p:sldLayoutId id="2147483682" r:id="rId15"/>
    <p:sldLayoutId id="2147483683" r:id="rId16"/>
    <p:sldLayoutId id="2147483684" r:id="rId17"/>
    <p:sldLayoutId id="2147483685" r:id="rId18"/>
    <p:sldLayoutId id="2147483686" r:id="rId19"/>
    <p:sldLayoutId id="2147483687" r:id="rId20"/>
    <p:sldLayoutId id="2147483688" r:id="rId21"/>
    <p:sldLayoutId id="2147483689" r:id="rId22"/>
    <p:sldLayoutId id="2147483690" r:id="rId23"/>
    <p:sldLayoutId id="2147483691" r:id="rId24"/>
    <p:sldLayoutId id="2147483697" r:id="rId25"/>
    <p:sldLayoutId id="2147483693" r:id="rId26"/>
    <p:sldLayoutId id="2147483694" r:id="rId27"/>
    <p:sldLayoutId id="2147483696" r:id="rId28"/>
    <p:sldLayoutId id="2147483780" r:id="rId29"/>
    <p:sldLayoutId id="2147483781" r:id="rId30"/>
    <p:sldLayoutId id="2147483695" r:id="rId31"/>
    <p:sldLayoutId id="2147483665" r:id="rId32"/>
    <p:sldLayoutId id="2147483666" r:id="rId33"/>
    <p:sldLayoutId id="2147483783" r:id="rId34"/>
    <p:sldLayoutId id="2147483698" r:id="rId35"/>
    <p:sldLayoutId id="2147483699" r:id="rId36"/>
    <p:sldLayoutId id="2147483667" r:id="rId37"/>
    <p:sldLayoutId id="2147483700" r:id="rId38"/>
    <p:sldLayoutId id="2147483701" r:id="rId39"/>
    <p:sldLayoutId id="2147483791" r:id="rId40"/>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43449"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7" name="Date Placeholder 3">
            <a:extLst>
              <a:ext uri="{FF2B5EF4-FFF2-40B4-BE49-F238E27FC236}">
                <a16:creationId xmlns:a16="http://schemas.microsoft.com/office/drawing/2014/main" id="{007D9140-C3E0-087E-0AC7-013078C29D43}"/>
              </a:ext>
            </a:extLst>
          </p:cNvPr>
          <p:cNvSpPr>
            <a:spLocks noGrp="1"/>
          </p:cNvSpPr>
          <p:nvPr>
            <p:ph type="dt" sz="half" idx="2"/>
          </p:nvPr>
        </p:nvSpPr>
        <p:spPr>
          <a:xfrm>
            <a:off x="510362" y="6483946"/>
            <a:ext cx="6295552"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558611890"/>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 id="2147483762" r:id="rId21"/>
    <p:sldLayoutId id="2147483763" r:id="rId22"/>
    <p:sldLayoutId id="2147483764" r:id="rId23"/>
    <p:sldLayoutId id="2147483765" r:id="rId24"/>
    <p:sldLayoutId id="2147483766" r:id="rId25"/>
    <p:sldLayoutId id="2147483767" r:id="rId26"/>
    <p:sldLayoutId id="2147483768" r:id="rId27"/>
    <p:sldLayoutId id="2147483769" r:id="rId28"/>
    <p:sldLayoutId id="2147483790" r:id="rId29"/>
    <p:sldLayoutId id="2147483784" r:id="rId30"/>
    <p:sldLayoutId id="2147483770" r:id="rId31"/>
    <p:sldLayoutId id="2147483771" r:id="rId32"/>
    <p:sldLayoutId id="2147483772" r:id="rId33"/>
    <p:sldLayoutId id="2147483786" r:id="rId34"/>
    <p:sldLayoutId id="2147483773" r:id="rId35"/>
    <p:sldLayoutId id="2147483774" r:id="rId36"/>
    <p:sldLayoutId id="2147483775" r:id="rId37"/>
    <p:sldLayoutId id="2147483776" r:id="rId38"/>
    <p:sldLayoutId id="2147483777"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0363" y="1288919"/>
            <a:ext cx="11167287" cy="48904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069A5B9-D1FE-45DB-935F-A4C8E3A241A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dirty="0"/>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Tree>
    <p:extLst>
      <p:ext uri="{BB962C8B-B14F-4D97-AF65-F5344CB8AC3E}">
        <p14:creationId xmlns:p14="http://schemas.microsoft.com/office/powerpoint/2010/main" val="3361647219"/>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 id="2147483725" r:id="rId22"/>
    <p:sldLayoutId id="2147483726" r:id="rId23"/>
    <p:sldLayoutId id="2147483727" r:id="rId24"/>
    <p:sldLayoutId id="2147483728" r:id="rId25"/>
    <p:sldLayoutId id="2147483729" r:id="rId26"/>
    <p:sldLayoutId id="2147483730" r:id="rId27"/>
    <p:sldLayoutId id="2147483731" r:id="rId28"/>
    <p:sldLayoutId id="2147483787" r:id="rId29"/>
    <p:sldLayoutId id="2147483788" r:id="rId30"/>
    <p:sldLayoutId id="2147483732" r:id="rId31"/>
    <p:sldLayoutId id="2147483733" r:id="rId32"/>
    <p:sldLayoutId id="2147483734" r:id="rId33"/>
    <p:sldLayoutId id="2147483779" r:id="rId34"/>
    <p:sldLayoutId id="2147483735" r:id="rId35"/>
    <p:sldLayoutId id="2147483736" r:id="rId36"/>
    <p:sldLayoutId id="2147483737" r:id="rId37"/>
    <p:sldLayoutId id="2147483738" r:id="rId38"/>
    <p:sldLayoutId id="2147483739"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542925" indent="0" algn="l" defTabSz="914400" rtl="0" eaLnBrk="1" latinLnBrk="0" hangingPunct="1">
        <a:lnSpc>
          <a:spcPct val="100000"/>
        </a:lnSpc>
        <a:spcBef>
          <a:spcPts val="600"/>
        </a:spcBef>
        <a:buFont typeface="Arial" panose="020B0604020202020204" pitchFamily="34" charset="0"/>
        <a:buNone/>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80.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90.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3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9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3.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33.xml"/><Relationship Id="rId5" Type="http://schemas.openxmlformats.org/officeDocument/2006/relationships/image" Target="../media/image29.png"/><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33.xml"/><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3.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33.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33.xml"/><Relationship Id="rId5" Type="http://schemas.openxmlformats.org/officeDocument/2006/relationships/image" Target="../media/image29.png"/><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3.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33.xml"/><Relationship Id="rId6" Type="http://schemas.openxmlformats.org/officeDocument/2006/relationships/image" Target="../media/image31.png"/><Relationship Id="rId5" Type="http://schemas.openxmlformats.org/officeDocument/2006/relationships/image" Target="../media/image29.png"/><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33.xml"/><Relationship Id="rId6" Type="http://schemas.openxmlformats.org/officeDocument/2006/relationships/image" Target="../media/image31.png"/><Relationship Id="rId5" Type="http://schemas.openxmlformats.org/officeDocument/2006/relationships/image" Target="../media/image29.png"/><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7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9.xml"/><Relationship Id="rId1" Type="http://schemas.openxmlformats.org/officeDocument/2006/relationships/slideLayout" Target="../slideLayouts/slideLayout87.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8.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90.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3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Growing our </a:t>
            </a:r>
            <a:br>
              <a:rPr lang="en-US" dirty="0"/>
            </a:br>
            <a:r>
              <a:rPr lang="en-US" dirty="0"/>
              <a:t>endowment </a:t>
            </a:r>
          </a:p>
        </p:txBody>
      </p:sp>
      <p:sp>
        <p:nvSpPr>
          <p:cNvPr id="5" name="Subtitle 4">
            <a:extLst>
              <a:ext uri="{FF2B5EF4-FFF2-40B4-BE49-F238E27FC236}">
                <a16:creationId xmlns:a16="http://schemas.microsoft.com/office/drawing/2014/main" id="{9646F42E-1881-26A3-9987-7E6A4CD401E2}"/>
              </a:ext>
            </a:extLst>
          </p:cNvPr>
          <p:cNvSpPr>
            <a:spLocks noGrp="1"/>
          </p:cNvSpPr>
          <p:nvPr>
            <p:ph type="subTitle" idx="1"/>
          </p:nvPr>
        </p:nvSpPr>
        <p:spPr/>
        <p:txBody>
          <a:bodyPr/>
          <a:lstStyle/>
          <a:p>
            <a:endParaRPr lang="en-US"/>
          </a:p>
        </p:txBody>
      </p:sp>
      <p:pic>
        <p:nvPicPr>
          <p:cNvPr id="13" name="Picture 12" descr="A picture containing computer&#10;&#10;Description automatically generated">
            <a:extLst>
              <a:ext uri="{FF2B5EF4-FFF2-40B4-BE49-F238E27FC236}">
                <a16:creationId xmlns:a16="http://schemas.microsoft.com/office/drawing/2014/main" id="{6C5CDDBF-D8D6-433F-AA33-D2AAFB7E6A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73800" y="5716975"/>
            <a:ext cx="2489200" cy="1110183"/>
          </a:xfrm>
          <a:prstGeom prst="rect">
            <a:avLst/>
          </a:prstGeom>
        </p:spPr>
      </p:pic>
      <p:pic>
        <p:nvPicPr>
          <p:cNvPr id="6" name="Picture 5" descr="A picture containing logo&#10;&#10;Description automatically generated">
            <a:extLst>
              <a:ext uri="{FF2B5EF4-FFF2-40B4-BE49-F238E27FC236}">
                <a16:creationId xmlns:a16="http://schemas.microsoft.com/office/drawing/2014/main" id="{194A93EB-E2B7-41AF-9C0F-717ADA3E2579}"/>
              </a:ext>
            </a:extLst>
          </p:cNvPr>
          <p:cNvPicPr>
            <a:picLocks noChangeAspect="1"/>
          </p:cNvPicPr>
          <p:nvPr/>
        </p:nvPicPr>
        <p:blipFill>
          <a:blip r:embed="rId4"/>
          <a:stretch>
            <a:fillRect/>
          </a:stretch>
        </p:blipFill>
        <p:spPr>
          <a:xfrm>
            <a:off x="5930900" y="1420429"/>
            <a:ext cx="5816600" cy="6168730"/>
          </a:xfrm>
          <a:prstGeom prst="rect">
            <a:avLst/>
          </a:prstGeom>
        </p:spPr>
      </p:pic>
      <p:sp>
        <p:nvSpPr>
          <p:cNvPr id="9" name="Date Placeholder 2">
            <a:extLst>
              <a:ext uri="{FF2B5EF4-FFF2-40B4-BE49-F238E27FC236}">
                <a16:creationId xmlns:a16="http://schemas.microsoft.com/office/drawing/2014/main" id="{73200B9E-3009-C34C-BD35-3C9E61E508ED}"/>
              </a:ext>
            </a:extLst>
          </p:cNvPr>
          <p:cNvSpPr txBox="1">
            <a:spLocks/>
          </p:cNvSpPr>
          <p:nvPr/>
        </p:nvSpPr>
        <p:spPr>
          <a:xfrm>
            <a:off x="7887954" y="6483946"/>
            <a:ext cx="4114800" cy="144000"/>
          </a:xfrm>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t>3483479.5</a:t>
            </a:r>
          </a:p>
        </p:txBody>
      </p:sp>
      <p:sp>
        <p:nvSpPr>
          <p:cNvPr id="7" name="Date Placeholder 6">
            <a:extLst>
              <a:ext uri="{FF2B5EF4-FFF2-40B4-BE49-F238E27FC236}">
                <a16:creationId xmlns:a16="http://schemas.microsoft.com/office/drawing/2014/main" id="{200D495B-C2D0-5BED-9A6E-7CA62FCCCA93}"/>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541995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B5231-C070-433A-B798-B3B2F3A7A45E}"/>
              </a:ext>
            </a:extLst>
          </p:cNvPr>
          <p:cNvSpPr>
            <a:spLocks noGrp="1"/>
          </p:cNvSpPr>
          <p:nvPr>
            <p:ph type="title"/>
          </p:nvPr>
        </p:nvSpPr>
        <p:spPr/>
        <p:txBody>
          <a:bodyPr/>
          <a:lstStyle/>
          <a:p>
            <a:r>
              <a:rPr lang="en-US" b="0" dirty="0"/>
              <a:t>How an endowment fund works</a:t>
            </a:r>
            <a:endParaRPr lang="en-US" dirty="0"/>
          </a:p>
        </p:txBody>
      </p:sp>
      <p:pic>
        <p:nvPicPr>
          <p:cNvPr id="8" name="Picture 7" descr="A picture containing text, vector graphics, silhouette&#10;&#10;Description automatically generated">
            <a:extLst>
              <a:ext uri="{FF2B5EF4-FFF2-40B4-BE49-F238E27FC236}">
                <a16:creationId xmlns:a16="http://schemas.microsoft.com/office/drawing/2014/main" id="{605019CC-1F18-F351-644D-F476210158CB}"/>
              </a:ext>
            </a:extLst>
          </p:cNvPr>
          <p:cNvPicPr>
            <a:picLocks noChangeAspect="1"/>
          </p:cNvPicPr>
          <p:nvPr/>
        </p:nvPicPr>
        <p:blipFill>
          <a:blip r:embed="rId3"/>
          <a:stretch>
            <a:fillRect/>
          </a:stretch>
        </p:blipFill>
        <p:spPr>
          <a:xfrm>
            <a:off x="6808237" y="485377"/>
            <a:ext cx="6102473" cy="6858000"/>
          </a:xfrm>
          <a:prstGeom prst="rect">
            <a:avLst/>
          </a:prstGeom>
        </p:spPr>
      </p:pic>
      <p:sp>
        <p:nvSpPr>
          <p:cNvPr id="5" name="Date Placeholder 4">
            <a:extLst>
              <a:ext uri="{FF2B5EF4-FFF2-40B4-BE49-F238E27FC236}">
                <a16:creationId xmlns:a16="http://schemas.microsoft.com/office/drawing/2014/main" id="{FB5133B9-F957-4C93-091D-FBC17295EC30}"/>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72407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A51CC-AC5F-F824-9CA5-9DF20B0E4019}"/>
              </a:ext>
            </a:extLst>
          </p:cNvPr>
          <p:cNvSpPr>
            <a:spLocks noGrp="1"/>
          </p:cNvSpPr>
          <p:nvPr>
            <p:ph type="title"/>
          </p:nvPr>
        </p:nvSpPr>
        <p:spPr/>
        <p:txBody>
          <a:bodyPr/>
          <a:lstStyle/>
          <a:p>
            <a:r>
              <a:rPr lang="en-US" dirty="0"/>
              <a:t>How an endowment fund works</a:t>
            </a:r>
          </a:p>
        </p:txBody>
      </p:sp>
      <p:sp>
        <p:nvSpPr>
          <p:cNvPr id="3" name="Date Placeholder 2">
            <a:extLst>
              <a:ext uri="{FF2B5EF4-FFF2-40B4-BE49-F238E27FC236}">
                <a16:creationId xmlns:a16="http://schemas.microsoft.com/office/drawing/2014/main" id="{081330AC-D5B0-6A72-AA67-BAC5AAD42DB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
        <p:nvSpPr>
          <p:cNvPr id="5" name="Rectangle 4">
            <a:extLst>
              <a:ext uri="{FF2B5EF4-FFF2-40B4-BE49-F238E27FC236}">
                <a16:creationId xmlns:a16="http://schemas.microsoft.com/office/drawing/2014/main" id="{6C438FC6-D0AF-63DB-78A2-20472371D29A}"/>
              </a:ext>
            </a:extLst>
          </p:cNvPr>
          <p:cNvSpPr/>
          <p:nvPr/>
        </p:nvSpPr>
        <p:spPr>
          <a:xfrm>
            <a:off x="8994304" y="2372251"/>
            <a:ext cx="2912348" cy="3321669"/>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59E8A1D-7799-6248-F340-02F27FDF1919}"/>
              </a:ext>
            </a:extLst>
          </p:cNvPr>
          <p:cNvSpPr/>
          <p:nvPr/>
        </p:nvSpPr>
        <p:spPr>
          <a:xfrm>
            <a:off x="5268582" y="2372252"/>
            <a:ext cx="2912348" cy="3321669"/>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33EFAC27-8F56-1381-DF07-DCCAAC0FC9DF}"/>
              </a:ext>
            </a:extLst>
          </p:cNvPr>
          <p:cNvSpPr/>
          <p:nvPr/>
        </p:nvSpPr>
        <p:spPr>
          <a:xfrm>
            <a:off x="792045" y="4044171"/>
            <a:ext cx="3510134" cy="2103710"/>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1B7A868-795C-16FA-0B9E-D21E8F1109E9}"/>
              </a:ext>
            </a:extLst>
          </p:cNvPr>
          <p:cNvSpPr/>
          <p:nvPr/>
        </p:nvSpPr>
        <p:spPr>
          <a:xfrm>
            <a:off x="792045" y="1076529"/>
            <a:ext cx="3510134" cy="2852228"/>
          </a:xfrm>
          <a:prstGeom prst="rect">
            <a:avLst/>
          </a:prstGeom>
          <a:solidFill>
            <a:srgbClr val="F9F9F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6218324-FC20-1F9A-19FC-3D81E33709CA}"/>
              </a:ext>
            </a:extLst>
          </p:cNvPr>
          <p:cNvSpPr txBox="1"/>
          <p:nvPr/>
        </p:nvSpPr>
        <p:spPr>
          <a:xfrm>
            <a:off x="976606" y="2341616"/>
            <a:ext cx="3616906" cy="338554"/>
          </a:xfrm>
          <a:prstGeom prst="rect">
            <a:avLst/>
          </a:prstGeom>
          <a:noFill/>
        </p:spPr>
        <p:txBody>
          <a:bodyPr wrap="square" rtlCol="0">
            <a:spAutoFit/>
          </a:bodyPr>
          <a:lstStyle/>
          <a:p>
            <a:r>
              <a:rPr lang="en-US" sz="1600" i="1" dirty="0"/>
              <a:t>May receive tax benefits</a:t>
            </a:r>
          </a:p>
        </p:txBody>
      </p:sp>
      <p:sp>
        <p:nvSpPr>
          <p:cNvPr id="10" name="TextBox 9">
            <a:extLst>
              <a:ext uri="{FF2B5EF4-FFF2-40B4-BE49-F238E27FC236}">
                <a16:creationId xmlns:a16="http://schemas.microsoft.com/office/drawing/2014/main" id="{AACA48B0-E7A1-A0AF-0102-CC8A32DB7560}"/>
              </a:ext>
            </a:extLst>
          </p:cNvPr>
          <p:cNvSpPr txBox="1"/>
          <p:nvPr/>
        </p:nvSpPr>
        <p:spPr>
          <a:xfrm>
            <a:off x="9222245" y="3528646"/>
            <a:ext cx="2510353" cy="400110"/>
          </a:xfrm>
          <a:prstGeom prst="rect">
            <a:avLst/>
          </a:prstGeom>
          <a:noFill/>
        </p:spPr>
        <p:txBody>
          <a:bodyPr wrap="square" rtlCol="0">
            <a:spAutoFit/>
          </a:bodyPr>
          <a:lstStyle/>
          <a:p>
            <a:r>
              <a:rPr lang="en-US" sz="2000" b="1" dirty="0">
                <a:solidFill>
                  <a:schemeClr val="accent2"/>
                </a:solidFill>
              </a:rPr>
              <a:t>Distributions</a:t>
            </a:r>
          </a:p>
        </p:txBody>
      </p:sp>
      <p:sp>
        <p:nvSpPr>
          <p:cNvPr id="11" name="TextBox 10">
            <a:extLst>
              <a:ext uri="{FF2B5EF4-FFF2-40B4-BE49-F238E27FC236}">
                <a16:creationId xmlns:a16="http://schemas.microsoft.com/office/drawing/2014/main" id="{08A65E71-FFBE-598C-073A-ED0173399E6B}"/>
              </a:ext>
            </a:extLst>
          </p:cNvPr>
          <p:cNvSpPr txBox="1"/>
          <p:nvPr/>
        </p:nvSpPr>
        <p:spPr>
          <a:xfrm>
            <a:off x="914243" y="5158410"/>
            <a:ext cx="2744621" cy="707886"/>
          </a:xfrm>
          <a:prstGeom prst="rect">
            <a:avLst/>
          </a:prstGeom>
          <a:noFill/>
        </p:spPr>
        <p:txBody>
          <a:bodyPr wrap="square" rtlCol="0">
            <a:spAutoFit/>
          </a:bodyPr>
          <a:lstStyle/>
          <a:p>
            <a:r>
              <a:rPr lang="en-US" sz="2000" b="1" dirty="0">
                <a:solidFill>
                  <a:schemeClr val="accent2"/>
                </a:solidFill>
              </a:rPr>
              <a:t>Support ($) from the organization</a:t>
            </a:r>
          </a:p>
        </p:txBody>
      </p:sp>
      <p:sp>
        <p:nvSpPr>
          <p:cNvPr id="16" name="TextBox 15">
            <a:extLst>
              <a:ext uri="{FF2B5EF4-FFF2-40B4-BE49-F238E27FC236}">
                <a16:creationId xmlns:a16="http://schemas.microsoft.com/office/drawing/2014/main" id="{92F9F020-C896-EC7D-F332-4D58D8E6EFC6}"/>
              </a:ext>
            </a:extLst>
          </p:cNvPr>
          <p:cNvSpPr txBox="1"/>
          <p:nvPr/>
        </p:nvSpPr>
        <p:spPr>
          <a:xfrm>
            <a:off x="968087" y="1995164"/>
            <a:ext cx="3541246" cy="400110"/>
          </a:xfrm>
          <a:prstGeom prst="rect">
            <a:avLst/>
          </a:prstGeom>
          <a:noFill/>
        </p:spPr>
        <p:txBody>
          <a:bodyPr wrap="square" rtlCol="0">
            <a:spAutoFit/>
          </a:bodyPr>
          <a:lstStyle/>
          <a:p>
            <a:r>
              <a:rPr lang="en-US" sz="2000" b="1" dirty="0">
                <a:solidFill>
                  <a:schemeClr val="accent2"/>
                </a:solidFill>
              </a:rPr>
              <a:t>Gifts ($) from supporters</a:t>
            </a:r>
          </a:p>
        </p:txBody>
      </p:sp>
      <p:pic>
        <p:nvPicPr>
          <p:cNvPr id="19" name="Picture 18" descr="Icon&#10;&#10;Description automatically generated">
            <a:extLst>
              <a:ext uri="{FF2B5EF4-FFF2-40B4-BE49-F238E27FC236}">
                <a16:creationId xmlns:a16="http://schemas.microsoft.com/office/drawing/2014/main" id="{AA725C9C-02D2-254C-A596-1FE3CC6CADB9}"/>
              </a:ext>
            </a:extLst>
          </p:cNvPr>
          <p:cNvPicPr>
            <a:picLocks noChangeAspect="1"/>
          </p:cNvPicPr>
          <p:nvPr/>
        </p:nvPicPr>
        <p:blipFill>
          <a:blip r:embed="rId3"/>
          <a:stretch>
            <a:fillRect/>
          </a:stretch>
        </p:blipFill>
        <p:spPr>
          <a:xfrm>
            <a:off x="5397418" y="2571062"/>
            <a:ext cx="946446" cy="946446"/>
          </a:xfrm>
          <a:prstGeom prst="rect">
            <a:avLst/>
          </a:prstGeom>
        </p:spPr>
      </p:pic>
      <p:pic>
        <p:nvPicPr>
          <p:cNvPr id="21" name="Picture 20" descr="Icon&#10;&#10;Description automatically generated">
            <a:extLst>
              <a:ext uri="{FF2B5EF4-FFF2-40B4-BE49-F238E27FC236}">
                <a16:creationId xmlns:a16="http://schemas.microsoft.com/office/drawing/2014/main" id="{D8EFFA06-719E-5EE0-4F2A-9962372F5121}"/>
              </a:ext>
            </a:extLst>
          </p:cNvPr>
          <p:cNvPicPr>
            <a:picLocks noChangeAspect="1"/>
          </p:cNvPicPr>
          <p:nvPr/>
        </p:nvPicPr>
        <p:blipFill>
          <a:blip r:embed="rId4"/>
          <a:stretch>
            <a:fillRect/>
          </a:stretch>
        </p:blipFill>
        <p:spPr>
          <a:xfrm>
            <a:off x="917963" y="1175820"/>
            <a:ext cx="943711" cy="946857"/>
          </a:xfrm>
          <a:prstGeom prst="rect">
            <a:avLst/>
          </a:prstGeom>
        </p:spPr>
      </p:pic>
      <p:pic>
        <p:nvPicPr>
          <p:cNvPr id="24" name="Picture 23" descr="Icon&#10;&#10;Description automatically generated">
            <a:extLst>
              <a:ext uri="{FF2B5EF4-FFF2-40B4-BE49-F238E27FC236}">
                <a16:creationId xmlns:a16="http://schemas.microsoft.com/office/drawing/2014/main" id="{A94C7AEF-D717-51FF-C820-99F4CBD8A7E1}"/>
              </a:ext>
            </a:extLst>
          </p:cNvPr>
          <p:cNvPicPr>
            <a:picLocks noChangeAspect="1"/>
          </p:cNvPicPr>
          <p:nvPr/>
        </p:nvPicPr>
        <p:blipFill>
          <a:blip r:embed="rId5"/>
          <a:stretch>
            <a:fillRect/>
          </a:stretch>
        </p:blipFill>
        <p:spPr>
          <a:xfrm>
            <a:off x="792045" y="4171906"/>
            <a:ext cx="1069629" cy="1069629"/>
          </a:xfrm>
          <a:prstGeom prst="rect">
            <a:avLst/>
          </a:prstGeom>
        </p:spPr>
      </p:pic>
      <p:sp>
        <p:nvSpPr>
          <p:cNvPr id="25" name="Text Placeholder 6">
            <a:extLst>
              <a:ext uri="{FF2B5EF4-FFF2-40B4-BE49-F238E27FC236}">
                <a16:creationId xmlns:a16="http://schemas.microsoft.com/office/drawing/2014/main" id="{604356F8-442E-04CF-D0AD-96FA5566933E}"/>
              </a:ext>
            </a:extLst>
          </p:cNvPr>
          <p:cNvSpPr txBox="1">
            <a:spLocks/>
          </p:cNvSpPr>
          <p:nvPr/>
        </p:nvSpPr>
        <p:spPr>
          <a:xfrm>
            <a:off x="9222246" y="3949017"/>
            <a:ext cx="2456464" cy="1285099"/>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b="0" dirty="0"/>
              <a:t>The endowment committee determines the distribution policy for grants from the endowment to support the organization’s mission.</a:t>
            </a:r>
            <a:endParaRPr lang="en-GB" dirty="0"/>
          </a:p>
          <a:p>
            <a:endParaRPr lang="en-GB" dirty="0"/>
          </a:p>
        </p:txBody>
      </p:sp>
      <p:sp>
        <p:nvSpPr>
          <p:cNvPr id="27" name="Text Placeholder 8">
            <a:extLst>
              <a:ext uri="{FF2B5EF4-FFF2-40B4-BE49-F238E27FC236}">
                <a16:creationId xmlns:a16="http://schemas.microsoft.com/office/drawing/2014/main" id="{CF9B90B5-0CEB-C905-9F12-F547AEEA3237}"/>
              </a:ext>
            </a:extLst>
          </p:cNvPr>
          <p:cNvSpPr txBox="1">
            <a:spLocks/>
          </p:cNvSpPr>
          <p:nvPr/>
        </p:nvSpPr>
        <p:spPr>
          <a:xfrm>
            <a:off x="968087" y="2642212"/>
            <a:ext cx="3248733" cy="1329839"/>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lvl="1"/>
            <a:r>
              <a:rPr lang="en-US" dirty="0"/>
              <a:t>Individuals who make gifts to the endowment receive the joy of supporting a future mission and potential tax benefits based on when and how their gifts were made.</a:t>
            </a:r>
            <a:endParaRPr lang="en-GB" dirty="0"/>
          </a:p>
          <a:p>
            <a:endParaRPr lang="en-GB" dirty="0"/>
          </a:p>
        </p:txBody>
      </p:sp>
      <p:sp>
        <p:nvSpPr>
          <p:cNvPr id="29" name="Text Placeholder 5">
            <a:extLst>
              <a:ext uri="{FF2B5EF4-FFF2-40B4-BE49-F238E27FC236}">
                <a16:creationId xmlns:a16="http://schemas.microsoft.com/office/drawing/2014/main" id="{83AD79B3-F776-30FA-87B7-F6E9D674E458}"/>
              </a:ext>
            </a:extLst>
          </p:cNvPr>
          <p:cNvSpPr txBox="1">
            <a:spLocks/>
          </p:cNvSpPr>
          <p:nvPr/>
        </p:nvSpPr>
        <p:spPr>
          <a:xfrm>
            <a:off x="5470476" y="3983362"/>
            <a:ext cx="2510354" cy="1595519"/>
          </a:xfrm>
          <a:prstGeom prst="rect">
            <a:avLst/>
          </a:prstGeom>
          <a:noFill/>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b="0" dirty="0"/>
              <a:t>Assets from the organization and gifts from supporters are invested in the endowment fund for the organization’s benefit. </a:t>
            </a:r>
            <a:endParaRPr lang="en-GB" b="0" dirty="0"/>
          </a:p>
        </p:txBody>
      </p:sp>
      <p:sp>
        <p:nvSpPr>
          <p:cNvPr id="30" name="TextBox 29">
            <a:extLst>
              <a:ext uri="{FF2B5EF4-FFF2-40B4-BE49-F238E27FC236}">
                <a16:creationId xmlns:a16="http://schemas.microsoft.com/office/drawing/2014/main" id="{48361D78-1D26-63E7-3521-F5542D50F649}"/>
              </a:ext>
            </a:extLst>
          </p:cNvPr>
          <p:cNvSpPr txBox="1"/>
          <p:nvPr/>
        </p:nvSpPr>
        <p:spPr>
          <a:xfrm>
            <a:off x="5470475" y="3563786"/>
            <a:ext cx="3192215" cy="400110"/>
          </a:xfrm>
          <a:prstGeom prst="rect">
            <a:avLst/>
          </a:prstGeom>
          <a:noFill/>
        </p:spPr>
        <p:txBody>
          <a:bodyPr wrap="square" rtlCol="0">
            <a:spAutoFit/>
          </a:bodyPr>
          <a:lstStyle/>
          <a:p>
            <a:r>
              <a:rPr lang="en-US" sz="2000" b="1" dirty="0">
                <a:solidFill>
                  <a:schemeClr val="accent2"/>
                </a:solidFill>
              </a:rPr>
              <a:t>Endowment Fund</a:t>
            </a:r>
          </a:p>
        </p:txBody>
      </p:sp>
      <p:cxnSp>
        <p:nvCxnSpPr>
          <p:cNvPr id="31" name="Straight Arrow Connector 30">
            <a:extLst>
              <a:ext uri="{FF2B5EF4-FFF2-40B4-BE49-F238E27FC236}">
                <a16:creationId xmlns:a16="http://schemas.microsoft.com/office/drawing/2014/main" id="{8C971D02-CF20-7E4C-04FF-F5B47BF32707}"/>
              </a:ext>
            </a:extLst>
          </p:cNvPr>
          <p:cNvCxnSpPr>
            <a:cxnSpLocks/>
          </p:cNvCxnSpPr>
          <p:nvPr/>
        </p:nvCxnSpPr>
        <p:spPr>
          <a:xfrm>
            <a:off x="4302180" y="2784073"/>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2" name="Straight Arrow Connector 31">
            <a:extLst>
              <a:ext uri="{FF2B5EF4-FFF2-40B4-BE49-F238E27FC236}">
                <a16:creationId xmlns:a16="http://schemas.microsoft.com/office/drawing/2014/main" id="{C8B7A623-6813-65D4-C1F8-CEB5A43CBC22}"/>
              </a:ext>
            </a:extLst>
          </p:cNvPr>
          <p:cNvCxnSpPr>
            <a:cxnSpLocks/>
          </p:cNvCxnSpPr>
          <p:nvPr/>
        </p:nvCxnSpPr>
        <p:spPr>
          <a:xfrm>
            <a:off x="4302180" y="4868959"/>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7" name="Straight Arrow Connector 36">
            <a:extLst>
              <a:ext uri="{FF2B5EF4-FFF2-40B4-BE49-F238E27FC236}">
                <a16:creationId xmlns:a16="http://schemas.microsoft.com/office/drawing/2014/main" id="{8557E0EE-24C8-A648-EFBC-F64FAE4DE7D1}"/>
              </a:ext>
            </a:extLst>
          </p:cNvPr>
          <p:cNvCxnSpPr>
            <a:cxnSpLocks/>
          </p:cNvCxnSpPr>
          <p:nvPr/>
        </p:nvCxnSpPr>
        <p:spPr>
          <a:xfrm>
            <a:off x="8180930" y="3791328"/>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9" name="Straight Arrow Connector 38">
            <a:extLst>
              <a:ext uri="{FF2B5EF4-FFF2-40B4-BE49-F238E27FC236}">
                <a16:creationId xmlns:a16="http://schemas.microsoft.com/office/drawing/2014/main" id="{21496A9D-9CD0-EFA4-3563-3ABC6A38A53E}"/>
              </a:ext>
            </a:extLst>
          </p:cNvPr>
          <p:cNvCxnSpPr>
            <a:cxnSpLocks/>
          </p:cNvCxnSpPr>
          <p:nvPr/>
        </p:nvCxnSpPr>
        <p:spPr>
          <a:xfrm>
            <a:off x="8180930" y="4110190"/>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1" name="Straight Arrow Connector 40">
            <a:extLst>
              <a:ext uri="{FF2B5EF4-FFF2-40B4-BE49-F238E27FC236}">
                <a16:creationId xmlns:a16="http://schemas.microsoft.com/office/drawing/2014/main" id="{3DA7BC53-FE69-EBB8-9191-B7C00DCD6AA4}"/>
              </a:ext>
            </a:extLst>
          </p:cNvPr>
          <p:cNvCxnSpPr>
            <a:cxnSpLocks/>
          </p:cNvCxnSpPr>
          <p:nvPr/>
        </p:nvCxnSpPr>
        <p:spPr>
          <a:xfrm>
            <a:off x="8180930" y="4435073"/>
            <a:ext cx="731520" cy="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42" name="Picture 41" descr="A blue line with check marks on a black background&#10;&#10;Description automatically generated">
            <a:extLst>
              <a:ext uri="{FF2B5EF4-FFF2-40B4-BE49-F238E27FC236}">
                <a16:creationId xmlns:a16="http://schemas.microsoft.com/office/drawing/2014/main" id="{023D028C-993F-2824-94BA-3DFC72512847}"/>
              </a:ext>
            </a:extLst>
          </p:cNvPr>
          <p:cNvPicPr>
            <a:picLocks noChangeAspect="1"/>
          </p:cNvPicPr>
          <p:nvPr/>
        </p:nvPicPr>
        <p:blipFill>
          <a:blip r:embed="rId6"/>
          <a:stretch>
            <a:fillRect/>
          </a:stretch>
        </p:blipFill>
        <p:spPr>
          <a:xfrm>
            <a:off x="9157912" y="2695262"/>
            <a:ext cx="797334" cy="799992"/>
          </a:xfrm>
          <a:prstGeom prst="rect">
            <a:avLst/>
          </a:prstGeom>
        </p:spPr>
      </p:pic>
    </p:spTree>
    <p:extLst>
      <p:ext uri="{BB962C8B-B14F-4D97-AF65-F5344CB8AC3E}">
        <p14:creationId xmlns:p14="http://schemas.microsoft.com/office/powerpoint/2010/main" val="8881976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48F0C5A-225C-1FE1-9E3F-98381958DC5E}"/>
              </a:ext>
            </a:extLst>
          </p:cNvPr>
          <p:cNvSpPr/>
          <p:nvPr/>
        </p:nvSpPr>
        <p:spPr>
          <a:xfrm>
            <a:off x="671217" y="2296299"/>
            <a:ext cx="5194485" cy="38759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BD899FDD-E176-82E0-B8CE-3220A22351A3}"/>
              </a:ext>
            </a:extLst>
          </p:cNvPr>
          <p:cNvSpPr txBox="1"/>
          <p:nvPr/>
        </p:nvSpPr>
        <p:spPr>
          <a:xfrm>
            <a:off x="518502" y="1355647"/>
            <a:ext cx="5499914" cy="430887"/>
          </a:xfrm>
          <a:prstGeom prst="rect">
            <a:avLst/>
          </a:prstGeom>
          <a:noFill/>
        </p:spPr>
        <p:txBody>
          <a:bodyPr wrap="square" rtlCol="0">
            <a:spAutoFit/>
          </a:bodyPr>
          <a:lstStyle/>
          <a:p>
            <a:pPr algn="ctr"/>
            <a:r>
              <a:rPr lang="en-US" sz="2200" b="1" dirty="0">
                <a:solidFill>
                  <a:schemeClr val="accent2"/>
                </a:solidFill>
              </a:rPr>
              <a:t>Give Anonymously</a:t>
            </a:r>
          </a:p>
        </p:txBody>
      </p:sp>
      <p:cxnSp>
        <p:nvCxnSpPr>
          <p:cNvPr id="19" name="Straight Arrow Connector 18">
            <a:extLst>
              <a:ext uri="{FF2B5EF4-FFF2-40B4-BE49-F238E27FC236}">
                <a16:creationId xmlns:a16="http://schemas.microsoft.com/office/drawing/2014/main" id="{8509F8C5-8BBD-A2BC-6550-C9E081B6FFDF}"/>
              </a:ext>
            </a:extLst>
          </p:cNvPr>
          <p:cNvCxnSpPr>
            <a:cxnSpLocks/>
          </p:cNvCxnSpPr>
          <p:nvPr/>
        </p:nvCxnSpPr>
        <p:spPr>
          <a:xfrm>
            <a:off x="3268459" y="1729383"/>
            <a:ext cx="0" cy="365760"/>
          </a:xfrm>
          <a:prstGeom prst="straightConnector1">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55BEB244-008A-A0AE-4D87-730349E3D67D}"/>
              </a:ext>
            </a:extLst>
          </p:cNvPr>
          <p:cNvSpPr/>
          <p:nvPr/>
        </p:nvSpPr>
        <p:spPr>
          <a:xfrm>
            <a:off x="6258240" y="2296299"/>
            <a:ext cx="5194485" cy="38759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DF7A7C38-AE02-59AA-16AC-0CF750FEC1E0}"/>
              </a:ext>
            </a:extLst>
          </p:cNvPr>
          <p:cNvSpPr txBox="1"/>
          <p:nvPr/>
        </p:nvSpPr>
        <p:spPr>
          <a:xfrm>
            <a:off x="6105525" y="1355646"/>
            <a:ext cx="5499914" cy="430887"/>
          </a:xfrm>
          <a:prstGeom prst="rect">
            <a:avLst/>
          </a:prstGeom>
          <a:noFill/>
        </p:spPr>
        <p:txBody>
          <a:bodyPr wrap="square" rtlCol="0">
            <a:spAutoFit/>
          </a:bodyPr>
          <a:lstStyle/>
          <a:p>
            <a:pPr algn="ctr"/>
            <a:r>
              <a:rPr lang="en-US" sz="2200" b="1" dirty="0">
                <a:solidFill>
                  <a:schemeClr val="accent1"/>
                </a:solidFill>
              </a:rPr>
              <a:t>Give in Your Name</a:t>
            </a:r>
          </a:p>
        </p:txBody>
      </p:sp>
      <p:cxnSp>
        <p:nvCxnSpPr>
          <p:cNvPr id="20" name="Straight Arrow Connector 19">
            <a:extLst>
              <a:ext uri="{FF2B5EF4-FFF2-40B4-BE49-F238E27FC236}">
                <a16:creationId xmlns:a16="http://schemas.microsoft.com/office/drawing/2014/main" id="{2E3BA03C-8DB6-AD43-70B7-66BBE244E826}"/>
              </a:ext>
            </a:extLst>
          </p:cNvPr>
          <p:cNvCxnSpPr>
            <a:cxnSpLocks/>
          </p:cNvCxnSpPr>
          <p:nvPr/>
        </p:nvCxnSpPr>
        <p:spPr>
          <a:xfrm>
            <a:off x="8855482" y="1729383"/>
            <a:ext cx="0" cy="365760"/>
          </a:xfrm>
          <a:prstGeom prst="straightConnector1">
            <a:avLst/>
          </a:prstGeom>
          <a:ln w="12700">
            <a:solidFill>
              <a:schemeClr val="accent1"/>
            </a:solidFill>
            <a:tailEnd type="arrow" w="lg" len="lg"/>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76F0CE84-A5FA-299D-A3CA-8B3AF489A8B5}"/>
              </a:ext>
            </a:extLst>
          </p:cNvPr>
          <p:cNvSpPr>
            <a:spLocks noGrp="1"/>
          </p:cNvSpPr>
          <p:nvPr>
            <p:ph type="title"/>
          </p:nvPr>
        </p:nvSpPr>
        <p:spPr/>
        <p:txBody>
          <a:bodyPr/>
          <a:lstStyle/>
          <a:p>
            <a:r>
              <a:rPr lang="en-US" dirty="0"/>
              <a:t>Anonymity options</a:t>
            </a:r>
          </a:p>
        </p:txBody>
      </p:sp>
      <p:grpSp>
        <p:nvGrpSpPr>
          <p:cNvPr id="59" name="Group 58">
            <a:extLst>
              <a:ext uri="{FF2B5EF4-FFF2-40B4-BE49-F238E27FC236}">
                <a16:creationId xmlns:a16="http://schemas.microsoft.com/office/drawing/2014/main" id="{0ECF59A9-011C-65BB-D15C-BB425AE27CCE}"/>
              </a:ext>
            </a:extLst>
          </p:cNvPr>
          <p:cNvGrpSpPr/>
          <p:nvPr/>
        </p:nvGrpSpPr>
        <p:grpSpPr>
          <a:xfrm>
            <a:off x="1056690" y="3441441"/>
            <a:ext cx="1556024" cy="1556024"/>
            <a:chOff x="1132890" y="3276987"/>
            <a:chExt cx="1556024" cy="1556024"/>
          </a:xfrm>
        </p:grpSpPr>
        <p:sp>
          <p:nvSpPr>
            <p:cNvPr id="4" name="Oval 3">
              <a:extLst>
                <a:ext uri="{FF2B5EF4-FFF2-40B4-BE49-F238E27FC236}">
                  <a16:creationId xmlns:a16="http://schemas.microsoft.com/office/drawing/2014/main" id="{2934735E-CBA6-838C-EE03-3596F628E488}"/>
                </a:ext>
              </a:extLst>
            </p:cNvPr>
            <p:cNvSpPr/>
            <p:nvPr/>
          </p:nvSpPr>
          <p:spPr>
            <a:xfrm>
              <a:off x="1132890" y="3276987"/>
              <a:ext cx="1556024" cy="1556024"/>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AE61F114-C2C6-5F36-EA90-456502E43005}"/>
                </a:ext>
              </a:extLst>
            </p:cNvPr>
            <p:cNvSpPr txBox="1"/>
            <p:nvPr/>
          </p:nvSpPr>
          <p:spPr>
            <a:xfrm>
              <a:off x="1165234" y="3870333"/>
              <a:ext cx="1491336" cy="369332"/>
            </a:xfrm>
            <a:prstGeom prst="rect">
              <a:avLst/>
            </a:prstGeom>
            <a:noFill/>
          </p:spPr>
          <p:txBody>
            <a:bodyPr wrap="square" rtlCol="0">
              <a:spAutoFit/>
            </a:bodyPr>
            <a:lstStyle/>
            <a:p>
              <a:pPr algn="ctr"/>
              <a:r>
                <a:rPr lang="en-US" dirty="0"/>
                <a:t>Supporter</a:t>
              </a:r>
            </a:p>
          </p:txBody>
        </p:sp>
      </p:grpSp>
      <p:grpSp>
        <p:nvGrpSpPr>
          <p:cNvPr id="49" name="Group 48">
            <a:extLst>
              <a:ext uri="{FF2B5EF4-FFF2-40B4-BE49-F238E27FC236}">
                <a16:creationId xmlns:a16="http://schemas.microsoft.com/office/drawing/2014/main" id="{E0DF17AD-1D2E-DB80-0D55-293C90096BBA}"/>
              </a:ext>
            </a:extLst>
          </p:cNvPr>
          <p:cNvGrpSpPr/>
          <p:nvPr/>
        </p:nvGrpSpPr>
        <p:grpSpPr>
          <a:xfrm>
            <a:off x="6714089" y="2465933"/>
            <a:ext cx="1556024" cy="1556024"/>
            <a:chOff x="6732906" y="2465933"/>
            <a:chExt cx="1556024" cy="1556024"/>
          </a:xfrm>
        </p:grpSpPr>
        <p:sp>
          <p:nvSpPr>
            <p:cNvPr id="25" name="Oval 24">
              <a:extLst>
                <a:ext uri="{FF2B5EF4-FFF2-40B4-BE49-F238E27FC236}">
                  <a16:creationId xmlns:a16="http://schemas.microsoft.com/office/drawing/2014/main" id="{D6BF334B-F49F-36E8-A617-9C57A5F40F2A}"/>
                </a:ext>
              </a:extLst>
            </p:cNvPr>
            <p:cNvSpPr/>
            <p:nvPr/>
          </p:nvSpPr>
          <p:spPr>
            <a:xfrm>
              <a:off x="6732906" y="2465933"/>
              <a:ext cx="1556024" cy="1556024"/>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84C34DC-7BDD-6144-12A6-225D5032D98C}"/>
                </a:ext>
              </a:extLst>
            </p:cNvPr>
            <p:cNvSpPr txBox="1"/>
            <p:nvPr/>
          </p:nvSpPr>
          <p:spPr>
            <a:xfrm>
              <a:off x="6765250" y="3059279"/>
              <a:ext cx="1491336" cy="369332"/>
            </a:xfrm>
            <a:prstGeom prst="rect">
              <a:avLst/>
            </a:prstGeom>
            <a:noFill/>
          </p:spPr>
          <p:txBody>
            <a:bodyPr wrap="square" rtlCol="0">
              <a:spAutoFit/>
            </a:bodyPr>
            <a:lstStyle/>
            <a:p>
              <a:pPr algn="ctr"/>
              <a:r>
                <a:rPr lang="en-US" dirty="0"/>
                <a:t>Supporter</a:t>
              </a:r>
            </a:p>
          </p:txBody>
        </p:sp>
      </p:grpSp>
      <p:grpSp>
        <p:nvGrpSpPr>
          <p:cNvPr id="47" name="Group 46">
            <a:extLst>
              <a:ext uri="{FF2B5EF4-FFF2-40B4-BE49-F238E27FC236}">
                <a16:creationId xmlns:a16="http://schemas.microsoft.com/office/drawing/2014/main" id="{8E5B975F-D1B3-B63E-4A2E-E6C1B22CABED}"/>
              </a:ext>
            </a:extLst>
          </p:cNvPr>
          <p:cNvGrpSpPr/>
          <p:nvPr/>
        </p:nvGrpSpPr>
        <p:grpSpPr>
          <a:xfrm>
            <a:off x="9263056" y="2465933"/>
            <a:ext cx="1803380" cy="1556024"/>
            <a:chOff x="9244006" y="2465933"/>
            <a:chExt cx="1803380" cy="1556024"/>
          </a:xfrm>
        </p:grpSpPr>
        <p:sp>
          <p:nvSpPr>
            <p:cNvPr id="26" name="Oval 25">
              <a:extLst>
                <a:ext uri="{FF2B5EF4-FFF2-40B4-BE49-F238E27FC236}">
                  <a16:creationId xmlns:a16="http://schemas.microsoft.com/office/drawing/2014/main" id="{291EE6A9-2A83-5CAB-978B-53B4C87A3BF5}"/>
                </a:ext>
              </a:extLst>
            </p:cNvPr>
            <p:cNvSpPr/>
            <p:nvPr/>
          </p:nvSpPr>
          <p:spPr>
            <a:xfrm>
              <a:off x="9367684" y="2465933"/>
              <a:ext cx="1556024" cy="1556024"/>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0F9D42BB-2CD1-9524-D5C4-07F0A804B357}"/>
                </a:ext>
              </a:extLst>
            </p:cNvPr>
            <p:cNvSpPr txBox="1"/>
            <p:nvPr/>
          </p:nvSpPr>
          <p:spPr>
            <a:xfrm>
              <a:off x="9244006" y="3059279"/>
              <a:ext cx="1803380" cy="369332"/>
            </a:xfrm>
            <a:prstGeom prst="rect">
              <a:avLst/>
            </a:prstGeom>
            <a:noFill/>
          </p:spPr>
          <p:txBody>
            <a:bodyPr wrap="square" rtlCol="0">
              <a:spAutoFit/>
            </a:bodyPr>
            <a:lstStyle/>
            <a:p>
              <a:pPr algn="ctr"/>
              <a:r>
                <a:rPr lang="en-US" dirty="0"/>
                <a:t>Organization</a:t>
              </a:r>
            </a:p>
          </p:txBody>
        </p:sp>
      </p:grpSp>
      <p:grpSp>
        <p:nvGrpSpPr>
          <p:cNvPr id="58" name="Group 57">
            <a:extLst>
              <a:ext uri="{FF2B5EF4-FFF2-40B4-BE49-F238E27FC236}">
                <a16:creationId xmlns:a16="http://schemas.microsoft.com/office/drawing/2014/main" id="{8111BE9B-2758-309B-4670-E634D01EC0AF}"/>
              </a:ext>
            </a:extLst>
          </p:cNvPr>
          <p:cNvGrpSpPr/>
          <p:nvPr/>
        </p:nvGrpSpPr>
        <p:grpSpPr>
          <a:xfrm>
            <a:off x="3908032" y="3441441"/>
            <a:ext cx="1556024" cy="1556024"/>
            <a:chOff x="3774636" y="3276987"/>
            <a:chExt cx="1556024" cy="1556024"/>
          </a:xfrm>
        </p:grpSpPr>
        <p:sp>
          <p:nvSpPr>
            <p:cNvPr id="13" name="Oval 12">
              <a:extLst>
                <a:ext uri="{FF2B5EF4-FFF2-40B4-BE49-F238E27FC236}">
                  <a16:creationId xmlns:a16="http://schemas.microsoft.com/office/drawing/2014/main" id="{26E50E61-311C-7067-182D-63EDD1958DE9}"/>
                </a:ext>
              </a:extLst>
            </p:cNvPr>
            <p:cNvSpPr/>
            <p:nvPr/>
          </p:nvSpPr>
          <p:spPr>
            <a:xfrm>
              <a:off x="3774636" y="3276987"/>
              <a:ext cx="1556024" cy="1556024"/>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5AF87ACC-0963-7CAA-BAB2-2ED789934A5A}"/>
                </a:ext>
              </a:extLst>
            </p:cNvPr>
            <p:cNvSpPr txBox="1"/>
            <p:nvPr/>
          </p:nvSpPr>
          <p:spPr>
            <a:xfrm>
              <a:off x="3806980" y="3731834"/>
              <a:ext cx="1491336" cy="646331"/>
            </a:xfrm>
            <a:prstGeom prst="rect">
              <a:avLst/>
            </a:prstGeom>
            <a:noFill/>
          </p:spPr>
          <p:txBody>
            <a:bodyPr wrap="square" rtlCol="0">
              <a:spAutoFit/>
            </a:bodyPr>
            <a:lstStyle/>
            <a:p>
              <a:pPr algn="ctr"/>
              <a:r>
                <a:rPr lang="en-US" dirty="0"/>
                <a:t>Thrivent</a:t>
              </a:r>
              <a:br>
                <a:rPr lang="en-US" dirty="0"/>
              </a:br>
              <a:r>
                <a:rPr lang="en-US" dirty="0"/>
                <a:t>Charitable</a:t>
              </a:r>
            </a:p>
          </p:txBody>
        </p:sp>
      </p:grpSp>
      <p:grpSp>
        <p:nvGrpSpPr>
          <p:cNvPr id="51" name="Group 50">
            <a:extLst>
              <a:ext uri="{FF2B5EF4-FFF2-40B4-BE49-F238E27FC236}">
                <a16:creationId xmlns:a16="http://schemas.microsoft.com/office/drawing/2014/main" id="{EC14CF78-7DA7-41D9-F500-6D90908938A3}"/>
              </a:ext>
            </a:extLst>
          </p:cNvPr>
          <p:cNvGrpSpPr/>
          <p:nvPr/>
        </p:nvGrpSpPr>
        <p:grpSpPr>
          <a:xfrm>
            <a:off x="6714089" y="4412871"/>
            <a:ext cx="1556024" cy="1556024"/>
            <a:chOff x="6695272" y="4346196"/>
            <a:chExt cx="1556024" cy="1556024"/>
          </a:xfrm>
        </p:grpSpPr>
        <p:sp>
          <p:nvSpPr>
            <p:cNvPr id="38" name="Oval 37">
              <a:extLst>
                <a:ext uri="{FF2B5EF4-FFF2-40B4-BE49-F238E27FC236}">
                  <a16:creationId xmlns:a16="http://schemas.microsoft.com/office/drawing/2014/main" id="{200B38EE-5872-7708-54CA-858B819D1F7A}"/>
                </a:ext>
              </a:extLst>
            </p:cNvPr>
            <p:cNvSpPr/>
            <p:nvPr/>
          </p:nvSpPr>
          <p:spPr>
            <a:xfrm>
              <a:off x="6695272" y="4346196"/>
              <a:ext cx="1556024" cy="1556024"/>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8DE75EBC-0AD2-9FA5-4770-B1C0FBAD3D87}"/>
                </a:ext>
              </a:extLst>
            </p:cNvPr>
            <p:cNvSpPr txBox="1"/>
            <p:nvPr/>
          </p:nvSpPr>
          <p:spPr>
            <a:xfrm>
              <a:off x="6727616" y="4939542"/>
              <a:ext cx="1491336" cy="369332"/>
            </a:xfrm>
            <a:prstGeom prst="rect">
              <a:avLst/>
            </a:prstGeom>
            <a:noFill/>
          </p:spPr>
          <p:txBody>
            <a:bodyPr wrap="square" rtlCol="0">
              <a:spAutoFit/>
            </a:bodyPr>
            <a:lstStyle/>
            <a:p>
              <a:pPr algn="ctr"/>
              <a:r>
                <a:rPr lang="en-US" dirty="0"/>
                <a:t>Supporter</a:t>
              </a:r>
            </a:p>
          </p:txBody>
        </p:sp>
      </p:grpSp>
      <p:grpSp>
        <p:nvGrpSpPr>
          <p:cNvPr id="50" name="Group 49">
            <a:extLst>
              <a:ext uri="{FF2B5EF4-FFF2-40B4-BE49-F238E27FC236}">
                <a16:creationId xmlns:a16="http://schemas.microsoft.com/office/drawing/2014/main" id="{162646E7-1959-1A31-520F-B02277C3C2F6}"/>
              </a:ext>
            </a:extLst>
          </p:cNvPr>
          <p:cNvGrpSpPr/>
          <p:nvPr/>
        </p:nvGrpSpPr>
        <p:grpSpPr>
          <a:xfrm>
            <a:off x="9386734" y="4412871"/>
            <a:ext cx="1556024" cy="1556024"/>
            <a:chOff x="9294156" y="4346196"/>
            <a:chExt cx="1556024" cy="1556024"/>
          </a:xfrm>
        </p:grpSpPr>
        <p:sp>
          <p:nvSpPr>
            <p:cNvPr id="40" name="Oval 39">
              <a:extLst>
                <a:ext uri="{FF2B5EF4-FFF2-40B4-BE49-F238E27FC236}">
                  <a16:creationId xmlns:a16="http://schemas.microsoft.com/office/drawing/2014/main" id="{694B92ED-9A2A-7176-D173-53CCDB0A1379}"/>
                </a:ext>
              </a:extLst>
            </p:cNvPr>
            <p:cNvSpPr/>
            <p:nvPr/>
          </p:nvSpPr>
          <p:spPr>
            <a:xfrm>
              <a:off x="9294156" y="4346196"/>
              <a:ext cx="1556024" cy="1556024"/>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99A37A6C-6011-9FE0-7163-3891A1BA3168}"/>
                </a:ext>
              </a:extLst>
            </p:cNvPr>
            <p:cNvSpPr txBox="1"/>
            <p:nvPr/>
          </p:nvSpPr>
          <p:spPr>
            <a:xfrm>
              <a:off x="9326500" y="4801043"/>
              <a:ext cx="1491336" cy="646331"/>
            </a:xfrm>
            <a:prstGeom prst="rect">
              <a:avLst/>
            </a:prstGeom>
            <a:noFill/>
          </p:spPr>
          <p:txBody>
            <a:bodyPr wrap="square" rtlCol="0">
              <a:spAutoFit/>
            </a:bodyPr>
            <a:lstStyle/>
            <a:p>
              <a:pPr algn="ctr"/>
              <a:r>
                <a:rPr lang="en-US" dirty="0"/>
                <a:t>Thrivent</a:t>
              </a:r>
              <a:br>
                <a:rPr lang="en-US" dirty="0"/>
              </a:br>
              <a:r>
                <a:rPr lang="en-US" dirty="0"/>
                <a:t>Charitable</a:t>
              </a:r>
            </a:p>
          </p:txBody>
        </p:sp>
      </p:grpSp>
      <p:grpSp>
        <p:nvGrpSpPr>
          <p:cNvPr id="46" name="Group 45">
            <a:extLst>
              <a:ext uri="{FF2B5EF4-FFF2-40B4-BE49-F238E27FC236}">
                <a16:creationId xmlns:a16="http://schemas.microsoft.com/office/drawing/2014/main" id="{175D6595-72A0-79D9-6F3A-FD97E717F97E}"/>
              </a:ext>
            </a:extLst>
          </p:cNvPr>
          <p:cNvGrpSpPr/>
          <p:nvPr/>
        </p:nvGrpSpPr>
        <p:grpSpPr>
          <a:xfrm>
            <a:off x="8197843" y="3264054"/>
            <a:ext cx="1315278" cy="397933"/>
            <a:chOff x="8181028" y="3243945"/>
            <a:chExt cx="1315278" cy="397933"/>
          </a:xfrm>
        </p:grpSpPr>
        <p:cxnSp>
          <p:nvCxnSpPr>
            <p:cNvPr id="27" name="Straight Arrow Connector 26">
              <a:extLst>
                <a:ext uri="{FF2B5EF4-FFF2-40B4-BE49-F238E27FC236}">
                  <a16:creationId xmlns:a16="http://schemas.microsoft.com/office/drawing/2014/main" id="{3475191A-FB87-7E00-3BDE-83D581A0C298}"/>
                </a:ext>
              </a:extLst>
            </p:cNvPr>
            <p:cNvCxnSpPr>
              <a:cxnSpLocks/>
            </p:cNvCxnSpPr>
            <p:nvPr/>
          </p:nvCxnSpPr>
          <p:spPr>
            <a:xfrm>
              <a:off x="8425967" y="3243945"/>
              <a:ext cx="825400" cy="0"/>
            </a:xfrm>
            <a:prstGeom prst="straightConnector1">
              <a:avLst/>
            </a:prstGeom>
            <a:ln w="12700">
              <a:solidFill>
                <a:schemeClr val="accent1"/>
              </a:solidFill>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7930D772-1731-8298-2164-68EEF56FE9F1}"/>
                </a:ext>
              </a:extLst>
            </p:cNvPr>
            <p:cNvSpPr txBox="1"/>
            <p:nvPr/>
          </p:nvSpPr>
          <p:spPr>
            <a:xfrm>
              <a:off x="8181028" y="3364879"/>
              <a:ext cx="1315278" cy="276999"/>
            </a:xfrm>
            <a:prstGeom prst="rect">
              <a:avLst/>
            </a:prstGeom>
            <a:noFill/>
          </p:spPr>
          <p:txBody>
            <a:bodyPr wrap="square" rtlCol="0">
              <a:spAutoFit/>
            </a:bodyPr>
            <a:lstStyle/>
            <a:p>
              <a:pPr algn="ctr"/>
              <a:r>
                <a:rPr lang="en-US" sz="1200" b="1" dirty="0"/>
                <a:t>works with</a:t>
              </a:r>
            </a:p>
          </p:txBody>
        </p:sp>
      </p:grpSp>
      <p:grpSp>
        <p:nvGrpSpPr>
          <p:cNvPr id="52" name="Group 51">
            <a:extLst>
              <a:ext uri="{FF2B5EF4-FFF2-40B4-BE49-F238E27FC236}">
                <a16:creationId xmlns:a16="http://schemas.microsoft.com/office/drawing/2014/main" id="{7BAC7225-2D19-6F3A-C072-098175860FC9}"/>
              </a:ext>
            </a:extLst>
          </p:cNvPr>
          <p:cNvGrpSpPr/>
          <p:nvPr/>
        </p:nvGrpSpPr>
        <p:grpSpPr>
          <a:xfrm>
            <a:off x="8197843" y="5210992"/>
            <a:ext cx="1315278" cy="397933"/>
            <a:chOff x="8181028" y="3243945"/>
            <a:chExt cx="1315278" cy="397933"/>
          </a:xfrm>
        </p:grpSpPr>
        <p:cxnSp>
          <p:nvCxnSpPr>
            <p:cNvPr id="53" name="Straight Arrow Connector 52">
              <a:extLst>
                <a:ext uri="{FF2B5EF4-FFF2-40B4-BE49-F238E27FC236}">
                  <a16:creationId xmlns:a16="http://schemas.microsoft.com/office/drawing/2014/main" id="{C5FD9D56-1311-7BC9-B4CA-06634075F18E}"/>
                </a:ext>
              </a:extLst>
            </p:cNvPr>
            <p:cNvCxnSpPr>
              <a:cxnSpLocks/>
            </p:cNvCxnSpPr>
            <p:nvPr/>
          </p:nvCxnSpPr>
          <p:spPr>
            <a:xfrm>
              <a:off x="8425967" y="3243945"/>
              <a:ext cx="825400" cy="0"/>
            </a:xfrm>
            <a:prstGeom prst="straightConnector1">
              <a:avLst/>
            </a:prstGeom>
            <a:ln w="12700">
              <a:solidFill>
                <a:schemeClr val="accent1"/>
              </a:solidFill>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4598BCBE-8DCA-8099-F951-DF903A4E4BD7}"/>
                </a:ext>
              </a:extLst>
            </p:cNvPr>
            <p:cNvSpPr txBox="1"/>
            <p:nvPr/>
          </p:nvSpPr>
          <p:spPr>
            <a:xfrm>
              <a:off x="8181028" y="3364879"/>
              <a:ext cx="1315278" cy="276999"/>
            </a:xfrm>
            <a:prstGeom prst="rect">
              <a:avLst/>
            </a:prstGeom>
            <a:noFill/>
          </p:spPr>
          <p:txBody>
            <a:bodyPr wrap="square" rtlCol="0">
              <a:spAutoFit/>
            </a:bodyPr>
            <a:lstStyle/>
            <a:p>
              <a:pPr algn="ctr"/>
              <a:r>
                <a:rPr lang="en-US" sz="1200" b="1" dirty="0"/>
                <a:t>works with</a:t>
              </a:r>
            </a:p>
          </p:txBody>
        </p:sp>
      </p:grpSp>
      <p:grpSp>
        <p:nvGrpSpPr>
          <p:cNvPr id="55" name="Group 54">
            <a:extLst>
              <a:ext uri="{FF2B5EF4-FFF2-40B4-BE49-F238E27FC236}">
                <a16:creationId xmlns:a16="http://schemas.microsoft.com/office/drawing/2014/main" id="{F8B05DAA-48C7-EE62-0A6F-FCA148120745}"/>
              </a:ext>
            </a:extLst>
          </p:cNvPr>
          <p:cNvGrpSpPr/>
          <p:nvPr/>
        </p:nvGrpSpPr>
        <p:grpSpPr>
          <a:xfrm>
            <a:off x="2610820" y="4239562"/>
            <a:ext cx="1315278" cy="397933"/>
            <a:chOff x="8181028" y="3243945"/>
            <a:chExt cx="1315278" cy="397933"/>
          </a:xfrm>
        </p:grpSpPr>
        <p:cxnSp>
          <p:nvCxnSpPr>
            <p:cNvPr id="56" name="Straight Arrow Connector 55">
              <a:extLst>
                <a:ext uri="{FF2B5EF4-FFF2-40B4-BE49-F238E27FC236}">
                  <a16:creationId xmlns:a16="http://schemas.microsoft.com/office/drawing/2014/main" id="{6B14DDB6-A174-B31E-BCED-675CDF7F7DCA}"/>
                </a:ext>
              </a:extLst>
            </p:cNvPr>
            <p:cNvCxnSpPr>
              <a:cxnSpLocks/>
            </p:cNvCxnSpPr>
            <p:nvPr/>
          </p:nvCxnSpPr>
          <p:spPr>
            <a:xfrm>
              <a:off x="8425967" y="3243945"/>
              <a:ext cx="825400" cy="0"/>
            </a:xfrm>
            <a:prstGeom prst="straightConnector1">
              <a:avLst/>
            </a:prstGeom>
            <a:ln w="12700">
              <a:solidFill>
                <a:schemeClr val="accent2"/>
              </a:solidFill>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A5E99D37-DB09-E4E4-AD27-4586A67CEE1A}"/>
                </a:ext>
              </a:extLst>
            </p:cNvPr>
            <p:cNvSpPr txBox="1"/>
            <p:nvPr/>
          </p:nvSpPr>
          <p:spPr>
            <a:xfrm>
              <a:off x="8181028" y="3364879"/>
              <a:ext cx="1315278" cy="276999"/>
            </a:xfrm>
            <a:prstGeom prst="rect">
              <a:avLst/>
            </a:prstGeom>
            <a:noFill/>
          </p:spPr>
          <p:txBody>
            <a:bodyPr wrap="square" rtlCol="0">
              <a:spAutoFit/>
            </a:bodyPr>
            <a:lstStyle/>
            <a:p>
              <a:pPr algn="ctr"/>
              <a:r>
                <a:rPr lang="en-US" sz="1200" b="1" dirty="0"/>
                <a:t>works with</a:t>
              </a:r>
            </a:p>
          </p:txBody>
        </p:sp>
      </p:grpSp>
      <p:sp>
        <p:nvSpPr>
          <p:cNvPr id="60" name="TextBox 59">
            <a:extLst>
              <a:ext uri="{FF2B5EF4-FFF2-40B4-BE49-F238E27FC236}">
                <a16:creationId xmlns:a16="http://schemas.microsoft.com/office/drawing/2014/main" id="{C9E2AF17-EE2C-AFD3-D7F4-5D2C743825B0}"/>
              </a:ext>
            </a:extLst>
          </p:cNvPr>
          <p:cNvSpPr txBox="1"/>
          <p:nvPr/>
        </p:nvSpPr>
        <p:spPr>
          <a:xfrm>
            <a:off x="8213115" y="4098724"/>
            <a:ext cx="1315278" cy="461665"/>
          </a:xfrm>
          <a:prstGeom prst="rect">
            <a:avLst/>
          </a:prstGeom>
          <a:noFill/>
        </p:spPr>
        <p:txBody>
          <a:bodyPr wrap="square" rtlCol="0">
            <a:spAutoFit/>
          </a:bodyPr>
          <a:lstStyle/>
          <a:p>
            <a:pPr algn="ctr"/>
            <a:r>
              <a:rPr lang="en-US" sz="2400" b="1" dirty="0">
                <a:solidFill>
                  <a:schemeClr val="accent1">
                    <a:lumMod val="50000"/>
                  </a:schemeClr>
                </a:solidFill>
              </a:rPr>
              <a:t>OR:</a:t>
            </a:r>
          </a:p>
        </p:txBody>
      </p:sp>
      <p:sp>
        <p:nvSpPr>
          <p:cNvPr id="3" name="Date Placeholder 2">
            <a:extLst>
              <a:ext uri="{FF2B5EF4-FFF2-40B4-BE49-F238E27FC236}">
                <a16:creationId xmlns:a16="http://schemas.microsoft.com/office/drawing/2014/main" id="{6D8CF568-A230-EA3F-9CCB-A78DE3C63357}"/>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457009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Shape 17">
            <a:extLst>
              <a:ext uri="{FF2B5EF4-FFF2-40B4-BE49-F238E27FC236}">
                <a16:creationId xmlns:a16="http://schemas.microsoft.com/office/drawing/2014/main" id="{8F71A6E9-D08E-DD64-8401-F24606B506FF}"/>
              </a:ext>
            </a:extLst>
          </p:cNvPr>
          <p:cNvSpPr/>
          <p:nvPr/>
        </p:nvSpPr>
        <p:spPr>
          <a:xfrm>
            <a:off x="1466836" y="3040630"/>
            <a:ext cx="8361042" cy="1983482"/>
          </a:xfrm>
          <a:custGeom>
            <a:avLst/>
            <a:gdLst>
              <a:gd name="connsiteX0" fmla="*/ 8905026 w 8905026"/>
              <a:gd name="connsiteY0" fmla="*/ 0 h 1918482"/>
              <a:gd name="connsiteX1" fmla="*/ 8891890 w 8905026"/>
              <a:gd name="connsiteY1" fmla="*/ 1628897 h 1918482"/>
              <a:gd name="connsiteX2" fmla="*/ 8900800 w 8905026"/>
              <a:gd name="connsiteY2" fmla="*/ 1918482 h 1918482"/>
              <a:gd name="connsiteX3" fmla="*/ 35538 w 8905026"/>
              <a:gd name="connsiteY3" fmla="*/ 1917906 h 1918482"/>
              <a:gd name="connsiteX4" fmla="*/ 0 w 8905026"/>
              <a:gd name="connsiteY4" fmla="*/ 1910030 h 1918482"/>
              <a:gd name="connsiteX5" fmla="*/ 0 w 8905026"/>
              <a:gd name="connsiteY5" fmla="*/ 1711782 h 1918482"/>
              <a:gd name="connsiteX6" fmla="*/ 432962 w 8905026"/>
              <a:gd name="connsiteY6" fmla="*/ 1687765 h 1918482"/>
              <a:gd name="connsiteX7" fmla="*/ 444905 w 8905026"/>
              <a:gd name="connsiteY7" fmla="*/ 1675119 h 1918482"/>
              <a:gd name="connsiteX8" fmla="*/ 475641 w 8905026"/>
              <a:gd name="connsiteY8" fmla="*/ 1575227 h 1918482"/>
              <a:gd name="connsiteX9" fmla="*/ 1390041 w 8905026"/>
              <a:gd name="connsiteY9" fmla="*/ 1529122 h 1918482"/>
              <a:gd name="connsiteX10" fmla="*/ 1413093 w 8905026"/>
              <a:gd name="connsiteY10" fmla="*/ 1490702 h 1918482"/>
              <a:gd name="connsiteX11" fmla="*/ 2550330 w 8905026"/>
              <a:gd name="connsiteY11" fmla="*/ 1390810 h 1918482"/>
              <a:gd name="connsiteX12" fmla="*/ 2604118 w 8905026"/>
              <a:gd name="connsiteY12" fmla="*/ 1321653 h 1918482"/>
              <a:gd name="connsiteX13" fmla="*/ 3687567 w 8905026"/>
              <a:gd name="connsiteY13" fmla="*/ 1206393 h 1918482"/>
              <a:gd name="connsiteX14" fmla="*/ 3733671 w 8905026"/>
              <a:gd name="connsiteY14" fmla="*/ 1152605 h 1918482"/>
              <a:gd name="connsiteX15" fmla="*/ 4963117 w 8905026"/>
              <a:gd name="connsiteY15" fmla="*/ 1029660 h 1918482"/>
              <a:gd name="connsiteX16" fmla="*/ 5001537 w 8905026"/>
              <a:gd name="connsiteY16" fmla="*/ 952820 h 1918482"/>
              <a:gd name="connsiteX17" fmla="*/ 6576764 w 8905026"/>
              <a:gd name="connsiteY17" fmla="*/ 760719 h 1918482"/>
              <a:gd name="connsiteX18" fmla="*/ 6630552 w 8905026"/>
              <a:gd name="connsiteY18" fmla="*/ 668511 h 1918482"/>
              <a:gd name="connsiteX19" fmla="*/ 8029046 w 8905026"/>
              <a:gd name="connsiteY19" fmla="*/ 422622 h 1918482"/>
              <a:gd name="connsiteX20" fmla="*/ 8128938 w 8905026"/>
              <a:gd name="connsiteY20" fmla="*/ 322729 h 1918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905026" h="1918482">
                <a:moveTo>
                  <a:pt x="8905026" y="0"/>
                </a:moveTo>
                <a:lnTo>
                  <a:pt x="8891890" y="1628897"/>
                </a:lnTo>
                <a:lnTo>
                  <a:pt x="8900800" y="1918482"/>
                </a:lnTo>
                <a:lnTo>
                  <a:pt x="35538" y="1917906"/>
                </a:lnTo>
                <a:lnTo>
                  <a:pt x="0" y="1910030"/>
                </a:lnTo>
                <a:lnTo>
                  <a:pt x="0" y="1711782"/>
                </a:lnTo>
                <a:lnTo>
                  <a:pt x="432962" y="1687765"/>
                </a:lnTo>
                <a:lnTo>
                  <a:pt x="444905" y="1675119"/>
                </a:lnTo>
                <a:lnTo>
                  <a:pt x="475641" y="1575227"/>
                </a:lnTo>
                <a:lnTo>
                  <a:pt x="1390041" y="1529122"/>
                </a:lnTo>
                <a:lnTo>
                  <a:pt x="1413093" y="1490702"/>
                </a:lnTo>
                <a:lnTo>
                  <a:pt x="2550330" y="1390810"/>
                </a:lnTo>
                <a:lnTo>
                  <a:pt x="2604118" y="1321653"/>
                </a:lnTo>
                <a:lnTo>
                  <a:pt x="3687567" y="1206393"/>
                </a:lnTo>
                <a:lnTo>
                  <a:pt x="3733671" y="1152605"/>
                </a:lnTo>
                <a:lnTo>
                  <a:pt x="4963117" y="1029660"/>
                </a:lnTo>
                <a:lnTo>
                  <a:pt x="5001537" y="952820"/>
                </a:lnTo>
                <a:lnTo>
                  <a:pt x="6576764" y="760719"/>
                </a:lnTo>
                <a:lnTo>
                  <a:pt x="6630552" y="668511"/>
                </a:lnTo>
                <a:lnTo>
                  <a:pt x="8029046" y="422622"/>
                </a:lnTo>
                <a:lnTo>
                  <a:pt x="8128938" y="322729"/>
                </a:lnTo>
                <a:close/>
              </a:path>
            </a:pathLst>
          </a:custGeom>
          <a:solidFill>
            <a:schemeClr val="accent1"/>
          </a:solidFill>
          <a:ln>
            <a:solidFill>
              <a:schemeClr val="accent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0D76CA53-7C4A-4B39-8691-F7AECAE4E6B4}"/>
              </a:ext>
            </a:extLst>
          </p:cNvPr>
          <p:cNvSpPr>
            <a:spLocks noGrp="1"/>
          </p:cNvSpPr>
          <p:nvPr>
            <p:ph type="title"/>
          </p:nvPr>
        </p:nvSpPr>
        <p:spPr/>
        <p:txBody>
          <a:bodyPr/>
          <a:lstStyle/>
          <a:p>
            <a:r>
              <a:rPr lang="en-US" dirty="0"/>
              <a:t>Gifts are managed responsibly and invested to provide long-term support</a:t>
            </a:r>
          </a:p>
        </p:txBody>
      </p:sp>
      <p:sp>
        <p:nvSpPr>
          <p:cNvPr id="4" name="Date Placeholder 3">
            <a:extLst>
              <a:ext uri="{FF2B5EF4-FFF2-40B4-BE49-F238E27FC236}">
                <a16:creationId xmlns:a16="http://schemas.microsoft.com/office/drawing/2014/main" id="{7EDD7DCB-AC0D-8007-EA3C-8311D25D97BE}"/>
              </a:ext>
            </a:extLst>
          </p:cNvPr>
          <p:cNvSpPr>
            <a:spLocks noGrp="1"/>
          </p:cNvSpPr>
          <p:nvPr>
            <p:ph type="dt" sz="half" idx="2"/>
          </p:nvPr>
        </p:nvSpPr>
        <p:spPr/>
        <p:txBody>
          <a:bodyPr/>
          <a:lstStyle/>
          <a:p>
            <a:r>
              <a:rPr lang="en-US" dirty="0"/>
              <a:t>© 2024 Thrivent Charitable Impact &amp; Investing® | All rights reserved. Do not distribute without authorization.</a:t>
            </a:r>
            <a:endParaRPr lang="en-GB" dirty="0"/>
          </a:p>
        </p:txBody>
      </p:sp>
      <p:cxnSp>
        <p:nvCxnSpPr>
          <p:cNvPr id="8" name="Straight Connector 7">
            <a:extLst>
              <a:ext uri="{FF2B5EF4-FFF2-40B4-BE49-F238E27FC236}">
                <a16:creationId xmlns:a16="http://schemas.microsoft.com/office/drawing/2014/main" id="{10AB1922-C368-7343-5767-E0D6C0E7D423}"/>
              </a:ext>
            </a:extLst>
          </p:cNvPr>
          <p:cNvCxnSpPr>
            <a:cxnSpLocks/>
          </p:cNvCxnSpPr>
          <p:nvPr/>
        </p:nvCxnSpPr>
        <p:spPr>
          <a:xfrm>
            <a:off x="1261672" y="5024113"/>
            <a:ext cx="9511343" cy="0"/>
          </a:xfrm>
          <a:prstGeom prst="line">
            <a:avLst/>
          </a:prstGeom>
          <a:ln>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CC4AD0F9-F014-50FD-C3B9-FDCA8658C521}"/>
              </a:ext>
            </a:extLst>
          </p:cNvPr>
          <p:cNvSpPr txBox="1"/>
          <p:nvPr/>
        </p:nvSpPr>
        <p:spPr>
          <a:xfrm>
            <a:off x="1777671" y="5355946"/>
            <a:ext cx="1629942" cy="369332"/>
          </a:xfrm>
          <a:prstGeom prst="rect">
            <a:avLst/>
          </a:prstGeom>
          <a:noFill/>
        </p:spPr>
        <p:txBody>
          <a:bodyPr wrap="square">
            <a:spAutoFit/>
          </a:bodyPr>
          <a:lstStyle/>
          <a:p>
            <a:pPr algn="ctr"/>
            <a:r>
              <a:rPr lang="en-US" b="1" dirty="0"/>
              <a:t>Short-term</a:t>
            </a:r>
            <a:endParaRPr lang="en-US" dirty="0"/>
          </a:p>
        </p:txBody>
      </p:sp>
      <p:sp>
        <p:nvSpPr>
          <p:cNvPr id="15" name="Freeform: Shape 14">
            <a:extLst>
              <a:ext uri="{FF2B5EF4-FFF2-40B4-BE49-F238E27FC236}">
                <a16:creationId xmlns:a16="http://schemas.microsoft.com/office/drawing/2014/main" id="{AF8BD0B4-6B10-5DE9-3006-EB31C90D6A62}"/>
              </a:ext>
            </a:extLst>
          </p:cNvPr>
          <p:cNvSpPr/>
          <p:nvPr/>
        </p:nvSpPr>
        <p:spPr>
          <a:xfrm>
            <a:off x="1467699" y="4301814"/>
            <a:ext cx="8360179" cy="722299"/>
          </a:xfrm>
          <a:custGeom>
            <a:avLst/>
            <a:gdLst>
              <a:gd name="connsiteX0" fmla="*/ 0 w 8907332"/>
              <a:gd name="connsiteY0" fmla="*/ 505610 h 699247"/>
              <a:gd name="connsiteX1" fmla="*/ 8885817 w 8907332"/>
              <a:gd name="connsiteY1" fmla="*/ 0 h 699247"/>
              <a:gd name="connsiteX2" fmla="*/ 8907332 w 8907332"/>
              <a:gd name="connsiteY2" fmla="*/ 699247 h 699247"/>
              <a:gd name="connsiteX3" fmla="*/ 32273 w 8907332"/>
              <a:gd name="connsiteY3" fmla="*/ 656217 h 699247"/>
              <a:gd name="connsiteX4" fmla="*/ 0 w 8907332"/>
              <a:gd name="connsiteY4" fmla="*/ 677732 h 699247"/>
              <a:gd name="connsiteX5" fmla="*/ 0 w 8907332"/>
              <a:gd name="connsiteY5" fmla="*/ 505610 h 699247"/>
              <a:gd name="connsiteX0" fmla="*/ 0 w 8907332"/>
              <a:gd name="connsiteY0" fmla="*/ 505610 h 699247"/>
              <a:gd name="connsiteX1" fmla="*/ 8885817 w 8907332"/>
              <a:gd name="connsiteY1" fmla="*/ 0 h 699247"/>
              <a:gd name="connsiteX2" fmla="*/ 8907332 w 8907332"/>
              <a:gd name="connsiteY2" fmla="*/ 699247 h 699247"/>
              <a:gd name="connsiteX3" fmla="*/ 64930 w 8907332"/>
              <a:gd name="connsiteY3" fmla="*/ 688874 h 699247"/>
              <a:gd name="connsiteX4" fmla="*/ 0 w 8907332"/>
              <a:gd name="connsiteY4" fmla="*/ 677732 h 699247"/>
              <a:gd name="connsiteX5" fmla="*/ 0 w 8907332"/>
              <a:gd name="connsiteY5" fmla="*/ 505610 h 699247"/>
              <a:gd name="connsiteX0" fmla="*/ 0 w 8907332"/>
              <a:gd name="connsiteY0" fmla="*/ 505610 h 699247"/>
              <a:gd name="connsiteX1" fmla="*/ 8885817 w 8907332"/>
              <a:gd name="connsiteY1" fmla="*/ 0 h 699247"/>
              <a:gd name="connsiteX2" fmla="*/ 8907332 w 8907332"/>
              <a:gd name="connsiteY2" fmla="*/ 699247 h 699247"/>
              <a:gd name="connsiteX3" fmla="*/ 64930 w 8907332"/>
              <a:gd name="connsiteY3" fmla="*/ 688874 h 699247"/>
              <a:gd name="connsiteX4" fmla="*/ 6532 w 8907332"/>
              <a:gd name="connsiteY4" fmla="*/ 690795 h 699247"/>
              <a:gd name="connsiteX5" fmla="*/ 0 w 8907332"/>
              <a:gd name="connsiteY5" fmla="*/ 505610 h 699247"/>
              <a:gd name="connsiteX0" fmla="*/ 0 w 8907332"/>
              <a:gd name="connsiteY0" fmla="*/ 505610 h 699247"/>
              <a:gd name="connsiteX1" fmla="*/ 8885817 w 8907332"/>
              <a:gd name="connsiteY1" fmla="*/ 0 h 699247"/>
              <a:gd name="connsiteX2" fmla="*/ 8907332 w 8907332"/>
              <a:gd name="connsiteY2" fmla="*/ 699247 h 699247"/>
              <a:gd name="connsiteX3" fmla="*/ 25741 w 8907332"/>
              <a:gd name="connsiteY3" fmla="*/ 675811 h 699247"/>
              <a:gd name="connsiteX4" fmla="*/ 6532 w 8907332"/>
              <a:gd name="connsiteY4" fmla="*/ 690795 h 699247"/>
              <a:gd name="connsiteX5" fmla="*/ 0 w 8907332"/>
              <a:gd name="connsiteY5" fmla="*/ 505610 h 699247"/>
              <a:gd name="connsiteX0" fmla="*/ 0 w 8900800"/>
              <a:gd name="connsiteY0" fmla="*/ 492547 h 699247"/>
              <a:gd name="connsiteX1" fmla="*/ 8879285 w 8900800"/>
              <a:gd name="connsiteY1" fmla="*/ 0 h 699247"/>
              <a:gd name="connsiteX2" fmla="*/ 8900800 w 8900800"/>
              <a:gd name="connsiteY2" fmla="*/ 699247 h 699247"/>
              <a:gd name="connsiteX3" fmla="*/ 19209 w 8900800"/>
              <a:gd name="connsiteY3" fmla="*/ 675811 h 699247"/>
              <a:gd name="connsiteX4" fmla="*/ 0 w 8900800"/>
              <a:gd name="connsiteY4" fmla="*/ 690795 h 699247"/>
              <a:gd name="connsiteX5" fmla="*/ 0 w 8900800"/>
              <a:gd name="connsiteY5" fmla="*/ 492547 h 699247"/>
              <a:gd name="connsiteX0" fmla="*/ 0 w 8900800"/>
              <a:gd name="connsiteY0" fmla="*/ 492547 h 699247"/>
              <a:gd name="connsiteX1" fmla="*/ 8879285 w 8900800"/>
              <a:gd name="connsiteY1" fmla="*/ 0 h 699247"/>
              <a:gd name="connsiteX2" fmla="*/ 8900800 w 8900800"/>
              <a:gd name="connsiteY2" fmla="*/ 699247 h 699247"/>
              <a:gd name="connsiteX3" fmla="*/ 35538 w 8900800"/>
              <a:gd name="connsiteY3" fmla="*/ 698671 h 699247"/>
              <a:gd name="connsiteX4" fmla="*/ 0 w 8900800"/>
              <a:gd name="connsiteY4" fmla="*/ 690795 h 699247"/>
              <a:gd name="connsiteX5" fmla="*/ 0 w 8900800"/>
              <a:gd name="connsiteY5" fmla="*/ 492547 h 699247"/>
              <a:gd name="connsiteX0" fmla="*/ 0 w 8910021"/>
              <a:gd name="connsiteY0" fmla="*/ 515599 h 722299"/>
              <a:gd name="connsiteX1" fmla="*/ 8910021 w 8910021"/>
              <a:gd name="connsiteY1" fmla="*/ 0 h 722299"/>
              <a:gd name="connsiteX2" fmla="*/ 8900800 w 8910021"/>
              <a:gd name="connsiteY2" fmla="*/ 722299 h 722299"/>
              <a:gd name="connsiteX3" fmla="*/ 35538 w 8910021"/>
              <a:gd name="connsiteY3" fmla="*/ 721723 h 722299"/>
              <a:gd name="connsiteX4" fmla="*/ 0 w 8910021"/>
              <a:gd name="connsiteY4" fmla="*/ 713847 h 722299"/>
              <a:gd name="connsiteX5" fmla="*/ 0 w 8910021"/>
              <a:gd name="connsiteY5" fmla="*/ 515599 h 722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10021" h="722299">
                <a:moveTo>
                  <a:pt x="0" y="515599"/>
                </a:moveTo>
                <a:lnTo>
                  <a:pt x="8910021" y="0"/>
                </a:lnTo>
                <a:lnTo>
                  <a:pt x="8900800" y="722299"/>
                </a:lnTo>
                <a:lnTo>
                  <a:pt x="35538" y="721723"/>
                </a:lnTo>
                <a:lnTo>
                  <a:pt x="0" y="713847"/>
                </a:lnTo>
                <a:lnTo>
                  <a:pt x="0" y="515599"/>
                </a:lnTo>
                <a:close/>
              </a:path>
            </a:pathLst>
          </a:custGeom>
          <a:solidFill>
            <a:schemeClr val="accent4">
              <a:lumMod val="20000"/>
              <a:lumOff val="80000"/>
            </a:schemeClr>
          </a:solidFill>
          <a:ln>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E51417BB-45FF-5340-791E-1BA44CF5A030}"/>
              </a:ext>
            </a:extLst>
          </p:cNvPr>
          <p:cNvSpPr txBox="1"/>
          <p:nvPr/>
        </p:nvSpPr>
        <p:spPr>
          <a:xfrm>
            <a:off x="5465816" y="5355946"/>
            <a:ext cx="1629942" cy="369332"/>
          </a:xfrm>
          <a:prstGeom prst="rect">
            <a:avLst/>
          </a:prstGeom>
          <a:noFill/>
        </p:spPr>
        <p:txBody>
          <a:bodyPr wrap="square">
            <a:spAutoFit/>
          </a:bodyPr>
          <a:lstStyle/>
          <a:p>
            <a:pPr algn="ctr"/>
            <a:r>
              <a:rPr lang="en-US" b="1" dirty="0"/>
              <a:t>Mid-term</a:t>
            </a:r>
            <a:endParaRPr lang="en-US" dirty="0"/>
          </a:p>
        </p:txBody>
      </p:sp>
      <p:sp>
        <p:nvSpPr>
          <p:cNvPr id="20" name="TextBox 19">
            <a:extLst>
              <a:ext uri="{FF2B5EF4-FFF2-40B4-BE49-F238E27FC236}">
                <a16:creationId xmlns:a16="http://schemas.microsoft.com/office/drawing/2014/main" id="{75BE4891-CCD3-FFFD-D7DD-2D58AA936BEB}"/>
              </a:ext>
            </a:extLst>
          </p:cNvPr>
          <p:cNvSpPr txBox="1"/>
          <p:nvPr/>
        </p:nvSpPr>
        <p:spPr>
          <a:xfrm>
            <a:off x="8987233" y="5337196"/>
            <a:ext cx="1629942" cy="369332"/>
          </a:xfrm>
          <a:prstGeom prst="rect">
            <a:avLst/>
          </a:prstGeom>
          <a:noFill/>
        </p:spPr>
        <p:txBody>
          <a:bodyPr wrap="square">
            <a:spAutoFit/>
          </a:bodyPr>
          <a:lstStyle/>
          <a:p>
            <a:pPr algn="ctr"/>
            <a:r>
              <a:rPr lang="en-US" b="1" dirty="0"/>
              <a:t>Long-term</a:t>
            </a:r>
            <a:endParaRPr lang="en-US" dirty="0"/>
          </a:p>
        </p:txBody>
      </p:sp>
      <p:sp>
        <p:nvSpPr>
          <p:cNvPr id="21" name="TextBox 20">
            <a:extLst>
              <a:ext uri="{FF2B5EF4-FFF2-40B4-BE49-F238E27FC236}">
                <a16:creationId xmlns:a16="http://schemas.microsoft.com/office/drawing/2014/main" id="{A48F7BAA-B195-0B13-A115-DCBCE65047B9}"/>
              </a:ext>
            </a:extLst>
          </p:cNvPr>
          <p:cNvSpPr txBox="1"/>
          <p:nvPr/>
        </p:nvSpPr>
        <p:spPr>
          <a:xfrm>
            <a:off x="1773371" y="3210265"/>
            <a:ext cx="510233" cy="307777"/>
          </a:xfrm>
          <a:prstGeom prst="rect">
            <a:avLst/>
          </a:prstGeom>
          <a:noFill/>
        </p:spPr>
        <p:txBody>
          <a:bodyPr wrap="square">
            <a:spAutoFit/>
          </a:bodyPr>
          <a:lstStyle/>
          <a:p>
            <a:r>
              <a:rPr lang="en-US" sz="1400" b="1" dirty="0">
                <a:solidFill>
                  <a:schemeClr val="accent1"/>
                </a:solidFill>
              </a:rPr>
              <a:t>Gift</a:t>
            </a:r>
            <a:endParaRPr lang="en-US" sz="1400" dirty="0">
              <a:solidFill>
                <a:schemeClr val="accent1"/>
              </a:solidFill>
            </a:endParaRPr>
          </a:p>
        </p:txBody>
      </p:sp>
      <p:cxnSp>
        <p:nvCxnSpPr>
          <p:cNvPr id="22" name="Straight Arrow Connector 21">
            <a:extLst>
              <a:ext uri="{FF2B5EF4-FFF2-40B4-BE49-F238E27FC236}">
                <a16:creationId xmlns:a16="http://schemas.microsoft.com/office/drawing/2014/main" id="{2C4CF47E-EB00-DD10-B466-90E2D2C6E302}"/>
              </a:ext>
            </a:extLst>
          </p:cNvPr>
          <p:cNvCxnSpPr>
            <a:cxnSpLocks/>
          </p:cNvCxnSpPr>
          <p:nvPr/>
        </p:nvCxnSpPr>
        <p:spPr>
          <a:xfrm>
            <a:off x="1913245" y="3471939"/>
            <a:ext cx="0" cy="1188720"/>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FAFF2E98-E3FD-1EA5-8A61-238ECCED2573}"/>
              </a:ext>
            </a:extLst>
          </p:cNvPr>
          <p:cNvSpPr txBox="1"/>
          <p:nvPr/>
        </p:nvSpPr>
        <p:spPr>
          <a:xfrm>
            <a:off x="2634771" y="3134072"/>
            <a:ext cx="510233" cy="307777"/>
          </a:xfrm>
          <a:prstGeom prst="rect">
            <a:avLst/>
          </a:prstGeom>
          <a:noFill/>
        </p:spPr>
        <p:txBody>
          <a:bodyPr wrap="square">
            <a:spAutoFit/>
          </a:bodyPr>
          <a:lstStyle/>
          <a:p>
            <a:r>
              <a:rPr lang="en-US" sz="1400" b="1" dirty="0">
                <a:solidFill>
                  <a:schemeClr val="accent1"/>
                </a:solidFill>
              </a:rPr>
              <a:t>Gift</a:t>
            </a:r>
            <a:endParaRPr lang="en-US" sz="1400" dirty="0">
              <a:solidFill>
                <a:schemeClr val="accent1"/>
              </a:solidFill>
            </a:endParaRPr>
          </a:p>
        </p:txBody>
      </p:sp>
      <p:cxnSp>
        <p:nvCxnSpPr>
          <p:cNvPr id="24" name="Straight Arrow Connector 23">
            <a:extLst>
              <a:ext uri="{FF2B5EF4-FFF2-40B4-BE49-F238E27FC236}">
                <a16:creationId xmlns:a16="http://schemas.microsoft.com/office/drawing/2014/main" id="{52B0C4EF-4F4A-4753-9B1A-D9A608D71776}"/>
              </a:ext>
            </a:extLst>
          </p:cNvPr>
          <p:cNvCxnSpPr>
            <a:cxnSpLocks/>
          </p:cNvCxnSpPr>
          <p:nvPr/>
        </p:nvCxnSpPr>
        <p:spPr>
          <a:xfrm>
            <a:off x="2784567" y="3388146"/>
            <a:ext cx="0" cy="1188720"/>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5680A8A-FF1E-6EF1-AC5E-57C64036C69F}"/>
              </a:ext>
            </a:extLst>
          </p:cNvPr>
          <p:cNvSpPr txBox="1"/>
          <p:nvPr/>
        </p:nvSpPr>
        <p:spPr>
          <a:xfrm>
            <a:off x="3754768" y="2965607"/>
            <a:ext cx="510233" cy="307777"/>
          </a:xfrm>
          <a:prstGeom prst="rect">
            <a:avLst/>
          </a:prstGeom>
          <a:noFill/>
        </p:spPr>
        <p:txBody>
          <a:bodyPr wrap="square">
            <a:spAutoFit/>
          </a:bodyPr>
          <a:lstStyle/>
          <a:p>
            <a:r>
              <a:rPr lang="en-US" sz="1400" b="1" dirty="0">
                <a:solidFill>
                  <a:schemeClr val="accent1"/>
                </a:solidFill>
              </a:rPr>
              <a:t>Gift</a:t>
            </a:r>
            <a:endParaRPr lang="en-US" sz="1400" dirty="0">
              <a:solidFill>
                <a:schemeClr val="accent1"/>
              </a:solidFill>
            </a:endParaRPr>
          </a:p>
        </p:txBody>
      </p:sp>
      <p:cxnSp>
        <p:nvCxnSpPr>
          <p:cNvPr id="26" name="Straight Arrow Connector 25">
            <a:extLst>
              <a:ext uri="{FF2B5EF4-FFF2-40B4-BE49-F238E27FC236}">
                <a16:creationId xmlns:a16="http://schemas.microsoft.com/office/drawing/2014/main" id="{03B6E76E-1813-5D45-ECA7-3C36569CC125}"/>
              </a:ext>
            </a:extLst>
          </p:cNvPr>
          <p:cNvCxnSpPr>
            <a:cxnSpLocks/>
          </p:cNvCxnSpPr>
          <p:nvPr/>
        </p:nvCxnSpPr>
        <p:spPr>
          <a:xfrm>
            <a:off x="3899632" y="3218806"/>
            <a:ext cx="0" cy="1188720"/>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25F8937F-7C96-40B9-8297-B9956C35AEB1}"/>
              </a:ext>
            </a:extLst>
          </p:cNvPr>
          <p:cNvSpPr txBox="1"/>
          <p:nvPr/>
        </p:nvSpPr>
        <p:spPr>
          <a:xfrm>
            <a:off x="4805107" y="2803243"/>
            <a:ext cx="510233" cy="307777"/>
          </a:xfrm>
          <a:prstGeom prst="rect">
            <a:avLst/>
          </a:prstGeom>
          <a:noFill/>
        </p:spPr>
        <p:txBody>
          <a:bodyPr wrap="square">
            <a:spAutoFit/>
          </a:bodyPr>
          <a:lstStyle/>
          <a:p>
            <a:r>
              <a:rPr lang="en-US" sz="1400" b="1" dirty="0">
                <a:solidFill>
                  <a:schemeClr val="accent1"/>
                </a:solidFill>
              </a:rPr>
              <a:t>Gift</a:t>
            </a:r>
            <a:endParaRPr lang="en-US" sz="1400" dirty="0">
              <a:solidFill>
                <a:schemeClr val="accent1"/>
              </a:solidFill>
            </a:endParaRPr>
          </a:p>
        </p:txBody>
      </p:sp>
      <p:cxnSp>
        <p:nvCxnSpPr>
          <p:cNvPr id="28" name="Straight Arrow Connector 27">
            <a:extLst>
              <a:ext uri="{FF2B5EF4-FFF2-40B4-BE49-F238E27FC236}">
                <a16:creationId xmlns:a16="http://schemas.microsoft.com/office/drawing/2014/main" id="{6FBBBCB6-B563-BD80-FD22-457CF096D046}"/>
              </a:ext>
            </a:extLst>
          </p:cNvPr>
          <p:cNvCxnSpPr>
            <a:cxnSpLocks/>
          </p:cNvCxnSpPr>
          <p:nvPr/>
        </p:nvCxnSpPr>
        <p:spPr>
          <a:xfrm>
            <a:off x="4954210" y="3049632"/>
            <a:ext cx="0" cy="1188720"/>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45A89E8F-6CE1-08E2-147A-65F28E4198ED}"/>
              </a:ext>
            </a:extLst>
          </p:cNvPr>
          <p:cNvSpPr txBox="1"/>
          <p:nvPr/>
        </p:nvSpPr>
        <p:spPr>
          <a:xfrm>
            <a:off x="6003853" y="2624221"/>
            <a:ext cx="510233" cy="307777"/>
          </a:xfrm>
          <a:prstGeom prst="rect">
            <a:avLst/>
          </a:prstGeom>
          <a:noFill/>
        </p:spPr>
        <p:txBody>
          <a:bodyPr wrap="square">
            <a:spAutoFit/>
          </a:bodyPr>
          <a:lstStyle/>
          <a:p>
            <a:r>
              <a:rPr lang="en-US" sz="1400" b="1" dirty="0">
                <a:solidFill>
                  <a:schemeClr val="accent1"/>
                </a:solidFill>
              </a:rPr>
              <a:t>Gift</a:t>
            </a:r>
            <a:endParaRPr lang="en-US" sz="1400" dirty="0">
              <a:solidFill>
                <a:schemeClr val="accent1"/>
              </a:solidFill>
            </a:endParaRPr>
          </a:p>
        </p:txBody>
      </p:sp>
      <p:cxnSp>
        <p:nvCxnSpPr>
          <p:cNvPr id="30" name="Straight Arrow Connector 29">
            <a:extLst>
              <a:ext uri="{FF2B5EF4-FFF2-40B4-BE49-F238E27FC236}">
                <a16:creationId xmlns:a16="http://schemas.microsoft.com/office/drawing/2014/main" id="{CF5B9916-A7C3-3799-4156-F22C9A2036A6}"/>
              </a:ext>
            </a:extLst>
          </p:cNvPr>
          <p:cNvCxnSpPr>
            <a:cxnSpLocks/>
          </p:cNvCxnSpPr>
          <p:nvPr/>
        </p:nvCxnSpPr>
        <p:spPr>
          <a:xfrm>
            <a:off x="6151411" y="2855159"/>
            <a:ext cx="0" cy="1188720"/>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E341AE7B-D5BE-0A1D-B386-BC04E7A5344E}"/>
              </a:ext>
            </a:extLst>
          </p:cNvPr>
          <p:cNvSpPr txBox="1"/>
          <p:nvPr/>
        </p:nvSpPr>
        <p:spPr>
          <a:xfrm>
            <a:off x="7519103" y="2325600"/>
            <a:ext cx="510233" cy="307777"/>
          </a:xfrm>
          <a:prstGeom prst="rect">
            <a:avLst/>
          </a:prstGeom>
          <a:noFill/>
        </p:spPr>
        <p:txBody>
          <a:bodyPr wrap="square">
            <a:spAutoFit/>
          </a:bodyPr>
          <a:lstStyle/>
          <a:p>
            <a:r>
              <a:rPr lang="en-US" sz="1400" b="1" dirty="0">
                <a:solidFill>
                  <a:schemeClr val="accent1"/>
                </a:solidFill>
              </a:rPr>
              <a:t>Gift</a:t>
            </a:r>
            <a:endParaRPr lang="en-US" sz="1400" dirty="0">
              <a:solidFill>
                <a:schemeClr val="accent1"/>
              </a:solidFill>
            </a:endParaRPr>
          </a:p>
        </p:txBody>
      </p:sp>
      <p:cxnSp>
        <p:nvCxnSpPr>
          <p:cNvPr id="32" name="Straight Arrow Connector 31">
            <a:extLst>
              <a:ext uri="{FF2B5EF4-FFF2-40B4-BE49-F238E27FC236}">
                <a16:creationId xmlns:a16="http://schemas.microsoft.com/office/drawing/2014/main" id="{A8953B88-87D2-C06A-E123-6FE212C8CB60}"/>
              </a:ext>
            </a:extLst>
          </p:cNvPr>
          <p:cNvCxnSpPr>
            <a:cxnSpLocks/>
          </p:cNvCxnSpPr>
          <p:nvPr/>
        </p:nvCxnSpPr>
        <p:spPr>
          <a:xfrm>
            <a:off x="7678297" y="2567617"/>
            <a:ext cx="0" cy="1188720"/>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0800E24-D046-109D-3D6B-4D384395CFA7}"/>
              </a:ext>
            </a:extLst>
          </p:cNvPr>
          <p:cNvCxnSpPr>
            <a:cxnSpLocks/>
          </p:cNvCxnSpPr>
          <p:nvPr/>
        </p:nvCxnSpPr>
        <p:spPr>
          <a:xfrm>
            <a:off x="1275599" y="2198430"/>
            <a:ext cx="0" cy="3083258"/>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3471E3BF-D1E3-401E-605E-7A2674D45291}"/>
              </a:ext>
            </a:extLst>
          </p:cNvPr>
          <p:cNvSpPr txBox="1"/>
          <p:nvPr/>
        </p:nvSpPr>
        <p:spPr>
          <a:xfrm>
            <a:off x="8926147" y="1972267"/>
            <a:ext cx="510233" cy="307777"/>
          </a:xfrm>
          <a:prstGeom prst="rect">
            <a:avLst/>
          </a:prstGeom>
          <a:noFill/>
        </p:spPr>
        <p:txBody>
          <a:bodyPr wrap="square">
            <a:spAutoFit/>
          </a:bodyPr>
          <a:lstStyle/>
          <a:p>
            <a:r>
              <a:rPr lang="en-US" sz="1400" b="1" dirty="0">
                <a:solidFill>
                  <a:schemeClr val="accent1"/>
                </a:solidFill>
              </a:rPr>
              <a:t>Gift</a:t>
            </a:r>
            <a:endParaRPr lang="en-US" sz="1400" dirty="0">
              <a:solidFill>
                <a:schemeClr val="accent1"/>
              </a:solidFill>
            </a:endParaRPr>
          </a:p>
        </p:txBody>
      </p:sp>
      <p:cxnSp>
        <p:nvCxnSpPr>
          <p:cNvPr id="34" name="Straight Arrow Connector 33">
            <a:extLst>
              <a:ext uri="{FF2B5EF4-FFF2-40B4-BE49-F238E27FC236}">
                <a16:creationId xmlns:a16="http://schemas.microsoft.com/office/drawing/2014/main" id="{9A8F8C4E-82F4-06DB-093D-6AD705529B05}"/>
              </a:ext>
            </a:extLst>
          </p:cNvPr>
          <p:cNvCxnSpPr>
            <a:cxnSpLocks/>
          </p:cNvCxnSpPr>
          <p:nvPr/>
        </p:nvCxnSpPr>
        <p:spPr>
          <a:xfrm>
            <a:off x="9081389" y="2210889"/>
            <a:ext cx="0" cy="1188720"/>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D25A5-D3D0-CAA8-27D7-07180AA654CA}"/>
              </a:ext>
            </a:extLst>
          </p:cNvPr>
          <p:cNvSpPr txBox="1"/>
          <p:nvPr/>
        </p:nvSpPr>
        <p:spPr>
          <a:xfrm>
            <a:off x="526646" y="4839447"/>
            <a:ext cx="630788" cy="276999"/>
          </a:xfrm>
          <a:prstGeom prst="rect">
            <a:avLst/>
          </a:prstGeom>
          <a:noFill/>
        </p:spPr>
        <p:txBody>
          <a:bodyPr wrap="square">
            <a:spAutoFit/>
          </a:bodyPr>
          <a:lstStyle/>
          <a:p>
            <a:pPr algn="r"/>
            <a:r>
              <a:rPr lang="en-US" sz="1200" dirty="0"/>
              <a:t>$</a:t>
            </a:r>
          </a:p>
        </p:txBody>
      </p:sp>
      <p:sp>
        <p:nvSpPr>
          <p:cNvPr id="36" name="TextBox 35">
            <a:extLst>
              <a:ext uri="{FF2B5EF4-FFF2-40B4-BE49-F238E27FC236}">
                <a16:creationId xmlns:a16="http://schemas.microsoft.com/office/drawing/2014/main" id="{973533BA-70D9-9A06-1E29-30C176ABD856}"/>
              </a:ext>
            </a:extLst>
          </p:cNvPr>
          <p:cNvSpPr txBox="1"/>
          <p:nvPr/>
        </p:nvSpPr>
        <p:spPr>
          <a:xfrm>
            <a:off x="526646" y="4222823"/>
            <a:ext cx="630788" cy="276999"/>
          </a:xfrm>
          <a:prstGeom prst="rect">
            <a:avLst/>
          </a:prstGeom>
          <a:noFill/>
        </p:spPr>
        <p:txBody>
          <a:bodyPr wrap="square">
            <a:spAutoFit/>
          </a:bodyPr>
          <a:lstStyle/>
          <a:p>
            <a:pPr algn="r"/>
            <a:r>
              <a:rPr lang="en-US" sz="1200" dirty="0"/>
              <a:t>$$</a:t>
            </a:r>
          </a:p>
        </p:txBody>
      </p:sp>
      <p:sp>
        <p:nvSpPr>
          <p:cNvPr id="37" name="TextBox 36">
            <a:extLst>
              <a:ext uri="{FF2B5EF4-FFF2-40B4-BE49-F238E27FC236}">
                <a16:creationId xmlns:a16="http://schemas.microsoft.com/office/drawing/2014/main" id="{A941DB20-53D8-020E-683F-D65A4E538536}"/>
              </a:ext>
            </a:extLst>
          </p:cNvPr>
          <p:cNvSpPr txBox="1"/>
          <p:nvPr/>
        </p:nvSpPr>
        <p:spPr>
          <a:xfrm>
            <a:off x="526646" y="3606200"/>
            <a:ext cx="630788" cy="276999"/>
          </a:xfrm>
          <a:prstGeom prst="rect">
            <a:avLst/>
          </a:prstGeom>
          <a:noFill/>
        </p:spPr>
        <p:txBody>
          <a:bodyPr wrap="square">
            <a:spAutoFit/>
          </a:bodyPr>
          <a:lstStyle/>
          <a:p>
            <a:pPr algn="r"/>
            <a:r>
              <a:rPr lang="en-US" sz="1200" dirty="0"/>
              <a:t>$$$</a:t>
            </a:r>
          </a:p>
        </p:txBody>
      </p:sp>
      <p:sp>
        <p:nvSpPr>
          <p:cNvPr id="38" name="TextBox 37">
            <a:extLst>
              <a:ext uri="{FF2B5EF4-FFF2-40B4-BE49-F238E27FC236}">
                <a16:creationId xmlns:a16="http://schemas.microsoft.com/office/drawing/2014/main" id="{7752C7A1-2BCB-C2E8-3651-887F8E1832B6}"/>
              </a:ext>
            </a:extLst>
          </p:cNvPr>
          <p:cNvSpPr txBox="1"/>
          <p:nvPr/>
        </p:nvSpPr>
        <p:spPr>
          <a:xfrm>
            <a:off x="170624" y="2989577"/>
            <a:ext cx="986810" cy="276999"/>
          </a:xfrm>
          <a:prstGeom prst="rect">
            <a:avLst/>
          </a:prstGeom>
          <a:noFill/>
        </p:spPr>
        <p:txBody>
          <a:bodyPr wrap="square">
            <a:spAutoFit/>
          </a:bodyPr>
          <a:lstStyle/>
          <a:p>
            <a:pPr algn="r"/>
            <a:r>
              <a:rPr lang="en-US" sz="1200" dirty="0"/>
              <a:t>$$$$</a:t>
            </a:r>
          </a:p>
        </p:txBody>
      </p:sp>
      <p:sp>
        <p:nvSpPr>
          <p:cNvPr id="39" name="TextBox 38">
            <a:extLst>
              <a:ext uri="{FF2B5EF4-FFF2-40B4-BE49-F238E27FC236}">
                <a16:creationId xmlns:a16="http://schemas.microsoft.com/office/drawing/2014/main" id="{7F77E9F3-8D6E-4C85-E352-EFF8562D8C76}"/>
              </a:ext>
            </a:extLst>
          </p:cNvPr>
          <p:cNvSpPr txBox="1"/>
          <p:nvPr/>
        </p:nvSpPr>
        <p:spPr>
          <a:xfrm>
            <a:off x="-13736" y="2372954"/>
            <a:ext cx="1171170" cy="276999"/>
          </a:xfrm>
          <a:prstGeom prst="rect">
            <a:avLst/>
          </a:prstGeom>
          <a:noFill/>
        </p:spPr>
        <p:txBody>
          <a:bodyPr wrap="square">
            <a:spAutoFit/>
          </a:bodyPr>
          <a:lstStyle/>
          <a:p>
            <a:pPr algn="r"/>
            <a:r>
              <a:rPr lang="en-US" sz="1200" dirty="0"/>
              <a:t>$$$$$</a:t>
            </a:r>
          </a:p>
        </p:txBody>
      </p:sp>
      <p:sp>
        <p:nvSpPr>
          <p:cNvPr id="41" name="TextBox 40">
            <a:extLst>
              <a:ext uri="{FF2B5EF4-FFF2-40B4-BE49-F238E27FC236}">
                <a16:creationId xmlns:a16="http://schemas.microsoft.com/office/drawing/2014/main" id="{1E0FD219-501B-E7DD-04F4-6248B186BCCB}"/>
              </a:ext>
            </a:extLst>
          </p:cNvPr>
          <p:cNvSpPr txBox="1"/>
          <p:nvPr/>
        </p:nvSpPr>
        <p:spPr>
          <a:xfrm>
            <a:off x="1348305" y="3913576"/>
            <a:ext cx="1345640" cy="738664"/>
          </a:xfrm>
          <a:prstGeom prst="rect">
            <a:avLst/>
          </a:prstGeom>
          <a:noFill/>
        </p:spPr>
        <p:txBody>
          <a:bodyPr wrap="square">
            <a:spAutoFit/>
          </a:bodyPr>
          <a:lstStyle/>
          <a:p>
            <a:r>
              <a:rPr lang="en-US" sz="1400" b="1" dirty="0">
                <a:solidFill>
                  <a:schemeClr val="accent5">
                    <a:lumMod val="75000"/>
                  </a:schemeClr>
                </a:solidFill>
              </a:rPr>
              <a:t>Original support money</a:t>
            </a:r>
            <a:endParaRPr lang="en-US" sz="1400" dirty="0">
              <a:solidFill>
                <a:schemeClr val="accent5">
                  <a:lumMod val="75000"/>
                </a:schemeClr>
              </a:solidFill>
            </a:endParaRPr>
          </a:p>
        </p:txBody>
      </p:sp>
      <p:cxnSp>
        <p:nvCxnSpPr>
          <p:cNvPr id="42" name="Straight Arrow Connector 41">
            <a:extLst>
              <a:ext uri="{FF2B5EF4-FFF2-40B4-BE49-F238E27FC236}">
                <a16:creationId xmlns:a16="http://schemas.microsoft.com/office/drawing/2014/main" id="{09F82069-267B-9C5C-D4F2-65881F1C805E}"/>
              </a:ext>
            </a:extLst>
          </p:cNvPr>
          <p:cNvCxnSpPr>
            <a:cxnSpLocks/>
          </p:cNvCxnSpPr>
          <p:nvPr/>
        </p:nvCxnSpPr>
        <p:spPr>
          <a:xfrm flipV="1">
            <a:off x="1462588" y="4624004"/>
            <a:ext cx="5111" cy="224585"/>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BD18AA7D-CC51-0BD1-5D68-52D35A552747}"/>
              </a:ext>
            </a:extLst>
          </p:cNvPr>
          <p:cNvSpPr txBox="1"/>
          <p:nvPr/>
        </p:nvSpPr>
        <p:spPr>
          <a:xfrm>
            <a:off x="10269222" y="4146264"/>
            <a:ext cx="1408097" cy="738664"/>
          </a:xfrm>
          <a:prstGeom prst="rect">
            <a:avLst/>
          </a:prstGeom>
          <a:noFill/>
        </p:spPr>
        <p:txBody>
          <a:bodyPr wrap="square">
            <a:spAutoFit/>
          </a:bodyPr>
          <a:lstStyle/>
          <a:p>
            <a:r>
              <a:rPr lang="en-US" sz="1400" dirty="0">
                <a:solidFill>
                  <a:schemeClr val="accent4">
                    <a:lumMod val="75000"/>
                  </a:schemeClr>
                </a:solidFill>
              </a:rPr>
              <a:t>Original support money with </a:t>
            </a:r>
            <a:r>
              <a:rPr lang="en-US" sz="1400" b="1" dirty="0">
                <a:solidFill>
                  <a:schemeClr val="accent4">
                    <a:lumMod val="75000"/>
                  </a:schemeClr>
                </a:solidFill>
              </a:rPr>
              <a:t>growth</a:t>
            </a:r>
          </a:p>
        </p:txBody>
      </p:sp>
      <p:sp>
        <p:nvSpPr>
          <p:cNvPr id="49" name="TextBox 48">
            <a:extLst>
              <a:ext uri="{FF2B5EF4-FFF2-40B4-BE49-F238E27FC236}">
                <a16:creationId xmlns:a16="http://schemas.microsoft.com/office/drawing/2014/main" id="{634E3336-280C-8E61-4F91-6E6DF1EF7263}"/>
              </a:ext>
            </a:extLst>
          </p:cNvPr>
          <p:cNvSpPr txBox="1"/>
          <p:nvPr/>
        </p:nvSpPr>
        <p:spPr>
          <a:xfrm>
            <a:off x="10258486" y="2911092"/>
            <a:ext cx="1446935" cy="738664"/>
          </a:xfrm>
          <a:prstGeom prst="rect">
            <a:avLst/>
          </a:prstGeom>
          <a:noFill/>
        </p:spPr>
        <p:txBody>
          <a:bodyPr wrap="square">
            <a:spAutoFit/>
          </a:bodyPr>
          <a:lstStyle/>
          <a:p>
            <a:r>
              <a:rPr lang="en-US" sz="1400" dirty="0">
                <a:solidFill>
                  <a:schemeClr val="accent1">
                    <a:lumMod val="75000"/>
                  </a:schemeClr>
                </a:solidFill>
              </a:rPr>
              <a:t>Original support money with </a:t>
            </a:r>
            <a:r>
              <a:rPr lang="en-US" sz="1400" b="1" dirty="0">
                <a:solidFill>
                  <a:schemeClr val="accent1">
                    <a:lumMod val="75000"/>
                  </a:schemeClr>
                </a:solidFill>
              </a:rPr>
              <a:t>gifts &amp; growth</a:t>
            </a:r>
          </a:p>
        </p:txBody>
      </p:sp>
      <p:cxnSp>
        <p:nvCxnSpPr>
          <p:cNvPr id="50" name="Straight Arrow Connector 49">
            <a:extLst>
              <a:ext uri="{FF2B5EF4-FFF2-40B4-BE49-F238E27FC236}">
                <a16:creationId xmlns:a16="http://schemas.microsoft.com/office/drawing/2014/main" id="{B995D63F-4EE0-B211-A477-6FA251A6933E}"/>
              </a:ext>
            </a:extLst>
          </p:cNvPr>
          <p:cNvCxnSpPr>
            <a:cxnSpLocks/>
          </p:cNvCxnSpPr>
          <p:nvPr/>
        </p:nvCxnSpPr>
        <p:spPr>
          <a:xfrm>
            <a:off x="2572792" y="5024113"/>
            <a:ext cx="0" cy="365759"/>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970605AE-9B7E-6EF5-0E75-935349E4535D}"/>
              </a:ext>
            </a:extLst>
          </p:cNvPr>
          <p:cNvCxnSpPr>
            <a:cxnSpLocks/>
          </p:cNvCxnSpPr>
          <p:nvPr/>
        </p:nvCxnSpPr>
        <p:spPr>
          <a:xfrm>
            <a:off x="6198375" y="5024113"/>
            <a:ext cx="0" cy="365759"/>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4098192F-7FC8-1523-207A-38BD7BF9C21D}"/>
              </a:ext>
            </a:extLst>
          </p:cNvPr>
          <p:cNvCxnSpPr>
            <a:cxnSpLocks/>
          </p:cNvCxnSpPr>
          <p:nvPr/>
        </p:nvCxnSpPr>
        <p:spPr>
          <a:xfrm>
            <a:off x="9823958" y="5005363"/>
            <a:ext cx="0" cy="365759"/>
          </a:xfrm>
          <a:prstGeom prst="straightConnector1">
            <a:avLst/>
          </a:prstGeom>
          <a:ln w="63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F2825D96-9F3B-2EC6-929E-4C2B4C27F837}"/>
              </a:ext>
            </a:extLst>
          </p:cNvPr>
          <p:cNvCxnSpPr>
            <a:cxnSpLocks/>
          </p:cNvCxnSpPr>
          <p:nvPr/>
        </p:nvCxnSpPr>
        <p:spPr>
          <a:xfrm flipH="1">
            <a:off x="9823468" y="3051528"/>
            <a:ext cx="403981" cy="0"/>
          </a:xfrm>
          <a:prstGeom prst="straightConnector1">
            <a:avLst/>
          </a:prstGeom>
          <a:ln w="38100">
            <a:solidFill>
              <a:schemeClr val="accent1"/>
            </a:solidFill>
            <a:tailEnd type="none" w="lg" len="lg"/>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43C1D10A-7F38-1163-ECF6-7D823B681B5F}"/>
              </a:ext>
            </a:extLst>
          </p:cNvPr>
          <p:cNvCxnSpPr>
            <a:cxnSpLocks/>
          </p:cNvCxnSpPr>
          <p:nvPr/>
        </p:nvCxnSpPr>
        <p:spPr>
          <a:xfrm flipH="1">
            <a:off x="9823317" y="4309498"/>
            <a:ext cx="404132" cy="0"/>
          </a:xfrm>
          <a:prstGeom prst="straightConnector1">
            <a:avLst/>
          </a:prstGeom>
          <a:ln w="38100">
            <a:solidFill>
              <a:schemeClr val="accent4">
                <a:lumMod val="75000"/>
              </a:schemeClr>
            </a:solidFill>
            <a:tailEnd type="none" w="lg" len="lg"/>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5EE690A6-F9DA-6740-AE7F-C99330D96799}"/>
              </a:ext>
            </a:extLst>
          </p:cNvPr>
          <p:cNvSpPr txBox="1"/>
          <p:nvPr/>
        </p:nvSpPr>
        <p:spPr>
          <a:xfrm>
            <a:off x="395969" y="1052447"/>
            <a:ext cx="10139694" cy="369332"/>
          </a:xfrm>
          <a:prstGeom prst="rect">
            <a:avLst/>
          </a:prstGeom>
          <a:noFill/>
        </p:spPr>
        <p:txBody>
          <a:bodyPr wrap="square">
            <a:spAutoFit/>
          </a:bodyPr>
          <a:lstStyle/>
          <a:p>
            <a:r>
              <a:rPr lang="en-US" sz="1800" b="1" dirty="0"/>
              <a:t>May grow faster with gifts from supporters than by investment returns alone.</a:t>
            </a:r>
            <a:endParaRPr lang="en-US" b="1" dirty="0"/>
          </a:p>
        </p:txBody>
      </p:sp>
      <p:sp>
        <p:nvSpPr>
          <p:cNvPr id="7" name="TextBox 6">
            <a:extLst>
              <a:ext uri="{FF2B5EF4-FFF2-40B4-BE49-F238E27FC236}">
                <a16:creationId xmlns:a16="http://schemas.microsoft.com/office/drawing/2014/main" id="{C0428A78-B2FC-BBB2-C8B0-D95D61E83B00}"/>
              </a:ext>
            </a:extLst>
          </p:cNvPr>
          <p:cNvSpPr txBox="1"/>
          <p:nvPr/>
        </p:nvSpPr>
        <p:spPr>
          <a:xfrm>
            <a:off x="8101705" y="6345369"/>
            <a:ext cx="4335034" cy="400110"/>
          </a:xfrm>
          <a:prstGeom prst="rect">
            <a:avLst/>
          </a:prstGeom>
          <a:noFill/>
        </p:spPr>
        <p:txBody>
          <a:bodyPr wrap="square">
            <a:spAutoFit/>
          </a:bodyPr>
          <a:lstStyle/>
          <a:p>
            <a:r>
              <a:rPr lang="en-US" sz="1000" dirty="0"/>
              <a:t>The organization’s experience may not be the same as other organizations and does not indicate future performance or success.</a:t>
            </a:r>
          </a:p>
        </p:txBody>
      </p:sp>
    </p:spTree>
    <p:extLst>
      <p:ext uri="{BB962C8B-B14F-4D97-AF65-F5344CB8AC3E}">
        <p14:creationId xmlns:p14="http://schemas.microsoft.com/office/powerpoint/2010/main" val="2783436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CF694-B7B2-4904-96B4-BD86C1D4E895}"/>
              </a:ext>
            </a:extLst>
          </p:cNvPr>
          <p:cNvSpPr>
            <a:spLocks noGrp="1"/>
          </p:cNvSpPr>
          <p:nvPr>
            <p:ph type="title"/>
          </p:nvPr>
        </p:nvSpPr>
        <p:spPr/>
        <p:txBody>
          <a:bodyPr/>
          <a:lstStyle/>
          <a:p>
            <a:r>
              <a:rPr lang="en-US" dirty="0"/>
              <a:t>Ways to Give</a:t>
            </a:r>
          </a:p>
        </p:txBody>
      </p:sp>
      <p:sp>
        <p:nvSpPr>
          <p:cNvPr id="3" name="Subtitle 2">
            <a:extLst>
              <a:ext uri="{FF2B5EF4-FFF2-40B4-BE49-F238E27FC236}">
                <a16:creationId xmlns:a16="http://schemas.microsoft.com/office/drawing/2014/main" id="{6E8C1EB1-3293-4F01-BB66-CC2A573AFDA5}"/>
              </a:ext>
            </a:extLst>
          </p:cNvPr>
          <p:cNvSpPr>
            <a:spLocks noGrp="1"/>
          </p:cNvSpPr>
          <p:nvPr>
            <p:ph type="body" idx="1"/>
          </p:nvPr>
        </p:nvSpPr>
        <p:spPr/>
        <p:txBody>
          <a:bodyPr/>
          <a:lstStyle/>
          <a:p>
            <a:r>
              <a:rPr lang="en-US" dirty="0"/>
              <a:t>Thrivent Charitable offers a full range of giving options</a:t>
            </a:r>
          </a:p>
        </p:txBody>
      </p:sp>
      <p:sp>
        <p:nvSpPr>
          <p:cNvPr id="4" name="Date Placeholder 3">
            <a:extLst>
              <a:ext uri="{FF2B5EF4-FFF2-40B4-BE49-F238E27FC236}">
                <a16:creationId xmlns:a16="http://schemas.microsoft.com/office/drawing/2014/main" id="{7A71F829-9C82-1332-E696-200C17F5A89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14" name="Picture 13" descr="Icon&#10;&#10;Description automatically generated">
            <a:extLst>
              <a:ext uri="{FF2B5EF4-FFF2-40B4-BE49-F238E27FC236}">
                <a16:creationId xmlns:a16="http://schemas.microsoft.com/office/drawing/2014/main" id="{7B965D64-B446-D9C1-4AC9-B74C6EE7BDF2}"/>
              </a:ext>
            </a:extLst>
          </p:cNvPr>
          <p:cNvPicPr>
            <a:picLocks noChangeAspect="1"/>
          </p:cNvPicPr>
          <p:nvPr/>
        </p:nvPicPr>
        <p:blipFill>
          <a:blip r:embed="rId3"/>
          <a:stretch>
            <a:fillRect/>
          </a:stretch>
        </p:blipFill>
        <p:spPr>
          <a:xfrm>
            <a:off x="5901765" y="-454220"/>
            <a:ext cx="7420772" cy="8502354"/>
          </a:xfrm>
          <a:prstGeom prst="rect">
            <a:avLst/>
          </a:prstGeom>
        </p:spPr>
      </p:pic>
    </p:spTree>
    <p:extLst>
      <p:ext uri="{BB962C8B-B14F-4D97-AF65-F5344CB8AC3E}">
        <p14:creationId xmlns:p14="http://schemas.microsoft.com/office/powerpoint/2010/main" val="3505152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EF9C931-1CB4-06C9-ADF4-4F6964402E28}"/>
              </a:ext>
            </a:extLst>
          </p:cNvPr>
          <p:cNvSpPr txBox="1"/>
          <p:nvPr/>
        </p:nvSpPr>
        <p:spPr>
          <a:xfrm>
            <a:off x="442469" y="2276707"/>
            <a:ext cx="863126" cy="2646878"/>
          </a:xfrm>
          <a:prstGeom prst="rect">
            <a:avLst/>
          </a:prstGeom>
          <a:noFill/>
        </p:spPr>
        <p:txBody>
          <a:bodyPr wrap="square" rtlCol="0">
            <a:spAutoFit/>
          </a:bodyPr>
          <a:lstStyle/>
          <a:p>
            <a:r>
              <a:rPr lang="en-US" sz="16600" dirty="0">
                <a:solidFill>
                  <a:schemeClr val="bg2"/>
                </a:solidFill>
                <a:latin typeface="+mj-lt"/>
              </a:rPr>
              <a:t>1</a:t>
            </a:r>
          </a:p>
        </p:txBody>
      </p:sp>
      <p:sp>
        <p:nvSpPr>
          <p:cNvPr id="8" name="TextBox 7">
            <a:extLst>
              <a:ext uri="{FF2B5EF4-FFF2-40B4-BE49-F238E27FC236}">
                <a16:creationId xmlns:a16="http://schemas.microsoft.com/office/drawing/2014/main" id="{935A0AB8-0A86-A085-EC1C-BD884C29222E}"/>
              </a:ext>
            </a:extLst>
          </p:cNvPr>
          <p:cNvSpPr txBox="1"/>
          <p:nvPr/>
        </p:nvSpPr>
        <p:spPr>
          <a:xfrm>
            <a:off x="3993595" y="2276707"/>
            <a:ext cx="863126" cy="2646878"/>
          </a:xfrm>
          <a:prstGeom prst="rect">
            <a:avLst/>
          </a:prstGeom>
          <a:noFill/>
        </p:spPr>
        <p:txBody>
          <a:bodyPr wrap="square" rtlCol="0">
            <a:spAutoFit/>
          </a:bodyPr>
          <a:lstStyle/>
          <a:p>
            <a:r>
              <a:rPr lang="en-US" sz="16600" dirty="0">
                <a:solidFill>
                  <a:schemeClr val="bg2"/>
                </a:solidFill>
                <a:latin typeface="+mj-lt"/>
              </a:rPr>
              <a:t>2</a:t>
            </a:r>
          </a:p>
        </p:txBody>
      </p:sp>
      <p:sp>
        <p:nvSpPr>
          <p:cNvPr id="10" name="TextBox 9">
            <a:extLst>
              <a:ext uri="{FF2B5EF4-FFF2-40B4-BE49-F238E27FC236}">
                <a16:creationId xmlns:a16="http://schemas.microsoft.com/office/drawing/2014/main" id="{B083BC77-36CB-EC5B-221A-E374660A2FA7}"/>
              </a:ext>
            </a:extLst>
          </p:cNvPr>
          <p:cNvSpPr txBox="1"/>
          <p:nvPr/>
        </p:nvSpPr>
        <p:spPr>
          <a:xfrm>
            <a:off x="7482239" y="2241656"/>
            <a:ext cx="863126" cy="2646878"/>
          </a:xfrm>
          <a:prstGeom prst="rect">
            <a:avLst/>
          </a:prstGeom>
          <a:noFill/>
        </p:spPr>
        <p:txBody>
          <a:bodyPr wrap="square" rtlCol="0">
            <a:spAutoFit/>
          </a:bodyPr>
          <a:lstStyle/>
          <a:p>
            <a:r>
              <a:rPr lang="en-US" sz="16600" dirty="0">
                <a:solidFill>
                  <a:schemeClr val="bg2"/>
                </a:solidFill>
                <a:latin typeface="+mj-lt"/>
              </a:rPr>
              <a:t>3</a:t>
            </a:r>
          </a:p>
        </p:txBody>
      </p:sp>
      <p:sp>
        <p:nvSpPr>
          <p:cNvPr id="2" name="Title 1">
            <a:extLst>
              <a:ext uri="{FF2B5EF4-FFF2-40B4-BE49-F238E27FC236}">
                <a16:creationId xmlns:a16="http://schemas.microsoft.com/office/drawing/2014/main" id="{370AFCD9-548C-E455-9F39-ACBB7CDAB824}"/>
              </a:ext>
            </a:extLst>
          </p:cNvPr>
          <p:cNvSpPr>
            <a:spLocks noGrp="1"/>
          </p:cNvSpPr>
          <p:nvPr>
            <p:ph type="title"/>
          </p:nvPr>
        </p:nvSpPr>
        <p:spPr/>
        <p:txBody>
          <a:bodyPr/>
          <a:lstStyle/>
          <a:p>
            <a:r>
              <a:rPr lang="en-US" dirty="0"/>
              <a:t>Ways to give</a:t>
            </a:r>
          </a:p>
        </p:txBody>
      </p:sp>
      <p:sp>
        <p:nvSpPr>
          <p:cNvPr id="4" name="Date Placeholder 3">
            <a:extLst>
              <a:ext uri="{FF2B5EF4-FFF2-40B4-BE49-F238E27FC236}">
                <a16:creationId xmlns:a16="http://schemas.microsoft.com/office/drawing/2014/main" id="{7CBD290C-B90A-EB93-CB0B-C6530D9A6A9F}"/>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
        <p:nvSpPr>
          <p:cNvPr id="5" name="TextBox 4">
            <a:extLst>
              <a:ext uri="{FF2B5EF4-FFF2-40B4-BE49-F238E27FC236}">
                <a16:creationId xmlns:a16="http://schemas.microsoft.com/office/drawing/2014/main" id="{7492948E-1E93-2F3B-A991-FF4C615195EB}"/>
              </a:ext>
            </a:extLst>
          </p:cNvPr>
          <p:cNvSpPr txBox="1"/>
          <p:nvPr/>
        </p:nvSpPr>
        <p:spPr>
          <a:xfrm>
            <a:off x="4526906" y="1747256"/>
            <a:ext cx="6903094" cy="646331"/>
          </a:xfrm>
          <a:prstGeom prst="rect">
            <a:avLst/>
          </a:prstGeom>
          <a:noFill/>
        </p:spPr>
        <p:txBody>
          <a:bodyPr wrap="square">
            <a:spAutoFit/>
          </a:bodyPr>
          <a:lstStyle/>
          <a:p>
            <a:pPr eaLnBrk="1" hangingPunct="1"/>
            <a:r>
              <a:rPr lang="en-US" altLang="en-US" dirty="0"/>
              <a:t>There are three common ways to give charitably. </a:t>
            </a:r>
            <a:br>
              <a:rPr lang="en-US" altLang="en-US" dirty="0"/>
            </a:br>
            <a:r>
              <a:rPr lang="en-US" altLang="en-US" dirty="0"/>
              <a:t>Each of these giving methods may benefit your endowment fund.</a:t>
            </a:r>
          </a:p>
        </p:txBody>
      </p:sp>
      <p:cxnSp>
        <p:nvCxnSpPr>
          <p:cNvPr id="14" name="Straight Connector 13">
            <a:extLst>
              <a:ext uri="{FF2B5EF4-FFF2-40B4-BE49-F238E27FC236}">
                <a16:creationId xmlns:a16="http://schemas.microsoft.com/office/drawing/2014/main" id="{D40BD3D4-7C0D-4A78-C5C9-D04FF7F2C708}"/>
              </a:ext>
            </a:extLst>
          </p:cNvPr>
          <p:cNvCxnSpPr>
            <a:cxnSpLocks/>
          </p:cNvCxnSpPr>
          <p:nvPr/>
        </p:nvCxnSpPr>
        <p:spPr>
          <a:xfrm flipH="1">
            <a:off x="0" y="1934240"/>
            <a:ext cx="438912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34177D98-08E3-757D-41A1-471300CD1826}"/>
              </a:ext>
            </a:extLst>
          </p:cNvPr>
          <p:cNvSpPr txBox="1"/>
          <p:nvPr/>
        </p:nvSpPr>
        <p:spPr>
          <a:xfrm>
            <a:off x="1128842" y="3708484"/>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Now</a:t>
            </a:r>
            <a:endParaRPr lang="en-US" sz="2800" b="1" dirty="0">
              <a:solidFill>
                <a:srgbClr val="2E66FF"/>
              </a:solidFill>
            </a:endParaRPr>
          </a:p>
        </p:txBody>
      </p:sp>
      <p:sp>
        <p:nvSpPr>
          <p:cNvPr id="23" name="TextBox 22">
            <a:extLst>
              <a:ext uri="{FF2B5EF4-FFF2-40B4-BE49-F238E27FC236}">
                <a16:creationId xmlns:a16="http://schemas.microsoft.com/office/drawing/2014/main" id="{D3C61D29-6FC8-C7FD-693C-43966751F826}"/>
              </a:ext>
            </a:extLst>
          </p:cNvPr>
          <p:cNvSpPr txBox="1"/>
          <p:nvPr/>
        </p:nvSpPr>
        <p:spPr>
          <a:xfrm>
            <a:off x="4526906" y="3708484"/>
            <a:ext cx="2275543" cy="369332"/>
          </a:xfrm>
          <a:prstGeom prst="rect">
            <a:avLst/>
          </a:prstGeom>
          <a:noFill/>
        </p:spPr>
        <p:txBody>
          <a:bodyPr wrap="square">
            <a:noAutofit/>
          </a:bodyPr>
          <a:lstStyle/>
          <a:p>
            <a:pPr>
              <a:lnSpc>
                <a:spcPct val="90000"/>
              </a:lnSpc>
            </a:pPr>
            <a:r>
              <a:rPr lang="en-US" altLang="en-US" sz="2800" b="1" dirty="0">
                <a:solidFill>
                  <a:srgbClr val="2E66FF"/>
                </a:solidFill>
              </a:rPr>
              <a:t>Give Later</a:t>
            </a:r>
            <a:endParaRPr lang="en-US" sz="2800" b="1" dirty="0">
              <a:solidFill>
                <a:srgbClr val="2E66FF"/>
              </a:solidFill>
            </a:endParaRPr>
          </a:p>
        </p:txBody>
      </p:sp>
      <p:sp>
        <p:nvSpPr>
          <p:cNvPr id="24" name="TextBox 23">
            <a:extLst>
              <a:ext uri="{FF2B5EF4-FFF2-40B4-BE49-F238E27FC236}">
                <a16:creationId xmlns:a16="http://schemas.microsoft.com/office/drawing/2014/main" id="{A6DA0CF0-58AC-258C-59E6-DB0B97279BF4}"/>
              </a:ext>
            </a:extLst>
          </p:cNvPr>
          <p:cNvSpPr txBox="1"/>
          <p:nvPr/>
        </p:nvSpPr>
        <p:spPr>
          <a:xfrm>
            <a:off x="7934903" y="3708484"/>
            <a:ext cx="2951973" cy="369332"/>
          </a:xfrm>
          <a:prstGeom prst="rect">
            <a:avLst/>
          </a:prstGeom>
          <a:noFill/>
        </p:spPr>
        <p:txBody>
          <a:bodyPr wrap="square">
            <a:noAutofit/>
          </a:bodyPr>
          <a:lstStyle/>
          <a:p>
            <a:pPr>
              <a:lnSpc>
                <a:spcPct val="90000"/>
              </a:lnSpc>
            </a:pPr>
            <a:r>
              <a:rPr lang="en-US" altLang="en-US" sz="2800" b="1" dirty="0">
                <a:solidFill>
                  <a:srgbClr val="2E66FF"/>
                </a:solidFill>
              </a:rPr>
              <a:t>Give &amp; Receive</a:t>
            </a:r>
            <a:endParaRPr lang="en-US" sz="2800" b="1" dirty="0">
              <a:solidFill>
                <a:srgbClr val="2E66FF"/>
              </a:solidFill>
            </a:endParaRPr>
          </a:p>
        </p:txBody>
      </p:sp>
      <p:sp>
        <p:nvSpPr>
          <p:cNvPr id="28" name="TextBox 27">
            <a:extLst>
              <a:ext uri="{FF2B5EF4-FFF2-40B4-BE49-F238E27FC236}">
                <a16:creationId xmlns:a16="http://schemas.microsoft.com/office/drawing/2014/main" id="{0B9F002F-4194-10C3-CA9D-FD8547E1CC9D}"/>
              </a:ext>
            </a:extLst>
          </p:cNvPr>
          <p:cNvSpPr txBox="1"/>
          <p:nvPr/>
        </p:nvSpPr>
        <p:spPr>
          <a:xfrm>
            <a:off x="1128841" y="4280259"/>
            <a:ext cx="2643011" cy="1323439"/>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Cash</a:t>
            </a:r>
          </a:p>
          <a:p>
            <a:pPr marL="285750" indent="-285750">
              <a:buFont typeface="Arial" panose="020B0604020202020204" pitchFamily="34" charset="0"/>
              <a:buChar char="•"/>
            </a:pPr>
            <a:r>
              <a:rPr lang="en-US" sz="1600" b="0" dirty="0">
                <a:solidFill>
                  <a:schemeClr val="tx1"/>
                </a:solidFill>
              </a:rPr>
              <a:t>Securities</a:t>
            </a:r>
          </a:p>
          <a:p>
            <a:pPr marL="285750" indent="-285750">
              <a:buFont typeface="Arial" panose="020B0604020202020204" pitchFamily="34" charset="0"/>
              <a:buChar char="•"/>
            </a:pPr>
            <a:r>
              <a:rPr lang="en-US" sz="1600" b="0" dirty="0">
                <a:solidFill>
                  <a:schemeClr val="tx1"/>
                </a:solidFill>
              </a:rPr>
              <a:t>Qualified charitable distributions (QCDs)</a:t>
            </a:r>
            <a:endParaRPr lang="en-US" sz="1600" dirty="0"/>
          </a:p>
          <a:p>
            <a:pPr marL="285750" indent="-285750">
              <a:buFont typeface="Arial" panose="020B0604020202020204" pitchFamily="34" charset="0"/>
              <a:buChar char="•"/>
            </a:pPr>
            <a:r>
              <a:rPr lang="en-US" sz="1600" b="0" dirty="0">
                <a:solidFill>
                  <a:schemeClr val="tx1"/>
                </a:solidFill>
              </a:rPr>
              <a:t>Real estate</a:t>
            </a:r>
            <a:endParaRPr lang="en-US" sz="1600" dirty="0"/>
          </a:p>
        </p:txBody>
      </p:sp>
      <p:sp>
        <p:nvSpPr>
          <p:cNvPr id="29" name="TextBox 28">
            <a:extLst>
              <a:ext uri="{FF2B5EF4-FFF2-40B4-BE49-F238E27FC236}">
                <a16:creationId xmlns:a16="http://schemas.microsoft.com/office/drawing/2014/main" id="{DD6FB489-2555-915E-185A-40CA2CEC18C7}"/>
              </a:ext>
            </a:extLst>
          </p:cNvPr>
          <p:cNvSpPr txBox="1"/>
          <p:nvPr/>
        </p:nvSpPr>
        <p:spPr>
          <a:xfrm>
            <a:off x="4526907" y="4286550"/>
            <a:ext cx="2643012" cy="1077218"/>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Gift through will</a:t>
            </a:r>
          </a:p>
          <a:p>
            <a:pPr marL="285750" indent="-285750">
              <a:buFont typeface="Arial" panose="020B0604020202020204" pitchFamily="34" charset="0"/>
              <a:buChar char="•"/>
            </a:pPr>
            <a:r>
              <a:rPr lang="en-US" sz="1600" dirty="0"/>
              <a:t>B</a:t>
            </a:r>
            <a:r>
              <a:rPr lang="en-US" sz="1600" b="0" dirty="0">
                <a:solidFill>
                  <a:schemeClr val="tx1"/>
                </a:solidFill>
              </a:rPr>
              <a:t>eneficiary designation</a:t>
            </a:r>
          </a:p>
          <a:p>
            <a:pPr marL="285750" indent="-285750">
              <a:buFont typeface="Arial" panose="020B0604020202020204" pitchFamily="34" charset="0"/>
              <a:buChar char="•"/>
            </a:pPr>
            <a:r>
              <a:rPr lang="en-US" sz="1600" dirty="0"/>
              <a:t>L</a:t>
            </a:r>
            <a:r>
              <a:rPr lang="en-US" sz="1600" b="0" dirty="0">
                <a:solidFill>
                  <a:schemeClr val="tx1"/>
                </a:solidFill>
              </a:rPr>
              <a:t>ife insurance</a:t>
            </a:r>
          </a:p>
          <a:p>
            <a:pPr marL="285750" indent="-285750">
              <a:buFont typeface="Arial" panose="020B0604020202020204" pitchFamily="34" charset="0"/>
              <a:buChar char="•"/>
            </a:pPr>
            <a:r>
              <a:rPr lang="en-US" sz="1600" dirty="0"/>
              <a:t>L</a:t>
            </a:r>
            <a:r>
              <a:rPr lang="en-US" sz="1600" b="0" dirty="0">
                <a:solidFill>
                  <a:schemeClr val="tx1"/>
                </a:solidFill>
              </a:rPr>
              <a:t>ife estate reserved</a:t>
            </a:r>
            <a:endParaRPr lang="en-US" sz="1600" dirty="0"/>
          </a:p>
        </p:txBody>
      </p:sp>
      <p:sp>
        <p:nvSpPr>
          <p:cNvPr id="30" name="TextBox 29">
            <a:extLst>
              <a:ext uri="{FF2B5EF4-FFF2-40B4-BE49-F238E27FC236}">
                <a16:creationId xmlns:a16="http://schemas.microsoft.com/office/drawing/2014/main" id="{121B957A-01E5-BB1F-3872-C033A8916E5B}"/>
              </a:ext>
            </a:extLst>
          </p:cNvPr>
          <p:cNvSpPr txBox="1"/>
          <p:nvPr/>
        </p:nvSpPr>
        <p:spPr>
          <a:xfrm>
            <a:off x="7934903" y="4304544"/>
            <a:ext cx="2643011" cy="1077218"/>
          </a:xfrm>
          <a:prstGeom prst="rect">
            <a:avLst/>
          </a:prstGeom>
          <a:noFill/>
        </p:spPr>
        <p:txBody>
          <a:bodyPr wrap="square" rtlCol="0">
            <a:spAutoFit/>
          </a:bodyPr>
          <a:lstStyle/>
          <a:p>
            <a:pPr marL="285750" indent="-285750">
              <a:buFont typeface="Arial" panose="020B0604020202020204" pitchFamily="34" charset="0"/>
              <a:buChar char="•"/>
            </a:pPr>
            <a:r>
              <a:rPr lang="en-US" sz="1600" b="0" dirty="0">
                <a:solidFill>
                  <a:schemeClr val="tx1"/>
                </a:solidFill>
              </a:rPr>
              <a:t>Lifetime income from charitable gift annuities or charitable remainder trusts</a:t>
            </a:r>
            <a:endParaRPr lang="en-US" sz="1600" dirty="0"/>
          </a:p>
        </p:txBody>
      </p:sp>
    </p:spTree>
    <p:extLst>
      <p:ext uri="{BB962C8B-B14F-4D97-AF65-F5344CB8AC3E}">
        <p14:creationId xmlns:p14="http://schemas.microsoft.com/office/powerpoint/2010/main" val="34425042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dirty="0">
                <a:solidFill>
                  <a:schemeClr val="tx1"/>
                </a:solidFill>
              </a:rPr>
              <a:t>Give Now.</a:t>
            </a:r>
            <a:br>
              <a:rPr lang="en-US" dirty="0">
                <a:solidFill>
                  <a:schemeClr val="tx1"/>
                </a:solidFill>
              </a:rPr>
            </a:br>
            <a:r>
              <a:rPr lang="en-US" dirty="0"/>
              <a:t>Give Later.</a:t>
            </a:r>
            <a:br>
              <a:rPr lang="en-US" dirty="0"/>
            </a:br>
            <a:r>
              <a:rPr lang="en-US" dirty="0"/>
              <a:t>Give &amp; Receive.</a:t>
            </a:r>
            <a:r>
              <a:rPr lang="en-US" sz="4000" baseline="30000" dirty="0"/>
              <a:t>™</a:t>
            </a:r>
            <a:r>
              <a:rPr lang="en-US" dirty="0"/>
              <a:t> </a:t>
            </a:r>
          </a:p>
        </p:txBody>
      </p:sp>
      <p:sp>
        <p:nvSpPr>
          <p:cNvPr id="3" name="Date Placeholder 2">
            <a:extLst>
              <a:ext uri="{FF2B5EF4-FFF2-40B4-BE49-F238E27FC236}">
                <a16:creationId xmlns:a16="http://schemas.microsoft.com/office/drawing/2014/main" id="{8A590B95-EB46-6A97-8CDF-ABB91BD2AEE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057473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dirty="0">
                <a:latin typeface="Baskerville Old Face" panose="02020602080505020303" pitchFamily="18" charset="0"/>
                <a:ea typeface="Baskerville" panose="02020502070401020303" pitchFamily="18" charset="0"/>
              </a:rPr>
              <a:t>We’re all familiar with the concept of taking out our checkbook and donating in response to an appeal, but we can also be more strategic and potentially give in bigger, wiser ways.</a:t>
            </a:r>
            <a:endParaRPr lang="en-US" dirty="0"/>
          </a:p>
        </p:txBody>
      </p:sp>
      <p:sp>
        <p:nvSpPr>
          <p:cNvPr id="3" name="Date Placeholder 2">
            <a:extLst>
              <a:ext uri="{FF2B5EF4-FFF2-40B4-BE49-F238E27FC236}">
                <a16:creationId xmlns:a16="http://schemas.microsoft.com/office/drawing/2014/main" id="{FB0349A0-8E0A-4A6E-C95A-D869526E1813}"/>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4" name="Rectangle 3">
            <a:extLst>
              <a:ext uri="{FF2B5EF4-FFF2-40B4-BE49-F238E27FC236}">
                <a16:creationId xmlns:a16="http://schemas.microsoft.com/office/drawing/2014/main" id="{ECE56AC3-D49A-AA8B-A0F3-F68F5B1D2CF1}"/>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D6475F0-F52E-78C1-3547-491B6C0466C2}"/>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EA303EC1-CF99-12C6-8C1A-8F9F539281D6}"/>
              </a:ext>
            </a:extLst>
          </p:cNvPr>
          <p:cNvCxnSpPr>
            <a:cxnSpLocks/>
          </p:cNvCxnSpPr>
          <p:nvPr/>
        </p:nvCxnSpPr>
        <p:spPr>
          <a:xfrm>
            <a:off x="2516807" y="2238841"/>
            <a:ext cx="4260008"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3089889-EE49-3A9D-144D-614DAA2115B4}"/>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14" name="TextBox 13">
            <a:extLst>
              <a:ext uri="{FF2B5EF4-FFF2-40B4-BE49-F238E27FC236}">
                <a16:creationId xmlns:a16="http://schemas.microsoft.com/office/drawing/2014/main" id="{5CF61D0D-6C43-3554-9D78-726CCAD4360C}"/>
              </a:ext>
            </a:extLst>
          </p:cNvPr>
          <p:cNvSpPr txBox="1"/>
          <p:nvPr/>
        </p:nvSpPr>
        <p:spPr>
          <a:xfrm>
            <a:off x="1213361" y="2934910"/>
            <a:ext cx="5216010" cy="2959785"/>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Cash.</a:t>
            </a:r>
          </a:p>
          <a:p>
            <a:pPr marL="285750" indent="-285750">
              <a:spcAft>
                <a:spcPts val="1000"/>
              </a:spcAft>
              <a:buFont typeface="Arial" panose="020B0604020202020204" pitchFamily="34" charset="0"/>
              <a:buChar char="•"/>
            </a:pPr>
            <a:r>
              <a:rPr lang="en-US" sz="1600" b="0" dirty="0">
                <a:solidFill>
                  <a:schemeClr val="tx1"/>
                </a:solidFill>
              </a:rPr>
              <a:t>Publicly traded securities.</a:t>
            </a:r>
          </a:p>
          <a:p>
            <a:pPr marL="285750" indent="-285750">
              <a:spcAft>
                <a:spcPts val="1000"/>
              </a:spcAft>
              <a:buFont typeface="Arial" panose="020B0604020202020204" pitchFamily="34" charset="0"/>
              <a:buChar char="•"/>
            </a:pPr>
            <a:r>
              <a:rPr lang="en-US" sz="1600" b="0" dirty="0">
                <a:solidFill>
                  <a:schemeClr val="tx1"/>
                </a:solidFill>
              </a:rPr>
              <a:t>Real estate.</a:t>
            </a:r>
          </a:p>
          <a:p>
            <a:pPr marL="285750" indent="-285750">
              <a:spcAft>
                <a:spcPts val="1000"/>
              </a:spcAft>
              <a:buFont typeface="Arial" panose="020B0604020202020204" pitchFamily="34" charset="0"/>
              <a:buChar char="•"/>
            </a:pPr>
            <a:r>
              <a:rPr lang="en-US" sz="1600" b="0" dirty="0">
                <a:solidFill>
                  <a:schemeClr val="tx1"/>
                </a:solidFill>
              </a:rPr>
              <a:t>Closely held stock.</a:t>
            </a:r>
          </a:p>
          <a:p>
            <a:pPr marL="285750" indent="-285750">
              <a:spcAft>
                <a:spcPts val="1000"/>
              </a:spcAft>
              <a:buFont typeface="Arial" panose="020B0604020202020204" pitchFamily="34" charset="0"/>
              <a:buChar char="•"/>
            </a:pPr>
            <a:r>
              <a:rPr lang="en-US" sz="1600" b="0" dirty="0">
                <a:solidFill>
                  <a:schemeClr val="tx1"/>
                </a:solidFill>
              </a:rPr>
              <a:t>Qualified charitable distributions (QCDs) from IRA.</a:t>
            </a:r>
          </a:p>
          <a:p>
            <a:pPr marL="285750" indent="-285750">
              <a:spcAft>
                <a:spcPts val="1000"/>
              </a:spcAft>
              <a:buFont typeface="Arial" panose="020B0604020202020204" pitchFamily="34" charset="0"/>
              <a:buChar char="•"/>
            </a:pPr>
            <a:r>
              <a:rPr lang="en-US" sz="1600" b="0" dirty="0">
                <a:solidFill>
                  <a:schemeClr val="tx1"/>
                </a:solidFill>
              </a:rPr>
              <a:t>Crops/farm equipment.</a:t>
            </a:r>
          </a:p>
          <a:p>
            <a:pPr marL="285750" indent="-285750">
              <a:spcAft>
                <a:spcPts val="1000"/>
              </a:spcAft>
              <a:buFont typeface="Arial" panose="020B0604020202020204" pitchFamily="34" charset="0"/>
              <a:buChar char="•"/>
            </a:pPr>
            <a:r>
              <a:rPr lang="en-US" sz="1600" b="0" dirty="0">
                <a:solidFill>
                  <a:schemeClr val="tx1"/>
                </a:solidFill>
              </a:rPr>
              <a:t>Limited or general partnerships.</a:t>
            </a:r>
          </a:p>
          <a:p>
            <a:pPr marL="285750" indent="-285750">
              <a:spcAft>
                <a:spcPts val="1000"/>
              </a:spcAft>
              <a:buFont typeface="Arial" panose="020B0604020202020204" pitchFamily="34" charset="0"/>
              <a:buChar char="•"/>
            </a:pPr>
            <a:r>
              <a:rPr lang="en-US" sz="1600" b="0" dirty="0">
                <a:solidFill>
                  <a:schemeClr val="tx1"/>
                </a:solidFill>
              </a:rPr>
              <a:t>Limited liability company.</a:t>
            </a:r>
          </a:p>
        </p:txBody>
      </p:sp>
      <p:sp>
        <p:nvSpPr>
          <p:cNvPr id="15" name="TextBox 14">
            <a:extLst>
              <a:ext uri="{FF2B5EF4-FFF2-40B4-BE49-F238E27FC236}">
                <a16:creationId xmlns:a16="http://schemas.microsoft.com/office/drawing/2014/main" id="{C476AEF4-C8F9-9F4A-FB42-450AF08FF034}"/>
              </a:ext>
            </a:extLst>
          </p:cNvPr>
          <p:cNvSpPr txBox="1"/>
          <p:nvPr/>
        </p:nvSpPr>
        <p:spPr>
          <a:xfrm>
            <a:off x="7071543" y="2934910"/>
            <a:ext cx="4302909" cy="2185214"/>
          </a:xfrm>
          <a:prstGeom prst="rect">
            <a:avLst/>
          </a:prstGeom>
          <a:noFill/>
        </p:spPr>
        <p:txBody>
          <a:bodyPr wrap="square" numCol="1" spcCol="182880">
            <a:spAutoFit/>
          </a:bodyPr>
          <a:lstStyle/>
          <a:p>
            <a:pPr marL="285750" indent="-285750">
              <a:spcBef>
                <a:spcPts val="600"/>
              </a:spcBef>
              <a:spcAft>
                <a:spcPts val="1000"/>
              </a:spcAft>
              <a:buFont typeface="Arial" panose="020B0604020202020204" pitchFamily="34" charset="0"/>
              <a:buChar char="•"/>
            </a:pPr>
            <a:r>
              <a:rPr lang="en-US" sz="1600" b="0" dirty="0">
                <a:solidFill>
                  <a:schemeClr val="tx1"/>
                </a:solidFill>
              </a:rPr>
              <a:t>Want to provide charitable support now, while living.</a:t>
            </a:r>
          </a:p>
          <a:p>
            <a:pPr marL="285750" indent="-285750">
              <a:spcBef>
                <a:spcPts val="600"/>
              </a:spcBef>
              <a:spcAft>
                <a:spcPts val="1000"/>
              </a:spcAft>
              <a:buFont typeface="Arial" panose="020B0604020202020204" pitchFamily="34" charset="0"/>
              <a:buChar char="•"/>
            </a:pPr>
            <a:r>
              <a:rPr lang="en-US" sz="1600" b="0" dirty="0">
                <a:solidFill>
                  <a:schemeClr val="tx1"/>
                </a:solidFill>
              </a:rPr>
              <a:t>Want to give long-term assets and avoid paying taxes on capital gains.</a:t>
            </a:r>
          </a:p>
          <a:p>
            <a:pPr marL="285750" indent="-285750">
              <a:spcBef>
                <a:spcPts val="600"/>
              </a:spcBef>
              <a:spcAft>
                <a:spcPts val="1000"/>
              </a:spcAft>
              <a:buFont typeface="Arial" panose="020B0604020202020204" pitchFamily="34" charset="0"/>
              <a:buChar char="•"/>
            </a:pPr>
            <a:r>
              <a:rPr lang="en-US" sz="1600" b="0" dirty="0">
                <a:solidFill>
                  <a:schemeClr val="tx1"/>
                </a:solidFill>
              </a:rPr>
              <a:t>Wish to include family in giving decisions. </a:t>
            </a:r>
          </a:p>
          <a:p>
            <a:pPr marL="285750" indent="-285750">
              <a:spcBef>
                <a:spcPts val="600"/>
              </a:spcBef>
              <a:spcAft>
                <a:spcPts val="1000"/>
              </a:spcAft>
              <a:buFont typeface="Arial" panose="020B0604020202020204" pitchFamily="34" charset="0"/>
              <a:buChar char="•"/>
            </a:pPr>
            <a:r>
              <a:rPr lang="en-US" sz="1600" b="0" dirty="0">
                <a:solidFill>
                  <a:schemeClr val="tx1"/>
                </a:solidFill>
              </a:rPr>
              <a:t>Seek a potential charitable deduction.</a:t>
            </a:r>
          </a:p>
        </p:txBody>
      </p:sp>
      <p:sp>
        <p:nvSpPr>
          <p:cNvPr id="16" name="TextBox 15">
            <a:extLst>
              <a:ext uri="{FF2B5EF4-FFF2-40B4-BE49-F238E27FC236}">
                <a16:creationId xmlns:a16="http://schemas.microsoft.com/office/drawing/2014/main" id="{B5736105-8825-F17E-8B92-AE730153CE2C}"/>
              </a:ext>
            </a:extLst>
          </p:cNvPr>
          <p:cNvSpPr txBox="1"/>
          <p:nvPr/>
        </p:nvSpPr>
        <p:spPr>
          <a:xfrm>
            <a:off x="162376" y="1473368"/>
            <a:ext cx="863126" cy="1446550"/>
          </a:xfrm>
          <a:prstGeom prst="rect">
            <a:avLst/>
          </a:prstGeom>
          <a:noFill/>
        </p:spPr>
        <p:txBody>
          <a:bodyPr wrap="square" rtlCol="0">
            <a:spAutoFit/>
          </a:bodyPr>
          <a:lstStyle/>
          <a:p>
            <a:r>
              <a:rPr lang="en-US" sz="8800" dirty="0">
                <a:solidFill>
                  <a:schemeClr val="bg2">
                    <a:lumMod val="90000"/>
                  </a:schemeClr>
                </a:solidFill>
                <a:latin typeface="+mj-lt"/>
              </a:rPr>
              <a:t>1</a:t>
            </a:r>
          </a:p>
        </p:txBody>
      </p:sp>
      <p:sp>
        <p:nvSpPr>
          <p:cNvPr id="17" name="TextBox 16">
            <a:extLst>
              <a:ext uri="{FF2B5EF4-FFF2-40B4-BE49-F238E27FC236}">
                <a16:creationId xmlns:a16="http://schemas.microsoft.com/office/drawing/2014/main" id="{6230168E-0F55-1643-F831-C74E03949DF2}"/>
              </a:ext>
            </a:extLst>
          </p:cNvPr>
          <p:cNvSpPr txBox="1"/>
          <p:nvPr/>
        </p:nvSpPr>
        <p:spPr>
          <a:xfrm>
            <a:off x="748626" y="2001137"/>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Now</a:t>
            </a:r>
            <a:endParaRPr lang="en-US" sz="2800" b="1" dirty="0">
              <a:solidFill>
                <a:srgbClr val="2E66FF"/>
              </a:solidFill>
            </a:endParaRPr>
          </a:p>
        </p:txBody>
      </p:sp>
      <p:cxnSp>
        <p:nvCxnSpPr>
          <p:cNvPr id="18" name="Straight Connector 17">
            <a:extLst>
              <a:ext uri="{FF2B5EF4-FFF2-40B4-BE49-F238E27FC236}">
                <a16:creationId xmlns:a16="http://schemas.microsoft.com/office/drawing/2014/main" id="{443513E0-D931-1A42-FD13-B08FB6C5C0A0}"/>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6A2603A-2194-8D2C-8ECD-AD5AC5CA1893}"/>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06876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Gifts of securities and property</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4241006"/>
            <a:ext cx="0" cy="40183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2349572"/>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621444" y="4648200"/>
            <a:ext cx="2253129"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1875285"/>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23455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9F7E4D68-296B-44B5-9AC6-4A0C6B9D3D83}"/>
              </a:ext>
            </a:extLst>
          </p:cNvPr>
          <p:cNvCxnSpPr>
            <a:cxnSpLocks/>
          </p:cNvCxnSpPr>
          <p:nvPr/>
        </p:nvCxnSpPr>
        <p:spPr>
          <a:xfrm>
            <a:off x="3874573" y="4649983"/>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D77D9976-9F92-7276-D769-BC1BD697D2AE}"/>
              </a:ext>
            </a:extLst>
          </p:cNvPr>
          <p:cNvSpPr txBox="1"/>
          <p:nvPr/>
        </p:nvSpPr>
        <p:spPr>
          <a:xfrm>
            <a:off x="1010440" y="3657644"/>
            <a:ext cx="1305466" cy="338554"/>
          </a:xfrm>
          <a:prstGeom prst="rect">
            <a:avLst/>
          </a:prstGeom>
          <a:noFill/>
        </p:spPr>
        <p:txBody>
          <a:bodyPr wrap="square" rtlCol="0">
            <a:spAutoFit/>
          </a:bodyPr>
          <a:lstStyle/>
          <a:p>
            <a:pPr algn="ctr"/>
            <a:r>
              <a:rPr lang="en-US" sz="1600" b="1" dirty="0"/>
              <a:t>Supporters</a:t>
            </a:r>
          </a:p>
        </p:txBody>
      </p:sp>
      <p:sp>
        <p:nvSpPr>
          <p:cNvPr id="27" name="TextBox 26">
            <a:extLst>
              <a:ext uri="{FF2B5EF4-FFF2-40B4-BE49-F238E27FC236}">
                <a16:creationId xmlns:a16="http://schemas.microsoft.com/office/drawing/2014/main" id="{EFD46FE2-9DC8-7A53-3F19-C451C1E16C8B}"/>
              </a:ext>
            </a:extLst>
          </p:cNvPr>
          <p:cNvSpPr txBox="1"/>
          <p:nvPr/>
        </p:nvSpPr>
        <p:spPr>
          <a:xfrm>
            <a:off x="5238194" y="3537164"/>
            <a:ext cx="1577166" cy="584775"/>
          </a:xfrm>
          <a:prstGeom prst="rect">
            <a:avLst/>
          </a:prstGeom>
          <a:noFill/>
        </p:spPr>
        <p:txBody>
          <a:bodyPr wrap="square" rtlCol="0">
            <a:spAutoFit/>
          </a:bodyPr>
          <a:lstStyle/>
          <a:p>
            <a:pPr algn="ctr"/>
            <a:r>
              <a:rPr lang="en-US" sz="1600" b="1" dirty="0"/>
              <a:t>Endowment Fund</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sp>
        <p:nvSpPr>
          <p:cNvPr id="4" name="TextBox 3">
            <a:extLst>
              <a:ext uri="{FF2B5EF4-FFF2-40B4-BE49-F238E27FC236}">
                <a16:creationId xmlns:a16="http://schemas.microsoft.com/office/drawing/2014/main" id="{B30743A9-1EF7-B3F0-4EF1-6E87DDD6A045}"/>
              </a:ext>
            </a:extLst>
          </p:cNvPr>
          <p:cNvSpPr txBox="1"/>
          <p:nvPr/>
        </p:nvSpPr>
        <p:spPr>
          <a:xfrm>
            <a:off x="3753125" y="1456923"/>
            <a:ext cx="1726132" cy="430887"/>
          </a:xfrm>
          <a:prstGeom prst="rect">
            <a:avLst/>
          </a:prstGeom>
          <a:noFill/>
        </p:spPr>
        <p:txBody>
          <a:bodyPr wrap="square" rtlCol="0">
            <a:spAutoFit/>
          </a:bodyPr>
          <a:lstStyle/>
          <a:p>
            <a:r>
              <a:rPr lang="en-US" sz="1100" i="1" dirty="0"/>
              <a:t>Gifts to support endowment fund</a:t>
            </a:r>
          </a:p>
        </p:txBody>
      </p:sp>
      <p:sp>
        <p:nvSpPr>
          <p:cNvPr id="5" name="TextBox 4">
            <a:extLst>
              <a:ext uri="{FF2B5EF4-FFF2-40B4-BE49-F238E27FC236}">
                <a16:creationId xmlns:a16="http://schemas.microsoft.com/office/drawing/2014/main" id="{E9EE5856-B145-528B-D4E2-946AAC8A2C2E}"/>
              </a:ext>
            </a:extLst>
          </p:cNvPr>
          <p:cNvSpPr txBox="1"/>
          <p:nvPr/>
        </p:nvSpPr>
        <p:spPr>
          <a:xfrm>
            <a:off x="8037527" y="1259076"/>
            <a:ext cx="2333988" cy="600164"/>
          </a:xfrm>
          <a:prstGeom prst="rect">
            <a:avLst/>
          </a:prstGeom>
          <a:noFill/>
        </p:spPr>
        <p:txBody>
          <a:bodyPr wrap="square" rtlCol="0">
            <a:spAutoFit/>
          </a:bodyPr>
          <a:lstStyle/>
          <a:p>
            <a:r>
              <a:rPr lang="en-US" sz="1100" i="1" dirty="0"/>
              <a:t>Distributions from the endowment fund support endowment’s charitable support mission</a:t>
            </a:r>
          </a:p>
        </p:txBody>
      </p:sp>
      <p:sp>
        <p:nvSpPr>
          <p:cNvPr id="6" name="TextBox 5">
            <a:extLst>
              <a:ext uri="{FF2B5EF4-FFF2-40B4-BE49-F238E27FC236}">
                <a16:creationId xmlns:a16="http://schemas.microsoft.com/office/drawing/2014/main" id="{8407F507-AA34-C7A9-F084-D58E4216753C}"/>
              </a:ext>
            </a:extLst>
          </p:cNvPr>
          <p:cNvSpPr txBox="1"/>
          <p:nvPr/>
        </p:nvSpPr>
        <p:spPr>
          <a:xfrm>
            <a:off x="3738837" y="5161156"/>
            <a:ext cx="2046200" cy="769441"/>
          </a:xfrm>
          <a:prstGeom prst="rect">
            <a:avLst/>
          </a:prstGeom>
          <a:noFill/>
        </p:spPr>
        <p:txBody>
          <a:bodyPr wrap="square" rtlCol="0">
            <a:spAutoFit/>
          </a:bodyPr>
          <a:lstStyle/>
          <a:p>
            <a:r>
              <a:rPr lang="en-US" sz="1100" i="1" dirty="0"/>
              <a:t>Supporters may receive income tax deduction</a:t>
            </a:r>
          </a:p>
          <a:p>
            <a:r>
              <a:rPr lang="en-US" sz="1100" i="1" dirty="0"/>
              <a:t>May avoid capital gain on gifts of appreciated assets.</a:t>
            </a:r>
          </a:p>
        </p:txBody>
      </p:sp>
      <p:pic>
        <p:nvPicPr>
          <p:cNvPr id="3" name="Picture 2">
            <a:extLst>
              <a:ext uri="{FF2B5EF4-FFF2-40B4-BE49-F238E27FC236}">
                <a16:creationId xmlns:a16="http://schemas.microsoft.com/office/drawing/2014/main" id="{CDF39B91-2391-A128-712A-CFC78A9631DA}"/>
              </a:ext>
            </a:extLst>
          </p:cNvPr>
          <p:cNvPicPr>
            <a:picLocks noChangeAspect="1"/>
          </p:cNvPicPr>
          <p:nvPr/>
        </p:nvPicPr>
        <p:blipFill>
          <a:blip r:embed="rId3"/>
          <a:srcRect/>
          <a:stretch/>
        </p:blipFill>
        <p:spPr>
          <a:xfrm>
            <a:off x="1141037" y="2392454"/>
            <a:ext cx="1044273" cy="1044273"/>
          </a:xfrm>
          <a:prstGeom prst="rect">
            <a:avLst/>
          </a:prstGeom>
        </p:spPr>
      </p:pic>
      <p:sp>
        <p:nvSpPr>
          <p:cNvPr id="11" name="Oval 10">
            <a:extLst>
              <a:ext uri="{FF2B5EF4-FFF2-40B4-BE49-F238E27FC236}">
                <a16:creationId xmlns:a16="http://schemas.microsoft.com/office/drawing/2014/main" id="{B5D4AD9D-DA37-ACD5-C240-97F9F19CC92C}"/>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22D2BFE2-A880-0B49-50B9-B0E40F293EB4}"/>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3E6C7237-FEF1-A156-F610-DC119767C0DE}"/>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descr="Icon&#10;&#10;Description automatically generated">
            <a:extLst>
              <a:ext uri="{FF2B5EF4-FFF2-40B4-BE49-F238E27FC236}">
                <a16:creationId xmlns:a16="http://schemas.microsoft.com/office/drawing/2014/main" id="{1E1882B5-BC3C-0D74-6FE8-568257BB96CB}"/>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15" name="Picture 14" descr="Icon&#10;&#10;Description automatically generated">
            <a:extLst>
              <a:ext uri="{FF2B5EF4-FFF2-40B4-BE49-F238E27FC236}">
                <a16:creationId xmlns:a16="http://schemas.microsoft.com/office/drawing/2014/main" id="{0CE7A6D6-A7FF-841E-44AF-1F57F31B927C}"/>
              </a:ext>
            </a:extLst>
          </p:cNvPr>
          <p:cNvPicPr>
            <a:picLocks noChangeAspect="1"/>
          </p:cNvPicPr>
          <p:nvPr/>
        </p:nvPicPr>
        <p:blipFill>
          <a:blip r:embed="rId5"/>
          <a:stretch>
            <a:fillRect/>
          </a:stretch>
        </p:blipFill>
        <p:spPr>
          <a:xfrm>
            <a:off x="9913670" y="2455865"/>
            <a:ext cx="917450" cy="917450"/>
          </a:xfrm>
          <a:prstGeom prst="rect">
            <a:avLst/>
          </a:prstGeom>
        </p:spPr>
      </p:pic>
      <p:sp>
        <p:nvSpPr>
          <p:cNvPr id="7" name="Date Placeholder 6">
            <a:extLst>
              <a:ext uri="{FF2B5EF4-FFF2-40B4-BE49-F238E27FC236}">
                <a16:creationId xmlns:a16="http://schemas.microsoft.com/office/drawing/2014/main" id="{AEE22E1A-5465-B501-5C09-553E4C809C3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41449909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Qualified charitable distributions (QCDs)</a:t>
            </a:r>
          </a:p>
        </p:txBody>
      </p:sp>
      <p:sp>
        <p:nvSpPr>
          <p:cNvPr id="16" name="TextBox 15">
            <a:extLst>
              <a:ext uri="{FF2B5EF4-FFF2-40B4-BE49-F238E27FC236}">
                <a16:creationId xmlns:a16="http://schemas.microsoft.com/office/drawing/2014/main" id="{046A3AC9-A3DE-F931-845A-6E8EA6F6E3E9}"/>
              </a:ext>
            </a:extLst>
          </p:cNvPr>
          <p:cNvSpPr txBox="1"/>
          <p:nvPr/>
        </p:nvSpPr>
        <p:spPr>
          <a:xfrm>
            <a:off x="3770816" y="1199534"/>
            <a:ext cx="2714351" cy="677108"/>
          </a:xfrm>
          <a:prstGeom prst="rect">
            <a:avLst/>
          </a:prstGeom>
          <a:noFill/>
        </p:spPr>
        <p:txBody>
          <a:bodyPr wrap="square" rtlCol="0">
            <a:spAutoFit/>
          </a:bodyPr>
          <a:lstStyle/>
          <a:p>
            <a:pPr>
              <a:spcAft>
                <a:spcPts val="600"/>
              </a:spcAft>
            </a:pPr>
            <a:r>
              <a:rPr lang="en-US" sz="1100" b="0" i="1" dirty="0"/>
              <a:t>Donor gives QCDs to endowment fund</a:t>
            </a:r>
          </a:p>
          <a:p>
            <a:pPr>
              <a:spcAft>
                <a:spcPts val="600"/>
              </a:spcAft>
            </a:pPr>
            <a:r>
              <a:rPr lang="en-US" sz="1100" b="0" i="1" dirty="0"/>
              <a:t>Donor’s QCD counts toward required minimum distributions. </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044109" y="1441031"/>
            <a:ext cx="2573322" cy="430887"/>
          </a:xfrm>
          <a:prstGeom prst="rect">
            <a:avLst/>
          </a:prstGeom>
          <a:noFill/>
        </p:spPr>
        <p:txBody>
          <a:bodyPr wrap="square" rtlCol="0">
            <a:spAutoFit/>
          </a:bodyPr>
          <a:lstStyle/>
          <a:p>
            <a:r>
              <a:rPr lang="en-US" sz="1100" b="0" dirty="0"/>
              <a:t>Distributions from endowment fund support endowment’s mission.</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4241006"/>
            <a:ext cx="0" cy="40183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2349572"/>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621444" y="4648200"/>
            <a:ext cx="2253129"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1875285"/>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23455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70890FA3-914D-161F-FADC-00E64385B2E4}"/>
              </a:ext>
            </a:extLst>
          </p:cNvPr>
          <p:cNvSpPr txBox="1"/>
          <p:nvPr/>
        </p:nvSpPr>
        <p:spPr>
          <a:xfrm>
            <a:off x="3738837" y="5161156"/>
            <a:ext cx="2046200" cy="261610"/>
          </a:xfrm>
          <a:prstGeom prst="rect">
            <a:avLst/>
          </a:prstGeom>
          <a:noFill/>
        </p:spPr>
        <p:txBody>
          <a:bodyPr wrap="square" rtlCol="0">
            <a:spAutoFit/>
          </a:bodyPr>
          <a:lstStyle/>
          <a:p>
            <a:pPr>
              <a:spcAft>
                <a:spcPts val="400"/>
              </a:spcAft>
            </a:pPr>
            <a:r>
              <a:rPr lang="en-US" sz="1100" b="0" i="1" dirty="0"/>
              <a:t>Income tax may not be owed</a:t>
            </a:r>
            <a:endParaRPr lang="en-GB" sz="1100" b="0" i="1" dirty="0"/>
          </a:p>
        </p:txBody>
      </p:sp>
      <p:cxnSp>
        <p:nvCxnSpPr>
          <p:cNvPr id="9" name="Straight Connector 8">
            <a:extLst>
              <a:ext uri="{FF2B5EF4-FFF2-40B4-BE49-F238E27FC236}">
                <a16:creationId xmlns:a16="http://schemas.microsoft.com/office/drawing/2014/main" id="{9F7E4D68-296B-44B5-9AC6-4A0C6B9D3D83}"/>
              </a:ext>
            </a:extLst>
          </p:cNvPr>
          <p:cNvCxnSpPr>
            <a:cxnSpLocks/>
          </p:cNvCxnSpPr>
          <p:nvPr/>
        </p:nvCxnSpPr>
        <p:spPr>
          <a:xfrm>
            <a:off x="3874573" y="4649983"/>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D77D9976-9F92-7276-D769-BC1BD697D2AE}"/>
              </a:ext>
            </a:extLst>
          </p:cNvPr>
          <p:cNvSpPr txBox="1"/>
          <p:nvPr/>
        </p:nvSpPr>
        <p:spPr>
          <a:xfrm>
            <a:off x="1010440" y="3657644"/>
            <a:ext cx="1305466" cy="338554"/>
          </a:xfrm>
          <a:prstGeom prst="rect">
            <a:avLst/>
          </a:prstGeom>
          <a:noFill/>
        </p:spPr>
        <p:txBody>
          <a:bodyPr wrap="square" rtlCol="0">
            <a:spAutoFit/>
          </a:bodyPr>
          <a:lstStyle/>
          <a:p>
            <a:pPr algn="ctr"/>
            <a:r>
              <a:rPr lang="en-US" sz="1600" b="1" dirty="0"/>
              <a:t>Supporters</a:t>
            </a:r>
          </a:p>
        </p:txBody>
      </p:sp>
      <p:sp>
        <p:nvSpPr>
          <p:cNvPr id="27" name="TextBox 26">
            <a:extLst>
              <a:ext uri="{FF2B5EF4-FFF2-40B4-BE49-F238E27FC236}">
                <a16:creationId xmlns:a16="http://schemas.microsoft.com/office/drawing/2014/main" id="{EFD46FE2-9DC8-7A53-3F19-C451C1E16C8B}"/>
              </a:ext>
            </a:extLst>
          </p:cNvPr>
          <p:cNvSpPr txBox="1"/>
          <p:nvPr/>
        </p:nvSpPr>
        <p:spPr>
          <a:xfrm>
            <a:off x="5238194" y="3537164"/>
            <a:ext cx="1577166" cy="584775"/>
          </a:xfrm>
          <a:prstGeom prst="rect">
            <a:avLst/>
          </a:prstGeom>
          <a:noFill/>
        </p:spPr>
        <p:txBody>
          <a:bodyPr wrap="square" rtlCol="0">
            <a:spAutoFit/>
          </a:bodyPr>
          <a:lstStyle/>
          <a:p>
            <a:pPr algn="ctr"/>
            <a:r>
              <a:rPr lang="en-US" sz="1600" b="1" dirty="0"/>
              <a:t>Endowment Fund</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pic>
        <p:nvPicPr>
          <p:cNvPr id="3" name="Picture 2">
            <a:extLst>
              <a:ext uri="{FF2B5EF4-FFF2-40B4-BE49-F238E27FC236}">
                <a16:creationId xmlns:a16="http://schemas.microsoft.com/office/drawing/2014/main" id="{F80B9846-133F-B475-B2F3-032AC44CB72D}"/>
              </a:ext>
            </a:extLst>
          </p:cNvPr>
          <p:cNvPicPr>
            <a:picLocks noChangeAspect="1"/>
          </p:cNvPicPr>
          <p:nvPr/>
        </p:nvPicPr>
        <p:blipFill>
          <a:blip r:embed="rId3"/>
          <a:srcRect/>
          <a:stretch/>
        </p:blipFill>
        <p:spPr>
          <a:xfrm>
            <a:off x="1141037" y="2392454"/>
            <a:ext cx="1044273" cy="1044273"/>
          </a:xfrm>
          <a:prstGeom prst="rect">
            <a:avLst/>
          </a:prstGeom>
        </p:spPr>
      </p:pic>
      <p:sp>
        <p:nvSpPr>
          <p:cNvPr id="5" name="Oval 4">
            <a:extLst>
              <a:ext uri="{FF2B5EF4-FFF2-40B4-BE49-F238E27FC236}">
                <a16:creationId xmlns:a16="http://schemas.microsoft.com/office/drawing/2014/main" id="{5B4CEBB1-4530-21D0-6694-028BE8B63E30}"/>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E062E1D4-1048-D4E3-E8C5-8E4AC2A3155C}"/>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A7515085-AFB9-A579-2B1C-E1D7E4EA7E5C}"/>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Icon&#10;&#10;Description automatically generated">
            <a:extLst>
              <a:ext uri="{FF2B5EF4-FFF2-40B4-BE49-F238E27FC236}">
                <a16:creationId xmlns:a16="http://schemas.microsoft.com/office/drawing/2014/main" id="{CE8F4B0B-A536-31B0-7BAE-6850A346F313}"/>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12" name="Picture 11" descr="Icon&#10;&#10;Description automatically generated">
            <a:extLst>
              <a:ext uri="{FF2B5EF4-FFF2-40B4-BE49-F238E27FC236}">
                <a16:creationId xmlns:a16="http://schemas.microsoft.com/office/drawing/2014/main" id="{3FD73874-7B8F-9254-2FC4-701CF05DA6EA}"/>
              </a:ext>
            </a:extLst>
          </p:cNvPr>
          <p:cNvPicPr>
            <a:picLocks noChangeAspect="1"/>
          </p:cNvPicPr>
          <p:nvPr/>
        </p:nvPicPr>
        <p:blipFill>
          <a:blip r:embed="rId5"/>
          <a:stretch>
            <a:fillRect/>
          </a:stretch>
        </p:blipFill>
        <p:spPr>
          <a:xfrm>
            <a:off x="9913670" y="2455865"/>
            <a:ext cx="917450" cy="917450"/>
          </a:xfrm>
          <a:prstGeom prst="rect">
            <a:avLst/>
          </a:prstGeom>
        </p:spPr>
      </p:pic>
      <p:sp>
        <p:nvSpPr>
          <p:cNvPr id="4" name="Date Placeholder 3">
            <a:extLst>
              <a:ext uri="{FF2B5EF4-FFF2-40B4-BE49-F238E27FC236}">
                <a16:creationId xmlns:a16="http://schemas.microsoft.com/office/drawing/2014/main" id="{14E11106-00C9-1DDF-A1BC-47739D62CC3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62276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85A44-D4DD-45D1-A28B-3FC119281BDF}"/>
              </a:ext>
            </a:extLst>
          </p:cNvPr>
          <p:cNvSpPr>
            <a:spLocks noGrp="1"/>
          </p:cNvSpPr>
          <p:nvPr>
            <p:ph type="title"/>
          </p:nvPr>
        </p:nvSpPr>
        <p:spPr/>
        <p:txBody>
          <a:bodyPr/>
          <a:lstStyle/>
          <a:p>
            <a:r>
              <a:rPr lang="en-US" dirty="0"/>
              <a:t>Disclosure/Disclaimer</a:t>
            </a:r>
            <a:endParaRPr lang="en-GB" dirty="0"/>
          </a:p>
        </p:txBody>
      </p:sp>
      <p:sp>
        <p:nvSpPr>
          <p:cNvPr id="5" name="Content Placeholder 2">
            <a:extLst>
              <a:ext uri="{FF2B5EF4-FFF2-40B4-BE49-F238E27FC236}">
                <a16:creationId xmlns:a16="http://schemas.microsoft.com/office/drawing/2014/main" id="{E04CE03F-CBDE-4E69-BC3E-FBA8C96BDF79}"/>
              </a:ext>
            </a:extLst>
          </p:cNvPr>
          <p:cNvSpPr txBox="1">
            <a:spLocks/>
          </p:cNvSpPr>
          <p:nvPr/>
        </p:nvSpPr>
        <p:spPr>
          <a:xfrm>
            <a:off x="510361" y="1265238"/>
            <a:ext cx="10582181" cy="4837242"/>
          </a:xfrm>
          <a:prstGeom prst="rect">
            <a:avLst/>
          </a:prstGeom>
        </p:spPr>
        <p:txBody>
          <a:bodyPr lIns="91440" tIns="45720" rIns="91440" bIns="45720" anchor="t">
            <a:norm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200" b="0" dirty="0">
                <a:ea typeface="+mn-lt"/>
                <a:cs typeface="+mn-lt"/>
              </a:rPr>
              <a:t>Thrivent Charitable Impact &amp; Investing</a:t>
            </a:r>
            <a:r>
              <a:rPr lang="en-US" sz="1200" b="0" baseline="30000" dirty="0">
                <a:ea typeface="+mn-lt"/>
                <a:cs typeface="+mn-lt"/>
              </a:rPr>
              <a:t>®</a:t>
            </a:r>
            <a:r>
              <a:rPr lang="en-US" sz="1200" b="0" dirty="0">
                <a:ea typeface="+mn-lt"/>
                <a:cs typeface="+mn-lt"/>
              </a:rPr>
              <a:t> is a public charity that serves individuals, organizations and the community through charitable planning, donor-advised funds and endowments. Thrivent Charitable Impact &amp; Investing works collaboratively with Thrivent and its financial advisors. It is a separate legal entity from Thrivent, the marketing name for Thrivent Financial for Lutherans.</a:t>
            </a:r>
          </a:p>
          <a:p>
            <a:endParaRPr lang="en-US" sz="1200" b="0" dirty="0">
              <a:ea typeface="+mn-lt"/>
              <a:cs typeface="+mn-lt"/>
            </a:endParaRPr>
          </a:p>
          <a:p>
            <a:r>
              <a:rPr lang="en-US" sz="1200" b="0" dirty="0">
                <a:ea typeface="+mn-lt"/>
                <a:cs typeface="+mn-lt"/>
              </a:rPr>
              <a:t>Insurance products, securities and investment advisory services are provided by appropriately appointed and licensed financial advisors and professionals. Only individuals who are financial advisors are credentialed to provide investment advisory services. Visit Thrivent.com or FINRA’s Broker Check for more information about Thrivent’s financial advisors.</a:t>
            </a:r>
          </a:p>
          <a:p>
            <a:endParaRPr lang="en-US" sz="1200" b="0" dirty="0"/>
          </a:p>
          <a:p>
            <a:r>
              <a:rPr lang="en-US" sz="1200" b="0" dirty="0"/>
              <a:t>Donors must itemize deductions to receive a charitable income tax deduction. Charitable giving can result in tax, legal and financial consequences. Thrivent, its financial professionals, and Thrivent Charitable Impact &amp; Investing</a:t>
            </a:r>
            <a:r>
              <a:rPr lang="en-US" sz="1200" b="0" baseline="30000" dirty="0">
                <a:ea typeface="+mn-lt"/>
                <a:cs typeface="+mn-lt"/>
              </a:rPr>
              <a:t> ®</a:t>
            </a:r>
            <a:r>
              <a:rPr lang="en-US" sz="1200" b="0" dirty="0"/>
              <a:t>, do not provide legal, accounting, or tax advice. Consult your attorney or tax professional.</a:t>
            </a:r>
            <a:r>
              <a:rPr lang="en-US" sz="1200" b="0" dirty="0">
                <a:ea typeface="+mn-lt"/>
                <a:cs typeface="+mn-lt"/>
              </a:rPr>
              <a:t> </a:t>
            </a:r>
            <a:br>
              <a:rPr lang="en-US" sz="1200" b="0" dirty="0">
                <a:ea typeface="+mn-lt"/>
                <a:cs typeface="+mn-lt"/>
              </a:rPr>
            </a:br>
            <a:endParaRPr lang="en-US" sz="1200" b="0" dirty="0">
              <a:ea typeface="+mn-lt"/>
              <a:cs typeface="+mn-lt"/>
            </a:endParaRPr>
          </a:p>
          <a:p>
            <a:r>
              <a:rPr lang="en-US" sz="1200" b="0" dirty="0"/>
              <a:t>To ensure compliance with IRS requirements, be aware that any U.S. federal tax advice that may be contained in this brochure is not intended to be used, and cannot be used, for the purpose of (</a:t>
            </a:r>
            <a:r>
              <a:rPr lang="en-US" sz="1200" b="0" dirty="0" err="1"/>
              <a:t>i</a:t>
            </a:r>
            <a:r>
              <a:rPr lang="en-US" sz="1200" b="0" dirty="0"/>
              <a:t>) avoiding penalties under the Internal Revenue Code or (ii) promoting, marketing and recommending another party to any transaction or matter addressed herein. </a:t>
            </a:r>
          </a:p>
          <a:p>
            <a:endParaRPr lang="en-US" sz="1200" b="0" dirty="0"/>
          </a:p>
          <a:p>
            <a:r>
              <a:rPr lang="en-US" sz="1200" b="0" dirty="0"/>
              <a:t>Thrivent and its financial advisors and professionals do not provide legal, accounting or tax advice. Consult your attorney or tax professional.</a:t>
            </a:r>
          </a:p>
          <a:p>
            <a:endParaRPr lang="en-US" sz="1200" b="0" dirty="0"/>
          </a:p>
          <a:p>
            <a:r>
              <a:rPr lang="en-US" sz="1200" b="0" dirty="0"/>
              <a:t>The donor’s experience may not be the same as other donors and does not indicate future performance or success.</a:t>
            </a:r>
          </a:p>
        </p:txBody>
      </p:sp>
      <p:sp>
        <p:nvSpPr>
          <p:cNvPr id="3" name="Date Placeholder 2">
            <a:extLst>
              <a:ext uri="{FF2B5EF4-FFF2-40B4-BE49-F238E27FC236}">
                <a16:creationId xmlns:a16="http://schemas.microsoft.com/office/drawing/2014/main" id="{6B413AE1-5425-1BF3-9E5D-549421D4BF41}"/>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0680777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dirty="0"/>
              <a:t>Give Now.</a:t>
            </a:r>
            <a:br>
              <a:rPr lang="en-US" dirty="0"/>
            </a:br>
            <a:r>
              <a:rPr lang="en-US" dirty="0">
                <a:solidFill>
                  <a:schemeClr val="tx1"/>
                </a:solidFill>
              </a:rPr>
              <a:t>Give Later.</a:t>
            </a:r>
            <a:br>
              <a:rPr lang="en-US" dirty="0"/>
            </a:br>
            <a:r>
              <a:rPr lang="en-US" dirty="0"/>
              <a:t>Give &amp; Receive.</a:t>
            </a:r>
            <a:r>
              <a:rPr lang="en-US" sz="4000" baseline="30000" dirty="0"/>
              <a:t>™</a:t>
            </a:r>
            <a:r>
              <a:rPr lang="en-US" dirty="0"/>
              <a:t> </a:t>
            </a:r>
          </a:p>
        </p:txBody>
      </p:sp>
      <p:sp>
        <p:nvSpPr>
          <p:cNvPr id="3" name="Date Placeholder 2">
            <a:extLst>
              <a:ext uri="{FF2B5EF4-FFF2-40B4-BE49-F238E27FC236}">
                <a16:creationId xmlns:a16="http://schemas.microsoft.com/office/drawing/2014/main" id="{8EC44693-B843-4403-4B11-86593C2F6E12}"/>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548444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dirty="0">
                <a:latin typeface="Baskerville Old Face" panose="02020602080505020303" pitchFamily="18" charset="0"/>
                <a:ea typeface="Baskerville" panose="02020502070401020303" pitchFamily="18" charset="0"/>
              </a:rPr>
              <a:t>Many people need or want the flexibility to use their assets while living but also want to continue to support the charities and causes that are important to them after their passing. “Give Later” options provide those opportunities. </a:t>
            </a:r>
            <a:endParaRPr lang="en-US" dirty="0"/>
          </a:p>
        </p:txBody>
      </p:sp>
      <p:sp>
        <p:nvSpPr>
          <p:cNvPr id="3" name="Date Placeholder 2">
            <a:extLst>
              <a:ext uri="{FF2B5EF4-FFF2-40B4-BE49-F238E27FC236}">
                <a16:creationId xmlns:a16="http://schemas.microsoft.com/office/drawing/2014/main" id="{081DE7F9-AA85-EA2F-F1F4-CB0BA6261130}"/>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4" name="Rectangle 3">
            <a:extLst>
              <a:ext uri="{FF2B5EF4-FFF2-40B4-BE49-F238E27FC236}">
                <a16:creationId xmlns:a16="http://schemas.microsoft.com/office/drawing/2014/main" id="{25307FEF-35A4-41B0-4FE4-811041339DCB}"/>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9A2CC4D-1008-D220-1E72-597CB51B3F7D}"/>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95C04960-673A-1593-6537-3CE13205864C}"/>
              </a:ext>
            </a:extLst>
          </p:cNvPr>
          <p:cNvCxnSpPr>
            <a:cxnSpLocks/>
          </p:cNvCxnSpPr>
          <p:nvPr/>
        </p:nvCxnSpPr>
        <p:spPr>
          <a:xfrm>
            <a:off x="2516807" y="2238841"/>
            <a:ext cx="4260008"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8E91455-A068-AA63-AC68-6B1BC39BB70C}"/>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14" name="TextBox 13">
            <a:extLst>
              <a:ext uri="{FF2B5EF4-FFF2-40B4-BE49-F238E27FC236}">
                <a16:creationId xmlns:a16="http://schemas.microsoft.com/office/drawing/2014/main" id="{CC1E8FEB-DB86-09F3-597A-8EBC10D963C8}"/>
              </a:ext>
            </a:extLst>
          </p:cNvPr>
          <p:cNvSpPr txBox="1"/>
          <p:nvPr/>
        </p:nvSpPr>
        <p:spPr>
          <a:xfrm>
            <a:off x="1213361" y="2934910"/>
            <a:ext cx="5216010" cy="1492716"/>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t>Life insurance</a:t>
            </a:r>
          </a:p>
          <a:p>
            <a:pPr marL="285750" indent="-285750">
              <a:spcAft>
                <a:spcPts val="1000"/>
              </a:spcAft>
              <a:buFont typeface="Arial" panose="020B0604020202020204" pitchFamily="34" charset="0"/>
              <a:buChar char="•"/>
            </a:pPr>
            <a:r>
              <a:rPr lang="en-US" sz="1600" b="0" dirty="0"/>
              <a:t>Beneficiary proceeds </a:t>
            </a:r>
          </a:p>
          <a:p>
            <a:pPr marL="285750" indent="-285750">
              <a:spcAft>
                <a:spcPts val="1000"/>
              </a:spcAft>
              <a:buFont typeface="Arial" panose="020B0604020202020204" pitchFamily="34" charset="0"/>
              <a:buChar char="•"/>
            </a:pPr>
            <a:r>
              <a:rPr lang="en-US" sz="1600" dirty="0"/>
              <a:t>Bequest through will or living trust</a:t>
            </a:r>
          </a:p>
          <a:p>
            <a:pPr marL="285750" indent="-285750">
              <a:spcAft>
                <a:spcPts val="1000"/>
              </a:spcAft>
              <a:buFont typeface="Arial" panose="020B0604020202020204" pitchFamily="34" charset="0"/>
              <a:buChar char="•"/>
            </a:pPr>
            <a:r>
              <a:rPr lang="en-US" sz="1600" b="0" dirty="0">
                <a:solidFill>
                  <a:schemeClr val="tx1"/>
                </a:solidFill>
              </a:rPr>
              <a:t>Life estate reserved</a:t>
            </a:r>
          </a:p>
        </p:txBody>
      </p:sp>
      <p:sp>
        <p:nvSpPr>
          <p:cNvPr id="15" name="TextBox 14">
            <a:extLst>
              <a:ext uri="{FF2B5EF4-FFF2-40B4-BE49-F238E27FC236}">
                <a16:creationId xmlns:a16="http://schemas.microsoft.com/office/drawing/2014/main" id="{7E45801E-EEC2-A241-61A5-B8B28753044E}"/>
              </a:ext>
            </a:extLst>
          </p:cNvPr>
          <p:cNvSpPr txBox="1"/>
          <p:nvPr/>
        </p:nvSpPr>
        <p:spPr>
          <a:xfrm>
            <a:off x="7071543" y="2934910"/>
            <a:ext cx="4302909" cy="1877437"/>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Want to create a legacy by making a significant gift</a:t>
            </a:r>
            <a:br>
              <a:rPr lang="en-US" sz="1600" b="0" dirty="0">
                <a:solidFill>
                  <a:schemeClr val="tx1"/>
                </a:solidFill>
              </a:rPr>
            </a:br>
            <a:r>
              <a:rPr lang="en-US" sz="1600" b="0" dirty="0">
                <a:solidFill>
                  <a:schemeClr val="tx1"/>
                </a:solidFill>
              </a:rPr>
              <a:t>upon death</a:t>
            </a:r>
          </a:p>
          <a:p>
            <a:pPr marL="285750" indent="-285750">
              <a:spcAft>
                <a:spcPts val="1000"/>
              </a:spcAft>
              <a:buFont typeface="Arial" panose="020B0604020202020204" pitchFamily="34" charset="0"/>
              <a:buChar char="•"/>
            </a:pPr>
            <a:r>
              <a:rPr lang="en-US" sz="1600" b="0" dirty="0">
                <a:solidFill>
                  <a:schemeClr val="tx1"/>
                </a:solidFill>
              </a:rPr>
              <a:t>Wish to retain control of assets while living</a:t>
            </a:r>
          </a:p>
          <a:p>
            <a:pPr marL="285750" indent="-285750">
              <a:spcAft>
                <a:spcPts val="1000"/>
              </a:spcAft>
              <a:buFont typeface="Arial" panose="020B0604020202020204" pitchFamily="34" charset="0"/>
              <a:buChar char="•"/>
            </a:pPr>
            <a:r>
              <a:rPr lang="en-US" sz="1600" b="0" dirty="0">
                <a:solidFill>
                  <a:schemeClr val="tx1"/>
                </a:solidFill>
              </a:rPr>
              <a:t>Want to help heirs avoid estate taxes on gifts of qualified retirement assets</a:t>
            </a:r>
          </a:p>
        </p:txBody>
      </p:sp>
      <p:sp>
        <p:nvSpPr>
          <p:cNvPr id="16" name="TextBox 15">
            <a:extLst>
              <a:ext uri="{FF2B5EF4-FFF2-40B4-BE49-F238E27FC236}">
                <a16:creationId xmlns:a16="http://schemas.microsoft.com/office/drawing/2014/main" id="{25F9134B-300E-F82F-DFDC-983D20AE16F5}"/>
              </a:ext>
            </a:extLst>
          </p:cNvPr>
          <p:cNvSpPr txBox="1"/>
          <p:nvPr/>
        </p:nvSpPr>
        <p:spPr>
          <a:xfrm>
            <a:off x="162376" y="1473368"/>
            <a:ext cx="863126" cy="1446550"/>
          </a:xfrm>
          <a:prstGeom prst="rect">
            <a:avLst/>
          </a:prstGeom>
          <a:noFill/>
        </p:spPr>
        <p:txBody>
          <a:bodyPr wrap="square" rtlCol="0">
            <a:spAutoFit/>
          </a:bodyPr>
          <a:lstStyle/>
          <a:p>
            <a:r>
              <a:rPr lang="en-US" sz="8800" dirty="0">
                <a:solidFill>
                  <a:schemeClr val="bg2">
                    <a:lumMod val="90000"/>
                  </a:schemeClr>
                </a:solidFill>
                <a:latin typeface="+mj-lt"/>
              </a:rPr>
              <a:t>2</a:t>
            </a:r>
          </a:p>
        </p:txBody>
      </p:sp>
      <p:sp>
        <p:nvSpPr>
          <p:cNvPr id="17" name="TextBox 16">
            <a:extLst>
              <a:ext uri="{FF2B5EF4-FFF2-40B4-BE49-F238E27FC236}">
                <a16:creationId xmlns:a16="http://schemas.microsoft.com/office/drawing/2014/main" id="{D599ED8F-DE13-FE88-4F9B-7561C5A686BD}"/>
              </a:ext>
            </a:extLst>
          </p:cNvPr>
          <p:cNvSpPr txBox="1"/>
          <p:nvPr/>
        </p:nvSpPr>
        <p:spPr>
          <a:xfrm>
            <a:off x="748626" y="2001137"/>
            <a:ext cx="2178380" cy="369332"/>
          </a:xfrm>
          <a:prstGeom prst="rect">
            <a:avLst/>
          </a:prstGeom>
          <a:noFill/>
        </p:spPr>
        <p:txBody>
          <a:bodyPr wrap="square">
            <a:noAutofit/>
          </a:bodyPr>
          <a:lstStyle/>
          <a:p>
            <a:pPr>
              <a:lnSpc>
                <a:spcPct val="90000"/>
              </a:lnSpc>
            </a:pPr>
            <a:r>
              <a:rPr lang="en-US" altLang="en-US" sz="2800" b="1" dirty="0">
                <a:solidFill>
                  <a:srgbClr val="2E66FF"/>
                </a:solidFill>
              </a:rPr>
              <a:t>Give Later</a:t>
            </a:r>
            <a:endParaRPr lang="en-US" sz="2800" b="1" dirty="0">
              <a:solidFill>
                <a:srgbClr val="2E66FF"/>
              </a:solidFill>
            </a:endParaRPr>
          </a:p>
        </p:txBody>
      </p:sp>
      <p:cxnSp>
        <p:nvCxnSpPr>
          <p:cNvPr id="18" name="Straight Connector 17">
            <a:extLst>
              <a:ext uri="{FF2B5EF4-FFF2-40B4-BE49-F238E27FC236}">
                <a16:creationId xmlns:a16="http://schemas.microsoft.com/office/drawing/2014/main" id="{A5FE4482-77B6-B2BD-CC60-7A8DCC4BEF23}"/>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BB70181-869C-AD88-5A8F-6455F422BBA7}"/>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96885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Life insurance</a:t>
            </a:r>
          </a:p>
        </p:txBody>
      </p:sp>
      <p:sp>
        <p:nvSpPr>
          <p:cNvPr id="6" name="TextBox 5">
            <a:extLst>
              <a:ext uri="{FF2B5EF4-FFF2-40B4-BE49-F238E27FC236}">
                <a16:creationId xmlns:a16="http://schemas.microsoft.com/office/drawing/2014/main" id="{4AF08419-2866-6DA9-F922-A348A13D8CF2}"/>
              </a:ext>
            </a:extLst>
          </p:cNvPr>
          <p:cNvSpPr txBox="1"/>
          <p:nvPr/>
        </p:nvSpPr>
        <p:spPr>
          <a:xfrm>
            <a:off x="796123" y="4076098"/>
            <a:ext cx="1305466" cy="338554"/>
          </a:xfrm>
          <a:prstGeom prst="rect">
            <a:avLst/>
          </a:prstGeom>
          <a:noFill/>
        </p:spPr>
        <p:txBody>
          <a:bodyPr wrap="square" rtlCol="0">
            <a:spAutoFit/>
          </a:bodyPr>
          <a:lstStyle/>
          <a:p>
            <a:pPr algn="ctr"/>
            <a:r>
              <a:rPr lang="en-US" sz="1600" b="1" dirty="0"/>
              <a:t>Supporters</a:t>
            </a:r>
          </a:p>
        </p:txBody>
      </p:sp>
      <p:sp>
        <p:nvSpPr>
          <p:cNvPr id="9" name="TextBox 8">
            <a:extLst>
              <a:ext uri="{FF2B5EF4-FFF2-40B4-BE49-F238E27FC236}">
                <a16:creationId xmlns:a16="http://schemas.microsoft.com/office/drawing/2014/main" id="{B7B39024-6A2E-60AC-FB6F-6FB5BE4D3465}"/>
              </a:ext>
            </a:extLst>
          </p:cNvPr>
          <p:cNvSpPr txBox="1"/>
          <p:nvPr/>
        </p:nvSpPr>
        <p:spPr>
          <a:xfrm>
            <a:off x="3913179" y="3955618"/>
            <a:ext cx="1305466" cy="579514"/>
          </a:xfrm>
          <a:prstGeom prst="rect">
            <a:avLst/>
          </a:prstGeom>
          <a:noFill/>
        </p:spPr>
        <p:txBody>
          <a:bodyPr wrap="square" rtlCol="0">
            <a:spAutoFit/>
          </a:bodyPr>
          <a:lstStyle/>
          <a:p>
            <a:pPr algn="ctr"/>
            <a:r>
              <a:rPr lang="en-US" sz="1600" b="1" dirty="0"/>
              <a:t>Life Insurance</a:t>
            </a:r>
          </a:p>
        </p:txBody>
      </p:sp>
      <p:sp>
        <p:nvSpPr>
          <p:cNvPr id="12" name="TextBox 11">
            <a:extLst>
              <a:ext uri="{FF2B5EF4-FFF2-40B4-BE49-F238E27FC236}">
                <a16:creationId xmlns:a16="http://schemas.microsoft.com/office/drawing/2014/main" id="{38D88C8B-B6BC-0EF4-E032-25383A763830}"/>
              </a:ext>
            </a:extLst>
          </p:cNvPr>
          <p:cNvSpPr txBox="1"/>
          <p:nvPr/>
        </p:nvSpPr>
        <p:spPr>
          <a:xfrm>
            <a:off x="6769217" y="3955618"/>
            <a:ext cx="1577166" cy="579514"/>
          </a:xfrm>
          <a:prstGeom prst="rect">
            <a:avLst/>
          </a:prstGeom>
          <a:noFill/>
        </p:spPr>
        <p:txBody>
          <a:bodyPr wrap="square" rtlCol="0">
            <a:spAutoFit/>
          </a:bodyPr>
          <a:lstStyle/>
          <a:p>
            <a:pPr algn="ctr"/>
            <a:r>
              <a:rPr lang="en-US" sz="1600" b="1" dirty="0"/>
              <a:t>Endowment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955618"/>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3034736" y="1333006"/>
            <a:ext cx="2477541" cy="430887"/>
          </a:xfrm>
          <a:prstGeom prst="rect">
            <a:avLst/>
          </a:prstGeom>
          <a:noFill/>
        </p:spPr>
        <p:txBody>
          <a:bodyPr wrap="square" rtlCol="0">
            <a:spAutoFit/>
          </a:bodyPr>
          <a:lstStyle/>
          <a:p>
            <a:r>
              <a:rPr lang="en-US" sz="1100" i="1" dirty="0"/>
              <a:t>Give life insurance, naming Thrivent </a:t>
            </a:r>
          </a:p>
          <a:p>
            <a:r>
              <a:rPr lang="en-US" sz="1100" i="1" dirty="0"/>
              <a:t>Charitable as owner and beneficiary</a:t>
            </a:r>
          </a:p>
        </p:txBody>
      </p: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772039"/>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762600"/>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769572"/>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2298243"/>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2307725"/>
            <a:ext cx="0" cy="470920"/>
          </a:xfrm>
          <a:prstGeom prst="line">
            <a:avLst/>
          </a:prstGeom>
          <a:ln w="12700"/>
        </p:spPr>
        <p:style>
          <a:lnRef idx="1">
            <a:schemeClr val="dk1"/>
          </a:lnRef>
          <a:fillRef idx="0">
            <a:schemeClr val="dk1"/>
          </a:fillRef>
          <a:effectRef idx="0">
            <a:schemeClr val="dk1"/>
          </a:effectRef>
          <a:fontRef idx="minor">
            <a:schemeClr val="tx1"/>
          </a:fontRef>
        </p:style>
      </p:cxnSp>
      <p:sp>
        <p:nvSpPr>
          <p:cNvPr id="3" name="TextBox 2">
            <a:extLst>
              <a:ext uri="{FF2B5EF4-FFF2-40B4-BE49-F238E27FC236}">
                <a16:creationId xmlns:a16="http://schemas.microsoft.com/office/drawing/2014/main" id="{19E45C3B-7BEE-14AE-A852-BDC1E43ECC5E}"/>
              </a:ext>
            </a:extLst>
          </p:cNvPr>
          <p:cNvSpPr txBox="1"/>
          <p:nvPr/>
        </p:nvSpPr>
        <p:spPr>
          <a:xfrm>
            <a:off x="3034736" y="1801128"/>
            <a:ext cx="2583224" cy="600164"/>
          </a:xfrm>
          <a:prstGeom prst="rect">
            <a:avLst/>
          </a:prstGeom>
          <a:noFill/>
        </p:spPr>
        <p:txBody>
          <a:bodyPr wrap="square" rtlCol="0">
            <a:spAutoFit/>
          </a:bodyPr>
          <a:lstStyle/>
          <a:p>
            <a:r>
              <a:rPr lang="en-US" sz="1100" i="1" dirty="0"/>
              <a:t>Annual premium payments are charitable gifts that may provide an income tax deduction for the supporter</a:t>
            </a:r>
          </a:p>
        </p:txBody>
      </p:sp>
      <p:sp>
        <p:nvSpPr>
          <p:cNvPr id="8" name="TextBox 7">
            <a:extLst>
              <a:ext uri="{FF2B5EF4-FFF2-40B4-BE49-F238E27FC236}">
                <a16:creationId xmlns:a16="http://schemas.microsoft.com/office/drawing/2014/main" id="{02B3169D-DBE0-6CA0-F3A9-757A127E983F}"/>
              </a:ext>
            </a:extLst>
          </p:cNvPr>
          <p:cNvSpPr txBox="1"/>
          <p:nvPr/>
        </p:nvSpPr>
        <p:spPr>
          <a:xfrm>
            <a:off x="8872109" y="1486512"/>
            <a:ext cx="2333988" cy="600164"/>
          </a:xfrm>
          <a:prstGeom prst="rect">
            <a:avLst/>
          </a:prstGeom>
          <a:noFill/>
        </p:spPr>
        <p:txBody>
          <a:bodyPr wrap="square" rtlCol="0">
            <a:spAutoFit/>
          </a:bodyPr>
          <a:lstStyle/>
          <a:p>
            <a:r>
              <a:rPr lang="en-US" sz="1100" i="1" dirty="0"/>
              <a:t>Distributions from the endowment fund support endowment’s charitable support mission</a:t>
            </a:r>
          </a:p>
        </p:txBody>
      </p:sp>
      <p:pic>
        <p:nvPicPr>
          <p:cNvPr id="14" name="Picture 13">
            <a:extLst>
              <a:ext uri="{FF2B5EF4-FFF2-40B4-BE49-F238E27FC236}">
                <a16:creationId xmlns:a16="http://schemas.microsoft.com/office/drawing/2014/main" id="{65B3E4E8-2383-059B-FD55-9DBECDAC88B6}"/>
              </a:ext>
            </a:extLst>
          </p:cNvPr>
          <p:cNvPicPr>
            <a:picLocks noChangeAspect="1"/>
          </p:cNvPicPr>
          <p:nvPr/>
        </p:nvPicPr>
        <p:blipFill>
          <a:blip r:embed="rId3"/>
          <a:srcRect/>
          <a:stretch/>
        </p:blipFill>
        <p:spPr>
          <a:xfrm>
            <a:off x="926630" y="2810908"/>
            <a:ext cx="1044273" cy="1044273"/>
          </a:xfrm>
          <a:prstGeom prst="rect">
            <a:avLst/>
          </a:prstGeom>
        </p:spPr>
      </p:pic>
      <p:sp>
        <p:nvSpPr>
          <p:cNvPr id="17" name="Oval 16">
            <a:extLst>
              <a:ext uri="{FF2B5EF4-FFF2-40B4-BE49-F238E27FC236}">
                <a16:creationId xmlns:a16="http://schemas.microsoft.com/office/drawing/2014/main" id="{5FFA98A3-95C7-83E1-FC33-E11CED03B469}"/>
              </a:ext>
            </a:extLst>
          </p:cNvPr>
          <p:cNvSpPr/>
          <p:nvPr/>
        </p:nvSpPr>
        <p:spPr>
          <a:xfrm>
            <a:off x="854862" y="2739141"/>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59F648DD-7BC3-5843-FCB8-34289B6DDB2B}"/>
              </a:ext>
            </a:extLst>
          </p:cNvPr>
          <p:cNvSpPr/>
          <p:nvPr/>
        </p:nvSpPr>
        <p:spPr>
          <a:xfrm>
            <a:off x="6984200" y="2739141"/>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03C15241-9DDE-24F6-36AF-6304328708C0}"/>
              </a:ext>
            </a:extLst>
          </p:cNvPr>
          <p:cNvSpPr/>
          <p:nvPr/>
        </p:nvSpPr>
        <p:spPr>
          <a:xfrm>
            <a:off x="9999202" y="2739141"/>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descr="Icon&#10;&#10;Description automatically generated">
            <a:extLst>
              <a:ext uri="{FF2B5EF4-FFF2-40B4-BE49-F238E27FC236}">
                <a16:creationId xmlns:a16="http://schemas.microsoft.com/office/drawing/2014/main" id="{482B8865-989A-214C-4AAD-9F6AF66C0F78}"/>
              </a:ext>
            </a:extLst>
          </p:cNvPr>
          <p:cNvPicPr>
            <a:picLocks noChangeAspect="1"/>
          </p:cNvPicPr>
          <p:nvPr/>
        </p:nvPicPr>
        <p:blipFill>
          <a:blip r:embed="rId4"/>
          <a:stretch>
            <a:fillRect/>
          </a:stretch>
        </p:blipFill>
        <p:spPr>
          <a:xfrm>
            <a:off x="7119379" y="2910067"/>
            <a:ext cx="917450" cy="917450"/>
          </a:xfrm>
          <a:prstGeom prst="rect">
            <a:avLst/>
          </a:prstGeom>
        </p:spPr>
      </p:pic>
      <p:pic>
        <p:nvPicPr>
          <p:cNvPr id="31" name="Picture 30" descr="Icon&#10;&#10;Description automatically generated">
            <a:extLst>
              <a:ext uri="{FF2B5EF4-FFF2-40B4-BE49-F238E27FC236}">
                <a16:creationId xmlns:a16="http://schemas.microsoft.com/office/drawing/2014/main" id="{00F4BF57-68C1-3AB3-7A7A-80A0A475F9B6}"/>
              </a:ext>
            </a:extLst>
          </p:cNvPr>
          <p:cNvPicPr>
            <a:picLocks noChangeAspect="1"/>
          </p:cNvPicPr>
          <p:nvPr/>
        </p:nvPicPr>
        <p:blipFill>
          <a:blip r:embed="rId5"/>
          <a:stretch>
            <a:fillRect/>
          </a:stretch>
        </p:blipFill>
        <p:spPr>
          <a:xfrm>
            <a:off x="10134381" y="2874319"/>
            <a:ext cx="917450" cy="917450"/>
          </a:xfrm>
          <a:prstGeom prst="rect">
            <a:avLst/>
          </a:prstGeom>
        </p:spPr>
      </p:pic>
      <p:pic>
        <p:nvPicPr>
          <p:cNvPr id="28" name="Picture 27">
            <a:extLst>
              <a:ext uri="{FF2B5EF4-FFF2-40B4-BE49-F238E27FC236}">
                <a16:creationId xmlns:a16="http://schemas.microsoft.com/office/drawing/2014/main" id="{071F7E6D-0A0D-4DDE-B10B-7EB53DF06AD7}"/>
              </a:ext>
            </a:extLst>
          </p:cNvPr>
          <p:cNvPicPr>
            <a:picLocks noChangeAspect="1"/>
          </p:cNvPicPr>
          <p:nvPr/>
        </p:nvPicPr>
        <p:blipFill>
          <a:blip r:embed="rId6"/>
          <a:srcRect/>
          <a:stretch/>
        </p:blipFill>
        <p:spPr>
          <a:xfrm>
            <a:off x="4075473" y="2874406"/>
            <a:ext cx="1052544" cy="1052544"/>
          </a:xfrm>
          <a:prstGeom prst="rect">
            <a:avLst/>
          </a:prstGeom>
        </p:spPr>
      </p:pic>
      <p:sp>
        <p:nvSpPr>
          <p:cNvPr id="33" name="Oval 32">
            <a:extLst>
              <a:ext uri="{FF2B5EF4-FFF2-40B4-BE49-F238E27FC236}">
                <a16:creationId xmlns:a16="http://schemas.microsoft.com/office/drawing/2014/main" id="{00CFB7FF-5942-4E94-9D4D-CABDC9B8063C}"/>
              </a:ext>
            </a:extLst>
          </p:cNvPr>
          <p:cNvSpPr/>
          <p:nvPr/>
        </p:nvSpPr>
        <p:spPr>
          <a:xfrm>
            <a:off x="3913179" y="2799936"/>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29A0C9CF-995B-C64B-40E6-C6760465DFF7}"/>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0548343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Beneficiary Proceeds &amp; Bequests</a:t>
            </a:r>
          </a:p>
        </p:txBody>
      </p:sp>
      <p:sp>
        <p:nvSpPr>
          <p:cNvPr id="6" name="TextBox 5">
            <a:extLst>
              <a:ext uri="{FF2B5EF4-FFF2-40B4-BE49-F238E27FC236}">
                <a16:creationId xmlns:a16="http://schemas.microsoft.com/office/drawing/2014/main" id="{4AF08419-2866-6DA9-F922-A348A13D8CF2}"/>
              </a:ext>
            </a:extLst>
          </p:cNvPr>
          <p:cNvSpPr txBox="1"/>
          <p:nvPr/>
        </p:nvSpPr>
        <p:spPr>
          <a:xfrm>
            <a:off x="1010440" y="4463557"/>
            <a:ext cx="1305466" cy="338554"/>
          </a:xfrm>
          <a:prstGeom prst="rect">
            <a:avLst/>
          </a:prstGeom>
          <a:noFill/>
        </p:spPr>
        <p:txBody>
          <a:bodyPr wrap="square" rtlCol="0">
            <a:spAutoFit/>
          </a:bodyPr>
          <a:lstStyle/>
          <a:p>
            <a:pPr algn="ctr"/>
            <a:r>
              <a:rPr lang="en-US" sz="1600" b="1" dirty="0"/>
              <a:t>Supporters</a:t>
            </a:r>
          </a:p>
        </p:txBody>
      </p:sp>
      <p:sp>
        <p:nvSpPr>
          <p:cNvPr id="12" name="TextBox 11">
            <a:extLst>
              <a:ext uri="{FF2B5EF4-FFF2-40B4-BE49-F238E27FC236}">
                <a16:creationId xmlns:a16="http://schemas.microsoft.com/office/drawing/2014/main" id="{38D88C8B-B6BC-0EF4-E032-25383A763830}"/>
              </a:ext>
            </a:extLst>
          </p:cNvPr>
          <p:cNvSpPr txBox="1"/>
          <p:nvPr/>
        </p:nvSpPr>
        <p:spPr>
          <a:xfrm>
            <a:off x="5238194" y="4343077"/>
            <a:ext cx="1577166" cy="584775"/>
          </a:xfrm>
          <a:prstGeom prst="rect">
            <a:avLst/>
          </a:prstGeom>
          <a:noFill/>
        </p:spPr>
        <p:txBody>
          <a:bodyPr wrap="square" rtlCol="0">
            <a:spAutoFit/>
          </a:bodyPr>
          <a:lstStyle/>
          <a:p>
            <a:pPr algn="ctr"/>
            <a:r>
              <a:rPr lang="en-US" sz="1600" b="1" dirty="0"/>
              <a:t>Endowment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510346" y="4343077"/>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371624" y="1638760"/>
            <a:ext cx="2779765" cy="430887"/>
          </a:xfrm>
          <a:prstGeom prst="rect">
            <a:avLst/>
          </a:prstGeom>
          <a:noFill/>
        </p:spPr>
        <p:txBody>
          <a:bodyPr wrap="square" rtlCol="0">
            <a:spAutoFit/>
          </a:bodyPr>
          <a:lstStyle/>
          <a:p>
            <a:r>
              <a:rPr lang="en-US" sz="1100" i="1" dirty="0"/>
              <a:t>Name Thrivent Charitable as beneficiary and retain control of assets while living</a:t>
            </a:r>
          </a:p>
        </p:txBody>
      </p:sp>
      <p:sp>
        <p:nvSpPr>
          <p:cNvPr id="17" name="TextBox 16">
            <a:extLst>
              <a:ext uri="{FF2B5EF4-FFF2-40B4-BE49-F238E27FC236}">
                <a16:creationId xmlns:a16="http://schemas.microsoft.com/office/drawing/2014/main" id="{A8359B4F-2707-95A4-EAD0-2EFB9F8C15D9}"/>
              </a:ext>
            </a:extLst>
          </p:cNvPr>
          <p:cNvSpPr txBox="1"/>
          <p:nvPr/>
        </p:nvSpPr>
        <p:spPr>
          <a:xfrm>
            <a:off x="4962529" y="1711585"/>
            <a:ext cx="2128495" cy="430887"/>
          </a:xfrm>
          <a:prstGeom prst="rect">
            <a:avLst/>
          </a:prstGeom>
          <a:noFill/>
        </p:spPr>
        <p:txBody>
          <a:bodyPr wrap="square" rtlCol="0">
            <a:spAutoFit/>
          </a:bodyPr>
          <a:lstStyle/>
          <a:p>
            <a:r>
              <a:rPr lang="en-US" sz="1100" i="1" dirty="0"/>
              <a:t>Receives beneficiary proceeds upon death</a:t>
            </a:r>
          </a:p>
        </p:txBody>
      </p:sp>
      <p:sp>
        <p:nvSpPr>
          <p:cNvPr id="18" name="TextBox 17">
            <a:extLst>
              <a:ext uri="{FF2B5EF4-FFF2-40B4-BE49-F238E27FC236}">
                <a16:creationId xmlns:a16="http://schemas.microsoft.com/office/drawing/2014/main" id="{5350950B-51E8-A3C8-6DCA-C26FEEFF65DC}"/>
              </a:ext>
            </a:extLst>
          </p:cNvPr>
          <p:cNvSpPr txBox="1"/>
          <p:nvPr/>
        </p:nvSpPr>
        <p:spPr>
          <a:xfrm>
            <a:off x="9179685" y="1991217"/>
            <a:ext cx="2333988" cy="600164"/>
          </a:xfrm>
          <a:prstGeom prst="rect">
            <a:avLst/>
          </a:prstGeom>
          <a:noFill/>
        </p:spPr>
        <p:txBody>
          <a:bodyPr wrap="square" rtlCol="0">
            <a:spAutoFit/>
          </a:bodyPr>
          <a:lstStyle/>
          <a:p>
            <a:r>
              <a:rPr lang="en-US" sz="1100" i="1" dirty="0"/>
              <a:t>Distributions from the endowment fund support endowment’s charitable support mission</a:t>
            </a:r>
          </a:p>
        </p:txBody>
      </p: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3155485"/>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2685702"/>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2681198"/>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3151472"/>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70890FA3-914D-161F-FADC-00E64385B2E4}"/>
              </a:ext>
            </a:extLst>
          </p:cNvPr>
          <p:cNvSpPr txBox="1"/>
          <p:nvPr/>
        </p:nvSpPr>
        <p:spPr>
          <a:xfrm>
            <a:off x="1813723" y="2201169"/>
            <a:ext cx="2046200" cy="600164"/>
          </a:xfrm>
          <a:prstGeom prst="rect">
            <a:avLst/>
          </a:prstGeom>
          <a:noFill/>
        </p:spPr>
        <p:txBody>
          <a:bodyPr wrap="square" rtlCol="0">
            <a:spAutoFit/>
          </a:bodyPr>
          <a:lstStyle/>
          <a:p>
            <a:r>
              <a:rPr lang="en-US" sz="1100" i="1" dirty="0"/>
              <a:t>Heirs may avoid income taxes on assets given, taxable estate may be reduced</a:t>
            </a:r>
          </a:p>
        </p:txBody>
      </p:sp>
      <p:pic>
        <p:nvPicPr>
          <p:cNvPr id="7" name="Picture 6">
            <a:extLst>
              <a:ext uri="{FF2B5EF4-FFF2-40B4-BE49-F238E27FC236}">
                <a16:creationId xmlns:a16="http://schemas.microsoft.com/office/drawing/2014/main" id="{4A637B01-B755-4D2E-6DC9-3B47C83E334B}"/>
              </a:ext>
            </a:extLst>
          </p:cNvPr>
          <p:cNvPicPr>
            <a:picLocks noChangeAspect="1"/>
          </p:cNvPicPr>
          <p:nvPr/>
        </p:nvPicPr>
        <p:blipFill>
          <a:blip r:embed="rId3"/>
          <a:srcRect/>
          <a:stretch/>
        </p:blipFill>
        <p:spPr>
          <a:xfrm>
            <a:off x="1141037" y="3198367"/>
            <a:ext cx="1044273" cy="1044273"/>
          </a:xfrm>
          <a:prstGeom prst="rect">
            <a:avLst/>
          </a:prstGeom>
        </p:spPr>
      </p:pic>
      <p:sp>
        <p:nvSpPr>
          <p:cNvPr id="11" name="Oval 10">
            <a:extLst>
              <a:ext uri="{FF2B5EF4-FFF2-40B4-BE49-F238E27FC236}">
                <a16:creationId xmlns:a16="http://schemas.microsoft.com/office/drawing/2014/main" id="{F8679001-A43F-AC7E-7D89-98682D0A6737}"/>
              </a:ext>
            </a:extLst>
          </p:cNvPr>
          <p:cNvSpPr/>
          <p:nvPr/>
        </p:nvSpPr>
        <p:spPr>
          <a:xfrm>
            <a:off x="1069269" y="312660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978ECCE1-8296-5F51-D677-EACEAC5DCB0F}"/>
              </a:ext>
            </a:extLst>
          </p:cNvPr>
          <p:cNvSpPr/>
          <p:nvPr/>
        </p:nvSpPr>
        <p:spPr>
          <a:xfrm>
            <a:off x="5432873" y="312660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CF14D28C-BD35-A9E3-B81F-7C286A47F11F}"/>
              </a:ext>
            </a:extLst>
          </p:cNvPr>
          <p:cNvSpPr/>
          <p:nvPr/>
        </p:nvSpPr>
        <p:spPr>
          <a:xfrm>
            <a:off x="9778491" y="312660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descr="Icon&#10;&#10;Description automatically generated">
            <a:extLst>
              <a:ext uri="{FF2B5EF4-FFF2-40B4-BE49-F238E27FC236}">
                <a16:creationId xmlns:a16="http://schemas.microsoft.com/office/drawing/2014/main" id="{BA76FD5A-AC8D-CE66-858E-6D93A1F0230A}"/>
              </a:ext>
            </a:extLst>
          </p:cNvPr>
          <p:cNvPicPr>
            <a:picLocks noChangeAspect="1"/>
          </p:cNvPicPr>
          <p:nvPr/>
        </p:nvPicPr>
        <p:blipFill>
          <a:blip r:embed="rId4"/>
          <a:stretch>
            <a:fillRect/>
          </a:stretch>
        </p:blipFill>
        <p:spPr>
          <a:xfrm>
            <a:off x="5568052" y="3297526"/>
            <a:ext cx="917450" cy="917450"/>
          </a:xfrm>
          <a:prstGeom prst="rect">
            <a:avLst/>
          </a:prstGeom>
        </p:spPr>
      </p:pic>
      <p:pic>
        <p:nvPicPr>
          <p:cNvPr id="23" name="Picture 22" descr="Icon&#10;&#10;Description automatically generated">
            <a:extLst>
              <a:ext uri="{FF2B5EF4-FFF2-40B4-BE49-F238E27FC236}">
                <a16:creationId xmlns:a16="http://schemas.microsoft.com/office/drawing/2014/main" id="{FD7D056D-FD17-25D3-BD1E-BCBF4199E5D7}"/>
              </a:ext>
            </a:extLst>
          </p:cNvPr>
          <p:cNvPicPr>
            <a:picLocks noChangeAspect="1"/>
          </p:cNvPicPr>
          <p:nvPr/>
        </p:nvPicPr>
        <p:blipFill>
          <a:blip r:embed="rId5"/>
          <a:stretch>
            <a:fillRect/>
          </a:stretch>
        </p:blipFill>
        <p:spPr>
          <a:xfrm>
            <a:off x="9913670" y="3261778"/>
            <a:ext cx="917450" cy="917450"/>
          </a:xfrm>
          <a:prstGeom prst="rect">
            <a:avLst/>
          </a:prstGeom>
        </p:spPr>
      </p:pic>
      <p:sp>
        <p:nvSpPr>
          <p:cNvPr id="3" name="Date Placeholder 2">
            <a:extLst>
              <a:ext uri="{FF2B5EF4-FFF2-40B4-BE49-F238E27FC236}">
                <a16:creationId xmlns:a16="http://schemas.microsoft.com/office/drawing/2014/main" id="{295120D5-1941-2853-746F-D03D556A475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7760159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dirty="0"/>
              <a:t>Give Now.</a:t>
            </a:r>
            <a:br>
              <a:rPr lang="en-US" dirty="0"/>
            </a:br>
            <a:r>
              <a:rPr lang="en-US" dirty="0"/>
              <a:t>Give Later.</a:t>
            </a:r>
            <a:br>
              <a:rPr lang="en-US" dirty="0"/>
            </a:br>
            <a:r>
              <a:rPr lang="en-US" dirty="0">
                <a:solidFill>
                  <a:schemeClr val="tx1"/>
                </a:solidFill>
              </a:rPr>
              <a:t>Give &amp; Receive.</a:t>
            </a:r>
            <a:r>
              <a:rPr lang="en-US" sz="4000" baseline="30000" dirty="0">
                <a:solidFill>
                  <a:schemeClr val="tx1"/>
                </a:solidFill>
              </a:rPr>
              <a:t>™</a:t>
            </a:r>
            <a:r>
              <a:rPr lang="en-US" dirty="0">
                <a:solidFill>
                  <a:schemeClr val="tx1"/>
                </a:solidFill>
              </a:rPr>
              <a:t> </a:t>
            </a:r>
          </a:p>
        </p:txBody>
      </p:sp>
      <p:sp>
        <p:nvSpPr>
          <p:cNvPr id="3" name="Date Placeholder 2">
            <a:extLst>
              <a:ext uri="{FF2B5EF4-FFF2-40B4-BE49-F238E27FC236}">
                <a16:creationId xmlns:a16="http://schemas.microsoft.com/office/drawing/2014/main" id="{A13BCF52-EFF3-D189-8F4A-8FEE3C2E3188}"/>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2308702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dirty="0">
                <a:latin typeface="Baskerville Old Face" panose="02020602080505020303" pitchFamily="18" charset="0"/>
                <a:ea typeface="Baskerville" panose="02020502070401020303" pitchFamily="18" charset="0"/>
              </a:rPr>
              <a:t>Endowment supporters can also m</a:t>
            </a:r>
            <a:r>
              <a:rPr lang="en-US" dirty="0"/>
              <a:t>ake a charitable gift and receive ongoing income payments for life or a term of years. The remainder provides charitable support.</a:t>
            </a:r>
          </a:p>
        </p:txBody>
      </p:sp>
      <p:sp>
        <p:nvSpPr>
          <p:cNvPr id="3" name="Date Placeholder 2">
            <a:extLst>
              <a:ext uri="{FF2B5EF4-FFF2-40B4-BE49-F238E27FC236}">
                <a16:creationId xmlns:a16="http://schemas.microsoft.com/office/drawing/2014/main" id="{2C1F788C-3C7A-5A4A-691F-A336CEA4898E}"/>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20" name="Rectangle 19">
            <a:extLst>
              <a:ext uri="{FF2B5EF4-FFF2-40B4-BE49-F238E27FC236}">
                <a16:creationId xmlns:a16="http://schemas.microsoft.com/office/drawing/2014/main" id="{FA0D3841-87FC-123D-C59F-42EC7D2544E9}"/>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7D0DD97-EAEA-9BCB-9AD1-6E5239D6E408}"/>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58CE8673-F51B-A79B-8311-5893CA491199}"/>
              </a:ext>
            </a:extLst>
          </p:cNvPr>
          <p:cNvCxnSpPr>
            <a:cxnSpLocks/>
          </p:cNvCxnSpPr>
          <p:nvPr/>
        </p:nvCxnSpPr>
        <p:spPr>
          <a:xfrm>
            <a:off x="3546505" y="2238841"/>
            <a:ext cx="3230310"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7BBD566-B1D9-1E39-5F89-D89657CEBB1A}"/>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dirty="0">
                <a:solidFill>
                  <a:srgbClr val="2E66FF"/>
                </a:solidFill>
              </a:rPr>
              <a:t>For people who</a:t>
            </a:r>
          </a:p>
        </p:txBody>
      </p:sp>
      <p:sp>
        <p:nvSpPr>
          <p:cNvPr id="26" name="TextBox 25">
            <a:extLst>
              <a:ext uri="{FF2B5EF4-FFF2-40B4-BE49-F238E27FC236}">
                <a16:creationId xmlns:a16="http://schemas.microsoft.com/office/drawing/2014/main" id="{08DBE08B-74C2-87FD-EAFB-FC791BDA7EE0}"/>
              </a:ext>
            </a:extLst>
          </p:cNvPr>
          <p:cNvSpPr txBox="1"/>
          <p:nvPr/>
        </p:nvSpPr>
        <p:spPr>
          <a:xfrm>
            <a:off x="1213361" y="2934910"/>
            <a:ext cx="5216010" cy="2959785"/>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1" dirty="0">
                <a:solidFill>
                  <a:schemeClr val="tx1"/>
                </a:solidFill>
              </a:rPr>
              <a:t>Charitable gift annuity</a:t>
            </a:r>
          </a:p>
          <a:p>
            <a:pPr marL="742950" lvl="1" indent="-285750">
              <a:spcAft>
                <a:spcPts val="1000"/>
              </a:spcAft>
              <a:buFont typeface="Arial" panose="020B0604020202020204" pitchFamily="34" charset="0"/>
              <a:buChar char="•"/>
            </a:pPr>
            <a:r>
              <a:rPr lang="en-US" sz="1600" dirty="0"/>
              <a:t>Immediate</a:t>
            </a:r>
          </a:p>
          <a:p>
            <a:pPr marL="742950" lvl="1" indent="-285750">
              <a:spcAft>
                <a:spcPts val="1000"/>
              </a:spcAft>
              <a:buFont typeface="Arial" panose="020B0604020202020204" pitchFamily="34" charset="0"/>
              <a:buChar char="•"/>
            </a:pPr>
            <a:r>
              <a:rPr lang="en-US" sz="1600" dirty="0"/>
              <a:t>Deferred</a:t>
            </a:r>
          </a:p>
          <a:p>
            <a:pPr marL="742950" lvl="1" indent="-285750">
              <a:spcAft>
                <a:spcPts val="1000"/>
              </a:spcAft>
              <a:buFont typeface="Arial" panose="020B0604020202020204" pitchFamily="34" charset="0"/>
              <a:buChar char="•"/>
            </a:pPr>
            <a:r>
              <a:rPr lang="en-US" sz="1600" dirty="0"/>
              <a:t>Flexible deferred</a:t>
            </a:r>
          </a:p>
          <a:p>
            <a:pPr marL="342900" indent="-342900">
              <a:spcAft>
                <a:spcPts val="1000"/>
              </a:spcAft>
              <a:buFont typeface="Arial" panose="020B0604020202020204" pitchFamily="34" charset="0"/>
              <a:buChar char="•"/>
            </a:pPr>
            <a:r>
              <a:rPr lang="en-US" sz="1600" b="1" dirty="0">
                <a:solidFill>
                  <a:schemeClr val="tx1"/>
                </a:solidFill>
              </a:rPr>
              <a:t>Charitable remainder trust</a:t>
            </a:r>
          </a:p>
          <a:p>
            <a:pPr marL="742950" lvl="1" indent="-285750">
              <a:spcAft>
                <a:spcPts val="1000"/>
              </a:spcAft>
              <a:buFont typeface="Arial" panose="020B0604020202020204" pitchFamily="34" charset="0"/>
              <a:buChar char="•"/>
            </a:pPr>
            <a:r>
              <a:rPr lang="en-US" sz="1600" dirty="0"/>
              <a:t>CRAT</a:t>
            </a:r>
          </a:p>
          <a:p>
            <a:pPr marL="742950" lvl="1" indent="-285750">
              <a:spcAft>
                <a:spcPts val="1000"/>
              </a:spcAft>
              <a:buFont typeface="Arial" panose="020B0604020202020204" pitchFamily="34" charset="0"/>
              <a:buChar char="•"/>
            </a:pPr>
            <a:r>
              <a:rPr lang="en-US" sz="1600" dirty="0"/>
              <a:t>CRUT</a:t>
            </a:r>
          </a:p>
          <a:p>
            <a:pPr marL="742950" lvl="1" indent="-285750">
              <a:spcAft>
                <a:spcPts val="1000"/>
              </a:spcAft>
              <a:buFont typeface="Arial" panose="020B0604020202020204" pitchFamily="34" charset="0"/>
              <a:buChar char="•"/>
            </a:pPr>
            <a:r>
              <a:rPr lang="en-US" sz="1600" dirty="0"/>
              <a:t>Flip-CRUT</a:t>
            </a:r>
            <a:endParaRPr lang="en-US" sz="1600" b="0" dirty="0">
              <a:solidFill>
                <a:schemeClr val="tx1"/>
              </a:solidFill>
            </a:endParaRPr>
          </a:p>
        </p:txBody>
      </p:sp>
      <p:sp>
        <p:nvSpPr>
          <p:cNvPr id="27" name="TextBox 26">
            <a:extLst>
              <a:ext uri="{FF2B5EF4-FFF2-40B4-BE49-F238E27FC236}">
                <a16:creationId xmlns:a16="http://schemas.microsoft.com/office/drawing/2014/main" id="{4DB84682-08D3-1B1A-3EC4-289E023B1C6B}"/>
              </a:ext>
            </a:extLst>
          </p:cNvPr>
          <p:cNvSpPr txBox="1"/>
          <p:nvPr/>
        </p:nvSpPr>
        <p:spPr>
          <a:xfrm>
            <a:off x="7071543" y="2934910"/>
            <a:ext cx="4302909" cy="1954381"/>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dirty="0">
                <a:solidFill>
                  <a:schemeClr val="tx1"/>
                </a:solidFill>
              </a:rPr>
              <a:t>Own assets they want converted to income payments.</a:t>
            </a:r>
          </a:p>
          <a:p>
            <a:pPr marL="285750" indent="-285750">
              <a:spcAft>
                <a:spcPts val="1000"/>
              </a:spcAft>
              <a:buFont typeface="Arial" panose="020B0604020202020204" pitchFamily="34" charset="0"/>
              <a:buChar char="•"/>
            </a:pPr>
            <a:r>
              <a:rPr lang="en-US" sz="1600" b="0" dirty="0">
                <a:solidFill>
                  <a:schemeClr val="tx1"/>
                </a:solidFill>
              </a:rPr>
              <a:t>Own long-term appreciated securities.</a:t>
            </a:r>
          </a:p>
          <a:p>
            <a:pPr marL="285750" indent="-285750">
              <a:spcAft>
                <a:spcPts val="1000"/>
              </a:spcAft>
              <a:buFont typeface="Arial" panose="020B0604020202020204" pitchFamily="34" charset="0"/>
              <a:buChar char="•"/>
            </a:pPr>
            <a:r>
              <a:rPr lang="en-US" sz="1600" b="0" dirty="0">
                <a:solidFill>
                  <a:schemeClr val="tx1"/>
                </a:solidFill>
              </a:rPr>
              <a:t>May seek to avoid market volatility.</a:t>
            </a:r>
          </a:p>
          <a:p>
            <a:pPr marL="285750" indent="-285750">
              <a:spcAft>
                <a:spcPts val="1000"/>
              </a:spcAft>
              <a:buFont typeface="Arial" panose="020B0604020202020204" pitchFamily="34" charset="0"/>
              <a:buChar char="•"/>
            </a:pPr>
            <a:r>
              <a:rPr lang="en-US" sz="1600" b="0" dirty="0">
                <a:solidFill>
                  <a:schemeClr val="tx1"/>
                </a:solidFill>
              </a:rPr>
              <a:t>Seek a potential charitable deduction for portion of gift assets.</a:t>
            </a:r>
          </a:p>
        </p:txBody>
      </p:sp>
      <p:sp>
        <p:nvSpPr>
          <p:cNvPr id="28" name="TextBox 27">
            <a:extLst>
              <a:ext uri="{FF2B5EF4-FFF2-40B4-BE49-F238E27FC236}">
                <a16:creationId xmlns:a16="http://schemas.microsoft.com/office/drawing/2014/main" id="{30FA0F97-CE77-AED6-C4AA-9A2D351EDC93}"/>
              </a:ext>
            </a:extLst>
          </p:cNvPr>
          <p:cNvSpPr txBox="1"/>
          <p:nvPr/>
        </p:nvSpPr>
        <p:spPr>
          <a:xfrm>
            <a:off x="162376" y="1473368"/>
            <a:ext cx="863126" cy="1446550"/>
          </a:xfrm>
          <a:prstGeom prst="rect">
            <a:avLst/>
          </a:prstGeom>
          <a:noFill/>
        </p:spPr>
        <p:txBody>
          <a:bodyPr wrap="square" rtlCol="0">
            <a:spAutoFit/>
          </a:bodyPr>
          <a:lstStyle/>
          <a:p>
            <a:r>
              <a:rPr lang="en-US" sz="8800" dirty="0">
                <a:solidFill>
                  <a:schemeClr val="bg2">
                    <a:lumMod val="90000"/>
                  </a:schemeClr>
                </a:solidFill>
                <a:latin typeface="+mj-lt"/>
              </a:rPr>
              <a:t>3</a:t>
            </a:r>
          </a:p>
        </p:txBody>
      </p:sp>
      <p:sp>
        <p:nvSpPr>
          <p:cNvPr id="29" name="TextBox 28">
            <a:extLst>
              <a:ext uri="{FF2B5EF4-FFF2-40B4-BE49-F238E27FC236}">
                <a16:creationId xmlns:a16="http://schemas.microsoft.com/office/drawing/2014/main" id="{792105C7-8308-842C-338D-EEE0E1280A64}"/>
              </a:ext>
            </a:extLst>
          </p:cNvPr>
          <p:cNvSpPr txBox="1"/>
          <p:nvPr/>
        </p:nvSpPr>
        <p:spPr>
          <a:xfrm>
            <a:off x="748625" y="2001137"/>
            <a:ext cx="2951699" cy="369332"/>
          </a:xfrm>
          <a:prstGeom prst="rect">
            <a:avLst/>
          </a:prstGeom>
          <a:noFill/>
        </p:spPr>
        <p:txBody>
          <a:bodyPr wrap="square">
            <a:noAutofit/>
          </a:bodyPr>
          <a:lstStyle/>
          <a:p>
            <a:pPr>
              <a:lnSpc>
                <a:spcPct val="90000"/>
              </a:lnSpc>
            </a:pPr>
            <a:r>
              <a:rPr lang="en-US" altLang="en-US" sz="2800" b="1" dirty="0">
                <a:solidFill>
                  <a:srgbClr val="2E66FF"/>
                </a:solidFill>
              </a:rPr>
              <a:t>Give &amp; Receive</a:t>
            </a:r>
            <a:endParaRPr lang="en-US" sz="2800" b="1" dirty="0">
              <a:solidFill>
                <a:srgbClr val="2E66FF"/>
              </a:solidFill>
            </a:endParaRPr>
          </a:p>
        </p:txBody>
      </p:sp>
      <p:cxnSp>
        <p:nvCxnSpPr>
          <p:cNvPr id="30" name="Straight Connector 29">
            <a:extLst>
              <a:ext uri="{FF2B5EF4-FFF2-40B4-BE49-F238E27FC236}">
                <a16:creationId xmlns:a16="http://schemas.microsoft.com/office/drawing/2014/main" id="{7EE10D7F-E828-0282-7918-A36260354F56}"/>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A6E627F-EF67-29E5-3FE2-5D7CD81B6842}"/>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01446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C96E12D5-00AF-AD8A-03D6-924993BB4568}"/>
              </a:ext>
            </a:extLst>
          </p:cNvPr>
          <p:cNvSpPr txBox="1"/>
          <p:nvPr/>
        </p:nvSpPr>
        <p:spPr>
          <a:xfrm>
            <a:off x="6769217" y="3537164"/>
            <a:ext cx="1577166" cy="584775"/>
          </a:xfrm>
          <a:prstGeom prst="rect">
            <a:avLst/>
          </a:prstGeom>
          <a:noFill/>
        </p:spPr>
        <p:txBody>
          <a:bodyPr wrap="square" rtlCol="0">
            <a:spAutoFit/>
          </a:bodyPr>
          <a:lstStyle/>
          <a:p>
            <a:pPr algn="ctr"/>
            <a:r>
              <a:rPr lang="en-US" sz="1600" b="1" dirty="0"/>
              <a:t>Endowment Fund</a:t>
            </a:r>
          </a:p>
        </p:txBody>
      </p:sp>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Charitable Gift Annuity</a:t>
            </a:r>
          </a:p>
        </p:txBody>
      </p:sp>
      <p:sp>
        <p:nvSpPr>
          <p:cNvPr id="6" name="TextBox 5">
            <a:extLst>
              <a:ext uri="{FF2B5EF4-FFF2-40B4-BE49-F238E27FC236}">
                <a16:creationId xmlns:a16="http://schemas.microsoft.com/office/drawing/2014/main" id="{4AF08419-2866-6DA9-F922-A348A13D8CF2}"/>
              </a:ext>
            </a:extLst>
          </p:cNvPr>
          <p:cNvSpPr txBox="1"/>
          <p:nvPr/>
        </p:nvSpPr>
        <p:spPr>
          <a:xfrm>
            <a:off x="796123" y="3657644"/>
            <a:ext cx="1305466" cy="338554"/>
          </a:xfrm>
          <a:prstGeom prst="rect">
            <a:avLst/>
          </a:prstGeom>
          <a:noFill/>
        </p:spPr>
        <p:txBody>
          <a:bodyPr wrap="square" rtlCol="0">
            <a:spAutoFit/>
          </a:bodyPr>
          <a:lstStyle/>
          <a:p>
            <a:pPr algn="ctr"/>
            <a:r>
              <a:rPr lang="en-US" sz="1600" b="1" dirty="0"/>
              <a:t>Supporters</a:t>
            </a:r>
          </a:p>
        </p:txBody>
      </p:sp>
      <p:sp>
        <p:nvSpPr>
          <p:cNvPr id="9" name="TextBox 8">
            <a:extLst>
              <a:ext uri="{FF2B5EF4-FFF2-40B4-BE49-F238E27FC236}">
                <a16:creationId xmlns:a16="http://schemas.microsoft.com/office/drawing/2014/main" id="{B7B39024-6A2E-60AC-FB6F-6FB5BE4D3465}"/>
              </a:ext>
            </a:extLst>
          </p:cNvPr>
          <p:cNvSpPr txBox="1"/>
          <p:nvPr/>
        </p:nvSpPr>
        <p:spPr>
          <a:xfrm>
            <a:off x="3757614" y="3537164"/>
            <a:ext cx="1593000" cy="584775"/>
          </a:xfrm>
          <a:prstGeom prst="rect">
            <a:avLst/>
          </a:prstGeom>
          <a:noFill/>
        </p:spPr>
        <p:txBody>
          <a:bodyPr wrap="square" rtlCol="0">
            <a:spAutoFit/>
          </a:bodyPr>
          <a:lstStyle/>
          <a:p>
            <a:pPr algn="ctr"/>
            <a:r>
              <a:rPr lang="en-US" sz="1600" b="1" dirty="0"/>
              <a:t>Charitable Gift Annuity</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2831569" y="1456923"/>
            <a:ext cx="1561837" cy="440246"/>
          </a:xfrm>
          <a:prstGeom prst="rect">
            <a:avLst/>
          </a:prstGeom>
          <a:noFill/>
        </p:spPr>
        <p:txBody>
          <a:bodyPr wrap="square" rtlCol="0">
            <a:spAutoFit/>
          </a:bodyPr>
          <a:lstStyle/>
          <a:p>
            <a:r>
              <a:rPr lang="en-US" sz="1100" i="1" dirty="0"/>
              <a:t>Gift of cash</a:t>
            </a:r>
            <a:r>
              <a:rPr lang="en-US" sz="1100" i="1" dirty="0">
                <a:solidFill>
                  <a:srgbClr val="F2F2F2"/>
                </a:solidFill>
              </a:rPr>
              <a:t> </a:t>
            </a:r>
            <a:r>
              <a:rPr lang="en-US" sz="1100" i="1" dirty="0"/>
              <a:t>or securities</a:t>
            </a:r>
          </a:p>
        </p:txBody>
      </p:sp>
      <p:sp>
        <p:nvSpPr>
          <p:cNvPr id="17" name="TextBox 16">
            <a:extLst>
              <a:ext uri="{FF2B5EF4-FFF2-40B4-BE49-F238E27FC236}">
                <a16:creationId xmlns:a16="http://schemas.microsoft.com/office/drawing/2014/main" id="{A8359B4F-2707-95A4-EAD0-2EFB9F8C15D9}"/>
              </a:ext>
            </a:extLst>
          </p:cNvPr>
          <p:cNvSpPr txBox="1"/>
          <p:nvPr/>
        </p:nvSpPr>
        <p:spPr>
          <a:xfrm>
            <a:off x="2847217" y="5152252"/>
            <a:ext cx="2503397" cy="430887"/>
          </a:xfrm>
          <a:prstGeom prst="rect">
            <a:avLst/>
          </a:prstGeom>
          <a:noFill/>
        </p:spPr>
        <p:txBody>
          <a:bodyPr wrap="square" rtlCol="0">
            <a:spAutoFit/>
          </a:bodyPr>
          <a:lstStyle/>
          <a:p>
            <a:r>
              <a:rPr lang="en-US" sz="1100" i="1" dirty="0"/>
              <a:t>May receive income tax deduction</a:t>
            </a:r>
          </a:p>
          <a:p>
            <a:pPr>
              <a:spcAft>
                <a:spcPts val="600"/>
              </a:spcAft>
            </a:pPr>
            <a:r>
              <a:rPr lang="en-US" sz="1100" i="1" dirty="0"/>
              <a:t>Will receive fixed income payments</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923349" y="1273062"/>
            <a:ext cx="2333988" cy="600164"/>
          </a:xfrm>
          <a:prstGeom prst="rect">
            <a:avLst/>
          </a:prstGeom>
          <a:noFill/>
        </p:spPr>
        <p:txBody>
          <a:bodyPr wrap="square" rtlCol="0">
            <a:spAutoFit/>
          </a:bodyPr>
          <a:lstStyle/>
          <a:p>
            <a:r>
              <a:rPr lang="en-US" sz="1100" i="1" dirty="0"/>
              <a:t>Distributions from the endowment fund support endowment’s charitable support mission</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465183" y="4241006"/>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B2D20327-4234-6D23-2A43-DFEC9BF391CD}"/>
              </a:ext>
            </a:extLst>
          </p:cNvPr>
          <p:cNvCxnSpPr>
            <a:cxnSpLocks/>
          </p:cNvCxnSpPr>
          <p:nvPr/>
        </p:nvCxnSpPr>
        <p:spPr>
          <a:xfrm>
            <a:off x="4515643" y="4177280"/>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465183" y="4645249"/>
            <a:ext cx="3053388"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1879789"/>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1889271"/>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35571A2-B873-51C3-69F0-09AB19D49CCB}"/>
              </a:ext>
            </a:extLst>
          </p:cNvPr>
          <p:cNvCxnSpPr>
            <a:cxnSpLocks/>
          </p:cNvCxnSpPr>
          <p:nvPr/>
        </p:nvCxnSpPr>
        <p:spPr>
          <a:xfrm>
            <a:off x="2996424" y="4642299"/>
            <a:ext cx="0" cy="470920"/>
          </a:xfrm>
          <a:prstGeom prst="line">
            <a:avLst/>
          </a:prstGeom>
          <a:ln w="12700"/>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DC928439-816F-C2C6-5BFF-324D5BC05391}"/>
              </a:ext>
            </a:extLst>
          </p:cNvPr>
          <p:cNvSpPr txBox="1"/>
          <p:nvPr/>
        </p:nvSpPr>
        <p:spPr>
          <a:xfrm>
            <a:off x="7424829" y="6417780"/>
            <a:ext cx="4685382" cy="230832"/>
          </a:xfrm>
          <a:prstGeom prst="rect">
            <a:avLst/>
          </a:prstGeom>
          <a:noFill/>
        </p:spPr>
        <p:txBody>
          <a:bodyPr wrap="square" rtlCol="0">
            <a:spAutoFit/>
          </a:bodyPr>
          <a:lstStyle/>
          <a:p>
            <a:r>
              <a:rPr lang="en-US" sz="900" dirty="0"/>
              <a:t>*Payout rates, charitable deductions and other benefits vary based on several factors. </a:t>
            </a:r>
          </a:p>
        </p:txBody>
      </p:sp>
      <p:sp>
        <p:nvSpPr>
          <p:cNvPr id="34" name="TextBox 33">
            <a:extLst>
              <a:ext uri="{FF2B5EF4-FFF2-40B4-BE49-F238E27FC236}">
                <a16:creationId xmlns:a16="http://schemas.microsoft.com/office/drawing/2014/main" id="{FA8D7DFF-1D96-C000-D191-C39C469BD6D3}"/>
              </a:ext>
            </a:extLst>
          </p:cNvPr>
          <p:cNvSpPr txBox="1"/>
          <p:nvPr/>
        </p:nvSpPr>
        <p:spPr>
          <a:xfrm>
            <a:off x="6110514" y="5152252"/>
            <a:ext cx="2348845" cy="430887"/>
          </a:xfrm>
          <a:prstGeom prst="rect">
            <a:avLst/>
          </a:prstGeom>
          <a:noFill/>
        </p:spPr>
        <p:txBody>
          <a:bodyPr wrap="square" rtlCol="0">
            <a:spAutoFit/>
          </a:bodyPr>
          <a:lstStyle/>
          <a:p>
            <a:r>
              <a:rPr lang="en-US" sz="1100" i="1" dirty="0"/>
              <a:t>Remainder goes to endowment fund upon donors’ death*</a:t>
            </a:r>
          </a:p>
        </p:txBody>
      </p:sp>
      <p:cxnSp>
        <p:nvCxnSpPr>
          <p:cNvPr id="35" name="Straight Connector 34">
            <a:extLst>
              <a:ext uri="{FF2B5EF4-FFF2-40B4-BE49-F238E27FC236}">
                <a16:creationId xmlns:a16="http://schemas.microsoft.com/office/drawing/2014/main" id="{C0C7EC5B-E04F-B6DD-F900-23278F486F79}"/>
              </a:ext>
            </a:extLst>
          </p:cNvPr>
          <p:cNvCxnSpPr>
            <a:cxnSpLocks/>
          </p:cNvCxnSpPr>
          <p:nvPr/>
        </p:nvCxnSpPr>
        <p:spPr>
          <a:xfrm>
            <a:off x="4580904" y="4177280"/>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B44D5810-4E4D-794E-146E-26F88FF66A8C}"/>
              </a:ext>
            </a:extLst>
          </p:cNvPr>
          <p:cNvCxnSpPr>
            <a:cxnSpLocks/>
          </p:cNvCxnSpPr>
          <p:nvPr/>
        </p:nvCxnSpPr>
        <p:spPr>
          <a:xfrm>
            <a:off x="4574364" y="4645249"/>
            <a:ext cx="3023106"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EB4AB43E-34FD-515E-2197-E9763F16B02C}"/>
              </a:ext>
            </a:extLst>
          </p:cNvPr>
          <p:cNvCxnSpPr>
            <a:cxnSpLocks/>
          </p:cNvCxnSpPr>
          <p:nvPr/>
        </p:nvCxnSpPr>
        <p:spPr>
          <a:xfrm>
            <a:off x="6223435" y="4642299"/>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8B4B39EE-8F61-0F24-EACC-8C49AE042E48}"/>
              </a:ext>
            </a:extLst>
          </p:cNvPr>
          <p:cNvCxnSpPr>
            <a:cxnSpLocks/>
          </p:cNvCxnSpPr>
          <p:nvPr/>
        </p:nvCxnSpPr>
        <p:spPr>
          <a:xfrm flipV="1">
            <a:off x="7597470" y="4241006"/>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29" name="TextBox 28">
            <a:extLst>
              <a:ext uri="{FF2B5EF4-FFF2-40B4-BE49-F238E27FC236}">
                <a16:creationId xmlns:a16="http://schemas.microsoft.com/office/drawing/2014/main" id="{E508AC14-C116-6C27-CC92-2836A0D10E97}"/>
              </a:ext>
            </a:extLst>
          </p:cNvPr>
          <p:cNvSpPr txBox="1"/>
          <p:nvPr/>
        </p:nvSpPr>
        <p:spPr>
          <a:xfrm>
            <a:off x="796123" y="3657644"/>
            <a:ext cx="1305466" cy="338554"/>
          </a:xfrm>
          <a:prstGeom prst="rect">
            <a:avLst/>
          </a:prstGeom>
          <a:noFill/>
        </p:spPr>
        <p:txBody>
          <a:bodyPr wrap="square" rtlCol="0">
            <a:spAutoFit/>
          </a:bodyPr>
          <a:lstStyle/>
          <a:p>
            <a:pPr algn="ctr"/>
            <a:r>
              <a:rPr lang="en-US" sz="1600" b="1" dirty="0"/>
              <a:t>Supporters</a:t>
            </a:r>
          </a:p>
        </p:txBody>
      </p:sp>
      <p:sp>
        <p:nvSpPr>
          <p:cNvPr id="42" name="TextBox 41">
            <a:extLst>
              <a:ext uri="{FF2B5EF4-FFF2-40B4-BE49-F238E27FC236}">
                <a16:creationId xmlns:a16="http://schemas.microsoft.com/office/drawing/2014/main" id="{48E155F0-6903-2386-44ED-8B8E03DCDEE4}"/>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cxnSp>
        <p:nvCxnSpPr>
          <p:cNvPr id="43" name="Straight Arrow Connector 42">
            <a:extLst>
              <a:ext uri="{FF2B5EF4-FFF2-40B4-BE49-F238E27FC236}">
                <a16:creationId xmlns:a16="http://schemas.microsoft.com/office/drawing/2014/main" id="{D2D5CAF8-F3CD-788E-5D5E-B1A70E0A017E}"/>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2ABFD671-07BB-2F6F-6784-B9496D68EE20}"/>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69A1B102-36AE-5335-5A52-9D13D6780C46}"/>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C94580C9-062D-035A-F756-A0AAD65D5F87}"/>
              </a:ext>
            </a:extLst>
          </p:cNvPr>
          <p:cNvPicPr>
            <a:picLocks noChangeAspect="1"/>
          </p:cNvPicPr>
          <p:nvPr/>
        </p:nvPicPr>
        <p:blipFill>
          <a:blip r:embed="rId3"/>
          <a:srcRect/>
          <a:stretch/>
        </p:blipFill>
        <p:spPr>
          <a:xfrm>
            <a:off x="926630" y="2392454"/>
            <a:ext cx="1044273" cy="1044273"/>
          </a:xfrm>
          <a:prstGeom prst="rect">
            <a:avLst/>
          </a:prstGeom>
        </p:spPr>
      </p:pic>
      <p:sp>
        <p:nvSpPr>
          <p:cNvPr id="7" name="Oval 6">
            <a:extLst>
              <a:ext uri="{FF2B5EF4-FFF2-40B4-BE49-F238E27FC236}">
                <a16:creationId xmlns:a16="http://schemas.microsoft.com/office/drawing/2014/main" id="{DD40CE6F-4CB4-D138-87C3-D3DE1665C891}"/>
              </a:ext>
            </a:extLst>
          </p:cNvPr>
          <p:cNvSpPr/>
          <p:nvPr/>
        </p:nvSpPr>
        <p:spPr>
          <a:xfrm>
            <a:off x="85486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09FA4503-E388-D384-3909-43E8DC309CE2}"/>
              </a:ext>
            </a:extLst>
          </p:cNvPr>
          <p:cNvSpPr/>
          <p:nvPr/>
        </p:nvSpPr>
        <p:spPr>
          <a:xfrm>
            <a:off x="6984200"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0FB668D-51C8-D556-1C88-E5519AA70227}"/>
              </a:ext>
            </a:extLst>
          </p:cNvPr>
          <p:cNvSpPr/>
          <p:nvPr/>
        </p:nvSpPr>
        <p:spPr>
          <a:xfrm>
            <a:off x="999920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Icon&#10;&#10;Description automatically generated">
            <a:extLst>
              <a:ext uri="{FF2B5EF4-FFF2-40B4-BE49-F238E27FC236}">
                <a16:creationId xmlns:a16="http://schemas.microsoft.com/office/drawing/2014/main" id="{008AB483-0870-CC1D-D075-BF35CDE532BB}"/>
              </a:ext>
            </a:extLst>
          </p:cNvPr>
          <p:cNvPicPr>
            <a:picLocks noChangeAspect="1"/>
          </p:cNvPicPr>
          <p:nvPr/>
        </p:nvPicPr>
        <p:blipFill>
          <a:blip r:embed="rId4"/>
          <a:stretch>
            <a:fillRect/>
          </a:stretch>
        </p:blipFill>
        <p:spPr>
          <a:xfrm>
            <a:off x="7119379" y="2491613"/>
            <a:ext cx="917450" cy="917450"/>
          </a:xfrm>
          <a:prstGeom prst="rect">
            <a:avLst/>
          </a:prstGeom>
        </p:spPr>
      </p:pic>
      <p:pic>
        <p:nvPicPr>
          <p:cNvPr id="12" name="Picture 11" descr="Icon&#10;&#10;Description automatically generated">
            <a:extLst>
              <a:ext uri="{FF2B5EF4-FFF2-40B4-BE49-F238E27FC236}">
                <a16:creationId xmlns:a16="http://schemas.microsoft.com/office/drawing/2014/main" id="{72435603-ABBF-D16D-B78C-2EA75B9A365F}"/>
              </a:ext>
            </a:extLst>
          </p:cNvPr>
          <p:cNvPicPr>
            <a:picLocks noChangeAspect="1"/>
          </p:cNvPicPr>
          <p:nvPr/>
        </p:nvPicPr>
        <p:blipFill>
          <a:blip r:embed="rId5"/>
          <a:stretch>
            <a:fillRect/>
          </a:stretch>
        </p:blipFill>
        <p:spPr>
          <a:xfrm>
            <a:off x="10134381" y="2455865"/>
            <a:ext cx="917450" cy="917450"/>
          </a:xfrm>
          <a:prstGeom prst="rect">
            <a:avLst/>
          </a:prstGeom>
        </p:spPr>
      </p:pic>
      <p:pic>
        <p:nvPicPr>
          <p:cNvPr id="39" name="Picture 38">
            <a:extLst>
              <a:ext uri="{FF2B5EF4-FFF2-40B4-BE49-F238E27FC236}">
                <a16:creationId xmlns:a16="http://schemas.microsoft.com/office/drawing/2014/main" id="{5F7024E8-DF79-449B-9587-5B80546AAB67}"/>
              </a:ext>
            </a:extLst>
          </p:cNvPr>
          <p:cNvPicPr>
            <a:picLocks noChangeAspect="1"/>
          </p:cNvPicPr>
          <p:nvPr/>
        </p:nvPicPr>
        <p:blipFill>
          <a:blip r:embed="rId6"/>
          <a:srcRect/>
          <a:stretch/>
        </p:blipFill>
        <p:spPr>
          <a:xfrm>
            <a:off x="3941424" y="2359155"/>
            <a:ext cx="1181592" cy="1181592"/>
          </a:xfrm>
          <a:prstGeom prst="rect">
            <a:avLst/>
          </a:prstGeom>
        </p:spPr>
      </p:pic>
      <p:sp>
        <p:nvSpPr>
          <p:cNvPr id="41" name="Oval 40">
            <a:extLst>
              <a:ext uri="{FF2B5EF4-FFF2-40B4-BE49-F238E27FC236}">
                <a16:creationId xmlns:a16="http://schemas.microsoft.com/office/drawing/2014/main" id="{026794DC-488A-4E1F-ADAB-5ACD03B48A81}"/>
              </a:ext>
            </a:extLst>
          </p:cNvPr>
          <p:cNvSpPr/>
          <p:nvPr/>
        </p:nvSpPr>
        <p:spPr>
          <a:xfrm>
            <a:off x="3938316" y="235604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3F40D90F-88E6-EF60-0D57-75125764AAE0}"/>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8548411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Straight Arrow Connector 31">
            <a:extLst>
              <a:ext uri="{FF2B5EF4-FFF2-40B4-BE49-F238E27FC236}">
                <a16:creationId xmlns:a16="http://schemas.microsoft.com/office/drawing/2014/main" id="{27E28457-8BF8-5C70-5027-56162C2C0C24}"/>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F9225533-E0F5-066B-8E4F-2FA79AB197C1}"/>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E80AECA4-2F5A-9546-79A3-D9AF2831404D}"/>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47434E23-1F70-59A8-B5D0-82DA9091E127}"/>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3D7C5A0D-B1DA-F911-A70B-6096269E2B58}"/>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CD7877C5-8A97-4199-E68A-6C14FCE2E5C0}"/>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dirty="0"/>
              <a:t>Charitable Remainder Trust</a:t>
            </a:r>
          </a:p>
        </p:txBody>
      </p:sp>
      <p:sp>
        <p:nvSpPr>
          <p:cNvPr id="6" name="TextBox 5">
            <a:extLst>
              <a:ext uri="{FF2B5EF4-FFF2-40B4-BE49-F238E27FC236}">
                <a16:creationId xmlns:a16="http://schemas.microsoft.com/office/drawing/2014/main" id="{4AF08419-2866-6DA9-F922-A348A13D8CF2}"/>
              </a:ext>
            </a:extLst>
          </p:cNvPr>
          <p:cNvSpPr txBox="1"/>
          <p:nvPr/>
        </p:nvSpPr>
        <p:spPr>
          <a:xfrm>
            <a:off x="796123" y="3657644"/>
            <a:ext cx="1305466" cy="338554"/>
          </a:xfrm>
          <a:prstGeom prst="rect">
            <a:avLst/>
          </a:prstGeom>
          <a:noFill/>
        </p:spPr>
        <p:txBody>
          <a:bodyPr wrap="square" rtlCol="0">
            <a:spAutoFit/>
          </a:bodyPr>
          <a:lstStyle/>
          <a:p>
            <a:pPr algn="ctr"/>
            <a:r>
              <a:rPr lang="en-US" sz="1600" b="1" dirty="0"/>
              <a:t>Supporters</a:t>
            </a:r>
          </a:p>
        </p:txBody>
      </p:sp>
      <p:sp>
        <p:nvSpPr>
          <p:cNvPr id="9" name="TextBox 8">
            <a:extLst>
              <a:ext uri="{FF2B5EF4-FFF2-40B4-BE49-F238E27FC236}">
                <a16:creationId xmlns:a16="http://schemas.microsoft.com/office/drawing/2014/main" id="{B7B39024-6A2E-60AC-FB6F-6FB5BE4D3465}"/>
              </a:ext>
            </a:extLst>
          </p:cNvPr>
          <p:cNvSpPr txBox="1"/>
          <p:nvPr/>
        </p:nvSpPr>
        <p:spPr>
          <a:xfrm>
            <a:off x="3627415" y="3537164"/>
            <a:ext cx="1876993" cy="584775"/>
          </a:xfrm>
          <a:prstGeom prst="rect">
            <a:avLst/>
          </a:prstGeom>
          <a:noFill/>
        </p:spPr>
        <p:txBody>
          <a:bodyPr wrap="square" rtlCol="0">
            <a:spAutoFit/>
          </a:bodyPr>
          <a:lstStyle/>
          <a:p>
            <a:pPr algn="ctr"/>
            <a:r>
              <a:rPr lang="en-US" sz="1600" b="1" dirty="0"/>
              <a:t>Charitable Remainder Trust</a:t>
            </a:r>
          </a:p>
        </p:txBody>
      </p:sp>
      <p:sp>
        <p:nvSpPr>
          <p:cNvPr id="12" name="TextBox 11">
            <a:extLst>
              <a:ext uri="{FF2B5EF4-FFF2-40B4-BE49-F238E27FC236}">
                <a16:creationId xmlns:a16="http://schemas.microsoft.com/office/drawing/2014/main" id="{38D88C8B-B6BC-0EF4-E032-25383A763830}"/>
              </a:ext>
            </a:extLst>
          </p:cNvPr>
          <p:cNvSpPr txBox="1"/>
          <p:nvPr/>
        </p:nvSpPr>
        <p:spPr>
          <a:xfrm>
            <a:off x="6769217" y="3537164"/>
            <a:ext cx="1577166" cy="584775"/>
          </a:xfrm>
          <a:prstGeom prst="rect">
            <a:avLst/>
          </a:prstGeom>
          <a:noFill/>
        </p:spPr>
        <p:txBody>
          <a:bodyPr wrap="square" rtlCol="0">
            <a:spAutoFit/>
          </a:bodyPr>
          <a:lstStyle/>
          <a:p>
            <a:pPr algn="ctr"/>
            <a:r>
              <a:rPr lang="en-US" sz="1600" b="1" dirty="0"/>
              <a:t>Endowment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dirty="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2831569" y="1456923"/>
            <a:ext cx="1561837" cy="440246"/>
          </a:xfrm>
          <a:prstGeom prst="rect">
            <a:avLst/>
          </a:prstGeom>
          <a:noFill/>
          <a:ln>
            <a:noFill/>
          </a:ln>
        </p:spPr>
        <p:txBody>
          <a:bodyPr wrap="square" rtlCol="0">
            <a:spAutoFit/>
          </a:bodyPr>
          <a:lstStyle/>
          <a:p>
            <a:r>
              <a:rPr lang="en-US" sz="1100" i="1" dirty="0"/>
              <a:t>Gift of cash, securities or property</a:t>
            </a:r>
          </a:p>
        </p:txBody>
      </p:sp>
      <p:sp>
        <p:nvSpPr>
          <p:cNvPr id="17" name="TextBox 16">
            <a:extLst>
              <a:ext uri="{FF2B5EF4-FFF2-40B4-BE49-F238E27FC236}">
                <a16:creationId xmlns:a16="http://schemas.microsoft.com/office/drawing/2014/main" id="{A8359B4F-2707-95A4-EAD0-2EFB9F8C15D9}"/>
              </a:ext>
            </a:extLst>
          </p:cNvPr>
          <p:cNvSpPr txBox="1"/>
          <p:nvPr/>
        </p:nvSpPr>
        <p:spPr>
          <a:xfrm>
            <a:off x="2847217" y="5152252"/>
            <a:ext cx="2348845" cy="507831"/>
          </a:xfrm>
          <a:prstGeom prst="rect">
            <a:avLst/>
          </a:prstGeom>
          <a:noFill/>
          <a:ln>
            <a:noFill/>
          </a:ln>
        </p:spPr>
        <p:txBody>
          <a:bodyPr wrap="square" rtlCol="0">
            <a:spAutoFit/>
          </a:bodyPr>
          <a:lstStyle/>
          <a:p>
            <a:pPr>
              <a:spcAft>
                <a:spcPts val="600"/>
              </a:spcAft>
            </a:pPr>
            <a:r>
              <a:rPr lang="en-US" sz="1100" i="1" dirty="0"/>
              <a:t>May receive income tax deduction</a:t>
            </a:r>
          </a:p>
          <a:p>
            <a:pPr>
              <a:spcAft>
                <a:spcPts val="600"/>
              </a:spcAft>
            </a:pPr>
            <a:r>
              <a:rPr lang="en-US" sz="1100" i="1" dirty="0"/>
              <a:t>Will receive income</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923349" y="1273062"/>
            <a:ext cx="2333988" cy="600164"/>
          </a:xfrm>
          <a:prstGeom prst="rect">
            <a:avLst/>
          </a:prstGeom>
          <a:noFill/>
          <a:ln>
            <a:noFill/>
          </a:ln>
        </p:spPr>
        <p:txBody>
          <a:bodyPr wrap="square" rtlCol="0">
            <a:spAutoFit/>
          </a:bodyPr>
          <a:lstStyle/>
          <a:p>
            <a:r>
              <a:rPr lang="en-US" sz="1100" i="1" dirty="0"/>
              <a:t>Distributions from the endowment fund support endowment’s charitable support mission</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465183" y="4241006"/>
            <a:ext cx="0" cy="40719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353585"/>
            <a:ext cx="1143275" cy="0"/>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344146"/>
            <a:ext cx="996552" cy="0"/>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B2D20327-4234-6D23-2A43-DFEC9BF391CD}"/>
              </a:ext>
            </a:extLst>
          </p:cNvPr>
          <p:cNvCxnSpPr>
            <a:cxnSpLocks/>
          </p:cNvCxnSpPr>
          <p:nvPr/>
        </p:nvCxnSpPr>
        <p:spPr>
          <a:xfrm>
            <a:off x="4515643" y="4177280"/>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351118"/>
            <a:ext cx="1062041" cy="2467"/>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465183" y="4645249"/>
            <a:ext cx="3053388"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1889271"/>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35571A2-B873-51C3-69F0-09AB19D49CCB}"/>
              </a:ext>
            </a:extLst>
          </p:cNvPr>
          <p:cNvCxnSpPr>
            <a:cxnSpLocks/>
          </p:cNvCxnSpPr>
          <p:nvPr/>
        </p:nvCxnSpPr>
        <p:spPr>
          <a:xfrm>
            <a:off x="2996424" y="464229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DC928439-816F-C2C6-5BFF-324D5BC05391}"/>
              </a:ext>
            </a:extLst>
          </p:cNvPr>
          <p:cNvSpPr txBox="1"/>
          <p:nvPr/>
        </p:nvSpPr>
        <p:spPr>
          <a:xfrm>
            <a:off x="6119815" y="6420731"/>
            <a:ext cx="8968076" cy="261610"/>
          </a:xfrm>
          <a:prstGeom prst="rect">
            <a:avLst/>
          </a:prstGeom>
          <a:noFill/>
        </p:spPr>
        <p:txBody>
          <a:bodyPr wrap="square" rtlCol="0">
            <a:spAutoFit/>
          </a:bodyPr>
          <a:lstStyle/>
          <a:p>
            <a:r>
              <a:rPr lang="en-US" sz="1100" i="1" dirty="0"/>
              <a:t>*Payout rates, charitable deductions and other benefits vary based on a number of factors. </a:t>
            </a:r>
          </a:p>
        </p:txBody>
      </p:sp>
      <p:sp>
        <p:nvSpPr>
          <p:cNvPr id="34" name="TextBox 33">
            <a:extLst>
              <a:ext uri="{FF2B5EF4-FFF2-40B4-BE49-F238E27FC236}">
                <a16:creationId xmlns:a16="http://schemas.microsoft.com/office/drawing/2014/main" id="{FA8D7DFF-1D96-C000-D191-C39C469BD6D3}"/>
              </a:ext>
            </a:extLst>
          </p:cNvPr>
          <p:cNvSpPr txBox="1"/>
          <p:nvPr/>
        </p:nvSpPr>
        <p:spPr>
          <a:xfrm>
            <a:off x="6110514" y="5152252"/>
            <a:ext cx="2348845" cy="430887"/>
          </a:xfrm>
          <a:prstGeom prst="rect">
            <a:avLst/>
          </a:prstGeom>
          <a:noFill/>
          <a:ln>
            <a:noFill/>
          </a:ln>
        </p:spPr>
        <p:txBody>
          <a:bodyPr wrap="square" rtlCol="0">
            <a:spAutoFit/>
          </a:bodyPr>
          <a:lstStyle/>
          <a:p>
            <a:r>
              <a:rPr lang="en-US" sz="1100" i="1" dirty="0"/>
              <a:t>Remainder goes to endowment fund upon donors’ death*</a:t>
            </a:r>
          </a:p>
        </p:txBody>
      </p:sp>
      <p:cxnSp>
        <p:nvCxnSpPr>
          <p:cNvPr id="35" name="Straight Connector 34">
            <a:extLst>
              <a:ext uri="{FF2B5EF4-FFF2-40B4-BE49-F238E27FC236}">
                <a16:creationId xmlns:a16="http://schemas.microsoft.com/office/drawing/2014/main" id="{C0C7EC5B-E04F-B6DD-F900-23278F486F79}"/>
              </a:ext>
            </a:extLst>
          </p:cNvPr>
          <p:cNvCxnSpPr>
            <a:cxnSpLocks/>
          </p:cNvCxnSpPr>
          <p:nvPr/>
        </p:nvCxnSpPr>
        <p:spPr>
          <a:xfrm>
            <a:off x="4580904" y="4177280"/>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B44D5810-4E4D-794E-146E-26F88FF66A8C}"/>
              </a:ext>
            </a:extLst>
          </p:cNvPr>
          <p:cNvCxnSpPr>
            <a:cxnSpLocks/>
          </p:cNvCxnSpPr>
          <p:nvPr/>
        </p:nvCxnSpPr>
        <p:spPr>
          <a:xfrm>
            <a:off x="4574364" y="4645249"/>
            <a:ext cx="3023106"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EB4AB43E-34FD-515E-2197-E9763F16B02C}"/>
              </a:ext>
            </a:extLst>
          </p:cNvPr>
          <p:cNvCxnSpPr>
            <a:cxnSpLocks/>
          </p:cNvCxnSpPr>
          <p:nvPr/>
        </p:nvCxnSpPr>
        <p:spPr>
          <a:xfrm>
            <a:off x="6223435" y="464229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8B4B39EE-8F61-0F24-EACC-8C49AE042E48}"/>
              </a:ext>
            </a:extLst>
          </p:cNvPr>
          <p:cNvCxnSpPr>
            <a:cxnSpLocks/>
          </p:cNvCxnSpPr>
          <p:nvPr/>
        </p:nvCxnSpPr>
        <p:spPr>
          <a:xfrm flipV="1">
            <a:off x="7597470" y="4241006"/>
            <a:ext cx="0" cy="40719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pic>
        <p:nvPicPr>
          <p:cNvPr id="5" name="Picture 4">
            <a:extLst>
              <a:ext uri="{FF2B5EF4-FFF2-40B4-BE49-F238E27FC236}">
                <a16:creationId xmlns:a16="http://schemas.microsoft.com/office/drawing/2014/main" id="{CAA33E5E-0DAB-02DC-59F1-492AA8395253}"/>
              </a:ext>
            </a:extLst>
          </p:cNvPr>
          <p:cNvPicPr>
            <a:picLocks noChangeAspect="1"/>
          </p:cNvPicPr>
          <p:nvPr/>
        </p:nvPicPr>
        <p:blipFill>
          <a:blip r:embed="rId3"/>
          <a:srcRect/>
          <a:stretch/>
        </p:blipFill>
        <p:spPr>
          <a:xfrm>
            <a:off x="926630" y="2392454"/>
            <a:ext cx="1044273" cy="1044273"/>
          </a:xfrm>
          <a:prstGeom prst="rect">
            <a:avLst/>
          </a:prstGeom>
        </p:spPr>
      </p:pic>
      <p:sp>
        <p:nvSpPr>
          <p:cNvPr id="7" name="Oval 6">
            <a:extLst>
              <a:ext uri="{FF2B5EF4-FFF2-40B4-BE49-F238E27FC236}">
                <a16:creationId xmlns:a16="http://schemas.microsoft.com/office/drawing/2014/main" id="{B0CC4304-FDB4-8B50-82B0-561B496719A1}"/>
              </a:ext>
            </a:extLst>
          </p:cNvPr>
          <p:cNvSpPr/>
          <p:nvPr/>
        </p:nvSpPr>
        <p:spPr>
          <a:xfrm>
            <a:off x="85486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15EA8A85-DC41-6E5D-5CBB-EF2330B46383}"/>
              </a:ext>
            </a:extLst>
          </p:cNvPr>
          <p:cNvSpPr/>
          <p:nvPr/>
        </p:nvSpPr>
        <p:spPr>
          <a:xfrm>
            <a:off x="6984200"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7C626CD3-23C5-8485-97EF-D401C069AEEA}"/>
              </a:ext>
            </a:extLst>
          </p:cNvPr>
          <p:cNvSpPr/>
          <p:nvPr/>
        </p:nvSpPr>
        <p:spPr>
          <a:xfrm>
            <a:off x="999920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Icon&#10;&#10;Description automatically generated">
            <a:extLst>
              <a:ext uri="{FF2B5EF4-FFF2-40B4-BE49-F238E27FC236}">
                <a16:creationId xmlns:a16="http://schemas.microsoft.com/office/drawing/2014/main" id="{57311C82-3001-BE11-B8FD-CE8FDC042F9F}"/>
              </a:ext>
            </a:extLst>
          </p:cNvPr>
          <p:cNvPicPr>
            <a:picLocks noChangeAspect="1"/>
          </p:cNvPicPr>
          <p:nvPr/>
        </p:nvPicPr>
        <p:blipFill>
          <a:blip r:embed="rId4"/>
          <a:stretch>
            <a:fillRect/>
          </a:stretch>
        </p:blipFill>
        <p:spPr>
          <a:xfrm>
            <a:off x="7119379" y="2491613"/>
            <a:ext cx="917450" cy="917450"/>
          </a:xfrm>
          <a:prstGeom prst="rect">
            <a:avLst/>
          </a:prstGeom>
        </p:spPr>
      </p:pic>
      <p:pic>
        <p:nvPicPr>
          <p:cNvPr id="13" name="Picture 12" descr="Icon&#10;&#10;Description automatically generated">
            <a:extLst>
              <a:ext uri="{FF2B5EF4-FFF2-40B4-BE49-F238E27FC236}">
                <a16:creationId xmlns:a16="http://schemas.microsoft.com/office/drawing/2014/main" id="{0580F829-6236-0ABC-1831-51B827B41400}"/>
              </a:ext>
            </a:extLst>
          </p:cNvPr>
          <p:cNvPicPr>
            <a:picLocks noChangeAspect="1"/>
          </p:cNvPicPr>
          <p:nvPr/>
        </p:nvPicPr>
        <p:blipFill>
          <a:blip r:embed="rId5"/>
          <a:stretch>
            <a:fillRect/>
          </a:stretch>
        </p:blipFill>
        <p:spPr>
          <a:xfrm>
            <a:off x="10134381" y="2455865"/>
            <a:ext cx="917450" cy="917450"/>
          </a:xfrm>
          <a:prstGeom prst="rect">
            <a:avLst/>
          </a:prstGeom>
        </p:spPr>
      </p:pic>
      <p:pic>
        <p:nvPicPr>
          <p:cNvPr id="40" name="Picture 39">
            <a:extLst>
              <a:ext uri="{FF2B5EF4-FFF2-40B4-BE49-F238E27FC236}">
                <a16:creationId xmlns:a16="http://schemas.microsoft.com/office/drawing/2014/main" id="{1153B3E6-62D7-4BBE-B4FB-CFD7306357C3}"/>
              </a:ext>
            </a:extLst>
          </p:cNvPr>
          <p:cNvPicPr>
            <a:picLocks noChangeAspect="1"/>
          </p:cNvPicPr>
          <p:nvPr/>
        </p:nvPicPr>
        <p:blipFill>
          <a:blip r:embed="rId6"/>
          <a:srcRect/>
          <a:stretch/>
        </p:blipFill>
        <p:spPr>
          <a:xfrm>
            <a:off x="3941424" y="2359155"/>
            <a:ext cx="1181592" cy="1181592"/>
          </a:xfrm>
          <a:prstGeom prst="rect">
            <a:avLst/>
          </a:prstGeom>
        </p:spPr>
      </p:pic>
      <p:sp>
        <p:nvSpPr>
          <p:cNvPr id="41" name="Oval 40">
            <a:extLst>
              <a:ext uri="{FF2B5EF4-FFF2-40B4-BE49-F238E27FC236}">
                <a16:creationId xmlns:a16="http://schemas.microsoft.com/office/drawing/2014/main" id="{745EA5BF-BFE9-4CB2-9105-EE3B55BAA153}"/>
              </a:ext>
            </a:extLst>
          </p:cNvPr>
          <p:cNvSpPr/>
          <p:nvPr/>
        </p:nvSpPr>
        <p:spPr>
          <a:xfrm>
            <a:off x="3938316" y="235604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3E84B416-BCA9-F3BC-BE8E-576ADA55D38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30921852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9" name="Straight Connector 38">
            <a:extLst>
              <a:ext uri="{FF2B5EF4-FFF2-40B4-BE49-F238E27FC236}">
                <a16:creationId xmlns:a16="http://schemas.microsoft.com/office/drawing/2014/main" id="{67E79F60-13A9-7405-4E09-409BFBDA2AE9}"/>
              </a:ext>
            </a:extLst>
          </p:cNvPr>
          <p:cNvCxnSpPr>
            <a:cxnSpLocks/>
          </p:cNvCxnSpPr>
          <p:nvPr/>
        </p:nvCxnSpPr>
        <p:spPr>
          <a:xfrm>
            <a:off x="2667908" y="3731022"/>
            <a:ext cx="731520" cy="0"/>
          </a:xfrm>
          <a:prstGeom prst="line">
            <a:avLst/>
          </a:prstGeom>
          <a:ln w="12700">
            <a:solidFill>
              <a:schemeClr val="accent2"/>
            </a:solidFill>
            <a:headEnd type="none" w="lg" len="lg"/>
            <a:tailEnd type="non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95F5F202-0CEC-FFAA-A56E-C846E727A1DA}"/>
              </a:ext>
            </a:extLst>
          </p:cNvPr>
          <p:cNvSpPr>
            <a:spLocks noGrp="1"/>
          </p:cNvSpPr>
          <p:nvPr>
            <p:ph type="title"/>
          </p:nvPr>
        </p:nvSpPr>
        <p:spPr/>
        <p:txBody>
          <a:bodyPr/>
          <a:lstStyle/>
          <a:p>
            <a:r>
              <a:rPr lang="en-US" dirty="0"/>
              <a:t>Supporting and ensuring your organization into the future</a:t>
            </a:r>
          </a:p>
        </p:txBody>
      </p:sp>
      <p:sp>
        <p:nvSpPr>
          <p:cNvPr id="3" name="Date Placeholder 2">
            <a:extLst>
              <a:ext uri="{FF2B5EF4-FFF2-40B4-BE49-F238E27FC236}">
                <a16:creationId xmlns:a16="http://schemas.microsoft.com/office/drawing/2014/main" id="{77FFA199-4C7A-1893-790A-8D4FBE4FA889}"/>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dirty="0"/>
          </a:p>
        </p:txBody>
      </p:sp>
      <p:sp>
        <p:nvSpPr>
          <p:cNvPr id="5" name="TextBox 4">
            <a:extLst>
              <a:ext uri="{FF2B5EF4-FFF2-40B4-BE49-F238E27FC236}">
                <a16:creationId xmlns:a16="http://schemas.microsoft.com/office/drawing/2014/main" id="{75E66BC0-9A77-08B6-D8FE-1B5BF4C345ED}"/>
              </a:ext>
            </a:extLst>
          </p:cNvPr>
          <p:cNvSpPr txBox="1"/>
          <p:nvPr/>
        </p:nvSpPr>
        <p:spPr>
          <a:xfrm>
            <a:off x="697755" y="3280568"/>
            <a:ext cx="1982452" cy="938719"/>
          </a:xfrm>
          <a:prstGeom prst="rect">
            <a:avLst/>
          </a:prstGeom>
          <a:noFill/>
        </p:spPr>
        <p:txBody>
          <a:bodyPr wrap="square">
            <a:spAutoFit/>
          </a:bodyPr>
          <a:lstStyle/>
          <a:p>
            <a:pPr algn="ctr"/>
            <a:r>
              <a:rPr lang="en-US" sz="1100" i="1" dirty="0"/>
              <a:t>An endowment fund is an excellent way to support your organization into the future to ensure it continues to fulfill its mission. </a:t>
            </a:r>
          </a:p>
        </p:txBody>
      </p:sp>
      <p:sp>
        <p:nvSpPr>
          <p:cNvPr id="13" name="TextBox 12">
            <a:extLst>
              <a:ext uri="{FF2B5EF4-FFF2-40B4-BE49-F238E27FC236}">
                <a16:creationId xmlns:a16="http://schemas.microsoft.com/office/drawing/2014/main" id="{BAE6B329-B9F5-51CC-5E18-95639CDC4554}"/>
              </a:ext>
            </a:extLst>
          </p:cNvPr>
          <p:cNvSpPr txBox="1"/>
          <p:nvPr/>
        </p:nvSpPr>
        <p:spPr>
          <a:xfrm>
            <a:off x="6753200" y="2194201"/>
            <a:ext cx="4134359" cy="367216"/>
          </a:xfrm>
          <a:prstGeom prst="rect">
            <a:avLst/>
          </a:prstGeom>
          <a:noFill/>
        </p:spPr>
        <p:txBody>
          <a:bodyPr wrap="square">
            <a:spAutoFit/>
          </a:bodyPr>
          <a:lstStyle/>
          <a:p>
            <a:pPr marR="0">
              <a:lnSpc>
                <a:spcPct val="107000"/>
              </a:lnSpc>
              <a:spcBef>
                <a:spcPts val="0"/>
              </a:spcBef>
              <a:spcAft>
                <a:spcPts val="800"/>
              </a:spcAft>
            </a:pPr>
            <a:r>
              <a:rPr lang="en-US" dirty="0"/>
              <a:t>Consider your financial resources</a:t>
            </a:r>
            <a:endParaRPr lang="en-US" sz="1800" dirty="0">
              <a:effectLst/>
              <a:ea typeface="Calibri" panose="020F0502020204030204" pitchFamily="34" charset="0"/>
              <a:cs typeface="Times New Roman" panose="02020603050405020304" pitchFamily="18" charset="0"/>
            </a:endParaRPr>
          </a:p>
        </p:txBody>
      </p:sp>
      <p:grpSp>
        <p:nvGrpSpPr>
          <p:cNvPr id="9" name="Group 8">
            <a:extLst>
              <a:ext uri="{FF2B5EF4-FFF2-40B4-BE49-F238E27FC236}">
                <a16:creationId xmlns:a16="http://schemas.microsoft.com/office/drawing/2014/main" id="{58A547FA-0340-3757-38BF-ADAA8A58CE8D}"/>
              </a:ext>
            </a:extLst>
          </p:cNvPr>
          <p:cNvGrpSpPr/>
          <p:nvPr/>
        </p:nvGrpSpPr>
        <p:grpSpPr>
          <a:xfrm>
            <a:off x="3240978" y="3302013"/>
            <a:ext cx="1315278" cy="1486855"/>
            <a:chOff x="5292517" y="2834518"/>
            <a:chExt cx="1315278" cy="1486855"/>
          </a:xfrm>
        </p:grpSpPr>
        <p:pic>
          <p:nvPicPr>
            <p:cNvPr id="11" name="Picture 10" descr="Icon&#10;&#10;Description automatically generated">
              <a:extLst>
                <a:ext uri="{FF2B5EF4-FFF2-40B4-BE49-F238E27FC236}">
                  <a16:creationId xmlns:a16="http://schemas.microsoft.com/office/drawing/2014/main" id="{667826B7-36EF-133C-4ECF-735BFC3ED429}"/>
                </a:ext>
              </a:extLst>
            </p:cNvPr>
            <p:cNvPicPr>
              <a:picLocks noChangeAspect="1"/>
            </p:cNvPicPr>
            <p:nvPr/>
          </p:nvPicPr>
          <p:blipFill>
            <a:blip r:embed="rId3"/>
            <a:stretch>
              <a:fillRect/>
            </a:stretch>
          </p:blipFill>
          <p:spPr>
            <a:xfrm>
              <a:off x="5540729" y="2834518"/>
              <a:ext cx="818854" cy="818854"/>
            </a:xfrm>
            <a:prstGeom prst="rect">
              <a:avLst/>
            </a:prstGeom>
          </p:spPr>
        </p:pic>
        <p:sp>
          <p:nvSpPr>
            <p:cNvPr id="12" name="TextBox 11">
              <a:extLst>
                <a:ext uri="{FF2B5EF4-FFF2-40B4-BE49-F238E27FC236}">
                  <a16:creationId xmlns:a16="http://schemas.microsoft.com/office/drawing/2014/main" id="{1B678BBB-780C-465B-A4E0-0FC8C023C73F}"/>
                </a:ext>
              </a:extLst>
            </p:cNvPr>
            <p:cNvSpPr txBox="1"/>
            <p:nvPr/>
          </p:nvSpPr>
          <p:spPr>
            <a:xfrm>
              <a:off x="5292517" y="3859708"/>
              <a:ext cx="1315278" cy="461665"/>
            </a:xfrm>
            <a:prstGeom prst="rect">
              <a:avLst/>
            </a:prstGeom>
            <a:noFill/>
          </p:spPr>
          <p:txBody>
            <a:bodyPr wrap="square" rtlCol="0">
              <a:spAutoFit/>
            </a:bodyPr>
            <a:lstStyle/>
            <a:p>
              <a:pPr algn="ctr"/>
              <a:r>
                <a:rPr lang="en-US" sz="1200" b="1" dirty="0"/>
                <a:t>Endowment Fund</a:t>
              </a:r>
            </a:p>
          </p:txBody>
        </p:sp>
      </p:grpSp>
      <p:sp>
        <p:nvSpPr>
          <p:cNvPr id="17" name="Freeform: Shape 16">
            <a:extLst>
              <a:ext uri="{FF2B5EF4-FFF2-40B4-BE49-F238E27FC236}">
                <a16:creationId xmlns:a16="http://schemas.microsoft.com/office/drawing/2014/main" id="{32FE1C94-2F3A-EA3E-9610-6BCFC8569903}"/>
              </a:ext>
            </a:extLst>
          </p:cNvPr>
          <p:cNvSpPr/>
          <p:nvPr/>
        </p:nvSpPr>
        <p:spPr>
          <a:xfrm>
            <a:off x="5331353" y="2359703"/>
            <a:ext cx="312379" cy="2752644"/>
          </a:xfrm>
          <a:custGeom>
            <a:avLst/>
            <a:gdLst>
              <a:gd name="connsiteX0" fmla="*/ 0 w 817880"/>
              <a:gd name="connsiteY0" fmla="*/ 843280 h 843280"/>
              <a:gd name="connsiteX1" fmla="*/ 0 w 817880"/>
              <a:gd name="connsiteY1" fmla="*/ 0 h 843280"/>
              <a:gd name="connsiteX2" fmla="*/ 817880 w 817880"/>
              <a:gd name="connsiteY2" fmla="*/ 0 h 843280"/>
            </a:gdLst>
            <a:ahLst/>
            <a:cxnLst>
              <a:cxn ang="0">
                <a:pos x="connsiteX0" y="connsiteY0"/>
              </a:cxn>
              <a:cxn ang="0">
                <a:pos x="connsiteX1" y="connsiteY1"/>
              </a:cxn>
              <a:cxn ang="0">
                <a:pos x="connsiteX2" y="connsiteY2"/>
              </a:cxn>
            </a:cxnLst>
            <a:rect l="l" t="t" r="r" b="b"/>
            <a:pathLst>
              <a:path w="817880" h="843280">
                <a:moveTo>
                  <a:pt x="0" y="843280"/>
                </a:moveTo>
                <a:lnTo>
                  <a:pt x="0" y="0"/>
                </a:lnTo>
                <a:lnTo>
                  <a:pt x="817880" y="0"/>
                </a:lnTo>
              </a:path>
            </a:pathLst>
          </a:custGeom>
          <a:noFill/>
          <a:ln>
            <a:solidFill>
              <a:schemeClr val="accent2"/>
            </a:solidFill>
            <a:headEnd type="none"/>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2" name="Straight Connector 21">
            <a:extLst>
              <a:ext uri="{FF2B5EF4-FFF2-40B4-BE49-F238E27FC236}">
                <a16:creationId xmlns:a16="http://schemas.microsoft.com/office/drawing/2014/main" id="{ACEA16B9-4D08-C1C6-9488-489ADD632E40}"/>
              </a:ext>
            </a:extLst>
          </p:cNvPr>
          <p:cNvCxnSpPr>
            <a:cxnSpLocks/>
          </p:cNvCxnSpPr>
          <p:nvPr/>
        </p:nvCxnSpPr>
        <p:spPr>
          <a:xfrm flipV="1">
            <a:off x="4453094" y="3730508"/>
            <a:ext cx="1190638" cy="1"/>
          </a:xfrm>
          <a:prstGeom prst="line">
            <a:avLst/>
          </a:prstGeom>
          <a:ln w="12700">
            <a:solidFill>
              <a:schemeClr val="accent2"/>
            </a:solidFill>
            <a:headEnd type="none"/>
            <a:tailEnd type="arrow" w="lg" len="lg"/>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AC0E4A6-B173-8BB0-48EF-7EE65CF05315}"/>
              </a:ext>
            </a:extLst>
          </p:cNvPr>
          <p:cNvCxnSpPr>
            <a:cxnSpLocks/>
          </p:cNvCxnSpPr>
          <p:nvPr/>
        </p:nvCxnSpPr>
        <p:spPr>
          <a:xfrm>
            <a:off x="5326593" y="5115293"/>
            <a:ext cx="317139" cy="983"/>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51B41E3-6AB9-B5B1-F56C-7224E2596495}"/>
              </a:ext>
            </a:extLst>
          </p:cNvPr>
          <p:cNvSpPr txBox="1"/>
          <p:nvPr/>
        </p:nvSpPr>
        <p:spPr>
          <a:xfrm>
            <a:off x="6753200" y="3550198"/>
            <a:ext cx="4134359" cy="367216"/>
          </a:xfrm>
          <a:prstGeom prst="rect">
            <a:avLst/>
          </a:prstGeom>
          <a:noFill/>
        </p:spPr>
        <p:txBody>
          <a:bodyPr wrap="square">
            <a:spAutoFit/>
          </a:bodyPr>
          <a:lstStyle/>
          <a:p>
            <a:pPr marR="0">
              <a:lnSpc>
                <a:spcPct val="107000"/>
              </a:lnSpc>
              <a:spcBef>
                <a:spcPts val="0"/>
              </a:spcBef>
              <a:spcAft>
                <a:spcPts val="800"/>
              </a:spcAft>
            </a:pPr>
            <a:r>
              <a:rPr lang="en-US" dirty="0"/>
              <a:t>Consult with an expert</a:t>
            </a:r>
            <a:endParaRPr lang="en-US" sz="1800" dirty="0">
              <a:effectLst/>
              <a:ea typeface="Calibri" panose="020F0502020204030204" pitchFamily="34" charset="0"/>
              <a:cs typeface="Times New Roman" panose="02020603050405020304" pitchFamily="18" charset="0"/>
            </a:endParaRPr>
          </a:p>
        </p:txBody>
      </p:sp>
      <p:sp>
        <p:nvSpPr>
          <p:cNvPr id="28" name="TextBox 27">
            <a:extLst>
              <a:ext uri="{FF2B5EF4-FFF2-40B4-BE49-F238E27FC236}">
                <a16:creationId xmlns:a16="http://schemas.microsoft.com/office/drawing/2014/main" id="{1E391FB7-CA71-0E74-7892-98C46E69C7DE}"/>
              </a:ext>
            </a:extLst>
          </p:cNvPr>
          <p:cNvSpPr txBox="1"/>
          <p:nvPr/>
        </p:nvSpPr>
        <p:spPr>
          <a:xfrm>
            <a:off x="6753200" y="4934525"/>
            <a:ext cx="5188314" cy="367216"/>
          </a:xfrm>
          <a:prstGeom prst="rect">
            <a:avLst/>
          </a:prstGeom>
          <a:noFill/>
        </p:spPr>
        <p:txBody>
          <a:bodyPr wrap="square">
            <a:spAutoFit/>
          </a:bodyPr>
          <a:lstStyle/>
          <a:p>
            <a:pPr marR="0">
              <a:lnSpc>
                <a:spcPct val="107000"/>
              </a:lnSpc>
              <a:spcBef>
                <a:spcPts val="0"/>
              </a:spcBef>
              <a:spcAft>
                <a:spcPts val="800"/>
              </a:spcAft>
            </a:pPr>
            <a:r>
              <a:rPr lang="en-US" dirty="0"/>
              <a:t>Put your plan in place and make an impact</a:t>
            </a:r>
            <a:endParaRPr lang="en-US" sz="1800" dirty="0">
              <a:effectLst/>
              <a:ea typeface="Calibri" panose="020F0502020204030204" pitchFamily="34" charset="0"/>
              <a:cs typeface="Times New Roman" panose="02020603050405020304" pitchFamily="18" charset="0"/>
            </a:endParaRPr>
          </a:p>
        </p:txBody>
      </p:sp>
      <p:sp>
        <p:nvSpPr>
          <p:cNvPr id="35" name="Double Bracket 34">
            <a:extLst>
              <a:ext uri="{FF2B5EF4-FFF2-40B4-BE49-F238E27FC236}">
                <a16:creationId xmlns:a16="http://schemas.microsoft.com/office/drawing/2014/main" id="{E755B373-CD15-9551-E9E2-B3A5D57A500F}"/>
              </a:ext>
            </a:extLst>
          </p:cNvPr>
          <p:cNvSpPr/>
          <p:nvPr/>
        </p:nvSpPr>
        <p:spPr>
          <a:xfrm>
            <a:off x="697755" y="3176031"/>
            <a:ext cx="1982452" cy="1151165"/>
          </a:xfrm>
          <a:prstGeom prst="bracketPair">
            <a:avLst/>
          </a:prstGeom>
          <a:ln w="127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 name="Picture 5" descr="Icon&#10;&#10;Description automatically generated">
            <a:extLst>
              <a:ext uri="{FF2B5EF4-FFF2-40B4-BE49-F238E27FC236}">
                <a16:creationId xmlns:a16="http://schemas.microsoft.com/office/drawing/2014/main" id="{AF4DADB0-0A0D-CC9C-C17F-0780D8938267}"/>
              </a:ext>
            </a:extLst>
          </p:cNvPr>
          <p:cNvPicPr>
            <a:picLocks noChangeAspect="1"/>
          </p:cNvPicPr>
          <p:nvPr/>
        </p:nvPicPr>
        <p:blipFill>
          <a:blip r:embed="rId4"/>
          <a:stretch>
            <a:fillRect/>
          </a:stretch>
        </p:blipFill>
        <p:spPr>
          <a:xfrm>
            <a:off x="5751481" y="1960343"/>
            <a:ext cx="917450" cy="917450"/>
          </a:xfrm>
          <a:prstGeom prst="rect">
            <a:avLst/>
          </a:prstGeom>
        </p:spPr>
      </p:pic>
      <p:pic>
        <p:nvPicPr>
          <p:cNvPr id="8" name="Picture 7" descr="Icon&#10;&#10;Description automatically generated">
            <a:extLst>
              <a:ext uri="{FF2B5EF4-FFF2-40B4-BE49-F238E27FC236}">
                <a16:creationId xmlns:a16="http://schemas.microsoft.com/office/drawing/2014/main" id="{362F4926-4DFA-1CE0-199D-088C7A2C0FF1}"/>
              </a:ext>
            </a:extLst>
          </p:cNvPr>
          <p:cNvPicPr>
            <a:picLocks noChangeAspect="1"/>
          </p:cNvPicPr>
          <p:nvPr/>
        </p:nvPicPr>
        <p:blipFill>
          <a:blip r:embed="rId5"/>
          <a:stretch>
            <a:fillRect/>
          </a:stretch>
        </p:blipFill>
        <p:spPr>
          <a:xfrm>
            <a:off x="5739741" y="3252715"/>
            <a:ext cx="917450" cy="917450"/>
          </a:xfrm>
          <a:prstGeom prst="rect">
            <a:avLst/>
          </a:prstGeom>
        </p:spPr>
      </p:pic>
      <p:pic>
        <p:nvPicPr>
          <p:cNvPr id="15" name="Picture 14" descr="Icon&#10;&#10;Description automatically generated">
            <a:extLst>
              <a:ext uri="{FF2B5EF4-FFF2-40B4-BE49-F238E27FC236}">
                <a16:creationId xmlns:a16="http://schemas.microsoft.com/office/drawing/2014/main" id="{FBE17A6C-E676-4FD1-D03A-0FD0CC27F6C6}"/>
              </a:ext>
            </a:extLst>
          </p:cNvPr>
          <p:cNvPicPr>
            <a:picLocks noChangeAspect="1"/>
          </p:cNvPicPr>
          <p:nvPr/>
        </p:nvPicPr>
        <p:blipFill>
          <a:blip r:embed="rId6"/>
          <a:stretch>
            <a:fillRect/>
          </a:stretch>
        </p:blipFill>
        <p:spPr>
          <a:xfrm>
            <a:off x="5706277" y="4653622"/>
            <a:ext cx="917450" cy="917450"/>
          </a:xfrm>
          <a:prstGeom prst="rect">
            <a:avLst/>
          </a:prstGeom>
        </p:spPr>
      </p:pic>
    </p:spTree>
    <p:extLst>
      <p:ext uri="{BB962C8B-B14F-4D97-AF65-F5344CB8AC3E}">
        <p14:creationId xmlns:p14="http://schemas.microsoft.com/office/powerpoint/2010/main" val="9018579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73D679A-31A1-45FC-8FB4-2BABD007FCAA}"/>
              </a:ext>
            </a:extLst>
          </p:cNvPr>
          <p:cNvSpPr>
            <a:spLocks noGrp="1"/>
          </p:cNvSpPr>
          <p:nvPr>
            <p:ph type="body" sz="quarter" idx="14"/>
          </p:nvPr>
        </p:nvSpPr>
        <p:spPr>
          <a:xfrm>
            <a:off x="510363" y="1452716"/>
            <a:ext cx="6111663" cy="4646463"/>
          </a:xfrm>
        </p:spPr>
        <p:txBody>
          <a:bodyPr/>
          <a:lstStyle/>
          <a:p>
            <a:r>
              <a:rPr lang="en-US" sz="4800" dirty="0"/>
              <a:t>Together, we can grow future support for your organization to continue to fulfill its mission. </a:t>
            </a:r>
          </a:p>
        </p:txBody>
      </p:sp>
      <p:sp>
        <p:nvSpPr>
          <p:cNvPr id="2" name="Title 1">
            <a:extLst>
              <a:ext uri="{FF2B5EF4-FFF2-40B4-BE49-F238E27FC236}">
                <a16:creationId xmlns:a16="http://schemas.microsoft.com/office/drawing/2014/main" id="{CC974449-F914-4A97-A73E-F9B229C9F762}"/>
              </a:ext>
            </a:extLst>
          </p:cNvPr>
          <p:cNvSpPr>
            <a:spLocks noGrp="1"/>
          </p:cNvSpPr>
          <p:nvPr>
            <p:ph type="title"/>
          </p:nvPr>
        </p:nvSpPr>
        <p:spPr/>
        <p:txBody>
          <a:bodyPr>
            <a:normAutofit fontScale="90000"/>
          </a:bodyPr>
          <a:lstStyle/>
          <a:p>
            <a:br>
              <a:rPr lang="en-US" dirty="0">
                <a:solidFill>
                  <a:srgbClr val="A6CE38"/>
                </a:solidFill>
              </a:rPr>
            </a:br>
            <a:endParaRPr lang="en-US" dirty="0"/>
          </a:p>
        </p:txBody>
      </p:sp>
      <p:sp>
        <p:nvSpPr>
          <p:cNvPr id="4" name="Date Placeholder 3">
            <a:extLst>
              <a:ext uri="{FF2B5EF4-FFF2-40B4-BE49-F238E27FC236}">
                <a16:creationId xmlns:a16="http://schemas.microsoft.com/office/drawing/2014/main" id="{06BD0256-556D-53DD-BCDB-79320E52986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8" name="Picture 7">
            <a:extLst>
              <a:ext uri="{FF2B5EF4-FFF2-40B4-BE49-F238E27FC236}">
                <a16:creationId xmlns:a16="http://schemas.microsoft.com/office/drawing/2014/main" id="{A3124C2C-1944-4AD7-965F-8632B763F1E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919162" y="0"/>
            <a:ext cx="6859984" cy="6858000"/>
          </a:xfrm>
          <a:prstGeom prst="rect">
            <a:avLst/>
          </a:prstGeom>
        </p:spPr>
      </p:pic>
    </p:spTree>
    <p:extLst>
      <p:ext uri="{BB962C8B-B14F-4D97-AF65-F5344CB8AC3E}">
        <p14:creationId xmlns:p14="http://schemas.microsoft.com/office/powerpoint/2010/main" val="3119727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BB07650-ADD0-4F76-B82E-A05A0C7A312B}"/>
              </a:ext>
            </a:extLst>
          </p:cNvPr>
          <p:cNvSpPr>
            <a:spLocks noGrp="1"/>
          </p:cNvSpPr>
          <p:nvPr>
            <p:ph type="body" sz="quarter" idx="14"/>
          </p:nvPr>
        </p:nvSpPr>
        <p:spPr/>
        <p:txBody>
          <a:bodyPr anchor="ctr">
            <a:normAutofit/>
          </a:bodyPr>
          <a:lstStyle/>
          <a:p>
            <a:pPr>
              <a:lnSpc>
                <a:spcPct val="100000"/>
              </a:lnSpc>
              <a:spcBef>
                <a:spcPts val="0"/>
              </a:spcBef>
              <a:spcAft>
                <a:spcPts val="600"/>
              </a:spcAft>
            </a:pPr>
            <a:r>
              <a:rPr lang="en-US" sz="4800" dirty="0"/>
              <a:t>“Years from now, a gift I have given will be of service to others.”</a:t>
            </a:r>
          </a:p>
        </p:txBody>
      </p:sp>
      <p:sp>
        <p:nvSpPr>
          <p:cNvPr id="2" name="Title 1">
            <a:extLst>
              <a:ext uri="{FF2B5EF4-FFF2-40B4-BE49-F238E27FC236}">
                <a16:creationId xmlns:a16="http://schemas.microsoft.com/office/drawing/2014/main" id="{3E553DA9-B657-4C70-82C3-15C77AEF39E8}"/>
              </a:ext>
            </a:extLst>
          </p:cNvPr>
          <p:cNvSpPr>
            <a:spLocks noGrp="1"/>
          </p:cNvSpPr>
          <p:nvPr>
            <p:ph type="title"/>
          </p:nvPr>
        </p:nvSpPr>
        <p:spPr/>
        <p:txBody>
          <a:bodyPr/>
          <a:lstStyle/>
          <a:p>
            <a:r>
              <a:rPr lang="en-US" b="1" dirty="0"/>
              <a:t>One gift, many benefits</a:t>
            </a:r>
          </a:p>
        </p:txBody>
      </p:sp>
      <p:sp>
        <p:nvSpPr>
          <p:cNvPr id="4" name="Date Placeholder 3">
            <a:extLst>
              <a:ext uri="{FF2B5EF4-FFF2-40B4-BE49-F238E27FC236}">
                <a16:creationId xmlns:a16="http://schemas.microsoft.com/office/drawing/2014/main" id="{6758E8FE-E6E3-0808-4739-A6CD1A9CB40F}"/>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5" name="Picture 2" descr="O:\David\Presentations\2007 PPT graphics\Shirley.jpg">
            <a:extLst>
              <a:ext uri="{FF2B5EF4-FFF2-40B4-BE49-F238E27FC236}">
                <a16:creationId xmlns:a16="http://schemas.microsoft.com/office/drawing/2014/main" id="{58049F4D-C66B-4994-84E3-B0DA1E7309A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9"/>
          <a:stretch/>
        </p:blipFill>
        <p:spPr bwMode="auto">
          <a:xfrm>
            <a:off x="7582321" y="1517431"/>
            <a:ext cx="3870435" cy="3823138"/>
          </a:xfrm>
          <a:prstGeom prst="rect">
            <a:avLst/>
          </a:prstGeom>
          <a:solidFill>
            <a:srgbClr val="FFFFFF">
              <a:shade val="85000"/>
            </a:srgbClr>
          </a:solidFill>
          <a:ln w="88900" cap="sq">
            <a:noFill/>
            <a:miter lim="800000"/>
          </a:ln>
          <a:effectLst/>
        </p:spPr>
      </p:pic>
      <p:sp>
        <p:nvSpPr>
          <p:cNvPr id="9" name="TextBox 8">
            <a:extLst>
              <a:ext uri="{FF2B5EF4-FFF2-40B4-BE49-F238E27FC236}">
                <a16:creationId xmlns:a16="http://schemas.microsoft.com/office/drawing/2014/main" id="{7DC38987-51DF-4AC2-B042-7832B47D79B8}"/>
              </a:ext>
            </a:extLst>
          </p:cNvPr>
          <p:cNvSpPr txBox="1"/>
          <p:nvPr/>
        </p:nvSpPr>
        <p:spPr>
          <a:xfrm>
            <a:off x="8406817" y="5460320"/>
            <a:ext cx="2544350" cy="646331"/>
          </a:xfrm>
          <a:prstGeom prst="rect">
            <a:avLst/>
          </a:prstGeom>
          <a:noFill/>
        </p:spPr>
        <p:txBody>
          <a:bodyPr wrap="none" rtlCol="0">
            <a:spAutoFit/>
          </a:bodyPr>
          <a:lstStyle/>
          <a:p>
            <a:pPr algn="r"/>
            <a:r>
              <a:rPr lang="en-US" dirty="0"/>
              <a:t>Shirley Paulson, Donor</a:t>
            </a:r>
            <a:endParaRPr lang="en-US" i="1" dirty="0"/>
          </a:p>
          <a:p>
            <a:pPr algn="r"/>
            <a:endParaRPr lang="en-US" dirty="0">
              <a:solidFill>
                <a:srgbClr val="C7AB75"/>
              </a:solidFill>
            </a:endParaRPr>
          </a:p>
        </p:txBody>
      </p:sp>
    </p:spTree>
    <p:extLst>
      <p:ext uri="{BB962C8B-B14F-4D97-AF65-F5344CB8AC3E}">
        <p14:creationId xmlns:p14="http://schemas.microsoft.com/office/powerpoint/2010/main" val="9242501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0EBC43A-AD24-4888-B12A-730756304881}"/>
              </a:ext>
            </a:extLst>
          </p:cNvPr>
          <p:cNvSpPr>
            <a:spLocks noGrp="1"/>
          </p:cNvSpPr>
          <p:nvPr>
            <p:ph type="title"/>
          </p:nvPr>
        </p:nvSpPr>
        <p:spPr/>
        <p:txBody>
          <a:bodyPr/>
          <a:lstStyle/>
          <a:p>
            <a:r>
              <a:rPr lang="en-US" dirty="0"/>
              <a:t>About Thrivent Charitable Impact &amp; Investing</a:t>
            </a:r>
            <a:endParaRPr lang="en-US" baseline="30000" dirty="0"/>
          </a:p>
        </p:txBody>
      </p:sp>
      <p:sp>
        <p:nvSpPr>
          <p:cNvPr id="2" name="Date Placeholder 1">
            <a:extLst>
              <a:ext uri="{FF2B5EF4-FFF2-40B4-BE49-F238E27FC236}">
                <a16:creationId xmlns:a16="http://schemas.microsoft.com/office/drawing/2014/main" id="{5CED1D5D-8D13-2878-D4F9-BF1C3E4A9956}"/>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US" dirty="0"/>
          </a:p>
        </p:txBody>
      </p:sp>
      <p:sp>
        <p:nvSpPr>
          <p:cNvPr id="6" name="TextBox 5">
            <a:extLst>
              <a:ext uri="{FF2B5EF4-FFF2-40B4-BE49-F238E27FC236}">
                <a16:creationId xmlns:a16="http://schemas.microsoft.com/office/drawing/2014/main" id="{3CE8E85A-F92D-4E28-B263-F394346BC613}"/>
              </a:ext>
            </a:extLst>
          </p:cNvPr>
          <p:cNvSpPr txBox="1"/>
          <p:nvPr/>
        </p:nvSpPr>
        <p:spPr>
          <a:xfrm>
            <a:off x="510361" y="1617786"/>
            <a:ext cx="10616887" cy="3425233"/>
          </a:xfrm>
          <a:prstGeom prst="rect">
            <a:avLst/>
          </a:prstGeom>
          <a:noFill/>
        </p:spPr>
        <p:txBody>
          <a:bodyPr wrap="square" rtlCol="0">
            <a:spAutoFit/>
          </a:bodyPr>
          <a:lstStyle/>
          <a:p>
            <a:pPr>
              <a:lnSpc>
                <a:spcPct val="114000"/>
              </a:lnSpc>
            </a:pPr>
            <a:r>
              <a:rPr lang="en-US" sz="2400" dirty="0"/>
              <a:t>Thrivent Charitable Impact &amp; Investing</a:t>
            </a:r>
            <a:r>
              <a:rPr lang="en-US" sz="2400" baseline="30000" dirty="0"/>
              <a:t>®</a:t>
            </a:r>
            <a:r>
              <a:rPr lang="en-US" sz="2400" dirty="0"/>
              <a:t> brings hope to the world by empowering people to create the change that matters most to them. We open the joy of generosity to all by making it easy for anyone to give to the causes they cherish. We take a holistic, personalized approach to help our donors create strategic charitable plans, illuminating new paths to personalized impact through visionary models, tailored service and deep expertise. Ignited by our faith, we are passionate about creating positive impact and inspiring lasting change in our communities.</a:t>
            </a:r>
          </a:p>
        </p:txBody>
      </p:sp>
    </p:spTree>
    <p:extLst>
      <p:ext uri="{BB962C8B-B14F-4D97-AF65-F5344CB8AC3E}">
        <p14:creationId xmlns:p14="http://schemas.microsoft.com/office/powerpoint/2010/main" val="7669417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4CEEB97-A5E1-5C68-8242-B7DD093F0A5F}"/>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109450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0714027-5BC2-439A-8706-7ABFE2E394A9}"/>
              </a:ext>
            </a:extLst>
          </p:cNvPr>
          <p:cNvSpPr>
            <a:spLocks noGrp="1"/>
          </p:cNvSpPr>
          <p:nvPr>
            <p:ph type="body" sz="quarter" idx="14"/>
          </p:nvPr>
        </p:nvSpPr>
        <p:spPr>
          <a:xfrm>
            <a:off x="510363" y="1289054"/>
            <a:ext cx="6182099" cy="4810125"/>
          </a:xfrm>
        </p:spPr>
        <p:txBody>
          <a:bodyPr anchor="ctr"/>
          <a:lstStyle/>
          <a:p>
            <a:pPr marL="0" indent="0">
              <a:lnSpc>
                <a:spcPct val="100000"/>
              </a:lnSpc>
              <a:spcBef>
                <a:spcPts val="600"/>
              </a:spcBef>
              <a:buNone/>
            </a:pPr>
            <a:r>
              <a:rPr lang="en-US" sz="4400" dirty="0"/>
              <a:t>“We believe it’s critical for organizations to have continual support on a yearly basis.”</a:t>
            </a:r>
          </a:p>
        </p:txBody>
      </p:sp>
      <p:sp>
        <p:nvSpPr>
          <p:cNvPr id="2" name="Title 1">
            <a:extLst>
              <a:ext uri="{FF2B5EF4-FFF2-40B4-BE49-F238E27FC236}">
                <a16:creationId xmlns:a16="http://schemas.microsoft.com/office/drawing/2014/main" id="{C91B9332-5991-4B48-A86B-61ACAAD6198C}"/>
              </a:ext>
            </a:extLst>
          </p:cNvPr>
          <p:cNvSpPr>
            <a:spLocks noGrp="1"/>
          </p:cNvSpPr>
          <p:nvPr>
            <p:ph type="title"/>
          </p:nvPr>
        </p:nvSpPr>
        <p:spPr/>
        <p:txBody>
          <a:bodyPr/>
          <a:lstStyle/>
          <a:p>
            <a:r>
              <a:rPr lang="en-US" b="1" dirty="0"/>
              <a:t>Building a place that lasts</a:t>
            </a:r>
          </a:p>
        </p:txBody>
      </p:sp>
      <p:sp>
        <p:nvSpPr>
          <p:cNvPr id="3" name="Date Placeholder 2">
            <a:extLst>
              <a:ext uri="{FF2B5EF4-FFF2-40B4-BE49-F238E27FC236}">
                <a16:creationId xmlns:a16="http://schemas.microsoft.com/office/drawing/2014/main" id="{7D086837-6300-8A21-3B3A-CA2F5CCA9C68}"/>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5" name="Picture 3" descr="O:\David\Presentations\2011 PPT - widescreen\thomases-inset.jpg">
            <a:extLst>
              <a:ext uri="{FF2B5EF4-FFF2-40B4-BE49-F238E27FC236}">
                <a16:creationId xmlns:a16="http://schemas.microsoft.com/office/drawing/2014/main" id="{B737B636-5DEE-4B13-81C4-4C1A0E00C96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32" t="2554" r="3978" b="4235"/>
          <a:stretch/>
        </p:blipFill>
        <p:spPr bwMode="auto">
          <a:xfrm>
            <a:off x="7606862" y="1552903"/>
            <a:ext cx="3626069" cy="3623084"/>
          </a:xfrm>
          <a:prstGeom prst="rect">
            <a:avLst/>
          </a:prstGeom>
          <a:solidFill>
            <a:srgbClr val="FFFFFF">
              <a:shade val="85000"/>
            </a:srgbClr>
          </a:solidFill>
          <a:ln w="88900" cap="sq">
            <a:noFill/>
            <a:miter lim="800000"/>
          </a:ln>
          <a:effectLst/>
        </p:spPr>
      </p:pic>
      <p:sp>
        <p:nvSpPr>
          <p:cNvPr id="7" name="TextBox 6">
            <a:extLst>
              <a:ext uri="{FF2B5EF4-FFF2-40B4-BE49-F238E27FC236}">
                <a16:creationId xmlns:a16="http://schemas.microsoft.com/office/drawing/2014/main" id="{149F6330-9866-F282-1873-25A03626258E}"/>
              </a:ext>
            </a:extLst>
          </p:cNvPr>
          <p:cNvSpPr txBox="1"/>
          <p:nvPr/>
        </p:nvSpPr>
        <p:spPr>
          <a:xfrm>
            <a:off x="7485532" y="5489501"/>
            <a:ext cx="3245504" cy="646331"/>
          </a:xfrm>
          <a:prstGeom prst="rect">
            <a:avLst/>
          </a:prstGeom>
          <a:noFill/>
        </p:spPr>
        <p:txBody>
          <a:bodyPr wrap="none" rtlCol="0">
            <a:spAutoFit/>
          </a:bodyPr>
          <a:lstStyle/>
          <a:p>
            <a:r>
              <a:rPr lang="en-US" dirty="0"/>
              <a:t>Jim &amp; Sandy Thomas, Donors</a:t>
            </a:r>
          </a:p>
          <a:p>
            <a:pPr algn="r"/>
            <a:endParaRPr lang="en-US" dirty="0">
              <a:solidFill>
                <a:srgbClr val="C7AB75"/>
              </a:solidFill>
            </a:endParaRPr>
          </a:p>
        </p:txBody>
      </p:sp>
    </p:spTree>
    <p:extLst>
      <p:ext uri="{BB962C8B-B14F-4D97-AF65-F5344CB8AC3E}">
        <p14:creationId xmlns:p14="http://schemas.microsoft.com/office/powerpoint/2010/main" val="1843650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0EE892F-19CA-122F-E24B-600F704F43CE}"/>
              </a:ext>
            </a:extLst>
          </p:cNvPr>
          <p:cNvSpPr/>
          <p:nvPr/>
        </p:nvSpPr>
        <p:spPr>
          <a:xfrm>
            <a:off x="2840981" y="0"/>
            <a:ext cx="935101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EEF571-CAC8-ABFE-3CF9-1A9F43319713}"/>
              </a:ext>
            </a:extLst>
          </p:cNvPr>
          <p:cNvSpPr>
            <a:spLocks noGrp="1"/>
          </p:cNvSpPr>
          <p:nvPr>
            <p:ph type="title"/>
          </p:nvPr>
        </p:nvSpPr>
        <p:spPr/>
        <p:txBody>
          <a:bodyPr/>
          <a:lstStyle/>
          <a:p>
            <a:r>
              <a:rPr lang="en-US" dirty="0"/>
              <a:t>Agenda</a:t>
            </a:r>
          </a:p>
        </p:txBody>
      </p:sp>
      <p:grpSp>
        <p:nvGrpSpPr>
          <p:cNvPr id="39" name="Group 38">
            <a:extLst>
              <a:ext uri="{FF2B5EF4-FFF2-40B4-BE49-F238E27FC236}">
                <a16:creationId xmlns:a16="http://schemas.microsoft.com/office/drawing/2014/main" id="{0AD1C152-E39F-1752-53A1-04FB888EE87B}"/>
              </a:ext>
            </a:extLst>
          </p:cNvPr>
          <p:cNvGrpSpPr/>
          <p:nvPr/>
        </p:nvGrpSpPr>
        <p:grpSpPr>
          <a:xfrm>
            <a:off x="0" y="1726889"/>
            <a:ext cx="11214506" cy="558800"/>
            <a:chOff x="0" y="1726889"/>
            <a:chExt cx="11214506" cy="558800"/>
          </a:xfrm>
        </p:grpSpPr>
        <p:cxnSp>
          <p:nvCxnSpPr>
            <p:cNvPr id="24" name="Straight Connector 23">
              <a:extLst>
                <a:ext uri="{FF2B5EF4-FFF2-40B4-BE49-F238E27FC236}">
                  <a16:creationId xmlns:a16="http://schemas.microsoft.com/office/drawing/2014/main" id="{8FA7AD0B-478D-A470-D10E-BDCB50EF740F}"/>
                </a:ext>
              </a:extLst>
            </p:cNvPr>
            <p:cNvCxnSpPr>
              <a:cxnSpLocks/>
            </p:cNvCxnSpPr>
            <p:nvPr/>
          </p:nvCxnSpPr>
          <p:spPr>
            <a:xfrm flipV="1">
              <a:off x="0" y="1997483"/>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67BE8DF6-DC54-D125-9AB9-628A13AF5320}"/>
                </a:ext>
              </a:extLst>
            </p:cNvPr>
            <p:cNvSpPr/>
            <p:nvPr/>
          </p:nvSpPr>
          <p:spPr>
            <a:xfrm>
              <a:off x="2011832" y="1726889"/>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FA06FB3-F9B6-D353-5CD6-A3D2D58E052E}"/>
                </a:ext>
              </a:extLst>
            </p:cNvPr>
            <p:cNvSpPr txBox="1"/>
            <p:nvPr/>
          </p:nvSpPr>
          <p:spPr>
            <a:xfrm>
              <a:off x="2060092" y="1821623"/>
              <a:ext cx="732629" cy="369332"/>
            </a:xfrm>
            <a:prstGeom prst="rect">
              <a:avLst/>
            </a:prstGeom>
            <a:noFill/>
          </p:spPr>
          <p:txBody>
            <a:bodyPr wrap="square">
              <a:noAutofit/>
            </a:bodyPr>
            <a:lstStyle/>
            <a:p>
              <a:r>
                <a:rPr lang="en-US" altLang="en-US" b="1" dirty="0">
                  <a:solidFill>
                    <a:schemeClr val="bg1"/>
                  </a:solidFill>
                </a:rPr>
                <a:t>01</a:t>
              </a:r>
              <a:endParaRPr lang="en-US" b="1" dirty="0">
                <a:solidFill>
                  <a:schemeClr val="bg1"/>
                </a:solidFill>
              </a:endParaRPr>
            </a:p>
          </p:txBody>
        </p:sp>
        <p:sp>
          <p:nvSpPr>
            <p:cNvPr id="8" name="TextBox 7">
              <a:extLst>
                <a:ext uri="{FF2B5EF4-FFF2-40B4-BE49-F238E27FC236}">
                  <a16:creationId xmlns:a16="http://schemas.microsoft.com/office/drawing/2014/main" id="{9B33650D-8B89-EEF1-84C1-5398F23213F1}"/>
                </a:ext>
              </a:extLst>
            </p:cNvPr>
            <p:cNvSpPr txBox="1"/>
            <p:nvPr/>
          </p:nvSpPr>
          <p:spPr>
            <a:xfrm>
              <a:off x="3123560" y="1821623"/>
              <a:ext cx="8090946" cy="369332"/>
            </a:xfrm>
            <a:prstGeom prst="rect">
              <a:avLst/>
            </a:prstGeom>
            <a:noFill/>
          </p:spPr>
          <p:txBody>
            <a:bodyPr wrap="square" rtlCol="0">
              <a:spAutoFit/>
            </a:bodyPr>
            <a:lstStyle/>
            <a:p>
              <a:r>
                <a:rPr lang="en-US" sz="1800" b="0" dirty="0"/>
                <a:t>Role of an endowment fund</a:t>
              </a:r>
              <a:endParaRPr lang="en-US" dirty="0"/>
            </a:p>
          </p:txBody>
        </p:sp>
      </p:grpSp>
      <p:grpSp>
        <p:nvGrpSpPr>
          <p:cNvPr id="40" name="Group 39">
            <a:extLst>
              <a:ext uri="{FF2B5EF4-FFF2-40B4-BE49-F238E27FC236}">
                <a16:creationId xmlns:a16="http://schemas.microsoft.com/office/drawing/2014/main" id="{836CED84-9A10-65A7-3253-EB1B9D3F9ABC}"/>
              </a:ext>
            </a:extLst>
          </p:cNvPr>
          <p:cNvGrpSpPr/>
          <p:nvPr/>
        </p:nvGrpSpPr>
        <p:grpSpPr>
          <a:xfrm>
            <a:off x="0" y="2434740"/>
            <a:ext cx="8736569" cy="558800"/>
            <a:chOff x="0" y="2436953"/>
            <a:chExt cx="8736569" cy="558800"/>
          </a:xfrm>
        </p:grpSpPr>
        <p:cxnSp>
          <p:nvCxnSpPr>
            <p:cNvPr id="28" name="Straight Connector 27">
              <a:extLst>
                <a:ext uri="{FF2B5EF4-FFF2-40B4-BE49-F238E27FC236}">
                  <a16:creationId xmlns:a16="http://schemas.microsoft.com/office/drawing/2014/main" id="{1B2DA328-2684-3E3C-9A17-81551B7E4653}"/>
                </a:ext>
              </a:extLst>
            </p:cNvPr>
            <p:cNvCxnSpPr>
              <a:cxnSpLocks/>
            </p:cNvCxnSpPr>
            <p:nvPr/>
          </p:nvCxnSpPr>
          <p:spPr>
            <a:xfrm flipV="1">
              <a:off x="0" y="2707547"/>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9C752815-C602-5686-92F0-708A25968EC8}"/>
                </a:ext>
              </a:extLst>
            </p:cNvPr>
            <p:cNvSpPr/>
            <p:nvPr/>
          </p:nvSpPr>
          <p:spPr>
            <a:xfrm>
              <a:off x="2011832" y="2436953"/>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6286E6A-80F8-8E92-0E56-503460CFD8F8}"/>
                </a:ext>
              </a:extLst>
            </p:cNvPr>
            <p:cNvSpPr txBox="1"/>
            <p:nvPr/>
          </p:nvSpPr>
          <p:spPr>
            <a:xfrm>
              <a:off x="2060092" y="2531687"/>
              <a:ext cx="917450" cy="369332"/>
            </a:xfrm>
            <a:prstGeom prst="rect">
              <a:avLst/>
            </a:prstGeom>
            <a:noFill/>
          </p:spPr>
          <p:txBody>
            <a:bodyPr wrap="square">
              <a:noAutofit/>
            </a:bodyPr>
            <a:lstStyle/>
            <a:p>
              <a:r>
                <a:rPr lang="en-US" altLang="en-US" b="1" dirty="0">
                  <a:solidFill>
                    <a:schemeClr val="bg1"/>
                  </a:solidFill>
                </a:rPr>
                <a:t>02</a:t>
              </a:r>
              <a:endParaRPr lang="en-US" b="1" dirty="0">
                <a:solidFill>
                  <a:schemeClr val="bg1"/>
                </a:solidFill>
              </a:endParaRPr>
            </a:p>
          </p:txBody>
        </p:sp>
        <p:sp>
          <p:nvSpPr>
            <p:cNvPr id="9" name="TextBox 8">
              <a:extLst>
                <a:ext uri="{FF2B5EF4-FFF2-40B4-BE49-F238E27FC236}">
                  <a16:creationId xmlns:a16="http://schemas.microsoft.com/office/drawing/2014/main" id="{B1CCBAEC-6228-9111-6144-A4800D562841}"/>
                </a:ext>
              </a:extLst>
            </p:cNvPr>
            <p:cNvSpPr txBox="1"/>
            <p:nvPr/>
          </p:nvSpPr>
          <p:spPr>
            <a:xfrm>
              <a:off x="3123560" y="2531687"/>
              <a:ext cx="5613009" cy="369332"/>
            </a:xfrm>
            <a:prstGeom prst="rect">
              <a:avLst/>
            </a:prstGeom>
            <a:noFill/>
          </p:spPr>
          <p:txBody>
            <a:bodyPr wrap="square" rtlCol="0">
              <a:spAutoFit/>
            </a:bodyPr>
            <a:lstStyle/>
            <a:p>
              <a:r>
                <a:rPr lang="en-US" sz="1800" b="0" dirty="0"/>
                <a:t>How an endowment fund works</a:t>
              </a:r>
              <a:endParaRPr lang="en-US" dirty="0"/>
            </a:p>
          </p:txBody>
        </p:sp>
      </p:grpSp>
      <p:grpSp>
        <p:nvGrpSpPr>
          <p:cNvPr id="41" name="Group 40">
            <a:extLst>
              <a:ext uri="{FF2B5EF4-FFF2-40B4-BE49-F238E27FC236}">
                <a16:creationId xmlns:a16="http://schemas.microsoft.com/office/drawing/2014/main" id="{D8CB0E11-3CE4-2CB8-2DF6-D474ABEF86F3}"/>
              </a:ext>
            </a:extLst>
          </p:cNvPr>
          <p:cNvGrpSpPr/>
          <p:nvPr/>
        </p:nvGrpSpPr>
        <p:grpSpPr>
          <a:xfrm>
            <a:off x="0" y="3142591"/>
            <a:ext cx="9219559" cy="558800"/>
            <a:chOff x="0" y="3137490"/>
            <a:chExt cx="9219559" cy="558800"/>
          </a:xfrm>
        </p:grpSpPr>
        <p:cxnSp>
          <p:nvCxnSpPr>
            <p:cNvPr id="30" name="Straight Connector 29">
              <a:extLst>
                <a:ext uri="{FF2B5EF4-FFF2-40B4-BE49-F238E27FC236}">
                  <a16:creationId xmlns:a16="http://schemas.microsoft.com/office/drawing/2014/main" id="{FBDEC19F-4DA7-EFF6-2C24-F8A4187060C2}"/>
                </a:ext>
              </a:extLst>
            </p:cNvPr>
            <p:cNvCxnSpPr>
              <a:cxnSpLocks/>
            </p:cNvCxnSpPr>
            <p:nvPr/>
          </p:nvCxnSpPr>
          <p:spPr>
            <a:xfrm flipV="1">
              <a:off x="0" y="3408084"/>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795A4929-7579-4424-B7B2-9A6D2703EEEF}"/>
                </a:ext>
              </a:extLst>
            </p:cNvPr>
            <p:cNvSpPr/>
            <p:nvPr/>
          </p:nvSpPr>
          <p:spPr>
            <a:xfrm>
              <a:off x="2011832" y="3137490"/>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DA8162B-FCC3-AD4B-5512-7326532D955F}"/>
                </a:ext>
              </a:extLst>
            </p:cNvPr>
            <p:cNvSpPr txBox="1"/>
            <p:nvPr/>
          </p:nvSpPr>
          <p:spPr>
            <a:xfrm>
              <a:off x="2060092" y="3232224"/>
              <a:ext cx="980419" cy="369332"/>
            </a:xfrm>
            <a:prstGeom prst="rect">
              <a:avLst/>
            </a:prstGeom>
            <a:noFill/>
          </p:spPr>
          <p:txBody>
            <a:bodyPr wrap="square">
              <a:noAutofit/>
            </a:bodyPr>
            <a:lstStyle/>
            <a:p>
              <a:r>
                <a:rPr lang="en-US" altLang="en-US" b="1" dirty="0">
                  <a:solidFill>
                    <a:schemeClr val="bg1"/>
                  </a:solidFill>
                </a:rPr>
                <a:t>03</a:t>
              </a:r>
              <a:endParaRPr lang="en-US" b="1" dirty="0">
                <a:solidFill>
                  <a:schemeClr val="bg1"/>
                </a:solidFill>
              </a:endParaRPr>
            </a:p>
          </p:txBody>
        </p:sp>
        <p:sp>
          <p:nvSpPr>
            <p:cNvPr id="10" name="TextBox 9">
              <a:extLst>
                <a:ext uri="{FF2B5EF4-FFF2-40B4-BE49-F238E27FC236}">
                  <a16:creationId xmlns:a16="http://schemas.microsoft.com/office/drawing/2014/main" id="{493A6CDD-4FCB-A119-C643-83A41E8CC8F8}"/>
                </a:ext>
              </a:extLst>
            </p:cNvPr>
            <p:cNvSpPr txBox="1"/>
            <p:nvPr/>
          </p:nvSpPr>
          <p:spPr>
            <a:xfrm>
              <a:off x="3123560" y="3232224"/>
              <a:ext cx="6095999" cy="369332"/>
            </a:xfrm>
            <a:prstGeom prst="rect">
              <a:avLst/>
            </a:prstGeom>
            <a:noFill/>
          </p:spPr>
          <p:txBody>
            <a:bodyPr wrap="square" rtlCol="0">
              <a:spAutoFit/>
            </a:bodyPr>
            <a:lstStyle/>
            <a:p>
              <a:r>
                <a:rPr lang="en-US" sz="1800" b="0" dirty="0"/>
                <a:t>Giving options</a:t>
              </a:r>
              <a:endParaRPr lang="en-US" dirty="0"/>
            </a:p>
          </p:txBody>
        </p:sp>
      </p:grpSp>
      <p:sp>
        <p:nvSpPr>
          <p:cNvPr id="3" name="Date Placeholder 2">
            <a:extLst>
              <a:ext uri="{FF2B5EF4-FFF2-40B4-BE49-F238E27FC236}">
                <a16:creationId xmlns:a16="http://schemas.microsoft.com/office/drawing/2014/main" id="{9665B109-8161-3DE9-CE84-311684CBCE1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937962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B5231-C070-433A-B798-B3B2F3A7A45E}"/>
              </a:ext>
            </a:extLst>
          </p:cNvPr>
          <p:cNvSpPr>
            <a:spLocks noGrp="1"/>
          </p:cNvSpPr>
          <p:nvPr>
            <p:ph type="title"/>
          </p:nvPr>
        </p:nvSpPr>
        <p:spPr>
          <a:xfrm>
            <a:off x="501651" y="1100870"/>
            <a:ext cx="4882274" cy="2852737"/>
          </a:xfrm>
        </p:spPr>
        <p:txBody>
          <a:bodyPr/>
          <a:lstStyle/>
          <a:p>
            <a:r>
              <a:rPr lang="en-US" dirty="0"/>
              <a:t>Role of an Endowment Fund</a:t>
            </a:r>
            <a:endParaRPr lang="en-GB" dirty="0"/>
          </a:p>
        </p:txBody>
      </p:sp>
      <p:sp>
        <p:nvSpPr>
          <p:cNvPr id="5" name="Text Placeholder 4">
            <a:extLst>
              <a:ext uri="{FF2B5EF4-FFF2-40B4-BE49-F238E27FC236}">
                <a16:creationId xmlns:a16="http://schemas.microsoft.com/office/drawing/2014/main" id="{6DA8555C-E66D-B6F5-56A5-CCFE61F6C159}"/>
              </a:ext>
            </a:extLst>
          </p:cNvPr>
          <p:cNvSpPr>
            <a:spLocks noGrp="1"/>
          </p:cNvSpPr>
          <p:nvPr>
            <p:ph type="body" idx="1"/>
          </p:nvPr>
        </p:nvSpPr>
        <p:spPr/>
        <p:txBody>
          <a:bodyPr/>
          <a:lstStyle/>
          <a:p>
            <a:endParaRPr lang="en-US"/>
          </a:p>
        </p:txBody>
      </p:sp>
      <p:sp>
        <p:nvSpPr>
          <p:cNvPr id="3" name="Date Placeholder 2">
            <a:extLst>
              <a:ext uri="{FF2B5EF4-FFF2-40B4-BE49-F238E27FC236}">
                <a16:creationId xmlns:a16="http://schemas.microsoft.com/office/drawing/2014/main" id="{9447C18E-2BD9-28A5-57FB-3338FE7D1208}"/>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pic>
        <p:nvPicPr>
          <p:cNvPr id="15" name="Picture 14" descr="Icon&#10;&#10;Description automatically generated with medium confidence">
            <a:extLst>
              <a:ext uri="{FF2B5EF4-FFF2-40B4-BE49-F238E27FC236}">
                <a16:creationId xmlns:a16="http://schemas.microsoft.com/office/drawing/2014/main" id="{6FC242CC-D2E8-6FF8-0511-06F0785D2CD4}"/>
              </a:ext>
            </a:extLst>
          </p:cNvPr>
          <p:cNvPicPr>
            <a:picLocks noChangeAspect="1"/>
          </p:cNvPicPr>
          <p:nvPr/>
        </p:nvPicPr>
        <p:blipFill>
          <a:blip r:embed="rId3"/>
          <a:stretch>
            <a:fillRect/>
          </a:stretch>
        </p:blipFill>
        <p:spPr>
          <a:xfrm>
            <a:off x="7353701" y="1434615"/>
            <a:ext cx="5123271" cy="5433009"/>
          </a:xfrm>
          <a:prstGeom prst="rect">
            <a:avLst/>
          </a:prstGeom>
        </p:spPr>
      </p:pic>
    </p:spTree>
    <p:extLst>
      <p:ext uri="{BB962C8B-B14F-4D97-AF65-F5344CB8AC3E}">
        <p14:creationId xmlns:p14="http://schemas.microsoft.com/office/powerpoint/2010/main" val="12100737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Your personal finances</a:t>
            </a:r>
          </a:p>
        </p:txBody>
      </p:sp>
      <p:sp>
        <p:nvSpPr>
          <p:cNvPr id="16" name="Slide Number Placeholder 1">
            <a:extLst>
              <a:ext uri="{FF2B5EF4-FFF2-40B4-BE49-F238E27FC236}">
                <a16:creationId xmlns:a16="http://schemas.microsoft.com/office/drawing/2014/main" id="{B7D4B33B-BEE3-40AD-A31F-97CE13BBF268}"/>
              </a:ext>
            </a:extLst>
          </p:cNvPr>
          <p:cNvSpPr txBox="1">
            <a:spLocks/>
          </p:cNvSpPr>
          <p:nvPr/>
        </p:nvSpPr>
        <p:spPr>
          <a:xfrm>
            <a:off x="1216838" y="6477001"/>
            <a:ext cx="812800" cy="348813"/>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5F1D9D-A14E-4A3E-B08C-9797A8485B97}" type="slidenum">
              <a:rPr lang="en-US" sz="1600">
                <a:solidFill>
                  <a:schemeClr val="bg1"/>
                </a:solidFill>
              </a:rPr>
              <a:pPr/>
              <a:t>7</a:t>
            </a:fld>
            <a:endParaRPr lang="en-US" sz="1600" dirty="0">
              <a:solidFill>
                <a:schemeClr val="bg1"/>
              </a:solidFill>
            </a:endParaRPr>
          </a:p>
        </p:txBody>
      </p:sp>
      <p:sp>
        <p:nvSpPr>
          <p:cNvPr id="3" name="Date Placeholder 2">
            <a:extLst>
              <a:ext uri="{FF2B5EF4-FFF2-40B4-BE49-F238E27FC236}">
                <a16:creationId xmlns:a16="http://schemas.microsoft.com/office/drawing/2014/main" id="{5E695366-B1CB-D98F-9F14-99DF5C8945B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
        <p:nvSpPr>
          <p:cNvPr id="7" name="TextBox 6">
            <a:extLst>
              <a:ext uri="{FF2B5EF4-FFF2-40B4-BE49-F238E27FC236}">
                <a16:creationId xmlns:a16="http://schemas.microsoft.com/office/drawing/2014/main" id="{096B92FE-0A9D-736D-698E-0FACD98CA36E}"/>
              </a:ext>
            </a:extLst>
          </p:cNvPr>
          <p:cNvSpPr txBox="1"/>
          <p:nvPr/>
        </p:nvSpPr>
        <p:spPr>
          <a:xfrm>
            <a:off x="4843295" y="4777239"/>
            <a:ext cx="2560320" cy="338554"/>
          </a:xfrm>
          <a:prstGeom prst="rect">
            <a:avLst/>
          </a:prstGeom>
          <a:noFill/>
        </p:spPr>
        <p:txBody>
          <a:bodyPr wrap="square" rtlCol="0">
            <a:spAutoFit/>
          </a:bodyPr>
          <a:lstStyle/>
          <a:p>
            <a:pPr algn="ctr">
              <a:spcAft>
                <a:spcPts val="1200"/>
              </a:spcAft>
            </a:pPr>
            <a:r>
              <a:rPr lang="en-US" sz="1600" dirty="0"/>
              <a:t>Major purchases</a:t>
            </a:r>
          </a:p>
        </p:txBody>
      </p:sp>
      <p:sp>
        <p:nvSpPr>
          <p:cNvPr id="8" name="TextBox 7">
            <a:extLst>
              <a:ext uri="{FF2B5EF4-FFF2-40B4-BE49-F238E27FC236}">
                <a16:creationId xmlns:a16="http://schemas.microsoft.com/office/drawing/2014/main" id="{C0C66B20-19CA-0120-3804-91D3C50F0E3A}"/>
              </a:ext>
            </a:extLst>
          </p:cNvPr>
          <p:cNvSpPr txBox="1"/>
          <p:nvPr/>
        </p:nvSpPr>
        <p:spPr>
          <a:xfrm>
            <a:off x="7586294" y="4777239"/>
            <a:ext cx="2167939" cy="584775"/>
          </a:xfrm>
          <a:prstGeom prst="rect">
            <a:avLst/>
          </a:prstGeom>
          <a:noFill/>
        </p:spPr>
        <p:txBody>
          <a:bodyPr wrap="square" rtlCol="0">
            <a:spAutoFit/>
          </a:bodyPr>
          <a:lstStyle/>
          <a:p>
            <a:pPr algn="ctr">
              <a:spcAft>
                <a:spcPts val="1200"/>
              </a:spcAft>
            </a:pPr>
            <a:r>
              <a:rPr lang="en-US" sz="1600" dirty="0"/>
              <a:t>Retirement and estate planning</a:t>
            </a:r>
          </a:p>
        </p:txBody>
      </p:sp>
      <p:sp>
        <p:nvSpPr>
          <p:cNvPr id="9" name="TextBox 8">
            <a:extLst>
              <a:ext uri="{FF2B5EF4-FFF2-40B4-BE49-F238E27FC236}">
                <a16:creationId xmlns:a16="http://schemas.microsoft.com/office/drawing/2014/main" id="{B2994331-CC3B-5153-CA96-804F0465DC11}"/>
              </a:ext>
            </a:extLst>
          </p:cNvPr>
          <p:cNvSpPr txBox="1"/>
          <p:nvPr/>
        </p:nvSpPr>
        <p:spPr>
          <a:xfrm>
            <a:off x="642619" y="3112753"/>
            <a:ext cx="1617767" cy="369332"/>
          </a:xfrm>
          <a:prstGeom prst="rect">
            <a:avLst/>
          </a:prstGeom>
          <a:noFill/>
        </p:spPr>
        <p:txBody>
          <a:bodyPr wrap="square" rtlCol="0">
            <a:spAutoFit/>
          </a:bodyPr>
          <a:lstStyle/>
          <a:p>
            <a:pPr algn="ctr"/>
            <a:r>
              <a:rPr lang="en-US" b="1" dirty="0"/>
              <a:t>You</a:t>
            </a:r>
            <a:endParaRPr lang="en-US" sz="1200" b="1" dirty="0"/>
          </a:p>
        </p:txBody>
      </p:sp>
      <p:pic>
        <p:nvPicPr>
          <p:cNvPr id="10" name="Picture 9" descr="Icon&#10;&#10;Description automatically generated">
            <a:extLst>
              <a:ext uri="{FF2B5EF4-FFF2-40B4-BE49-F238E27FC236}">
                <a16:creationId xmlns:a16="http://schemas.microsoft.com/office/drawing/2014/main" id="{3F30DDA1-9306-D5CB-37EB-E11F1536DFAA}"/>
              </a:ext>
            </a:extLst>
          </p:cNvPr>
          <p:cNvPicPr>
            <a:picLocks noChangeAspect="1"/>
          </p:cNvPicPr>
          <p:nvPr/>
        </p:nvPicPr>
        <p:blipFill>
          <a:blip r:embed="rId3"/>
          <a:stretch>
            <a:fillRect/>
          </a:stretch>
        </p:blipFill>
        <p:spPr>
          <a:xfrm>
            <a:off x="8201729" y="3768596"/>
            <a:ext cx="917450" cy="917450"/>
          </a:xfrm>
          <a:prstGeom prst="rect">
            <a:avLst/>
          </a:prstGeom>
        </p:spPr>
      </p:pic>
      <p:cxnSp>
        <p:nvCxnSpPr>
          <p:cNvPr id="12" name="Straight Connector 11">
            <a:extLst>
              <a:ext uri="{FF2B5EF4-FFF2-40B4-BE49-F238E27FC236}">
                <a16:creationId xmlns:a16="http://schemas.microsoft.com/office/drawing/2014/main" id="{F98089DE-FD5C-ECBE-6126-FF80230C3BBA}"/>
              </a:ext>
            </a:extLst>
          </p:cNvPr>
          <p:cNvCxnSpPr>
            <a:cxnSpLocks/>
          </p:cNvCxnSpPr>
          <p:nvPr/>
        </p:nvCxnSpPr>
        <p:spPr>
          <a:xfrm>
            <a:off x="2351986" y="2933259"/>
            <a:ext cx="8283205" cy="0"/>
          </a:xfrm>
          <a:prstGeom prst="line">
            <a:avLst/>
          </a:prstGeom>
          <a:ln>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5E875142-DF30-25A5-CFA2-DC02C0ED80B3}"/>
              </a:ext>
            </a:extLst>
          </p:cNvPr>
          <p:cNvCxnSpPr>
            <a:cxnSpLocks/>
          </p:cNvCxnSpPr>
          <p:nvPr/>
        </p:nvCxnSpPr>
        <p:spPr>
          <a:xfrm>
            <a:off x="8660454" y="2943198"/>
            <a:ext cx="0" cy="73152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3591E13A-8D85-D979-6411-F464E03F51C9}"/>
              </a:ext>
            </a:extLst>
          </p:cNvPr>
          <p:cNvSpPr txBox="1"/>
          <p:nvPr/>
        </p:nvSpPr>
        <p:spPr>
          <a:xfrm>
            <a:off x="2489876" y="4777239"/>
            <a:ext cx="2191179" cy="338554"/>
          </a:xfrm>
          <a:prstGeom prst="rect">
            <a:avLst/>
          </a:prstGeom>
          <a:noFill/>
        </p:spPr>
        <p:txBody>
          <a:bodyPr wrap="square" rtlCol="0">
            <a:spAutoFit/>
          </a:bodyPr>
          <a:lstStyle/>
          <a:p>
            <a:pPr algn="ctr">
              <a:spcAft>
                <a:spcPts val="1200"/>
              </a:spcAft>
            </a:pPr>
            <a:r>
              <a:rPr lang="en-US" sz="1600" dirty="0"/>
              <a:t>Living expenses</a:t>
            </a:r>
          </a:p>
        </p:txBody>
      </p:sp>
      <p:cxnSp>
        <p:nvCxnSpPr>
          <p:cNvPr id="25" name="Straight Arrow Connector 24">
            <a:extLst>
              <a:ext uri="{FF2B5EF4-FFF2-40B4-BE49-F238E27FC236}">
                <a16:creationId xmlns:a16="http://schemas.microsoft.com/office/drawing/2014/main" id="{66A5861E-3BCA-BE71-1E00-5D82845DB744}"/>
              </a:ext>
            </a:extLst>
          </p:cNvPr>
          <p:cNvCxnSpPr>
            <a:cxnSpLocks/>
          </p:cNvCxnSpPr>
          <p:nvPr/>
        </p:nvCxnSpPr>
        <p:spPr>
          <a:xfrm>
            <a:off x="3585465" y="2932651"/>
            <a:ext cx="0" cy="73152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724F0CB4-E04A-DB5C-D21F-15E08D3236A2}"/>
              </a:ext>
            </a:extLst>
          </p:cNvPr>
          <p:cNvSpPr/>
          <p:nvPr/>
        </p:nvSpPr>
        <p:spPr>
          <a:xfrm>
            <a:off x="2601492" y="3674110"/>
            <a:ext cx="1967947" cy="216652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26">
            <a:extLst>
              <a:ext uri="{FF2B5EF4-FFF2-40B4-BE49-F238E27FC236}">
                <a16:creationId xmlns:a16="http://schemas.microsoft.com/office/drawing/2014/main" id="{108D2D8A-425B-B969-5A2A-7D620516F6EE}"/>
              </a:ext>
            </a:extLst>
          </p:cNvPr>
          <p:cNvGrpSpPr/>
          <p:nvPr/>
        </p:nvGrpSpPr>
        <p:grpSpPr>
          <a:xfrm>
            <a:off x="5115409" y="2932651"/>
            <a:ext cx="1967947" cy="2907979"/>
            <a:chOff x="5115409" y="2932651"/>
            <a:chExt cx="1967947" cy="2907979"/>
          </a:xfrm>
        </p:grpSpPr>
        <p:cxnSp>
          <p:nvCxnSpPr>
            <p:cNvPr id="29" name="Straight Arrow Connector 28">
              <a:extLst>
                <a:ext uri="{FF2B5EF4-FFF2-40B4-BE49-F238E27FC236}">
                  <a16:creationId xmlns:a16="http://schemas.microsoft.com/office/drawing/2014/main" id="{C311BC5D-210E-7825-7DF1-9ECB794A4375}"/>
                </a:ext>
              </a:extLst>
            </p:cNvPr>
            <p:cNvCxnSpPr>
              <a:cxnSpLocks/>
            </p:cNvCxnSpPr>
            <p:nvPr/>
          </p:nvCxnSpPr>
          <p:spPr>
            <a:xfrm>
              <a:off x="6099382" y="2932651"/>
              <a:ext cx="0" cy="73152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D64BB680-AABC-8FBE-384D-D97FE3922EB6}"/>
                </a:ext>
              </a:extLst>
            </p:cNvPr>
            <p:cNvSpPr/>
            <p:nvPr/>
          </p:nvSpPr>
          <p:spPr>
            <a:xfrm>
              <a:off x="5115409" y="3674110"/>
              <a:ext cx="1967947" cy="216652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Rectangle 30">
            <a:extLst>
              <a:ext uri="{FF2B5EF4-FFF2-40B4-BE49-F238E27FC236}">
                <a16:creationId xmlns:a16="http://schemas.microsoft.com/office/drawing/2014/main" id="{F7501DCA-E95D-421E-5D9D-7405FDC35CCF}"/>
              </a:ext>
            </a:extLst>
          </p:cNvPr>
          <p:cNvSpPr/>
          <p:nvPr/>
        </p:nvSpPr>
        <p:spPr>
          <a:xfrm>
            <a:off x="7670056" y="3674110"/>
            <a:ext cx="1967947" cy="216652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61BA446B-8464-43D0-1E3E-1574BFDDC14A}"/>
              </a:ext>
            </a:extLst>
          </p:cNvPr>
          <p:cNvSpPr txBox="1"/>
          <p:nvPr/>
        </p:nvSpPr>
        <p:spPr>
          <a:xfrm>
            <a:off x="2770494" y="2418625"/>
            <a:ext cx="1629942" cy="369332"/>
          </a:xfrm>
          <a:prstGeom prst="rect">
            <a:avLst/>
          </a:prstGeom>
          <a:noFill/>
        </p:spPr>
        <p:txBody>
          <a:bodyPr wrap="square">
            <a:spAutoFit/>
          </a:bodyPr>
          <a:lstStyle/>
          <a:p>
            <a:pPr algn="ctr"/>
            <a:r>
              <a:rPr lang="en-US" b="1" dirty="0">
                <a:solidFill>
                  <a:schemeClr val="accent2"/>
                </a:solidFill>
              </a:rPr>
              <a:t>Short-term</a:t>
            </a:r>
            <a:endParaRPr lang="en-US" dirty="0"/>
          </a:p>
        </p:txBody>
      </p:sp>
      <p:sp>
        <p:nvSpPr>
          <p:cNvPr id="33" name="TextBox 32">
            <a:extLst>
              <a:ext uri="{FF2B5EF4-FFF2-40B4-BE49-F238E27FC236}">
                <a16:creationId xmlns:a16="http://schemas.microsoft.com/office/drawing/2014/main" id="{343CFD3C-A61B-DCB9-1C8B-E6E67CF223B0}"/>
              </a:ext>
            </a:extLst>
          </p:cNvPr>
          <p:cNvSpPr txBox="1"/>
          <p:nvPr/>
        </p:nvSpPr>
        <p:spPr>
          <a:xfrm>
            <a:off x="5268080" y="2453267"/>
            <a:ext cx="1629942" cy="369332"/>
          </a:xfrm>
          <a:prstGeom prst="rect">
            <a:avLst/>
          </a:prstGeom>
          <a:noFill/>
        </p:spPr>
        <p:txBody>
          <a:bodyPr wrap="square">
            <a:spAutoFit/>
          </a:bodyPr>
          <a:lstStyle/>
          <a:p>
            <a:pPr algn="ctr"/>
            <a:r>
              <a:rPr lang="en-US" b="1" dirty="0">
                <a:solidFill>
                  <a:schemeClr val="accent2"/>
                </a:solidFill>
              </a:rPr>
              <a:t>Mid-term</a:t>
            </a:r>
            <a:endParaRPr lang="en-US" dirty="0"/>
          </a:p>
        </p:txBody>
      </p:sp>
      <p:sp>
        <p:nvSpPr>
          <p:cNvPr id="34" name="TextBox 33">
            <a:extLst>
              <a:ext uri="{FF2B5EF4-FFF2-40B4-BE49-F238E27FC236}">
                <a16:creationId xmlns:a16="http://schemas.microsoft.com/office/drawing/2014/main" id="{6349B695-6862-AFCA-369B-BE3A6A400E3A}"/>
              </a:ext>
            </a:extLst>
          </p:cNvPr>
          <p:cNvSpPr txBox="1"/>
          <p:nvPr/>
        </p:nvSpPr>
        <p:spPr>
          <a:xfrm>
            <a:off x="7845483" y="2419233"/>
            <a:ext cx="1629942" cy="369332"/>
          </a:xfrm>
          <a:prstGeom prst="rect">
            <a:avLst/>
          </a:prstGeom>
          <a:noFill/>
        </p:spPr>
        <p:txBody>
          <a:bodyPr wrap="square">
            <a:spAutoFit/>
          </a:bodyPr>
          <a:lstStyle/>
          <a:p>
            <a:pPr algn="ctr"/>
            <a:r>
              <a:rPr lang="en-US" b="1" dirty="0">
                <a:solidFill>
                  <a:schemeClr val="accent2"/>
                </a:solidFill>
              </a:rPr>
              <a:t>Long-term</a:t>
            </a:r>
            <a:endParaRPr lang="en-US" dirty="0"/>
          </a:p>
        </p:txBody>
      </p:sp>
      <p:pic>
        <p:nvPicPr>
          <p:cNvPr id="36" name="Picture 35">
            <a:extLst>
              <a:ext uri="{FF2B5EF4-FFF2-40B4-BE49-F238E27FC236}">
                <a16:creationId xmlns:a16="http://schemas.microsoft.com/office/drawing/2014/main" id="{FCFE662E-F9E5-7E60-62F6-924EEE43DC9A}"/>
              </a:ext>
            </a:extLst>
          </p:cNvPr>
          <p:cNvPicPr>
            <a:picLocks noChangeAspect="1"/>
          </p:cNvPicPr>
          <p:nvPr/>
        </p:nvPicPr>
        <p:blipFill>
          <a:blip r:embed="rId4"/>
          <a:srcRect/>
          <a:stretch/>
        </p:blipFill>
        <p:spPr>
          <a:xfrm>
            <a:off x="880737" y="2028840"/>
            <a:ext cx="1148901" cy="1148901"/>
          </a:xfrm>
          <a:prstGeom prst="rect">
            <a:avLst/>
          </a:prstGeom>
        </p:spPr>
      </p:pic>
      <p:pic>
        <p:nvPicPr>
          <p:cNvPr id="37" name="Picture 36">
            <a:extLst>
              <a:ext uri="{FF2B5EF4-FFF2-40B4-BE49-F238E27FC236}">
                <a16:creationId xmlns:a16="http://schemas.microsoft.com/office/drawing/2014/main" id="{7EC1CBBD-40D5-9F37-C793-745072CB3C99}"/>
              </a:ext>
            </a:extLst>
          </p:cNvPr>
          <p:cNvPicPr>
            <a:picLocks noChangeAspect="1"/>
          </p:cNvPicPr>
          <p:nvPr/>
        </p:nvPicPr>
        <p:blipFill>
          <a:blip r:embed="rId5"/>
          <a:srcRect/>
          <a:stretch/>
        </p:blipFill>
        <p:spPr>
          <a:xfrm>
            <a:off x="5612402" y="3789637"/>
            <a:ext cx="967196" cy="967196"/>
          </a:xfrm>
          <a:prstGeom prst="rect">
            <a:avLst/>
          </a:prstGeom>
        </p:spPr>
      </p:pic>
      <p:pic>
        <p:nvPicPr>
          <p:cNvPr id="38" name="Picture 37">
            <a:extLst>
              <a:ext uri="{FF2B5EF4-FFF2-40B4-BE49-F238E27FC236}">
                <a16:creationId xmlns:a16="http://schemas.microsoft.com/office/drawing/2014/main" id="{0F458573-0278-7F83-DC46-217D34CE8A82}"/>
              </a:ext>
            </a:extLst>
          </p:cNvPr>
          <p:cNvPicPr>
            <a:picLocks noChangeAspect="1"/>
          </p:cNvPicPr>
          <p:nvPr/>
        </p:nvPicPr>
        <p:blipFill>
          <a:blip r:embed="rId6"/>
          <a:srcRect/>
          <a:stretch/>
        </p:blipFill>
        <p:spPr>
          <a:xfrm>
            <a:off x="3076994" y="3828141"/>
            <a:ext cx="967196" cy="967196"/>
          </a:xfrm>
          <a:prstGeom prst="rect">
            <a:avLst/>
          </a:prstGeom>
        </p:spPr>
      </p:pic>
    </p:spTree>
    <p:extLst>
      <p:ext uri="{BB962C8B-B14F-4D97-AF65-F5344CB8AC3E}">
        <p14:creationId xmlns:p14="http://schemas.microsoft.com/office/powerpoint/2010/main" val="6279528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6EB9B-33E2-3679-0FD2-ED7FFE695628}"/>
              </a:ext>
            </a:extLst>
          </p:cNvPr>
          <p:cNvSpPr>
            <a:spLocks noGrp="1"/>
          </p:cNvSpPr>
          <p:nvPr>
            <p:ph type="title"/>
          </p:nvPr>
        </p:nvSpPr>
        <p:spPr/>
        <p:txBody>
          <a:bodyPr/>
          <a:lstStyle/>
          <a:p>
            <a:r>
              <a:rPr lang="en-US" dirty="0"/>
              <a:t>An organization’s finances</a:t>
            </a:r>
          </a:p>
        </p:txBody>
      </p:sp>
      <p:sp>
        <p:nvSpPr>
          <p:cNvPr id="16" name="TextBox 15">
            <a:extLst>
              <a:ext uri="{FF2B5EF4-FFF2-40B4-BE49-F238E27FC236}">
                <a16:creationId xmlns:a16="http://schemas.microsoft.com/office/drawing/2014/main" id="{F3DF1703-EA20-98B6-84D0-F0FBD7F8E1DD}"/>
              </a:ext>
            </a:extLst>
          </p:cNvPr>
          <p:cNvSpPr txBox="1"/>
          <p:nvPr/>
        </p:nvSpPr>
        <p:spPr>
          <a:xfrm>
            <a:off x="4843295" y="4777239"/>
            <a:ext cx="2560320" cy="338554"/>
          </a:xfrm>
          <a:prstGeom prst="rect">
            <a:avLst/>
          </a:prstGeom>
          <a:noFill/>
        </p:spPr>
        <p:txBody>
          <a:bodyPr wrap="square" rtlCol="0">
            <a:spAutoFit/>
          </a:bodyPr>
          <a:lstStyle/>
          <a:p>
            <a:pPr algn="ctr">
              <a:spcAft>
                <a:spcPts val="1200"/>
              </a:spcAft>
            </a:pPr>
            <a:r>
              <a:rPr lang="en-US" sz="1600" dirty="0"/>
              <a:t>Capital campaign</a:t>
            </a:r>
          </a:p>
        </p:txBody>
      </p:sp>
      <p:sp>
        <p:nvSpPr>
          <p:cNvPr id="17" name="TextBox 16">
            <a:extLst>
              <a:ext uri="{FF2B5EF4-FFF2-40B4-BE49-F238E27FC236}">
                <a16:creationId xmlns:a16="http://schemas.microsoft.com/office/drawing/2014/main" id="{A326273B-E523-BE93-C3E3-80E44479D347}"/>
              </a:ext>
            </a:extLst>
          </p:cNvPr>
          <p:cNvSpPr txBox="1"/>
          <p:nvPr/>
        </p:nvSpPr>
        <p:spPr>
          <a:xfrm>
            <a:off x="7254882" y="4777239"/>
            <a:ext cx="2758540" cy="338554"/>
          </a:xfrm>
          <a:prstGeom prst="rect">
            <a:avLst/>
          </a:prstGeom>
          <a:noFill/>
        </p:spPr>
        <p:txBody>
          <a:bodyPr wrap="square" rtlCol="0">
            <a:spAutoFit/>
          </a:bodyPr>
          <a:lstStyle/>
          <a:p>
            <a:pPr algn="ctr">
              <a:spcAft>
                <a:spcPts val="1200"/>
              </a:spcAft>
            </a:pPr>
            <a:r>
              <a:rPr lang="en-US" sz="1600" dirty="0"/>
              <a:t>Endowment fund</a:t>
            </a:r>
          </a:p>
        </p:txBody>
      </p:sp>
      <p:sp>
        <p:nvSpPr>
          <p:cNvPr id="7" name="TextBox 6">
            <a:extLst>
              <a:ext uri="{FF2B5EF4-FFF2-40B4-BE49-F238E27FC236}">
                <a16:creationId xmlns:a16="http://schemas.microsoft.com/office/drawing/2014/main" id="{964884B3-7BAE-54AA-625E-C0C8E0C976D3}"/>
              </a:ext>
            </a:extLst>
          </p:cNvPr>
          <p:cNvSpPr txBox="1"/>
          <p:nvPr/>
        </p:nvSpPr>
        <p:spPr>
          <a:xfrm>
            <a:off x="642619" y="3112753"/>
            <a:ext cx="1617767" cy="369332"/>
          </a:xfrm>
          <a:prstGeom prst="rect">
            <a:avLst/>
          </a:prstGeom>
          <a:noFill/>
        </p:spPr>
        <p:txBody>
          <a:bodyPr wrap="square" rtlCol="0">
            <a:spAutoFit/>
          </a:bodyPr>
          <a:lstStyle/>
          <a:p>
            <a:pPr algn="ctr"/>
            <a:r>
              <a:rPr lang="en-US" b="1" dirty="0"/>
              <a:t>Organization</a:t>
            </a:r>
            <a:endParaRPr lang="en-US" sz="1200" b="1" dirty="0"/>
          </a:p>
        </p:txBody>
      </p:sp>
      <p:pic>
        <p:nvPicPr>
          <p:cNvPr id="22" name="Picture 21" descr="Icon&#10;&#10;Description automatically generated">
            <a:extLst>
              <a:ext uri="{FF2B5EF4-FFF2-40B4-BE49-F238E27FC236}">
                <a16:creationId xmlns:a16="http://schemas.microsoft.com/office/drawing/2014/main" id="{59A79912-9194-0975-5156-4CC2C5040D46}"/>
              </a:ext>
            </a:extLst>
          </p:cNvPr>
          <p:cNvPicPr>
            <a:picLocks noChangeAspect="1"/>
          </p:cNvPicPr>
          <p:nvPr/>
        </p:nvPicPr>
        <p:blipFill>
          <a:blip r:embed="rId3"/>
          <a:stretch>
            <a:fillRect/>
          </a:stretch>
        </p:blipFill>
        <p:spPr>
          <a:xfrm>
            <a:off x="8201729" y="3768596"/>
            <a:ext cx="917450" cy="917450"/>
          </a:xfrm>
          <a:prstGeom prst="rect">
            <a:avLst/>
          </a:prstGeom>
        </p:spPr>
      </p:pic>
      <p:pic>
        <p:nvPicPr>
          <p:cNvPr id="27" name="Picture 26" descr="Icon&#10;&#10;Description automatically generated">
            <a:extLst>
              <a:ext uri="{FF2B5EF4-FFF2-40B4-BE49-F238E27FC236}">
                <a16:creationId xmlns:a16="http://schemas.microsoft.com/office/drawing/2014/main" id="{B724A7A2-A660-438A-85A2-50991018FFCF}"/>
              </a:ext>
            </a:extLst>
          </p:cNvPr>
          <p:cNvPicPr>
            <a:picLocks noChangeAspect="1"/>
          </p:cNvPicPr>
          <p:nvPr/>
        </p:nvPicPr>
        <p:blipFill>
          <a:blip r:embed="rId4"/>
          <a:stretch>
            <a:fillRect/>
          </a:stretch>
        </p:blipFill>
        <p:spPr>
          <a:xfrm>
            <a:off x="992778" y="2297101"/>
            <a:ext cx="917450" cy="917450"/>
          </a:xfrm>
          <a:prstGeom prst="rect">
            <a:avLst/>
          </a:prstGeom>
        </p:spPr>
      </p:pic>
      <p:sp>
        <p:nvSpPr>
          <p:cNvPr id="3" name="Date Placeholder 2">
            <a:extLst>
              <a:ext uri="{FF2B5EF4-FFF2-40B4-BE49-F238E27FC236}">
                <a16:creationId xmlns:a16="http://schemas.microsoft.com/office/drawing/2014/main" id="{42A7D26E-697F-BC7D-DF69-7C6299A1E12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cxnSp>
        <p:nvCxnSpPr>
          <p:cNvPr id="5" name="Straight Connector 4">
            <a:extLst>
              <a:ext uri="{FF2B5EF4-FFF2-40B4-BE49-F238E27FC236}">
                <a16:creationId xmlns:a16="http://schemas.microsoft.com/office/drawing/2014/main" id="{AD797956-830C-A4C0-780E-DDC79C097613}"/>
              </a:ext>
            </a:extLst>
          </p:cNvPr>
          <p:cNvCxnSpPr>
            <a:cxnSpLocks/>
          </p:cNvCxnSpPr>
          <p:nvPr/>
        </p:nvCxnSpPr>
        <p:spPr>
          <a:xfrm>
            <a:off x="2351986" y="2933259"/>
            <a:ext cx="8283205" cy="0"/>
          </a:xfrm>
          <a:prstGeom prst="line">
            <a:avLst/>
          </a:prstGeom>
          <a:ln>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D1B3F9DF-AAF7-D43C-A963-3521675D322D}"/>
              </a:ext>
            </a:extLst>
          </p:cNvPr>
          <p:cNvCxnSpPr>
            <a:cxnSpLocks/>
          </p:cNvCxnSpPr>
          <p:nvPr/>
        </p:nvCxnSpPr>
        <p:spPr>
          <a:xfrm>
            <a:off x="8660454" y="2943198"/>
            <a:ext cx="0" cy="73152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F3CA4277-79A0-0030-7CBD-DEB1ED6E75C8}"/>
              </a:ext>
            </a:extLst>
          </p:cNvPr>
          <p:cNvSpPr txBox="1"/>
          <p:nvPr/>
        </p:nvSpPr>
        <p:spPr>
          <a:xfrm>
            <a:off x="2489876" y="4777239"/>
            <a:ext cx="2191179" cy="338554"/>
          </a:xfrm>
          <a:prstGeom prst="rect">
            <a:avLst/>
          </a:prstGeom>
          <a:noFill/>
        </p:spPr>
        <p:txBody>
          <a:bodyPr wrap="square" rtlCol="0">
            <a:spAutoFit/>
          </a:bodyPr>
          <a:lstStyle/>
          <a:p>
            <a:pPr algn="ctr">
              <a:spcAft>
                <a:spcPts val="1200"/>
              </a:spcAft>
            </a:pPr>
            <a:r>
              <a:rPr lang="en-US" sz="1600" dirty="0"/>
              <a:t>Annual fund</a:t>
            </a:r>
          </a:p>
        </p:txBody>
      </p:sp>
      <p:pic>
        <p:nvPicPr>
          <p:cNvPr id="9" name="Picture 8" descr="Icon&#10;&#10;Description automatically generated">
            <a:extLst>
              <a:ext uri="{FF2B5EF4-FFF2-40B4-BE49-F238E27FC236}">
                <a16:creationId xmlns:a16="http://schemas.microsoft.com/office/drawing/2014/main" id="{8C286117-9FEA-3FBF-9CB3-AE09C1ADB319}"/>
              </a:ext>
            </a:extLst>
          </p:cNvPr>
          <p:cNvPicPr>
            <a:picLocks noChangeAspect="1"/>
          </p:cNvPicPr>
          <p:nvPr/>
        </p:nvPicPr>
        <p:blipFill>
          <a:blip r:embed="rId5"/>
          <a:stretch>
            <a:fillRect/>
          </a:stretch>
        </p:blipFill>
        <p:spPr>
          <a:xfrm>
            <a:off x="3126740" y="3800718"/>
            <a:ext cx="917450" cy="917450"/>
          </a:xfrm>
          <a:prstGeom prst="rect">
            <a:avLst/>
          </a:prstGeom>
        </p:spPr>
      </p:pic>
      <p:cxnSp>
        <p:nvCxnSpPr>
          <p:cNvPr id="13" name="Straight Arrow Connector 12">
            <a:extLst>
              <a:ext uri="{FF2B5EF4-FFF2-40B4-BE49-F238E27FC236}">
                <a16:creationId xmlns:a16="http://schemas.microsoft.com/office/drawing/2014/main" id="{E66A7BB5-94CD-6FD2-2707-E829337C6650}"/>
              </a:ext>
            </a:extLst>
          </p:cNvPr>
          <p:cNvCxnSpPr>
            <a:cxnSpLocks/>
          </p:cNvCxnSpPr>
          <p:nvPr/>
        </p:nvCxnSpPr>
        <p:spPr>
          <a:xfrm>
            <a:off x="3585465" y="2932651"/>
            <a:ext cx="0" cy="73152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C761141E-3313-45D1-2880-4FEF70ED4371}"/>
              </a:ext>
            </a:extLst>
          </p:cNvPr>
          <p:cNvSpPr/>
          <p:nvPr/>
        </p:nvSpPr>
        <p:spPr>
          <a:xfrm>
            <a:off x="2601492" y="3674110"/>
            <a:ext cx="1967947" cy="216652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5C503125-4850-EA1C-6EE1-D155050C193F}"/>
              </a:ext>
            </a:extLst>
          </p:cNvPr>
          <p:cNvGrpSpPr/>
          <p:nvPr/>
        </p:nvGrpSpPr>
        <p:grpSpPr>
          <a:xfrm>
            <a:off x="5115409" y="2932651"/>
            <a:ext cx="1967947" cy="2907979"/>
            <a:chOff x="5115409" y="2932651"/>
            <a:chExt cx="1967947" cy="2907979"/>
          </a:xfrm>
        </p:grpSpPr>
        <p:pic>
          <p:nvPicPr>
            <p:cNvPr id="19" name="Picture 18" descr="Icon&#10;&#10;Description automatically generated">
              <a:extLst>
                <a:ext uri="{FF2B5EF4-FFF2-40B4-BE49-F238E27FC236}">
                  <a16:creationId xmlns:a16="http://schemas.microsoft.com/office/drawing/2014/main" id="{1605C981-5FE9-64CE-D64F-EEB263D58CD9}"/>
                </a:ext>
              </a:extLst>
            </p:cNvPr>
            <p:cNvPicPr>
              <a:picLocks noChangeAspect="1"/>
            </p:cNvPicPr>
            <p:nvPr/>
          </p:nvPicPr>
          <p:blipFill>
            <a:blip r:embed="rId6"/>
            <a:stretch>
              <a:fillRect/>
            </a:stretch>
          </p:blipFill>
          <p:spPr>
            <a:xfrm>
              <a:off x="5640657" y="3796619"/>
              <a:ext cx="917450" cy="917450"/>
            </a:xfrm>
            <a:prstGeom prst="rect">
              <a:avLst/>
            </a:prstGeom>
          </p:spPr>
        </p:pic>
        <p:cxnSp>
          <p:nvCxnSpPr>
            <p:cNvPr id="25" name="Straight Arrow Connector 24">
              <a:extLst>
                <a:ext uri="{FF2B5EF4-FFF2-40B4-BE49-F238E27FC236}">
                  <a16:creationId xmlns:a16="http://schemas.microsoft.com/office/drawing/2014/main" id="{C03200EE-3F46-F561-C6E8-344D2E54905D}"/>
                </a:ext>
              </a:extLst>
            </p:cNvPr>
            <p:cNvCxnSpPr>
              <a:cxnSpLocks/>
            </p:cNvCxnSpPr>
            <p:nvPr/>
          </p:nvCxnSpPr>
          <p:spPr>
            <a:xfrm>
              <a:off x="6099382" y="2932651"/>
              <a:ext cx="0" cy="73152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B190C51B-FEB3-1340-82DD-A3058C4124F8}"/>
                </a:ext>
              </a:extLst>
            </p:cNvPr>
            <p:cNvSpPr/>
            <p:nvPr/>
          </p:nvSpPr>
          <p:spPr>
            <a:xfrm>
              <a:off x="5115409" y="3674110"/>
              <a:ext cx="1967947" cy="216652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Rectangle 30">
            <a:extLst>
              <a:ext uri="{FF2B5EF4-FFF2-40B4-BE49-F238E27FC236}">
                <a16:creationId xmlns:a16="http://schemas.microsoft.com/office/drawing/2014/main" id="{A01A21BE-3C9B-8AA8-6AEE-2F0F8A287D4E}"/>
              </a:ext>
            </a:extLst>
          </p:cNvPr>
          <p:cNvSpPr/>
          <p:nvPr/>
        </p:nvSpPr>
        <p:spPr>
          <a:xfrm>
            <a:off x="7670056" y="3674110"/>
            <a:ext cx="1967947" cy="216652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A4C8B034-17B1-2E8C-171C-EDC7A716F97C}"/>
              </a:ext>
            </a:extLst>
          </p:cNvPr>
          <p:cNvSpPr txBox="1"/>
          <p:nvPr/>
        </p:nvSpPr>
        <p:spPr>
          <a:xfrm>
            <a:off x="2770494" y="2418625"/>
            <a:ext cx="1629942" cy="369332"/>
          </a:xfrm>
          <a:prstGeom prst="rect">
            <a:avLst/>
          </a:prstGeom>
          <a:noFill/>
        </p:spPr>
        <p:txBody>
          <a:bodyPr wrap="square">
            <a:spAutoFit/>
          </a:bodyPr>
          <a:lstStyle/>
          <a:p>
            <a:pPr algn="ctr"/>
            <a:r>
              <a:rPr lang="en-US" b="1" dirty="0">
                <a:solidFill>
                  <a:schemeClr val="accent2"/>
                </a:solidFill>
              </a:rPr>
              <a:t>Short-term</a:t>
            </a:r>
            <a:endParaRPr lang="en-US" dirty="0"/>
          </a:p>
        </p:txBody>
      </p:sp>
      <p:sp>
        <p:nvSpPr>
          <p:cNvPr id="36" name="TextBox 35">
            <a:extLst>
              <a:ext uri="{FF2B5EF4-FFF2-40B4-BE49-F238E27FC236}">
                <a16:creationId xmlns:a16="http://schemas.microsoft.com/office/drawing/2014/main" id="{2036B0B3-21F1-18B3-0564-771741771893}"/>
              </a:ext>
            </a:extLst>
          </p:cNvPr>
          <p:cNvSpPr txBox="1"/>
          <p:nvPr/>
        </p:nvSpPr>
        <p:spPr>
          <a:xfrm>
            <a:off x="5268080" y="2453267"/>
            <a:ext cx="1629942" cy="369332"/>
          </a:xfrm>
          <a:prstGeom prst="rect">
            <a:avLst/>
          </a:prstGeom>
          <a:noFill/>
        </p:spPr>
        <p:txBody>
          <a:bodyPr wrap="square">
            <a:spAutoFit/>
          </a:bodyPr>
          <a:lstStyle/>
          <a:p>
            <a:pPr algn="ctr"/>
            <a:r>
              <a:rPr lang="en-US" b="1" dirty="0">
                <a:solidFill>
                  <a:schemeClr val="accent2"/>
                </a:solidFill>
              </a:rPr>
              <a:t>Mid-term</a:t>
            </a:r>
            <a:endParaRPr lang="en-US" dirty="0"/>
          </a:p>
        </p:txBody>
      </p:sp>
      <p:sp>
        <p:nvSpPr>
          <p:cNvPr id="37" name="TextBox 36">
            <a:extLst>
              <a:ext uri="{FF2B5EF4-FFF2-40B4-BE49-F238E27FC236}">
                <a16:creationId xmlns:a16="http://schemas.microsoft.com/office/drawing/2014/main" id="{261C505D-7683-CF19-3A85-14145B6A4CE0}"/>
              </a:ext>
            </a:extLst>
          </p:cNvPr>
          <p:cNvSpPr txBox="1"/>
          <p:nvPr/>
        </p:nvSpPr>
        <p:spPr>
          <a:xfrm>
            <a:off x="7845483" y="2419233"/>
            <a:ext cx="1629942" cy="369332"/>
          </a:xfrm>
          <a:prstGeom prst="rect">
            <a:avLst/>
          </a:prstGeom>
          <a:noFill/>
        </p:spPr>
        <p:txBody>
          <a:bodyPr wrap="square">
            <a:spAutoFit/>
          </a:bodyPr>
          <a:lstStyle/>
          <a:p>
            <a:pPr algn="ctr"/>
            <a:r>
              <a:rPr lang="en-US" b="1" dirty="0">
                <a:solidFill>
                  <a:schemeClr val="accent2"/>
                </a:solidFill>
              </a:rPr>
              <a:t>Long-term</a:t>
            </a:r>
            <a:endParaRPr lang="en-US" dirty="0"/>
          </a:p>
        </p:txBody>
      </p:sp>
    </p:spTree>
    <p:extLst>
      <p:ext uri="{BB962C8B-B14F-4D97-AF65-F5344CB8AC3E}">
        <p14:creationId xmlns:p14="http://schemas.microsoft.com/office/powerpoint/2010/main" val="3629548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7456FDE5-940B-B4DB-26E8-630DED62ECDC}"/>
              </a:ext>
            </a:extLst>
          </p:cNvPr>
          <p:cNvSpPr/>
          <p:nvPr/>
        </p:nvSpPr>
        <p:spPr>
          <a:xfrm>
            <a:off x="4308563" y="2059957"/>
            <a:ext cx="3397072" cy="3397072"/>
          </a:xfrm>
          <a:custGeom>
            <a:avLst/>
            <a:gdLst>
              <a:gd name="connsiteX0" fmla="*/ 1698535 w 3397072"/>
              <a:gd name="connsiteY0" fmla="*/ 66018 h 3397072"/>
              <a:gd name="connsiteX1" fmla="*/ 66018 w 3397072"/>
              <a:gd name="connsiteY1" fmla="*/ 1698535 h 3397072"/>
              <a:gd name="connsiteX2" fmla="*/ 1698535 w 3397072"/>
              <a:gd name="connsiteY2" fmla="*/ 3331052 h 3397072"/>
              <a:gd name="connsiteX3" fmla="*/ 3331052 w 3397072"/>
              <a:gd name="connsiteY3" fmla="*/ 1698535 h 3397072"/>
              <a:gd name="connsiteX4" fmla="*/ 1698535 w 3397072"/>
              <a:gd name="connsiteY4" fmla="*/ 66018 h 3397072"/>
              <a:gd name="connsiteX5" fmla="*/ 1698536 w 3397072"/>
              <a:gd name="connsiteY5" fmla="*/ 0 h 3397072"/>
              <a:gd name="connsiteX6" fmla="*/ 3397072 w 3397072"/>
              <a:gd name="connsiteY6" fmla="*/ 1698536 h 3397072"/>
              <a:gd name="connsiteX7" fmla="*/ 1698536 w 3397072"/>
              <a:gd name="connsiteY7" fmla="*/ 3397072 h 3397072"/>
              <a:gd name="connsiteX8" fmla="*/ 0 w 3397072"/>
              <a:gd name="connsiteY8" fmla="*/ 1698536 h 3397072"/>
              <a:gd name="connsiteX9" fmla="*/ 1698536 w 3397072"/>
              <a:gd name="connsiteY9" fmla="*/ 0 h 3397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97072" h="3397072">
                <a:moveTo>
                  <a:pt x="1698535" y="66018"/>
                </a:moveTo>
                <a:cubicBezTo>
                  <a:pt x="796921" y="66018"/>
                  <a:pt x="66018" y="796921"/>
                  <a:pt x="66018" y="1698535"/>
                </a:cubicBezTo>
                <a:cubicBezTo>
                  <a:pt x="66018" y="2600149"/>
                  <a:pt x="796921" y="3331052"/>
                  <a:pt x="1698535" y="3331052"/>
                </a:cubicBezTo>
                <a:cubicBezTo>
                  <a:pt x="2600149" y="3331052"/>
                  <a:pt x="3331052" y="2600149"/>
                  <a:pt x="3331052" y="1698535"/>
                </a:cubicBezTo>
                <a:cubicBezTo>
                  <a:pt x="3331052" y="796921"/>
                  <a:pt x="2600149" y="66018"/>
                  <a:pt x="1698535" y="66018"/>
                </a:cubicBezTo>
                <a:close/>
                <a:moveTo>
                  <a:pt x="1698536" y="0"/>
                </a:moveTo>
                <a:cubicBezTo>
                  <a:pt x="2636612" y="0"/>
                  <a:pt x="3397072" y="760460"/>
                  <a:pt x="3397072" y="1698536"/>
                </a:cubicBezTo>
                <a:cubicBezTo>
                  <a:pt x="3397072" y="2636612"/>
                  <a:pt x="2636612" y="3397072"/>
                  <a:pt x="1698536" y="3397072"/>
                </a:cubicBezTo>
                <a:cubicBezTo>
                  <a:pt x="760460" y="3397072"/>
                  <a:pt x="0" y="2636612"/>
                  <a:pt x="0" y="1698536"/>
                </a:cubicBezTo>
                <a:cubicBezTo>
                  <a:pt x="0" y="760460"/>
                  <a:pt x="760460" y="0"/>
                  <a:pt x="1698536"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279BA38A-B2DA-45EC-0F06-2AC2C9EE6563}"/>
              </a:ext>
            </a:extLst>
          </p:cNvPr>
          <p:cNvSpPr>
            <a:spLocks noGrp="1"/>
          </p:cNvSpPr>
          <p:nvPr>
            <p:ph type="title"/>
          </p:nvPr>
        </p:nvSpPr>
        <p:spPr/>
        <p:txBody>
          <a:bodyPr/>
          <a:lstStyle/>
          <a:p>
            <a:r>
              <a:rPr lang="en-US" dirty="0"/>
              <a:t>All grow concurrently and don’t compete</a:t>
            </a:r>
          </a:p>
        </p:txBody>
      </p:sp>
      <p:grpSp>
        <p:nvGrpSpPr>
          <p:cNvPr id="17" name="Group 16">
            <a:extLst>
              <a:ext uri="{FF2B5EF4-FFF2-40B4-BE49-F238E27FC236}">
                <a16:creationId xmlns:a16="http://schemas.microsoft.com/office/drawing/2014/main" id="{431F64B5-C8BB-7DB0-CAB4-2C3AD47DC31D}"/>
              </a:ext>
            </a:extLst>
          </p:cNvPr>
          <p:cNvGrpSpPr/>
          <p:nvPr/>
        </p:nvGrpSpPr>
        <p:grpSpPr>
          <a:xfrm>
            <a:off x="4237978" y="2168342"/>
            <a:ext cx="3142141" cy="3316403"/>
            <a:chOff x="4237978" y="2168342"/>
            <a:chExt cx="3142141" cy="3316403"/>
          </a:xfrm>
        </p:grpSpPr>
        <p:sp>
          <p:nvSpPr>
            <p:cNvPr id="42" name="Freeform: Shape 41">
              <a:extLst>
                <a:ext uri="{FF2B5EF4-FFF2-40B4-BE49-F238E27FC236}">
                  <a16:creationId xmlns:a16="http://schemas.microsoft.com/office/drawing/2014/main" id="{F89FCAA1-8FAA-0776-C414-10266D43F82A}"/>
                </a:ext>
              </a:extLst>
            </p:cNvPr>
            <p:cNvSpPr/>
            <p:nvPr/>
          </p:nvSpPr>
          <p:spPr>
            <a:xfrm rot="23460000">
              <a:off x="4991919" y="2168342"/>
              <a:ext cx="2223111" cy="1383894"/>
            </a:xfrm>
            <a:custGeom>
              <a:avLst/>
              <a:gdLst>
                <a:gd name="connsiteX0" fmla="*/ 722929 w 2223111"/>
                <a:gd name="connsiteY0" fmla="*/ 215073 h 1383894"/>
                <a:gd name="connsiteX1" fmla="*/ 1999772 w 2223111"/>
                <a:gd name="connsiteY1" fmla="*/ 86467 h 1383894"/>
                <a:gd name="connsiteX2" fmla="*/ 2113123 w 2223111"/>
                <a:gd name="connsiteY2" fmla="*/ 132751 h 1383894"/>
                <a:gd name="connsiteX3" fmla="*/ 2223111 w 2223111"/>
                <a:gd name="connsiteY3" fmla="*/ 579644 h 1383894"/>
                <a:gd name="connsiteX4" fmla="*/ 1778429 w 2223111"/>
                <a:gd name="connsiteY4" fmla="*/ 701523 h 1383894"/>
                <a:gd name="connsiteX5" fmla="*/ 1777376 w 2223111"/>
                <a:gd name="connsiteY5" fmla="*/ 703317 h 1383894"/>
                <a:gd name="connsiteX6" fmla="*/ 1703861 w 2223111"/>
                <a:gd name="connsiteY6" fmla="*/ 677320 h 1383894"/>
                <a:gd name="connsiteX7" fmla="*/ 1058618 w 2223111"/>
                <a:gd name="connsiteY7" fmla="*/ 773753 h 1383894"/>
                <a:gd name="connsiteX8" fmla="*/ 670549 w 2223111"/>
                <a:gd name="connsiteY8" fmla="*/ 1298196 h 1383894"/>
                <a:gd name="connsiteX9" fmla="*/ 657703 w 2223111"/>
                <a:gd name="connsiteY9" fmla="*/ 1383894 h 1383894"/>
                <a:gd name="connsiteX10" fmla="*/ 326897 w 2223111"/>
                <a:gd name="connsiteY10" fmla="*/ 1061640 h 1383894"/>
                <a:gd name="connsiteX11" fmla="*/ 0 w 2223111"/>
                <a:gd name="connsiteY11" fmla="*/ 1380085 h 1383894"/>
                <a:gd name="connsiteX12" fmla="*/ 9935 w 2223111"/>
                <a:gd name="connsiteY12" fmla="*/ 1282081 h 1383894"/>
                <a:gd name="connsiteX13" fmla="*/ 722929 w 2223111"/>
                <a:gd name="connsiteY13" fmla="*/ 215073 h 1383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23111" h="1383894">
                  <a:moveTo>
                    <a:pt x="722929" y="215073"/>
                  </a:moveTo>
                  <a:cubicBezTo>
                    <a:pt x="1123476" y="-25599"/>
                    <a:pt x="1591109" y="-57992"/>
                    <a:pt x="1999772" y="86467"/>
                  </a:cubicBezTo>
                  <a:lnTo>
                    <a:pt x="2113123" y="132751"/>
                  </a:lnTo>
                  <a:lnTo>
                    <a:pt x="2223111" y="579644"/>
                  </a:lnTo>
                  <a:lnTo>
                    <a:pt x="1778429" y="701523"/>
                  </a:lnTo>
                  <a:lnTo>
                    <a:pt x="1777376" y="703317"/>
                  </a:lnTo>
                  <a:lnTo>
                    <a:pt x="1703861" y="677320"/>
                  </a:lnTo>
                  <a:cubicBezTo>
                    <a:pt x="1492189" y="624545"/>
                    <a:pt x="1260384" y="652519"/>
                    <a:pt x="1058618" y="773753"/>
                  </a:cubicBezTo>
                  <a:cubicBezTo>
                    <a:pt x="856851" y="894986"/>
                    <a:pt x="723325" y="1086525"/>
                    <a:pt x="670549" y="1298196"/>
                  </a:cubicBezTo>
                  <a:lnTo>
                    <a:pt x="657703" y="1383894"/>
                  </a:lnTo>
                  <a:lnTo>
                    <a:pt x="326897" y="1061640"/>
                  </a:lnTo>
                  <a:lnTo>
                    <a:pt x="0" y="1380085"/>
                  </a:lnTo>
                  <a:lnTo>
                    <a:pt x="9935" y="1282081"/>
                  </a:lnTo>
                  <a:cubicBezTo>
                    <a:pt x="74241" y="853434"/>
                    <a:pt x="322383" y="455746"/>
                    <a:pt x="722929" y="21507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9" name="Freeform: Shape 38">
              <a:extLst>
                <a:ext uri="{FF2B5EF4-FFF2-40B4-BE49-F238E27FC236}">
                  <a16:creationId xmlns:a16="http://schemas.microsoft.com/office/drawing/2014/main" id="{CB67AF61-812F-51CF-C1B0-52451BBE01EA}"/>
                </a:ext>
              </a:extLst>
            </p:cNvPr>
            <p:cNvSpPr/>
            <p:nvPr/>
          </p:nvSpPr>
          <p:spPr>
            <a:xfrm rot="23460000">
              <a:off x="4237978" y="3278228"/>
              <a:ext cx="2078946" cy="1651122"/>
            </a:xfrm>
            <a:custGeom>
              <a:avLst/>
              <a:gdLst>
                <a:gd name="connsiteX0" fmla="*/ 328429 w 2078946"/>
                <a:gd name="connsiteY0" fmla="*/ 0 h 1651122"/>
                <a:gd name="connsiteX1" fmla="*/ 658705 w 2078946"/>
                <a:gd name="connsiteY1" fmla="*/ 321736 h 1651122"/>
                <a:gd name="connsiteX2" fmla="*/ 659591 w 2078946"/>
                <a:gd name="connsiteY2" fmla="*/ 321736 h 1651122"/>
                <a:gd name="connsiteX3" fmla="*/ 664785 w 2078946"/>
                <a:gd name="connsiteY3" fmla="*/ 348719 h 1651122"/>
                <a:gd name="connsiteX4" fmla="*/ 762489 w 2078946"/>
                <a:gd name="connsiteY4" fmla="*/ 585734 h 1651122"/>
                <a:gd name="connsiteX5" fmla="*/ 1695162 w 2078946"/>
                <a:gd name="connsiteY5" fmla="*/ 975073 h 1651122"/>
                <a:gd name="connsiteX6" fmla="*/ 1774212 w 2078946"/>
                <a:gd name="connsiteY6" fmla="*/ 951537 h 1651122"/>
                <a:gd name="connsiteX7" fmla="*/ 1657396 w 2078946"/>
                <a:gd name="connsiteY7" fmla="*/ 1411508 h 1651122"/>
                <a:gd name="connsiteX8" fmla="*/ 2078946 w 2078946"/>
                <a:gd name="connsiteY8" fmla="*/ 1530400 h 1651122"/>
                <a:gd name="connsiteX9" fmla="*/ 1992278 w 2078946"/>
                <a:gd name="connsiteY9" fmla="*/ 1565986 h 1651122"/>
                <a:gd name="connsiteX10" fmla="*/ 203810 w 2078946"/>
                <a:gd name="connsiteY10" fmla="*/ 921422 h 1651122"/>
                <a:gd name="connsiteX11" fmla="*/ 3579 w 2078946"/>
                <a:gd name="connsiteY11" fmla="*/ 358671 h 1651122"/>
                <a:gd name="connsiteX12" fmla="*/ 0 w 2078946"/>
                <a:gd name="connsiteY12" fmla="*/ 319939 h 1651122"/>
                <a:gd name="connsiteX13" fmla="*/ 328429 w 2078946"/>
                <a:gd name="connsiteY13" fmla="*/ 0 h 1651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8946" h="1651122">
                  <a:moveTo>
                    <a:pt x="328429" y="0"/>
                  </a:moveTo>
                  <a:lnTo>
                    <a:pt x="658705" y="321736"/>
                  </a:lnTo>
                  <a:lnTo>
                    <a:pt x="659591" y="321736"/>
                  </a:lnTo>
                  <a:lnTo>
                    <a:pt x="664785" y="348719"/>
                  </a:lnTo>
                  <a:cubicBezTo>
                    <a:pt x="684678" y="430185"/>
                    <a:pt x="717026" y="510071"/>
                    <a:pt x="762489" y="585734"/>
                  </a:cubicBezTo>
                  <a:cubicBezTo>
                    <a:pt x="959493" y="913604"/>
                    <a:pt x="1342147" y="1061276"/>
                    <a:pt x="1695162" y="975073"/>
                  </a:cubicBezTo>
                  <a:lnTo>
                    <a:pt x="1774212" y="951537"/>
                  </a:lnTo>
                  <a:lnTo>
                    <a:pt x="1657396" y="1411508"/>
                  </a:lnTo>
                  <a:lnTo>
                    <a:pt x="2078946" y="1530400"/>
                  </a:lnTo>
                  <a:lnTo>
                    <a:pt x="1992278" y="1565986"/>
                  </a:lnTo>
                  <a:cubicBezTo>
                    <a:pt x="1332508" y="1798784"/>
                    <a:pt x="578189" y="1544495"/>
                    <a:pt x="203810" y="921422"/>
                  </a:cubicBezTo>
                  <a:cubicBezTo>
                    <a:pt x="96844" y="743401"/>
                    <a:pt x="31020" y="552129"/>
                    <a:pt x="3579" y="358671"/>
                  </a:cubicBezTo>
                  <a:lnTo>
                    <a:pt x="0" y="319939"/>
                  </a:lnTo>
                  <a:lnTo>
                    <a:pt x="328429"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Freeform: Shape 37">
              <a:extLst>
                <a:ext uri="{FF2B5EF4-FFF2-40B4-BE49-F238E27FC236}">
                  <a16:creationId xmlns:a16="http://schemas.microsoft.com/office/drawing/2014/main" id="{F36B91F1-2264-9753-7D33-5B317F580772}"/>
                </a:ext>
              </a:extLst>
            </p:cNvPr>
            <p:cNvSpPr/>
            <p:nvPr/>
          </p:nvSpPr>
          <p:spPr>
            <a:xfrm rot="23460000">
              <a:off x="6293339" y="3026267"/>
              <a:ext cx="1086780" cy="2458478"/>
            </a:xfrm>
            <a:custGeom>
              <a:avLst/>
              <a:gdLst>
                <a:gd name="connsiteX0" fmla="*/ 457063 w 1086780"/>
                <a:gd name="connsiteY0" fmla="*/ 0 h 2458478"/>
                <a:gd name="connsiteX1" fmla="*/ 468830 w 1086780"/>
                <a:gd name="connsiteY1" fmla="*/ 7723 h 2458478"/>
                <a:gd name="connsiteX2" fmla="*/ 871707 w 1086780"/>
                <a:gd name="connsiteY2" fmla="*/ 448712 h 2458478"/>
                <a:gd name="connsiteX3" fmla="*/ 484908 w 1086780"/>
                <a:gd name="connsiteY3" fmla="*/ 2426900 h 2458478"/>
                <a:gd name="connsiteX4" fmla="*/ 437900 w 1086780"/>
                <a:gd name="connsiteY4" fmla="*/ 2458478 h 2458478"/>
                <a:gd name="connsiteX5" fmla="*/ 0 w 1086780"/>
                <a:gd name="connsiteY5" fmla="*/ 2334975 h 2458478"/>
                <a:gd name="connsiteX6" fmla="*/ 113161 w 1086780"/>
                <a:gd name="connsiteY6" fmla="*/ 1889392 h 2458478"/>
                <a:gd name="connsiteX7" fmla="*/ 159726 w 1086780"/>
                <a:gd name="connsiteY7" fmla="*/ 1850764 h 2458478"/>
                <a:gd name="connsiteX8" fmla="*/ 313028 w 1086780"/>
                <a:gd name="connsiteY8" fmla="*/ 784400 h 2458478"/>
                <a:gd name="connsiteX9" fmla="*/ 149626 w 1086780"/>
                <a:gd name="connsiteY9" fmla="*/ 586862 h 2458478"/>
                <a:gd name="connsiteX10" fmla="*/ 122511 w 1086780"/>
                <a:gd name="connsiteY10" fmla="*/ 564985 h 2458478"/>
                <a:gd name="connsiteX11" fmla="*/ 566185 w 1086780"/>
                <a:gd name="connsiteY11" fmla="*/ 443383 h 2458478"/>
                <a:gd name="connsiteX12" fmla="*/ 457063 w 1086780"/>
                <a:gd name="connsiteY12" fmla="*/ 0 h 24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86780" h="2458478">
                  <a:moveTo>
                    <a:pt x="457063" y="0"/>
                  </a:moveTo>
                  <a:lnTo>
                    <a:pt x="468830" y="7723"/>
                  </a:lnTo>
                  <a:cubicBezTo>
                    <a:pt x="626760" y="122775"/>
                    <a:pt x="764741" y="270691"/>
                    <a:pt x="871707" y="448712"/>
                  </a:cubicBezTo>
                  <a:cubicBezTo>
                    <a:pt x="1272829" y="1116290"/>
                    <a:pt x="1095393" y="1970219"/>
                    <a:pt x="484908" y="2426900"/>
                  </a:cubicBezTo>
                  <a:lnTo>
                    <a:pt x="437900" y="2458478"/>
                  </a:lnTo>
                  <a:lnTo>
                    <a:pt x="0" y="2334975"/>
                  </a:lnTo>
                  <a:lnTo>
                    <a:pt x="113161" y="1889392"/>
                  </a:lnTo>
                  <a:lnTo>
                    <a:pt x="159726" y="1850764"/>
                  </a:lnTo>
                  <a:cubicBezTo>
                    <a:pt x="451739" y="1582576"/>
                    <a:pt x="525186" y="1137492"/>
                    <a:pt x="313028" y="784400"/>
                  </a:cubicBezTo>
                  <a:cubicBezTo>
                    <a:pt x="267565" y="708738"/>
                    <a:pt x="212216" y="642672"/>
                    <a:pt x="149626" y="586862"/>
                  </a:cubicBezTo>
                  <a:lnTo>
                    <a:pt x="122511" y="564985"/>
                  </a:lnTo>
                  <a:lnTo>
                    <a:pt x="566185" y="443383"/>
                  </a:lnTo>
                  <a:lnTo>
                    <a:pt x="4570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8" name="TextBox 7">
            <a:extLst>
              <a:ext uri="{FF2B5EF4-FFF2-40B4-BE49-F238E27FC236}">
                <a16:creationId xmlns:a16="http://schemas.microsoft.com/office/drawing/2014/main" id="{A6F626BA-1F44-0E9E-3C24-9574A1FE01D0}"/>
              </a:ext>
            </a:extLst>
          </p:cNvPr>
          <p:cNvSpPr txBox="1"/>
          <p:nvPr/>
        </p:nvSpPr>
        <p:spPr>
          <a:xfrm>
            <a:off x="7697489" y="1523972"/>
            <a:ext cx="2696667" cy="892552"/>
          </a:xfrm>
          <a:prstGeom prst="rect">
            <a:avLst/>
          </a:prstGeom>
          <a:noFill/>
        </p:spPr>
        <p:txBody>
          <a:bodyPr wrap="square" rtlCol="0">
            <a:noAutofit/>
          </a:bodyPr>
          <a:lstStyle/>
          <a:p>
            <a:r>
              <a:rPr lang="en-US" sz="2000" b="1" dirty="0">
                <a:solidFill>
                  <a:schemeClr val="accent1">
                    <a:lumMod val="40000"/>
                    <a:lumOff val="60000"/>
                  </a:schemeClr>
                </a:solidFill>
              </a:rPr>
              <a:t>Annual fund</a:t>
            </a:r>
          </a:p>
          <a:p>
            <a:r>
              <a:rPr lang="en-US" sz="2000" dirty="0">
                <a:solidFill>
                  <a:schemeClr val="accent1"/>
                </a:solidFill>
              </a:rPr>
              <a:t>Cash from income</a:t>
            </a:r>
            <a:endParaRPr lang="en-US" sz="1600" i="1" dirty="0"/>
          </a:p>
        </p:txBody>
      </p:sp>
      <p:sp>
        <p:nvSpPr>
          <p:cNvPr id="9" name="TextBox 8">
            <a:extLst>
              <a:ext uri="{FF2B5EF4-FFF2-40B4-BE49-F238E27FC236}">
                <a16:creationId xmlns:a16="http://schemas.microsoft.com/office/drawing/2014/main" id="{FDAAC1E6-61C3-E5E9-C669-006BEE0C67B7}"/>
              </a:ext>
            </a:extLst>
          </p:cNvPr>
          <p:cNvSpPr txBox="1"/>
          <p:nvPr/>
        </p:nvSpPr>
        <p:spPr>
          <a:xfrm>
            <a:off x="934927" y="3722339"/>
            <a:ext cx="2543181" cy="1200329"/>
          </a:xfrm>
          <a:prstGeom prst="rect">
            <a:avLst/>
          </a:prstGeom>
          <a:noFill/>
        </p:spPr>
        <p:txBody>
          <a:bodyPr wrap="square" rtlCol="0">
            <a:noAutofit/>
          </a:bodyPr>
          <a:lstStyle/>
          <a:p>
            <a:pPr algn="r"/>
            <a:r>
              <a:rPr lang="en-US" sz="2000" b="1" dirty="0">
                <a:solidFill>
                  <a:schemeClr val="accent3">
                    <a:lumMod val="40000"/>
                    <a:lumOff val="60000"/>
                  </a:schemeClr>
                </a:solidFill>
              </a:rPr>
              <a:t>Capital campaign</a:t>
            </a:r>
          </a:p>
          <a:p>
            <a:pPr algn="r"/>
            <a:r>
              <a:rPr lang="en-US" sz="2000" dirty="0">
                <a:solidFill>
                  <a:schemeClr val="accent3"/>
                </a:solidFill>
              </a:rPr>
              <a:t>Pledged assets</a:t>
            </a:r>
            <a:br>
              <a:rPr lang="en-US" sz="2000" dirty="0">
                <a:solidFill>
                  <a:schemeClr val="accent3"/>
                </a:solidFill>
              </a:rPr>
            </a:br>
            <a:r>
              <a:rPr lang="en-US" sz="2000" dirty="0">
                <a:solidFill>
                  <a:schemeClr val="accent3"/>
                </a:solidFill>
              </a:rPr>
              <a:t>&amp; savings</a:t>
            </a:r>
          </a:p>
        </p:txBody>
      </p:sp>
      <p:sp>
        <p:nvSpPr>
          <p:cNvPr id="10" name="TextBox 9">
            <a:extLst>
              <a:ext uri="{FF2B5EF4-FFF2-40B4-BE49-F238E27FC236}">
                <a16:creationId xmlns:a16="http://schemas.microsoft.com/office/drawing/2014/main" id="{183C71D3-4B5D-F30F-12E9-A2180D49A7F9}"/>
              </a:ext>
            </a:extLst>
          </p:cNvPr>
          <p:cNvSpPr txBox="1"/>
          <p:nvPr/>
        </p:nvSpPr>
        <p:spPr>
          <a:xfrm>
            <a:off x="8249166" y="4265598"/>
            <a:ext cx="3007907" cy="1200329"/>
          </a:xfrm>
          <a:prstGeom prst="rect">
            <a:avLst/>
          </a:prstGeom>
          <a:noFill/>
        </p:spPr>
        <p:txBody>
          <a:bodyPr wrap="square" rtlCol="0">
            <a:noAutofit/>
          </a:bodyPr>
          <a:lstStyle/>
          <a:p>
            <a:r>
              <a:rPr lang="en-US" sz="2000" b="1" dirty="0">
                <a:solidFill>
                  <a:schemeClr val="accent4">
                    <a:lumMod val="20000"/>
                    <a:lumOff val="80000"/>
                  </a:schemeClr>
                </a:solidFill>
              </a:rPr>
              <a:t>Endowment</a:t>
            </a:r>
          </a:p>
          <a:p>
            <a:r>
              <a:rPr lang="en-US" sz="2000" dirty="0">
                <a:solidFill>
                  <a:schemeClr val="accent4"/>
                </a:solidFill>
              </a:rPr>
              <a:t>Retirement &amp;</a:t>
            </a:r>
            <a:br>
              <a:rPr lang="en-US" sz="2000" dirty="0">
                <a:solidFill>
                  <a:schemeClr val="accent4"/>
                </a:solidFill>
              </a:rPr>
            </a:br>
            <a:r>
              <a:rPr lang="en-US" sz="2000" dirty="0">
                <a:solidFill>
                  <a:schemeClr val="accent4"/>
                </a:solidFill>
              </a:rPr>
              <a:t>estate assets</a:t>
            </a:r>
            <a:br>
              <a:rPr lang="en-US" sz="2000" b="1" dirty="0">
                <a:solidFill>
                  <a:schemeClr val="accent4"/>
                </a:solidFill>
              </a:rPr>
            </a:br>
            <a:endParaRPr lang="en-US" sz="2000" i="1" dirty="0"/>
          </a:p>
        </p:txBody>
      </p:sp>
      <p:cxnSp>
        <p:nvCxnSpPr>
          <p:cNvPr id="18" name="Straight Arrow Connector 17">
            <a:extLst>
              <a:ext uri="{FF2B5EF4-FFF2-40B4-BE49-F238E27FC236}">
                <a16:creationId xmlns:a16="http://schemas.microsoft.com/office/drawing/2014/main" id="{7D3EA91C-44FD-B9CB-4C51-AD945B8534FE}"/>
              </a:ext>
            </a:extLst>
          </p:cNvPr>
          <p:cNvCxnSpPr>
            <a:cxnSpLocks/>
          </p:cNvCxnSpPr>
          <p:nvPr/>
        </p:nvCxnSpPr>
        <p:spPr>
          <a:xfrm flipV="1">
            <a:off x="6765580" y="1710708"/>
            <a:ext cx="0" cy="928147"/>
          </a:xfrm>
          <a:prstGeom prst="straightConnector1">
            <a:avLst/>
          </a:prstGeom>
          <a:ln w="12700">
            <a:tailEnd type="none"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1F602B1-6056-060C-BF9A-6B294E624025}"/>
              </a:ext>
            </a:extLst>
          </p:cNvPr>
          <p:cNvCxnSpPr>
            <a:cxnSpLocks/>
          </p:cNvCxnSpPr>
          <p:nvPr/>
        </p:nvCxnSpPr>
        <p:spPr>
          <a:xfrm>
            <a:off x="7287826" y="4460941"/>
            <a:ext cx="873761" cy="0"/>
          </a:xfrm>
          <a:prstGeom prst="straightConnector1">
            <a:avLst/>
          </a:prstGeom>
          <a:ln w="12700">
            <a:solidFill>
              <a:schemeClr val="accent4"/>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56AD14A5-533E-713F-F464-51D324379F4F}"/>
              </a:ext>
            </a:extLst>
          </p:cNvPr>
          <p:cNvCxnSpPr>
            <a:cxnSpLocks/>
          </p:cNvCxnSpPr>
          <p:nvPr/>
        </p:nvCxnSpPr>
        <p:spPr>
          <a:xfrm flipH="1">
            <a:off x="3478108" y="3917682"/>
            <a:ext cx="1316198" cy="0"/>
          </a:xfrm>
          <a:prstGeom prst="straightConnector1">
            <a:avLst/>
          </a:prstGeom>
          <a:ln w="12700">
            <a:solidFill>
              <a:schemeClr val="accent3"/>
            </a:solidFill>
            <a:headEnd type="none"/>
            <a:tailEnd type="arrow" w="lg" len="lg"/>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EAFD6930-42F3-B04A-2572-CBE63585546E}"/>
              </a:ext>
            </a:extLst>
          </p:cNvPr>
          <p:cNvCxnSpPr>
            <a:cxnSpLocks/>
          </p:cNvCxnSpPr>
          <p:nvPr/>
        </p:nvCxnSpPr>
        <p:spPr>
          <a:xfrm>
            <a:off x="6765580" y="1710708"/>
            <a:ext cx="863053" cy="0"/>
          </a:xfrm>
          <a:prstGeom prst="straightConnector1">
            <a:avLst/>
          </a:prstGeom>
          <a:ln w="12700">
            <a:tailEnd type="arrow" w="lg" len="lg"/>
          </a:ln>
        </p:spPr>
        <p:style>
          <a:lnRef idx="1">
            <a:schemeClr val="accent1"/>
          </a:lnRef>
          <a:fillRef idx="0">
            <a:schemeClr val="accent1"/>
          </a:fillRef>
          <a:effectRef idx="0">
            <a:schemeClr val="accent1"/>
          </a:effectRef>
          <a:fontRef idx="minor">
            <a:schemeClr val="tx1"/>
          </a:fontRef>
        </p:style>
      </p:cxnSp>
      <p:sp>
        <p:nvSpPr>
          <p:cNvPr id="3" name="Date Placeholder 2">
            <a:extLst>
              <a:ext uri="{FF2B5EF4-FFF2-40B4-BE49-F238E27FC236}">
                <a16:creationId xmlns:a16="http://schemas.microsoft.com/office/drawing/2014/main" id="{3E6444A1-935B-4725-A5D5-2D25728B4E9B}"/>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1877838433"/>
      </p:ext>
    </p:extLst>
  </p:cSld>
  <p:clrMapOvr>
    <a:masterClrMapping/>
  </p:clrMapOvr>
</p:sld>
</file>

<file path=ppt/theme/theme1.xml><?xml version="1.0" encoding="utf-8"?>
<a:theme xmlns:a="http://schemas.openxmlformats.org/drawingml/2006/main" name="Thrivent -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rivent - Soft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rivent - Dark">
  <a:themeElements>
    <a:clrScheme name="Custom 45">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2E66FF"/>
      </a:hlink>
      <a:folHlink>
        <a:srgbClr val="2E66FF"/>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6b3378c-42cb-41dc-9c05-5327e3fb1bca" xsi:nil="true"/>
    <SharedWithUsers xmlns="9257cdb8-f29a-47d2-88f3-24be9247a746">
      <UserInfo>
        <DisplayName/>
        <AccountId xsi:nil="true"/>
        <AccountType/>
      </UserInfo>
    </SharedWithUsers>
    <lcf76f155ced4ddcb4097134ff3c332f xmlns="f96f4849-9aa6-4f8e-9a55-f589e869c01f">
      <Terms xmlns="http://schemas.microsoft.com/office/infopath/2007/PartnerControls"/>
    </lcf76f155ced4ddcb4097134ff3c332f>
    <MediaLengthInSeconds xmlns="f96f4849-9aa6-4f8e-9a55-f589e869c01f" xsi:nil="true"/>
    <_Flow_SignoffStatus xmlns="f96f4849-9aa6-4f8e-9a55-f589e869c01f" xsi:nil="true"/>
    <Frequency xmlns="f96f4849-9aa6-4f8e-9a55-f589e869c01f" xsi:nil="true"/>
    <DocReviewer xmlns="f96f4849-9aa6-4f8e-9a55-f589e869c01f">
      <UserInfo>
        <DisplayName/>
        <AccountId xsi:nil="true"/>
        <AccountType/>
      </UserInfo>
    </DocReviewer>
    <link xmlns="f96f4849-9aa6-4f8e-9a55-f589e869c01f">
      <Url xsi:nil="true"/>
      <Description xsi:nil="true"/>
    </link>
    <ReviewDate xmlns="f96f4849-9aa6-4f8e-9a55-f589e869c01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BA00902D473B040B4B776D326A21902" ma:contentTypeVersion="16" ma:contentTypeDescription="Create a new document." ma:contentTypeScope="" ma:versionID="5631a77476f8bc94d52603d60b839cc3">
  <xsd:schema xmlns:xsd="http://www.w3.org/2001/XMLSchema" xmlns:xs="http://www.w3.org/2001/XMLSchema" xmlns:p="http://schemas.microsoft.com/office/2006/metadata/properties" xmlns:ns1="http://schemas.microsoft.com/sharepoint/v3" xmlns:ns3="56b3378c-42cb-41dc-9c05-5327e3fb1bca" xmlns:ns4="e2af3888-c5a2-43f8-ba29-f2580b7e9ed2" xmlns:ns5="6356c91e-0591-4633-a126-f4026bafc479" targetNamespace="http://schemas.microsoft.com/office/2006/metadata/properties" ma:root="true" ma:fieldsID="3e911c536456aa511d4e1e1ebcb822ca" ns1:_="" ns3:_="" ns4:_="" ns5:_="">
    <xsd:import namespace="http://schemas.microsoft.com/sharepoint/v3"/>
    <xsd:import namespace="56b3378c-42cb-41dc-9c05-5327e3fb1bca"/>
    <xsd:import namespace="e2af3888-c5a2-43f8-ba29-f2580b7e9ed2"/>
    <xsd:import namespace="6356c91e-0591-4633-a126-f4026bafc479"/>
    <xsd:element name="properties">
      <xsd:complexType>
        <xsd:sequence>
          <xsd:element name="documentManagement">
            <xsd:complexType>
              <xsd:all>
                <xsd:element ref="ns1:_dlc_Exempt" minOccurs="0"/>
                <xsd:element ref="ns3:TaxCatchAll" minOccurs="0"/>
                <xsd:element ref="ns3:TaxCatchAllLabel" minOccurs="0"/>
                <xsd:element ref="ns4:MediaServiceMetadata" minOccurs="0"/>
                <xsd:element ref="ns4:MediaServiceFastMetadata" minOccurs="0"/>
                <xsd:element ref="ns5:SharedWithUsers" minOccurs="0"/>
                <xsd:element ref="ns5:SharedWithDetails" minOccurs="0"/>
                <xsd:element ref="ns4:lcf76f155ced4ddcb4097134ff3c332f" minOccurs="0"/>
                <xsd:element ref="ns4:MediaServiceObjectDetectorVersion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8"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ca096ed-905a-44cf-a80b-591e806d3cc9}" ma:internalName="TaxCatchAll" ma:showField="CatchAllData" ma:web="6356c91e-0591-4633-a126-f4026bafc47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hidden="true" ma:list="{0ca096ed-905a-44cf-a80b-591e806d3cc9}" ma:internalName="TaxCatchAllLabel" ma:readOnly="true" ma:showField="CatchAllDataLabel" ma:web="6356c91e-0591-4633-a126-f4026bafc47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2af3888-c5a2-43f8-ba29-f2580b7e9ed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356c91e-0591-4633-a126-f4026bafc47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9"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p:Policy xmlns:p="office.server.policy" id="" local="true">
  <p:Name>Document</p:Name>
  <p:Description/>
  <p:Statement/>
  <p:PolicyItems>
    <p:PolicyItem featureId="Microsoft.Office.RecordsManagement.PolicyFeatures.PolicyAudit" staticId="0x0101|1757814118" UniqueId="3ceac4c9-1244-4cdd-a5d7-caf39eb5a5fe">
      <p:Name>Auditing</p:Name>
      <p:Description>Audits user actions on documents and list items to the Audit Log.</p:Description>
      <p:CustomData>
        <Audit>
          <Update/>
          <CheckInOut/>
          <MoveCopy/>
          <DeleteRestore/>
        </Audit>
      </p:CustomData>
    </p:PolicyItem>
  </p:PolicyItems>
</p:Policy>
</file>

<file path=customXml/item5.xml><?xml version="1.0" encoding="utf-8"?>
<?mso-contentType ?>
<SharedContentType xmlns="Microsoft.SharePoint.Taxonomy.ContentTypeSync" SourceId="9afaa8e7-25b4-485f-88b1-2029d9007e1d" ContentTypeId="0x0101" PreviousValue="false"/>
</file>

<file path=customXml/item6.xml><?xml version="1.0" encoding="utf-8"?>
<ct:contentTypeSchema xmlns:ct="http://schemas.microsoft.com/office/2006/metadata/contentType" xmlns:ma="http://schemas.microsoft.com/office/2006/metadata/properties/metaAttributes" ct:_="" ma:_="" ma:contentTypeName="Document" ma:contentTypeID="0x0101002154FD056937C947ADBB571B05A30D2C" ma:contentTypeVersion="24" ma:contentTypeDescription="Create a new document." ma:contentTypeScope="" ma:versionID="62b37fd0b735bdc4c29329e6a1c481b9">
  <xsd:schema xmlns:xsd="http://www.w3.org/2001/XMLSchema" xmlns:xs="http://www.w3.org/2001/XMLSchema" xmlns:p="http://schemas.microsoft.com/office/2006/metadata/properties" xmlns:ns2="f96f4849-9aa6-4f8e-9a55-f589e869c01f" xmlns:ns3="9257cdb8-f29a-47d2-88f3-24be9247a746" xmlns:ns4="56b3378c-42cb-41dc-9c05-5327e3fb1bca" targetNamespace="http://schemas.microsoft.com/office/2006/metadata/properties" ma:root="true" ma:fieldsID="e44d134024f30177d5488a186bddf28b" ns2:_="" ns3:_="" ns4:_="">
    <xsd:import namespace="f96f4849-9aa6-4f8e-9a55-f589e869c01f"/>
    <xsd:import namespace="9257cdb8-f29a-47d2-88f3-24be9247a746"/>
    <xsd:import namespace="56b3378c-42cb-41dc-9c05-5327e3fb1bc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element ref="ns2:link" minOccurs="0"/>
                <xsd:element ref="ns2:ReviewDate" minOccurs="0"/>
                <xsd:element ref="ns2:DocReviewer" minOccurs="0"/>
                <xsd:element ref="ns2:_Flow_SignoffStatus" minOccurs="0"/>
                <xsd:element ref="ns2:MediaServiceObjectDetectorVersions" minOccurs="0"/>
                <xsd:element ref="ns2:MediaServiceSearchProperties" minOccurs="0"/>
                <xsd:element ref="ns2:Frequenc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96f4849-9aa6-4f8e-9a55-f589e869c01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hidden="true" ma:internalName="MediaServiceKeyPoints" ma:readOnly="true">
      <xsd:simpleType>
        <xsd:restriction base="dms:Note"/>
      </xsd:simpleType>
    </xsd:element>
    <xsd:element name="MediaServiceAutoTags" ma:index="12" nillable="true" ma:displayName="Tags" ma:hidden="true" ma:internalName="MediaServiceAutoTags" ma:readOnly="true">
      <xsd:simpleType>
        <xsd:restriction base="dms:Text"/>
      </xsd:simpleType>
    </xsd:element>
    <xsd:element name="MediaServiceOCR" ma:index="13" nillable="true" ma:displayName="Extracted Text" ma:hidden="true" ma:internalName="MediaServiceOCR" ma:readOnly="true">
      <xsd:simpleType>
        <xsd:restriction base="dms:Note"/>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link" ma:index="24" nillable="true" ma:displayName="link" ma:format="Hyperlink" ma:hidden="true" ma:internalName="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ReviewDate" ma:index="25" nillable="true" ma:displayName="Review Date" ma:default="2/10/2024" ma:format="DateOnly" ma:hidden="true" ma:internalName="ReviewDate" ma:readOnly="false">
      <xsd:simpleType>
        <xsd:restriction base="dms:DateTime"/>
      </xsd:simpleType>
    </xsd:element>
    <xsd:element name="DocReviewer" ma:index="26" nillable="true" ma:displayName="Doc Reviewer" ma:format="Dropdown" ma:hidden="true" ma:list="UserInfo" ma:SharePointGroup="0" ma:internalName="DocReview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Flow_SignoffStatus" ma:index="27" nillable="true" ma:displayName="Sign-off status" ma:hidden="true" ma:internalName="Sign_x002d_off_x0020_status" ma:readOnly="false">
      <xsd:simpleType>
        <xsd:restriction base="dms:Text"/>
      </xsd:simple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Frequency" ma:index="30" nillable="true" ma:displayName="Frequency" ma:format="Dropdown" ma:internalName="Frequency">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257cdb8-f29a-47d2-88f3-24be9247a746"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bf269bad-2ae2-455b-9c35-43b084ddcf86}" ma:internalName="TaxCatchAll" ma:readOnly="false" ma:showField="CatchAllData" ma:web="9257cdb8-f29a-47d2-88f3-24be9247a74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B8A8AB9-07A8-46E8-8A27-92144D64091F}">
  <ds:schemaRefs>
    <ds:schemaRef ds:uri="http://schemas.microsoft.com/office/2006/documentManagement/types"/>
    <ds:schemaRef ds:uri="http://purl.org/dc/elements/1.1/"/>
    <ds:schemaRef ds:uri="http://schemas.openxmlformats.org/package/2006/metadata/core-properties"/>
    <ds:schemaRef ds:uri="http://www.w3.org/XML/1998/namespace"/>
    <ds:schemaRef ds:uri="http://purl.org/dc/dcmitype/"/>
    <ds:schemaRef ds:uri="http://purl.org/dc/terms/"/>
    <ds:schemaRef ds:uri="http://schemas.microsoft.com/office/infopath/2007/PartnerControls"/>
    <ds:schemaRef ds:uri="6356c91e-0591-4633-a126-f4026bafc479"/>
    <ds:schemaRef ds:uri="e2af3888-c5a2-43f8-ba29-f2580b7e9ed2"/>
    <ds:schemaRef ds:uri="56b3378c-42cb-41dc-9c05-5327e3fb1bca"/>
    <ds:schemaRef ds:uri="http://schemas.microsoft.com/sharepoint/v3"/>
    <ds:schemaRef ds:uri="http://schemas.microsoft.com/office/2006/metadata/properties"/>
    <ds:schemaRef ds:uri="9257cdb8-f29a-47d2-88f3-24be9247a746"/>
    <ds:schemaRef ds:uri="f96f4849-9aa6-4f8e-9a55-f589e869c01f"/>
  </ds:schemaRefs>
</ds:datastoreItem>
</file>

<file path=customXml/itemProps2.xml><?xml version="1.0" encoding="utf-8"?>
<ds:datastoreItem xmlns:ds="http://schemas.openxmlformats.org/officeDocument/2006/customXml" ds:itemID="{A3A7DD78-9EC0-49F5-8B5F-DC594787F264}"/>
</file>

<file path=customXml/itemProps3.xml><?xml version="1.0" encoding="utf-8"?>
<ds:datastoreItem xmlns:ds="http://schemas.openxmlformats.org/officeDocument/2006/customXml" ds:itemID="{4ECFDB9C-9BF4-46D7-8FB8-320D46AA48BC}">
  <ds:schemaRefs>
    <ds:schemaRef ds:uri="http://schemas.microsoft.com/sharepoint/v3/contenttype/forms"/>
  </ds:schemaRefs>
</ds:datastoreItem>
</file>

<file path=customXml/itemProps4.xml><?xml version="1.0" encoding="utf-8"?>
<ds:datastoreItem xmlns:ds="http://schemas.openxmlformats.org/officeDocument/2006/customXml" ds:itemID="{B2D439E3-34BD-4488-9D40-1EB63C08C5B4}"/>
</file>

<file path=customXml/itemProps5.xml><?xml version="1.0" encoding="utf-8"?>
<ds:datastoreItem xmlns:ds="http://schemas.openxmlformats.org/officeDocument/2006/customXml" ds:itemID="{201DF327-3180-498A-A515-CD3D7C90A400}"/>
</file>

<file path=customXml/itemProps6.xml><?xml version="1.0" encoding="utf-8"?>
<ds:datastoreItem xmlns:ds="http://schemas.openxmlformats.org/officeDocument/2006/customXml" ds:itemID="{A04B1A05-6FED-4615-BE66-E02C6E8773A6}"/>
</file>

<file path=docProps/app.xml><?xml version="1.0" encoding="utf-8"?>
<Properties xmlns="http://schemas.openxmlformats.org/officeDocument/2006/extended-properties" xmlns:vt="http://schemas.openxmlformats.org/officeDocument/2006/docPropsVTypes">
  <TotalTime>15647</TotalTime>
  <Words>4164</Words>
  <Application>Microsoft Office PowerPoint</Application>
  <PresentationFormat>Widescreen</PresentationFormat>
  <Paragraphs>373</Paragraphs>
  <Slides>31</Slides>
  <Notes>30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31</vt:i4>
      </vt:variant>
    </vt:vector>
  </HeadingPairs>
  <TitlesOfParts>
    <vt:vector size="37" baseType="lpstr">
      <vt:lpstr>Arial</vt:lpstr>
      <vt:lpstr>Baskerville Old Face</vt:lpstr>
      <vt:lpstr>Calibri</vt:lpstr>
      <vt:lpstr>Thrivent - White</vt:lpstr>
      <vt:lpstr>Thrivent - Soft White</vt:lpstr>
      <vt:lpstr>Thrivent - Dark</vt:lpstr>
      <vt:lpstr>Growing our  endowment </vt:lpstr>
      <vt:lpstr>Disclosure/Disclaimer</vt:lpstr>
      <vt:lpstr>One gift, many benefits</vt:lpstr>
      <vt:lpstr>Building a place that lasts</vt:lpstr>
      <vt:lpstr>Agenda</vt:lpstr>
      <vt:lpstr>Role of an Endowment Fund</vt:lpstr>
      <vt:lpstr>Your personal finances</vt:lpstr>
      <vt:lpstr>An organization’s finances</vt:lpstr>
      <vt:lpstr>All grow concurrently and don’t compete</vt:lpstr>
      <vt:lpstr>How an endowment fund works</vt:lpstr>
      <vt:lpstr>How an endowment fund works</vt:lpstr>
      <vt:lpstr>Anonymity options</vt:lpstr>
      <vt:lpstr>Gifts are managed responsibly and invested to provide long-term support</vt:lpstr>
      <vt:lpstr>Ways to Give</vt:lpstr>
      <vt:lpstr>Ways to give</vt:lpstr>
      <vt:lpstr>Give Now. Give Later. Give &amp; Receive.™ </vt:lpstr>
      <vt:lpstr>We’re all familiar with the concept of taking out our checkbook and donating in response to an appeal, but we can also be more strategic and potentially give in bigger, wiser ways.</vt:lpstr>
      <vt:lpstr>Gifts of securities and property</vt:lpstr>
      <vt:lpstr>Qualified charitable distributions (QCDs)</vt:lpstr>
      <vt:lpstr>Give Now. Give Later. Give &amp; Receive.™ </vt:lpstr>
      <vt:lpstr>Many people need or want the flexibility to use their assets while living but also want to continue to support the charities and causes that are important to them after their passing. “Give Later” options provide those opportunities. </vt:lpstr>
      <vt:lpstr>Life insurance</vt:lpstr>
      <vt:lpstr>Beneficiary Proceeds &amp; Bequests</vt:lpstr>
      <vt:lpstr>Give Now. Give Later. Give &amp; Receive.™ </vt:lpstr>
      <vt:lpstr>Endowment supporters can also make a charitable gift and receive ongoing income payments for life or a term of years. The remainder provides charitable support.</vt:lpstr>
      <vt:lpstr>Charitable Gift Annuity</vt:lpstr>
      <vt:lpstr>Charitable Remainder Trust</vt:lpstr>
      <vt:lpstr>Supporting and ensuring your organization into the future</vt:lpstr>
      <vt:lpstr> </vt:lpstr>
      <vt:lpstr>About Thrivent Charitable Impact &amp; Investing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Sarita Walsh</dc:creator>
  <cp:lastModifiedBy>Julia Stoller</cp:lastModifiedBy>
  <cp:revision>639</cp:revision>
  <dcterms:created xsi:type="dcterms:W3CDTF">2019-11-15T17:43:35Z</dcterms:created>
  <dcterms:modified xsi:type="dcterms:W3CDTF">2025-02-13T20:39:26Z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0x0101002154FD056937C947ADBB571B05A30D2C</vt:lpwstr>
  </property>
  <property fmtid="{D5CDD505-2E9C-101B-9397-08002B2CF9AE}" pid="3" name="MediaServiceImageTags">
    <vt:lpwstr/>
  </property>
  <property fmtid="{D5CDD505-2E9C-101B-9397-08002B2CF9AE}" pid="4" name="Order">
    <vt:r8>255200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_SourceUrl">
    <vt:lpwstr/>
  </property>
  <property fmtid="{D5CDD505-2E9C-101B-9397-08002B2CF9AE}" pid="12" name="_SharedFileIndex">
    <vt:lpwstr/>
  </property>
</Properties>
</file>