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5"/>
  </p:notesMasterIdLst>
  <p:sldIdLst>
    <p:sldId id="2147481615" r:id="rId5"/>
    <p:sldId id="2147481705" r:id="rId6"/>
    <p:sldId id="2147481706" r:id="rId7"/>
    <p:sldId id="2147481713" r:id="rId8"/>
    <p:sldId id="2147481634" r:id="rId9"/>
    <p:sldId id="2147481708" r:id="rId10"/>
    <p:sldId id="2147481709" r:id="rId11"/>
    <p:sldId id="2147481710" r:id="rId12"/>
    <p:sldId id="2147481657" r:id="rId13"/>
    <p:sldId id="2147481673" r:id="rId14"/>
    <p:sldId id="2147481711" r:id="rId15"/>
    <p:sldId id="2147481712" r:id="rId16"/>
    <p:sldId id="2147481658" r:id="rId17"/>
    <p:sldId id="2147481675" r:id="rId18"/>
    <p:sldId id="2147481691" r:id="rId19"/>
    <p:sldId id="2147481676" r:id="rId20"/>
    <p:sldId id="2147481679" r:id="rId21"/>
    <p:sldId id="2147481680" r:id="rId22"/>
    <p:sldId id="2147481693" r:id="rId23"/>
    <p:sldId id="2147481703" r:id="rId24"/>
    <p:sldId id="2147481683" r:id="rId25"/>
    <p:sldId id="2147481682" r:id="rId26"/>
    <p:sldId id="2147481694" r:id="rId27"/>
    <p:sldId id="2147481704" r:id="rId28"/>
    <p:sldId id="2147481686" r:id="rId29"/>
    <p:sldId id="2147481685" r:id="rId30"/>
    <p:sldId id="2147481707" r:id="rId31"/>
    <p:sldId id="2147481700" r:id="rId32"/>
    <p:sldId id="2147481702" r:id="rId33"/>
    <p:sldId id="214748166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 userId="S::cindy.aegerter@thrivent.com::042ea147-e809-4c9f-82c7-30cf285234a1" providerId="AD"/>
  <p188:author id="{1C2AC270-0E77-8B70-AF5B-6DCD08B2A7E2}" name="Julia Stoller" initials="JS" userId="S::Julia.Stoller@thrivent.com::c33a2234-42ad-4868-ad4e-2260f626c98c" providerId="AD"/>
  <p188:author id="{3A62457A-EFF9-B4E9-B0BC-74C3A3EBF661}" name="Cassie Meyer" initials="CM" userId="S::cassie.meyer@thrivent.com::08a5aa7a-ae5a-421d-a3c7-7305870f4a49" providerId="AD"/>
  <p188:author id="{A5ABD5E4-0A0C-296D-F4D2-328DBCF816FE}" name="Ann Johnson" initials="AJ" userId="37708fc4f29ea69e"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9FA"/>
    <a:srgbClr val="D6E4E7"/>
    <a:srgbClr val="F5F8F9"/>
    <a:srgbClr val="F6E2C1"/>
    <a:srgbClr val="CEE2E3"/>
    <a:srgbClr val="E30045"/>
    <a:srgbClr val="FAEDD8"/>
    <a:srgbClr val="F9EED9"/>
    <a:srgbClr val="BDD4D8"/>
    <a:srgbClr val="99BE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608" autoAdjust="0"/>
  </p:normalViewPr>
  <p:slideViewPr>
    <p:cSldViewPr snapToGrid="0">
      <p:cViewPr varScale="1">
        <p:scale>
          <a:sx n="46" d="100"/>
          <a:sy n="46" d="100"/>
        </p:scale>
        <p:origin x="1420" y="4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B5B2D4-892E-024D-B649-F050C00678C9}" type="datetimeFigureOut">
              <a:rPr lang="en-US" smtClean="0"/>
              <a:t>8/6/2025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858DE8-36F6-0242-AE7B-D78BF93195DE}" type="slidenum">
              <a:rPr lang="en-US" smtClean="0"/>
              <a:t>‹#›</a:t>
            </a:fld>
            <a:endParaRPr lang="en-US"/>
          </a:p>
        </p:txBody>
      </p:sp>
    </p:spTree>
    <p:extLst>
      <p:ext uri="{BB962C8B-B14F-4D97-AF65-F5344CB8AC3E}">
        <p14:creationId xmlns:p14="http://schemas.microsoft.com/office/powerpoint/2010/main" val="3803686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Today, I will be sharing ways to grow a source of future support through an endowment. These opportunities are available to you through Thrivent and our partnership with Thrivent Charitable®.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 background, this presentation is not designed to provide tax, legal or accounting advice. Our purpose today is to review the wide variety of giving options available to you. You’ll want to consult with qualified legal and tax professionals before acting on any legal or tax information provided. </a:t>
            </a:r>
            <a:endParaRPr lang="en-US" alt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a:t>
            </a:fld>
            <a:endParaRPr lang="en-US"/>
          </a:p>
        </p:txBody>
      </p:sp>
    </p:spTree>
    <p:extLst>
      <p:ext uri="{BB962C8B-B14F-4D97-AF65-F5344CB8AC3E}">
        <p14:creationId xmlns:p14="http://schemas.microsoft.com/office/powerpoint/2010/main" val="2535912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b="0" i="0" u="none" strike="noStrike" kern="1200" baseline="0" dirty="0">
                <a:solidFill>
                  <a:schemeClr val="tx1"/>
                </a:solidFill>
                <a:latin typeface="+mn-lt"/>
                <a:ea typeface="+mn-ea"/>
                <a:cs typeface="+mn-cs"/>
              </a:rPr>
              <a:t>How does an endowment fund work? Assets from the organization and gifts from supporters are invested in the endowment fund. Individuals who make gifts to the endowment receive the personal satisfaction of supporting a future mission and may receive tax benefits based on when and how their gifts were made. The endowment committee selects the investment portfolio and determines the distribution policy for grants from the endowment to support the organization’s mission.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10</a:t>
            </a:fld>
            <a:endParaRPr lang="en-US"/>
          </a:p>
        </p:txBody>
      </p:sp>
    </p:spTree>
    <p:extLst>
      <p:ext uri="{BB962C8B-B14F-4D97-AF65-F5344CB8AC3E}">
        <p14:creationId xmlns:p14="http://schemas.microsoft.com/office/powerpoint/2010/main" val="1004967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We allow individuals to give in their name or give anonymously, and your wishes are respected. Supporters can work directly with Thrivent Charitable to make gifts and have the option to give anonymously, with IRS-required tax documentation sent directly from Thrivent Charitable.</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11</a:t>
            </a:fld>
            <a:endParaRPr lang="en-US"/>
          </a:p>
        </p:txBody>
      </p:sp>
    </p:spTree>
    <p:extLst>
      <p:ext uri="{BB962C8B-B14F-4D97-AF65-F5344CB8AC3E}">
        <p14:creationId xmlns:p14="http://schemas.microsoft.com/office/powerpoint/2010/main" val="3748988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Gifts are managed responsibly and invested to provide long-term support.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While sound fiscal management is critical, endowments may grow faster with gifts from supporters than by investment returns.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12</a:t>
            </a:fld>
            <a:endParaRPr lang="en-US"/>
          </a:p>
        </p:txBody>
      </p:sp>
    </p:spTree>
    <p:extLst>
      <p:ext uri="{BB962C8B-B14F-4D97-AF65-F5344CB8AC3E}">
        <p14:creationId xmlns:p14="http://schemas.microsoft.com/office/powerpoint/2010/main" val="1641173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Thrivent Charitable offers a full-range of giving options, which can be tailored to your specific financial circumstances and can be used to support </a:t>
            </a:r>
            <a:r>
              <a:rPr lang="en-US" sz="1200" b="1" i="0" u="none" strike="noStrike" kern="1200" baseline="0" dirty="0">
                <a:solidFill>
                  <a:schemeClr val="tx1"/>
                </a:solidFill>
                <a:latin typeface="+mn-lt"/>
                <a:ea typeface="+mn-ea"/>
                <a:cs typeface="+mn-cs"/>
              </a:rPr>
              <a:t>[organization’s name]’s </a:t>
            </a:r>
            <a:r>
              <a:rPr lang="en-US" sz="1200" b="0" i="0" u="none" strike="noStrike" kern="1200" baseline="0" dirty="0">
                <a:solidFill>
                  <a:schemeClr val="tx1"/>
                </a:solidFill>
                <a:latin typeface="+mn-lt"/>
                <a:ea typeface="+mn-ea"/>
                <a:cs typeface="+mn-cs"/>
              </a:rPr>
              <a:t>endowment.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13</a:t>
            </a:fld>
            <a:endParaRPr lang="en-US"/>
          </a:p>
        </p:txBody>
      </p:sp>
    </p:spTree>
    <p:extLst>
      <p:ext uri="{BB962C8B-B14F-4D97-AF65-F5344CB8AC3E}">
        <p14:creationId xmlns:p14="http://schemas.microsoft.com/office/powerpoint/2010/main" val="1134199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b="0" i="0" u="none" strike="noStrike" kern="1200" baseline="0" dirty="0">
                <a:solidFill>
                  <a:schemeClr val="tx1"/>
                </a:solidFill>
                <a:latin typeface="+mn-lt"/>
                <a:ea typeface="+mn-ea"/>
                <a:cs typeface="+mn-cs"/>
              </a:rPr>
              <a:t>To help you understand all the charitable giving opportunities, let’s break it down into three categories: Give Now, Give Later and Give &amp; Receive. Each of these giving methods may benefit an endowment fund.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14</a:t>
            </a:fld>
            <a:endParaRPr lang="en-US"/>
          </a:p>
        </p:txBody>
      </p:sp>
    </p:spTree>
    <p:extLst>
      <p:ext uri="{BB962C8B-B14F-4D97-AF65-F5344CB8AC3E}">
        <p14:creationId xmlns:p14="http://schemas.microsoft.com/office/powerpoint/2010/main" val="496688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First, we’ll discuss a few gifts in the category of “Give Now.”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15</a:t>
            </a:fld>
            <a:endParaRPr lang="en-US"/>
          </a:p>
        </p:txBody>
      </p:sp>
    </p:spTree>
    <p:extLst>
      <p:ext uri="{BB962C8B-B14F-4D97-AF65-F5344CB8AC3E}">
        <p14:creationId xmlns:p14="http://schemas.microsoft.com/office/powerpoint/2010/main" val="3950570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We’re all familiar with the concept of taking out our checkbook and donating in response to an appeal, but we can also be more strategic and give in bigger, wiser ways.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Let’s discuss a couple of strategies within the “Give Now” category and how they may work to support an endowment fund. </a:t>
            </a:r>
            <a:endParaRPr lang="en-US" sz="1200" kern="1200" dirty="0">
              <a:solidFill>
                <a:schemeClr val="tx1"/>
              </a:solidFill>
              <a:effectLst/>
              <a:cs typeface="Arial" panose="020B0604020202020204" pitchFamily="34" charset="0"/>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16</a:t>
            </a:fld>
            <a:endParaRPr lang="en-US"/>
          </a:p>
        </p:txBody>
      </p:sp>
    </p:spTree>
    <p:extLst>
      <p:ext uri="{BB962C8B-B14F-4D97-AF65-F5344CB8AC3E}">
        <p14:creationId xmlns:p14="http://schemas.microsoft.com/office/powerpoint/2010/main" val="1327476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Here is one example of how members of a church or other non-profit organization could use appreciated assets—a Give Now gift—to support their organization’s endowment.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supporter received shares of the company he worked for over the years as part of compensation. While planning for his retirement, his financial advisor suggested he might want to diversify his holdings. Since he wanted to support the endowment, he decided to gift several shares to the fund.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supporter avoids having to recognize the capital gain on the shares gifted and may also receive a tax-deduction for the fair market value of the shares, which he could potentially use to help offset the gain from selling other shares to reinvest in a more diversified portfolio. </a:t>
            </a:r>
            <a:endParaRPr lang="en-US" sz="1200"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17</a:t>
            </a:fld>
            <a:endParaRPr lang="en-US"/>
          </a:p>
        </p:txBody>
      </p:sp>
    </p:spTree>
    <p:extLst>
      <p:ext uri="{BB962C8B-B14F-4D97-AF65-F5344CB8AC3E}">
        <p14:creationId xmlns:p14="http://schemas.microsoft.com/office/powerpoint/2010/main" val="3360461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Now let’s look at using qualified charitable distributions (QCDs) to make a gift.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couple in their mid-70s has been supporting a Christian social service organization for years; however, with tax changes, they no longer itemize deductions on their federal tax return and don’t receive any tax benefit for making gifts. They’re required to take minimum distributions from their IRA, and don’t need all the income for living expenses. And they don’t want to pay taxes on the minimum distribution.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They decide to make gifts directly from their IRA to the organization’s fund at Thrivent Charitable, taking advantage of the IRA charitable rollover, or QCD. They avoid recognizing the income from their RMD and can support the charity they cherish.</a:t>
            </a:r>
            <a:endParaRPr lang="en-US" sz="1200"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18</a:t>
            </a:fld>
            <a:endParaRPr lang="en-US"/>
          </a:p>
        </p:txBody>
      </p:sp>
    </p:spTree>
    <p:extLst>
      <p:ext uri="{BB962C8B-B14F-4D97-AF65-F5344CB8AC3E}">
        <p14:creationId xmlns:p14="http://schemas.microsoft.com/office/powerpoint/2010/main" val="34619906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Now we’ll discuss a few gifts in the “Give Later” category. </a:t>
            </a:r>
            <a:endParaRPr lang="en-US" baseline="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19</a:t>
            </a:fld>
            <a:endParaRPr lang="en-US"/>
          </a:p>
        </p:txBody>
      </p:sp>
    </p:spTree>
    <p:extLst>
      <p:ext uri="{BB962C8B-B14F-4D97-AF65-F5344CB8AC3E}">
        <p14:creationId xmlns:p14="http://schemas.microsoft.com/office/powerpoint/2010/main" val="1026878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Let’s start with a couple quotes from donors of why they supported their organization’s endowment.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Shirley wanted to make sure the organization she loves would be around to serve others.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2</a:t>
            </a:fld>
            <a:endParaRPr lang="en-US"/>
          </a:p>
        </p:txBody>
      </p:sp>
    </p:spTree>
    <p:extLst>
      <p:ext uri="{BB962C8B-B14F-4D97-AF65-F5344CB8AC3E}">
        <p14:creationId xmlns:p14="http://schemas.microsoft.com/office/powerpoint/2010/main" val="33498884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“Give Later” gifts are popular giving options because many people may need or want the flexibility to use their assets while living but also want to continue to support the charities and causes they cherish after their passing. “Give Later” gifts include: Gifts through will, beneficiary proceeds and gifts of life insurance.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Let’s look at some specific examples of Give Later donations benefiting an endowment.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20</a:t>
            </a:fld>
            <a:endParaRPr lang="en-US"/>
          </a:p>
        </p:txBody>
      </p:sp>
    </p:spTree>
    <p:extLst>
      <p:ext uri="{BB962C8B-B14F-4D97-AF65-F5344CB8AC3E}">
        <p14:creationId xmlns:p14="http://schemas.microsoft.com/office/powerpoint/2010/main" val="42365200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Giving through your will or living trust or naming a charity as a beneficiary on retirement or other accounts, is a simple, flexible way to act on your values and charitable interests.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Whether your assets are IRAs or other qualified retirement assets, life insurance, annuities, investments or real estate, they provide an opportunity to support your organization’s endowment fund. Thrivent Charitable is here to help.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Sharing all or a portion of these assets, you benefit in these ways: </a:t>
            </a:r>
          </a:p>
          <a:p>
            <a:pPr marL="228600" indent="-228600">
              <a:buFont typeface="+mj-lt"/>
              <a:buAutoNum type="arabicPeriod"/>
            </a:pPr>
            <a:r>
              <a:rPr lang="en-US" sz="1200" b="0" i="0" u="none" strike="noStrike" kern="1200" baseline="0" dirty="0">
                <a:solidFill>
                  <a:schemeClr val="tx1"/>
                </a:solidFill>
                <a:latin typeface="+mn-lt"/>
                <a:ea typeface="+mn-ea"/>
                <a:cs typeface="+mn-cs"/>
              </a:rPr>
              <a:t>You make a significant gift, oftentimes larger than what you could have made while living. </a:t>
            </a:r>
          </a:p>
          <a:p>
            <a:pPr marL="228600" indent="-228600">
              <a:buFont typeface="+mj-lt"/>
              <a:buAutoNum type="arabicPeriod"/>
            </a:pPr>
            <a:r>
              <a:rPr lang="en-US" sz="1200" b="0" i="0" u="none" strike="noStrike" kern="1200" baseline="0" dirty="0">
                <a:solidFill>
                  <a:schemeClr val="tx1"/>
                </a:solidFill>
                <a:latin typeface="+mn-lt"/>
                <a:ea typeface="+mn-ea"/>
                <a:cs typeface="+mn-cs"/>
              </a:rPr>
              <a:t>You retain control of your assets while living and have the flexibility to make changes as needed.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tax treatment of inherited assets can vary depending on the type of asset and the recipient. Thrivent Charitable </a:t>
            </a:r>
            <a:r>
              <a:rPr lang="en-US" sz="1200" b="0" i="0" u="none" strike="noStrike" kern="1200" baseline="0" dirty="0" err="1">
                <a:solidFill>
                  <a:schemeClr val="tx1"/>
                </a:solidFill>
                <a:latin typeface="+mn-lt"/>
                <a:ea typeface="+mn-ea"/>
                <a:cs typeface="+mn-cs"/>
              </a:rPr>
              <a:t>charitable</a:t>
            </a:r>
            <a:r>
              <a:rPr lang="en-US" sz="1200" b="0" i="0" u="none" strike="noStrike" kern="1200" baseline="0" dirty="0">
                <a:solidFill>
                  <a:schemeClr val="tx1"/>
                </a:solidFill>
                <a:latin typeface="+mn-lt"/>
                <a:ea typeface="+mn-ea"/>
                <a:cs typeface="+mn-cs"/>
              </a:rPr>
              <a:t> planning experts can team with your planning professionals to help you identify which assets are best to leave to charity and which are best to leave to loved ones.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Example donor—beneficiary proceeds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couple in their 70s wanted control of their assets while living in case they needed them in retirement, but they were aware that IRAs inherited by family may be subject to income tax and, possibly, estate tax. By naming Thrivent Charitable® as beneficiary of their IRAs, the donors retain access to these assets while living. Upon their deaths, remaining IRA assets are directed to their organization’s endowment fund.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Donor story—bequests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couple, 66 and 72, was very active in their church and wanted to ensure its mission continued in the long-term. They didn’t have children of their own, but wanted to honor nieces and nephews by remembering them with gifts of some specific assets through their wills. For the remainder of their estate, they included language in their wills that directed the residual amount (after the gifts to family) to go to the church’s endowment fund, and a special named fund will be set up in their honor as part of their legacy. </a:t>
            </a:r>
            <a:endParaRPr lang="en-US"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21</a:t>
            </a:fld>
            <a:endParaRPr lang="en-US"/>
          </a:p>
        </p:txBody>
      </p:sp>
    </p:spTree>
    <p:extLst>
      <p:ext uri="{BB962C8B-B14F-4D97-AF65-F5344CB8AC3E}">
        <p14:creationId xmlns:p14="http://schemas.microsoft.com/office/powerpoint/2010/main" val="1712339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In addition to using beneficiary gifts, donors may also gift life insurance contracts. Many people are familiar with the idea of naming a charity as a beneficiary of a retirement account or life insurance contract, but did you know there is a way to use life insurance strategically to leverage smaller gifts during a lifetime into a much larger gift at death?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Example donor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music teacher wanted to leave enough money to her local church school’s endowment fund to help support the music program, since she was concerned that it was always one of the first things to get cut when the budget was tight. However, she wasn’t wealthy and didn’t think she would have enough money to meet her goal. But, with the help of her financial advisor, she developed a strategy: She would take out a life insurance contract and donate it to the endowment. Once the contract is owned by charity, the premium payments she makes each year may be tax deductible. She can leverage an affordable annual gift into a much larger death benefit that will be invested to support the music program far into the future. She’s thrilled to know that children will be learning the joy of music long after she’s gone.</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22</a:t>
            </a:fld>
            <a:endParaRPr lang="en-US"/>
          </a:p>
        </p:txBody>
      </p:sp>
    </p:spTree>
    <p:extLst>
      <p:ext uri="{BB962C8B-B14F-4D97-AF65-F5344CB8AC3E}">
        <p14:creationId xmlns:p14="http://schemas.microsoft.com/office/powerpoint/2010/main" val="25789759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Now we’ll discuss a few gifts that are in the category of “Give Later.” </a:t>
            </a:r>
            <a:endParaRPr lang="en-US" baseline="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23</a:t>
            </a:fld>
            <a:endParaRPr lang="en-US"/>
          </a:p>
        </p:txBody>
      </p:sp>
    </p:spTree>
    <p:extLst>
      <p:ext uri="{BB962C8B-B14F-4D97-AF65-F5344CB8AC3E}">
        <p14:creationId xmlns:p14="http://schemas.microsoft.com/office/powerpoint/2010/main" val="38662746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Give and Receive offerings allow donors who make a charitable gift to receive ongoing income payments during their lifetimes, and then the remainder of their gift provides charitable support to causes they love after they pass.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giving option can generate an income stream to the person making the gift or someone else. The donor may receive an income tax deduction when the gift is made; then the gift is invested and pays an income either for life or a term of years. At the termination of the contract, the remaining amount goes to the endowment fund.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24</a:t>
            </a:fld>
            <a:endParaRPr lang="en-US"/>
          </a:p>
        </p:txBody>
      </p:sp>
    </p:spTree>
    <p:extLst>
      <p:ext uri="{BB962C8B-B14F-4D97-AF65-F5344CB8AC3E}">
        <p14:creationId xmlns:p14="http://schemas.microsoft.com/office/powerpoint/2010/main" val="19600170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charitable gift annuity is a popular way to give. It provides income payments to the donor while living and future support to the endowment. Income rates are based on age and other factors. Many donors find gift annuities to be a simple, effective way to convert money market fund assets or a CD into an ongoing income stream.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Donors not only enjoy income and may enjoy tax advantages from their gift, but they also provide lasting support to their organization’s endowment funds.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Donor story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widow in her 70’s had several CDs invested, which were coming due. She liked receiving the interest from the CD’s but didn’t need the principal. She was a long-time supporter of her local Humane Society and knew they’d miss her support after she passed. After talking with her financial advisor, she decided to donate the cash from some of her maturing CDs to create a charitable gift annuity. The payout rate was higher than what she could get from a new bank CD, and when she passes the remainder will go into an endowed fund that supports her local Humane Society far into the future.</a:t>
            </a:r>
            <a:endParaRPr lang="en-US" alt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25</a:t>
            </a:fld>
            <a:endParaRPr lang="en-US"/>
          </a:p>
        </p:txBody>
      </p:sp>
    </p:spTree>
    <p:extLst>
      <p:ext uri="{BB962C8B-B14F-4D97-AF65-F5344CB8AC3E}">
        <p14:creationId xmlns:p14="http://schemas.microsoft.com/office/powerpoint/2010/main" val="21221741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Through a charitable remainder annuity trust or unitrust, your gift is converted to ongoing income payments for a lifetime or a term of up to 20 years. At the end of the trust, the remainder benefits the endowment.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With an annuity trust, you make a one-time gift and receive a set income. Your gift can be cash or publicly traded securities and the minimum is $50,000.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With a unitrust, you can make multiple gifts of cash, publicly traded securities or real estate or other illiquid assets. Your income payments are calculated annually using a set percentage rate and the value of your trust’s assets. The gift minimum is $100,000 to $200,000 when giving real estate or closely held stock.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With either type of trust, you may receive a charitable deduction.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Other common assets used for charitable remainder trusts include rental properties, farm equipment crops and livestock.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Donor story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Two farmers ready for retirement planned to crop share their land and sell equipment and machinery at auction. However, they were concerned about the income tax due from the sale of the equipment. After consulting with their advisor, they established a charitable remainder trust and gifted several large pieces of the equipment prior to the auction. This reduced the amount of tax due from the sale, and the proceeds from those items were invested in the trust. For the next 20 years, their children will split a predetermined percentage of the trust’s assets annually. If the donors are still alive in 20 years, they will choose which charities will share the remaining dollars, otherwise, their kids and grandkids will be able to support their choice of charities, including their church’s endowment.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26</a:t>
            </a:fld>
            <a:endParaRPr lang="en-US"/>
          </a:p>
        </p:txBody>
      </p:sp>
    </p:spTree>
    <p:extLst>
      <p:ext uri="{BB962C8B-B14F-4D97-AF65-F5344CB8AC3E}">
        <p14:creationId xmlns:p14="http://schemas.microsoft.com/office/powerpoint/2010/main" val="38043703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An endowment fund is an excellent tool to support our organization well into the future. It allows for current and future support for our organization’s needs. It also allows community members a way to give to our organization other than in the weekly giving they already may do.</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27</a:t>
            </a:fld>
            <a:endParaRPr lang="en-US"/>
          </a:p>
        </p:txBody>
      </p:sp>
    </p:spTree>
    <p:extLst>
      <p:ext uri="{BB962C8B-B14F-4D97-AF65-F5344CB8AC3E}">
        <p14:creationId xmlns:p14="http://schemas.microsoft.com/office/powerpoint/2010/main" val="24776249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E858DE8-36F6-0242-AE7B-D78BF93195DE}" type="slidenum">
              <a:rPr lang="en-US" smtClean="0"/>
              <a:t>29</a:t>
            </a:fld>
            <a:endParaRPr lang="en-US"/>
          </a:p>
        </p:txBody>
      </p:sp>
    </p:spTree>
    <p:extLst>
      <p:ext uri="{BB962C8B-B14F-4D97-AF65-F5344CB8AC3E}">
        <p14:creationId xmlns:p14="http://schemas.microsoft.com/office/powerpoint/2010/main" val="1049956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Jim and Sandy wanted to provide continual support on an annual basis.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An endowment helped these supporters realize their charitable intent.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3</a:t>
            </a:fld>
            <a:endParaRPr lang="en-US"/>
          </a:p>
        </p:txBody>
      </p:sp>
    </p:spTree>
    <p:extLst>
      <p:ext uri="{BB962C8B-B14F-4D97-AF65-F5344CB8AC3E}">
        <p14:creationId xmlns:p14="http://schemas.microsoft.com/office/powerpoint/2010/main" val="3253151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Today’s presentation will cover many ways supporters like you can give to the </a:t>
            </a:r>
            <a:r>
              <a:rPr lang="en-US" sz="1200" b="1" i="0" u="none" strike="noStrike" kern="1200" baseline="0" dirty="0">
                <a:solidFill>
                  <a:schemeClr val="tx1"/>
                </a:solidFill>
                <a:latin typeface="+mn-lt"/>
                <a:ea typeface="+mn-ea"/>
                <a:cs typeface="+mn-cs"/>
              </a:rPr>
              <a:t>[organization name’s] </a:t>
            </a:r>
            <a:r>
              <a:rPr lang="en-US" sz="1200" b="0" i="0" u="none" strike="noStrike" kern="1200" baseline="0" dirty="0">
                <a:solidFill>
                  <a:schemeClr val="tx1"/>
                </a:solidFill>
                <a:latin typeface="+mn-lt"/>
                <a:ea typeface="+mn-ea"/>
                <a:cs typeface="+mn-cs"/>
              </a:rPr>
              <a:t>endowment fund, and how the fund fits into the organization’s overall finances.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We’ll discuss how an endowment fund can help sustain [church or nonprofit’s] mission well into the future.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4</a:t>
            </a:fld>
            <a:endParaRPr lang="en-US"/>
          </a:p>
        </p:txBody>
      </p:sp>
    </p:spTree>
    <p:extLst>
      <p:ext uri="{BB962C8B-B14F-4D97-AF65-F5344CB8AC3E}">
        <p14:creationId xmlns:p14="http://schemas.microsoft.com/office/powerpoint/2010/main" val="1340154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Let’s dive in with the role an endowment fund plays in an organization.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5</a:t>
            </a:fld>
            <a:endParaRPr lang="en-US"/>
          </a:p>
        </p:txBody>
      </p:sp>
    </p:spTree>
    <p:extLst>
      <p:ext uri="{BB962C8B-B14F-4D97-AF65-F5344CB8AC3E}">
        <p14:creationId xmlns:p14="http://schemas.microsoft.com/office/powerpoint/2010/main" val="137520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An organization’s finances are similar in concept to your personal </a:t>
            </a:r>
            <a:r>
              <a:rPr lang="en-US" sz="1200" b="0" i="0" u="none" strike="noStrike" kern="1200" baseline="0" dirty="0" err="1">
                <a:solidFill>
                  <a:schemeClr val="tx1"/>
                </a:solidFill>
                <a:latin typeface="+mn-lt"/>
                <a:ea typeface="+mn-ea"/>
                <a:cs typeface="+mn-cs"/>
              </a:rPr>
              <a:t>finances─you</a:t>
            </a:r>
            <a:r>
              <a:rPr lang="en-US" sz="1200" b="0" i="0" u="none" strike="noStrike" kern="1200" baseline="0" dirty="0">
                <a:solidFill>
                  <a:schemeClr val="tx1"/>
                </a:solidFill>
                <a:latin typeface="+mn-lt"/>
                <a:ea typeface="+mn-ea"/>
                <a:cs typeface="+mn-cs"/>
              </a:rPr>
              <a:t> have short-, mid- and long-term financial needs.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With our personal finances, we need to plan for day-to-day living expenses and major purchases such as our home and car. We also need a plan for the </a:t>
            </a:r>
            <a:r>
              <a:rPr lang="en-US" sz="1200" b="0" i="0" u="none" strike="noStrike" kern="1200" baseline="0" dirty="0" err="1">
                <a:solidFill>
                  <a:schemeClr val="tx1"/>
                </a:solidFill>
                <a:latin typeface="+mn-lt"/>
                <a:ea typeface="+mn-ea"/>
                <a:cs typeface="+mn-cs"/>
              </a:rPr>
              <a:t>future─our</a:t>
            </a:r>
            <a:r>
              <a:rPr lang="en-US" sz="1200" b="0" i="0" u="none" strike="noStrike" kern="1200" baseline="0" dirty="0">
                <a:solidFill>
                  <a:schemeClr val="tx1"/>
                </a:solidFill>
                <a:latin typeface="+mn-lt"/>
                <a:ea typeface="+mn-ea"/>
                <a:cs typeface="+mn-cs"/>
              </a:rPr>
              <a:t> retirement and the estate we build throughout our lives.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Each is supported through different </a:t>
            </a:r>
            <a:r>
              <a:rPr lang="en-US" sz="1200" b="0" i="0" u="none" strike="noStrike" kern="1200" baseline="0" dirty="0" err="1">
                <a:solidFill>
                  <a:schemeClr val="tx1"/>
                </a:solidFill>
                <a:latin typeface="+mn-lt"/>
                <a:ea typeface="+mn-ea"/>
                <a:cs typeface="+mn-cs"/>
              </a:rPr>
              <a:t>assets─short-term</a:t>
            </a:r>
            <a:r>
              <a:rPr lang="en-US" sz="1200" b="0" i="0" u="none" strike="noStrike" kern="1200" baseline="0" dirty="0">
                <a:solidFill>
                  <a:schemeClr val="tx1"/>
                </a:solidFill>
                <a:latin typeface="+mn-lt"/>
                <a:ea typeface="+mn-ea"/>
                <a:cs typeface="+mn-cs"/>
              </a:rPr>
              <a:t> living expenses come out of our income, for major purchases we may set aside savings over time and for long-term needs we invest assets we expect will grow over time.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same is true for an organization’s finances.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6</a:t>
            </a:fld>
            <a:endParaRPr lang="en-US"/>
          </a:p>
        </p:txBody>
      </p:sp>
    </p:spTree>
    <p:extLst>
      <p:ext uri="{BB962C8B-B14F-4D97-AF65-F5344CB8AC3E}">
        <p14:creationId xmlns:p14="http://schemas.microsoft.com/office/powerpoint/2010/main" val="3992233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b="0" i="0" u="none" strike="noStrike" kern="1200" baseline="0" dirty="0">
                <a:solidFill>
                  <a:schemeClr val="tx1"/>
                </a:solidFill>
                <a:latin typeface="+mn-lt"/>
                <a:ea typeface="+mn-ea"/>
                <a:cs typeface="+mn-cs"/>
              </a:rPr>
              <a:t>Organizations have short-, medium- and long-term financial needs. Ongoing operations are supported through an annual fund or a stewardship campaign, or there may be a special capital campaign for a new building or a start-up project. An endowment fund offers a means of addressing the long-term needs and interests of the organization.</a:t>
            </a:r>
            <a:endParaRPr lang="en-US" alt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7</a:t>
            </a:fld>
            <a:endParaRPr lang="en-US"/>
          </a:p>
        </p:txBody>
      </p:sp>
    </p:spTree>
    <p:extLst>
      <p:ext uri="{BB962C8B-B14F-4D97-AF65-F5344CB8AC3E}">
        <p14:creationId xmlns:p14="http://schemas.microsoft.com/office/powerpoint/2010/main" val="3992233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You give to these various needs in different ways: </a:t>
            </a:r>
          </a:p>
          <a:p>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Short-term needs through gifts out of income.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Larger capital projects from accumulated assets.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Endowment through planned giving sources (such as retirement and estate assets).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Because of this, they don’t compete with each other, and all can grow concurrently.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8</a:t>
            </a:fld>
            <a:endParaRPr lang="en-US"/>
          </a:p>
        </p:txBody>
      </p:sp>
    </p:spTree>
    <p:extLst>
      <p:ext uri="{BB962C8B-B14F-4D97-AF65-F5344CB8AC3E}">
        <p14:creationId xmlns:p14="http://schemas.microsoft.com/office/powerpoint/2010/main" val="3936147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Now, let’s explore how an endowment fund works. </a:t>
            </a:r>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9</a:t>
            </a:fld>
            <a:endParaRPr lang="en-US"/>
          </a:p>
        </p:txBody>
      </p:sp>
    </p:spTree>
    <p:extLst>
      <p:ext uri="{BB962C8B-B14F-4D97-AF65-F5344CB8AC3E}">
        <p14:creationId xmlns:p14="http://schemas.microsoft.com/office/powerpoint/2010/main" val="39725510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descr="A blue and white circle&#10;&#10;Description automatically generated">
            <a:extLst>
              <a:ext uri="{FF2B5EF4-FFF2-40B4-BE49-F238E27FC236}">
                <a16:creationId xmlns:a16="http://schemas.microsoft.com/office/drawing/2014/main" id="{84D1F0A7-E738-C507-C477-3DEB900B2F9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descr="A black background with a black square&#10;&#10;AI-generated content may be incorrect.">
            <a:extLst>
              <a:ext uri="{FF2B5EF4-FFF2-40B4-BE49-F238E27FC236}">
                <a16:creationId xmlns:a16="http://schemas.microsoft.com/office/drawing/2014/main" id="{5AAA52D0-4934-A685-65E3-D74C7717B323}"/>
              </a:ext>
            </a:extLst>
          </p:cNvPr>
          <p:cNvPicPr>
            <a:picLocks noChangeAspect="1"/>
          </p:cNvPicPr>
          <p:nvPr userDrawn="1"/>
        </p:nvPicPr>
        <p:blipFill>
          <a:blip r:embed="rId3"/>
          <a:stretch>
            <a:fillRect/>
          </a:stretch>
        </p:blipFill>
        <p:spPr>
          <a:xfrm>
            <a:off x="9844057" y="17855"/>
            <a:ext cx="2266213" cy="1337618"/>
          </a:xfrm>
          <a:prstGeom prst="rect">
            <a:avLst/>
          </a:prstGeom>
        </p:spPr>
      </p:pic>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19" name="Subtitle 2">
            <a:extLst>
              <a:ext uri="{FF2B5EF4-FFF2-40B4-BE49-F238E27FC236}">
                <a16:creationId xmlns:a16="http://schemas.microsoft.com/office/drawing/2014/main" id="{0ADE65C4-786F-3512-AEA4-BA46D389F3B7}"/>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spTree>
    <p:extLst>
      <p:ext uri="{BB962C8B-B14F-4D97-AF65-F5344CB8AC3E}">
        <p14:creationId xmlns:p14="http://schemas.microsoft.com/office/powerpoint/2010/main" val="734841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Section Divider Number">
    <p:bg>
      <p:bgPr>
        <a:solidFill>
          <a:srgbClr val="FAEDD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b="0" i="0">
                <a:latin typeface="Basis Grt for Thrivent OffWhite" panose="020B0503030604040103" pitchFamily="34" charset="0"/>
                <a:cs typeface="Basis Grt for Thrivent OffWhite" panose="020B0503030604040103" pitchFamily="34" charset="0"/>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736F29CA-8490-16AE-9369-E4AB6E700430}"/>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04</a:t>
            </a:r>
          </a:p>
        </p:txBody>
      </p:sp>
      <p:sp>
        <p:nvSpPr>
          <p:cNvPr id="3" name="Footer Placeholder 2">
            <a:extLst>
              <a:ext uri="{FF2B5EF4-FFF2-40B4-BE49-F238E27FC236}">
                <a16:creationId xmlns:a16="http://schemas.microsoft.com/office/drawing/2014/main" id="{0FE1B679-1EB4-6040-8EF0-9424E7646AD1}"/>
              </a:ext>
            </a:extLst>
          </p:cNvPr>
          <p:cNvSpPr>
            <a:spLocks noGrp="1"/>
          </p:cNvSpPr>
          <p:nvPr>
            <p:ph type="ftr" sz="quarter" idx="14"/>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1011211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Section Divider Number">
    <p:bg>
      <p:bgPr>
        <a:solidFill>
          <a:srgbClr val="CEE2E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63C1F7C9-9D30-69EC-5367-077A71AD6354}"/>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05</a:t>
            </a:r>
          </a:p>
        </p:txBody>
      </p:sp>
      <p:sp>
        <p:nvSpPr>
          <p:cNvPr id="3" name="Footer Placeholder 2">
            <a:extLst>
              <a:ext uri="{FF2B5EF4-FFF2-40B4-BE49-F238E27FC236}">
                <a16:creationId xmlns:a16="http://schemas.microsoft.com/office/drawing/2014/main" id="{732BD1CB-6982-06F0-12B5-640BBF9B2F15}"/>
              </a:ext>
            </a:extLst>
          </p:cNvPr>
          <p:cNvSpPr>
            <a:spLocks noGrp="1"/>
          </p:cNvSpPr>
          <p:nvPr>
            <p:ph type="ftr" sz="quarter" idx="14"/>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4221065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Divider Photo">
    <p:bg>
      <p:bgPr>
        <a:solidFill>
          <a:srgbClr val="F4D096"/>
        </a:solidFill>
        <a:effectLst/>
      </p:bgPr>
    </p:bg>
    <p:spTree>
      <p:nvGrpSpPr>
        <p:cNvPr id="1" name=""/>
        <p:cNvGrpSpPr/>
        <p:nvPr/>
      </p:nvGrpSpPr>
      <p:grpSpPr>
        <a:xfrm>
          <a:off x="0" y="0"/>
          <a:ext cx="0" cy="0"/>
          <a:chOff x="0" y="0"/>
          <a:chExt cx="0" cy="0"/>
        </a:xfrm>
      </p:grpSpPr>
      <p:pic>
        <p:nvPicPr>
          <p:cNvPr id="9" name="Picture 8" descr="A person and person looking at a computer&#10;&#10;Description automatically generated">
            <a:extLst>
              <a:ext uri="{FF2B5EF4-FFF2-40B4-BE49-F238E27FC236}">
                <a16:creationId xmlns:a16="http://schemas.microsoft.com/office/drawing/2014/main" id="{53DD868D-FA45-8DB1-DBD3-C0F885002CFB}"/>
              </a:ext>
            </a:extLst>
          </p:cNvPr>
          <p:cNvPicPr>
            <a:picLocks noChangeAspect="1"/>
          </p:cNvPicPr>
          <p:nvPr userDrawn="1"/>
        </p:nvPicPr>
        <p:blipFill>
          <a:blip r:embed="rId2" cstate="screen">
            <a:extLst>
              <a:ext uri="{28A0092B-C50C-407E-A947-70E740481C1C}">
                <a14:useLocalDpi xmlns:a14="http://schemas.microsoft.com/office/drawing/2010/main"/>
              </a:ext>
            </a:extLst>
          </a:blip>
          <a:srcRect l="6180" t="1365" r="26368" b="10842"/>
          <a:stretch/>
        </p:blipFill>
        <p:spPr>
          <a:xfrm>
            <a:off x="5160441" y="5974"/>
            <a:ext cx="7031559" cy="6863178"/>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10" name="Round Same Side Corner Rectangle 9">
            <a:extLst>
              <a:ext uri="{FF2B5EF4-FFF2-40B4-BE49-F238E27FC236}">
                <a16:creationId xmlns:a16="http://schemas.microsoft.com/office/drawing/2014/main" id="{6B21055B-0128-F4C1-CE09-6C14EF188976}"/>
              </a:ext>
            </a:extLst>
          </p:cNvPr>
          <p:cNvSpPr/>
          <p:nvPr userDrawn="1"/>
        </p:nvSpPr>
        <p:spPr>
          <a:xfrm>
            <a:off x="5908431" y="631826"/>
            <a:ext cx="5574323" cy="5607050"/>
          </a:xfrm>
          <a:prstGeom prst="round2SameRect">
            <a:avLst>
              <a:gd name="adj1" fmla="val 50000"/>
              <a:gd name="adj2" fmla="val 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A693FC5A-2F55-E91B-397A-140E0E52E76B}"/>
              </a:ext>
            </a:extLst>
          </p:cNvPr>
          <p:cNvSpPr>
            <a:spLocks noGrp="1"/>
          </p:cNvSpPr>
          <p:nvPr>
            <p:ph type="ftr" sz="quarter" idx="31"/>
          </p:nvPr>
        </p:nvSpPr>
        <p:spPr>
          <a:xfrm>
            <a:off x="826477" y="6427901"/>
            <a:ext cx="4114800" cy="1841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662342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Section Divider Photo">
    <p:bg>
      <p:bgPr>
        <a:solidFill>
          <a:schemeClr val="tx1"/>
        </a:solidFill>
        <a:effectLst/>
      </p:bgPr>
    </p:bg>
    <p:spTree>
      <p:nvGrpSpPr>
        <p:cNvPr id="1" name=""/>
        <p:cNvGrpSpPr/>
        <p:nvPr/>
      </p:nvGrpSpPr>
      <p:grpSpPr>
        <a:xfrm>
          <a:off x="0" y="0"/>
          <a:ext cx="0" cy="0"/>
          <a:chOff x="0" y="0"/>
          <a:chExt cx="0" cy="0"/>
        </a:xfrm>
      </p:grpSpPr>
      <p:pic>
        <p:nvPicPr>
          <p:cNvPr id="9" name="Picture 8" descr="A group of people sitting at a table&#10;&#10;Description automatically generated">
            <a:extLst>
              <a:ext uri="{FF2B5EF4-FFF2-40B4-BE49-F238E27FC236}">
                <a16:creationId xmlns:a16="http://schemas.microsoft.com/office/drawing/2014/main" id="{E672E9E7-6E32-2E74-3794-858676A4240F}"/>
              </a:ext>
            </a:extLst>
          </p:cNvPr>
          <p:cNvPicPr>
            <a:picLocks noChangeAspect="1"/>
          </p:cNvPicPr>
          <p:nvPr userDrawn="1"/>
        </p:nvPicPr>
        <p:blipFill>
          <a:blip r:embed="rId2" cstate="screen">
            <a:extLst>
              <a:ext uri="{28A0092B-C50C-407E-A947-70E740481C1C}">
                <a14:useLocalDpi xmlns:a14="http://schemas.microsoft.com/office/drawing/2010/main"/>
              </a:ext>
            </a:extLst>
          </a:blip>
          <a:srcRect l="5822" t="990" r="22309" b="4944"/>
          <a:stretch/>
        </p:blipFill>
        <p:spPr>
          <a:xfrm>
            <a:off x="5205046"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10" name="Round Same Side Corner Rectangle 9">
            <a:extLst>
              <a:ext uri="{FF2B5EF4-FFF2-40B4-BE49-F238E27FC236}">
                <a16:creationId xmlns:a16="http://schemas.microsoft.com/office/drawing/2014/main" id="{6B21055B-0128-F4C1-CE09-6C14EF188976}"/>
              </a:ext>
            </a:extLst>
          </p:cNvPr>
          <p:cNvSpPr/>
          <p:nvPr userDrawn="1"/>
        </p:nvSpPr>
        <p:spPr>
          <a:xfrm>
            <a:off x="5908431" y="631826"/>
            <a:ext cx="5574323" cy="5607050"/>
          </a:xfrm>
          <a:prstGeom prst="round2SameRect">
            <a:avLst>
              <a:gd name="adj1" fmla="val 50000"/>
              <a:gd name="adj2" fmla="val 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B3AA27DE-C060-8CF0-C53B-0D9DC86A23D2}"/>
              </a:ext>
            </a:extLst>
          </p:cNvPr>
          <p:cNvSpPr>
            <a:spLocks noGrp="1"/>
          </p:cNvSpPr>
          <p:nvPr>
            <p:ph type="ftr" sz="quarter" idx="31"/>
          </p:nvPr>
        </p:nvSpPr>
        <p:spPr>
          <a:xfrm>
            <a:off x="826477" y="6452319"/>
            <a:ext cx="4114800" cy="184151"/>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850808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Section Divider Photo">
    <p:bg>
      <p:bgPr>
        <a:solidFill>
          <a:schemeClr val="tx2"/>
        </a:solidFill>
        <a:effectLst/>
      </p:bgPr>
    </p:bg>
    <p:spTree>
      <p:nvGrpSpPr>
        <p:cNvPr id="1" name=""/>
        <p:cNvGrpSpPr/>
        <p:nvPr/>
      </p:nvGrpSpPr>
      <p:grpSpPr>
        <a:xfrm>
          <a:off x="0" y="0"/>
          <a:ext cx="0" cy="0"/>
          <a:chOff x="0" y="0"/>
          <a:chExt cx="0" cy="0"/>
        </a:xfrm>
      </p:grpSpPr>
      <p:pic>
        <p:nvPicPr>
          <p:cNvPr id="7" name="Picture 6" descr="A person putting a plant in a vase&#10;&#10;Description automatically generated">
            <a:extLst>
              <a:ext uri="{FF2B5EF4-FFF2-40B4-BE49-F238E27FC236}">
                <a16:creationId xmlns:a16="http://schemas.microsoft.com/office/drawing/2014/main" id="{20CB138D-8794-B98C-8E29-CD90F88D74B0}"/>
              </a:ext>
            </a:extLst>
          </p:cNvPr>
          <p:cNvPicPr>
            <a:picLocks noChangeAspect="1"/>
          </p:cNvPicPr>
          <p:nvPr userDrawn="1"/>
        </p:nvPicPr>
        <p:blipFill>
          <a:blip r:embed="rId2" cstate="screen">
            <a:extLst>
              <a:ext uri="{28A0092B-C50C-407E-A947-70E740481C1C}">
                <a14:useLocalDpi xmlns:a14="http://schemas.microsoft.com/office/drawing/2010/main"/>
              </a:ext>
            </a:extLst>
          </a:blip>
          <a:srcRect l="14606" r="14547" b="7281"/>
          <a:stretch/>
        </p:blipFill>
        <p:spPr>
          <a:xfrm>
            <a:off x="5205046"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8" name="Picture Placeholder 11">
            <a:extLst>
              <a:ext uri="{FF2B5EF4-FFF2-40B4-BE49-F238E27FC236}">
                <a16:creationId xmlns:a16="http://schemas.microsoft.com/office/drawing/2014/main" id="{8A9B7878-5AFE-25BA-38D9-09D7235BA155}"/>
              </a:ext>
            </a:extLst>
          </p:cNvPr>
          <p:cNvSpPr>
            <a:spLocks noGrp="1"/>
          </p:cNvSpPr>
          <p:nvPr>
            <p:ph type="pic" sz="quarter" idx="30" hasCustomPrompt="1"/>
          </p:nvPr>
        </p:nvSpPr>
        <p:spPr>
          <a:xfrm>
            <a:off x="5205046" y="0"/>
            <a:ext cx="6986954"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
        <p:nvSpPr>
          <p:cNvPr id="3" name="Footer Placeholder 2">
            <a:extLst>
              <a:ext uri="{FF2B5EF4-FFF2-40B4-BE49-F238E27FC236}">
                <a16:creationId xmlns:a16="http://schemas.microsoft.com/office/drawing/2014/main" id="{22E5A5F4-2C87-78D9-8369-D77D49FAE810}"/>
              </a:ext>
            </a:extLst>
          </p:cNvPr>
          <p:cNvSpPr>
            <a:spLocks noGrp="1"/>
          </p:cNvSpPr>
          <p:nvPr>
            <p:ph type="ftr" sz="quarter" idx="31"/>
          </p:nvPr>
        </p:nvSpPr>
        <p:spPr>
          <a:xfrm>
            <a:off x="826477" y="6427901"/>
            <a:ext cx="4114800" cy="1841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58210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Section Divider Photo">
    <p:bg>
      <p:bgPr>
        <a:solidFill>
          <a:srgbClr val="CEE2E3"/>
        </a:solidFill>
        <a:effectLst/>
      </p:bgPr>
    </p:bg>
    <p:spTree>
      <p:nvGrpSpPr>
        <p:cNvPr id="1" name=""/>
        <p:cNvGrpSpPr/>
        <p:nvPr/>
      </p:nvGrpSpPr>
      <p:grpSpPr>
        <a:xfrm>
          <a:off x="0" y="0"/>
          <a:ext cx="0" cy="0"/>
          <a:chOff x="0" y="0"/>
          <a:chExt cx="0" cy="0"/>
        </a:xfrm>
      </p:grpSpPr>
      <p:pic>
        <p:nvPicPr>
          <p:cNvPr id="5" name="Picture 4" descr="A person sitting at a table&#10;&#10;Description automatically generated">
            <a:extLst>
              <a:ext uri="{FF2B5EF4-FFF2-40B4-BE49-F238E27FC236}">
                <a16:creationId xmlns:a16="http://schemas.microsoft.com/office/drawing/2014/main" id="{BF68C21E-F84C-5106-5957-00CC641F77F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1465" t="3793" r="11040" b="7863"/>
          <a:stretch/>
        </p:blipFill>
        <p:spPr>
          <a:xfrm>
            <a:off x="5205047"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8" name="Picture Placeholder 11">
            <a:extLst>
              <a:ext uri="{FF2B5EF4-FFF2-40B4-BE49-F238E27FC236}">
                <a16:creationId xmlns:a16="http://schemas.microsoft.com/office/drawing/2014/main" id="{D99FF7BD-2DB4-EEB6-54FC-8A3ADD545601}"/>
              </a:ext>
            </a:extLst>
          </p:cNvPr>
          <p:cNvSpPr>
            <a:spLocks noGrp="1"/>
          </p:cNvSpPr>
          <p:nvPr>
            <p:ph type="pic" sz="quarter" idx="30" hasCustomPrompt="1"/>
          </p:nvPr>
        </p:nvSpPr>
        <p:spPr>
          <a:xfrm>
            <a:off x="5205047" y="0"/>
            <a:ext cx="6986954"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
        <p:nvSpPr>
          <p:cNvPr id="3" name="Footer Placeholder 2">
            <a:extLst>
              <a:ext uri="{FF2B5EF4-FFF2-40B4-BE49-F238E27FC236}">
                <a16:creationId xmlns:a16="http://schemas.microsoft.com/office/drawing/2014/main" id="{E665927F-4B06-AB53-5F08-EA442DB24116}"/>
              </a:ext>
            </a:extLst>
          </p:cNvPr>
          <p:cNvSpPr>
            <a:spLocks noGrp="1"/>
          </p:cNvSpPr>
          <p:nvPr>
            <p:ph type="ftr" sz="quarter" idx="31"/>
          </p:nvPr>
        </p:nvSpPr>
        <p:spPr>
          <a:xfrm>
            <a:off x="826477" y="6427901"/>
            <a:ext cx="4114800" cy="1841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52455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ection Divider Pattern">
    <p:spTree>
      <p:nvGrpSpPr>
        <p:cNvPr id="1" name=""/>
        <p:cNvGrpSpPr/>
        <p:nvPr/>
      </p:nvGrpSpPr>
      <p:grpSpPr>
        <a:xfrm>
          <a:off x="0" y="0"/>
          <a:ext cx="0" cy="0"/>
          <a:chOff x="0" y="0"/>
          <a:chExt cx="0" cy="0"/>
        </a:xfrm>
      </p:grpSpPr>
      <p:pic>
        <p:nvPicPr>
          <p:cNvPr id="7" name="Picture 6" descr="A blue background with white lines&#10;&#10;Description automatically generated">
            <a:extLst>
              <a:ext uri="{FF2B5EF4-FFF2-40B4-BE49-F238E27FC236}">
                <a16:creationId xmlns:a16="http://schemas.microsoft.com/office/drawing/2014/main" id="{1C91F820-E2BF-CA29-BF3E-385823A30A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3" name="Footer Placeholder 2">
            <a:extLst>
              <a:ext uri="{FF2B5EF4-FFF2-40B4-BE49-F238E27FC236}">
                <a16:creationId xmlns:a16="http://schemas.microsoft.com/office/drawing/2014/main" id="{E6C6FEF7-F8FD-0C3F-DDB9-E508837B5A99}"/>
              </a:ext>
            </a:extLst>
          </p:cNvPr>
          <p:cNvSpPr>
            <a:spLocks noGrp="1"/>
          </p:cNvSpPr>
          <p:nvPr>
            <p:ph type="ftr" sz="quarter" idx="13"/>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025482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Section Divider Pattern">
    <p:spTree>
      <p:nvGrpSpPr>
        <p:cNvPr id="1" name=""/>
        <p:cNvGrpSpPr/>
        <p:nvPr/>
      </p:nvGrpSpPr>
      <p:grpSpPr>
        <a:xfrm>
          <a:off x="0" y="0"/>
          <a:ext cx="0" cy="0"/>
          <a:chOff x="0" y="0"/>
          <a:chExt cx="0" cy="0"/>
        </a:xfrm>
      </p:grpSpPr>
      <p:pic>
        <p:nvPicPr>
          <p:cNvPr id="5" name="Picture 4" descr="A white and tan background&#10;&#10;Description automatically generated with medium confidence">
            <a:extLst>
              <a:ext uri="{FF2B5EF4-FFF2-40B4-BE49-F238E27FC236}">
                <a16:creationId xmlns:a16="http://schemas.microsoft.com/office/drawing/2014/main" id="{E03DF2EA-5E8B-E9D4-BC81-4F76C4753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3" name="Footer Placeholder 2">
            <a:extLst>
              <a:ext uri="{FF2B5EF4-FFF2-40B4-BE49-F238E27FC236}">
                <a16:creationId xmlns:a16="http://schemas.microsoft.com/office/drawing/2014/main" id="{2E9AC361-C3E1-03CA-3A4F-8D2D60155B3C}"/>
              </a:ext>
            </a:extLst>
          </p:cNvPr>
          <p:cNvSpPr>
            <a:spLocks noGrp="1"/>
          </p:cNvSpPr>
          <p:nvPr>
            <p:ph type="ftr" sz="quarter" idx="13"/>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978002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Section Divider Pattern">
    <p:spTree>
      <p:nvGrpSpPr>
        <p:cNvPr id="1" name=""/>
        <p:cNvGrpSpPr/>
        <p:nvPr/>
      </p:nvGrpSpPr>
      <p:grpSpPr>
        <a:xfrm>
          <a:off x="0" y="0"/>
          <a:ext cx="0" cy="0"/>
          <a:chOff x="0" y="0"/>
          <a:chExt cx="0" cy="0"/>
        </a:xfrm>
      </p:grpSpPr>
      <p:pic>
        <p:nvPicPr>
          <p:cNvPr id="5" name="Picture 4" descr="A blue background with white lines&#10;&#10;Description automatically generated">
            <a:extLst>
              <a:ext uri="{FF2B5EF4-FFF2-40B4-BE49-F238E27FC236}">
                <a16:creationId xmlns:a16="http://schemas.microsoft.com/office/drawing/2014/main" id="{81F0D742-1036-45A9-152E-7A0FC7BD878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3" name="Footer Placeholder 2">
            <a:extLst>
              <a:ext uri="{FF2B5EF4-FFF2-40B4-BE49-F238E27FC236}">
                <a16:creationId xmlns:a16="http://schemas.microsoft.com/office/drawing/2014/main" id="{BF52BEAC-32CA-73D1-F427-9B70DE1088F7}"/>
              </a:ext>
            </a:extLst>
          </p:cNvPr>
          <p:cNvSpPr>
            <a:spLocks noGrp="1"/>
          </p:cNvSpPr>
          <p:nvPr>
            <p:ph type="ftr" sz="quarter" idx="13"/>
          </p:nvPr>
        </p:nvSpPr>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40743958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DB1521-3A12-5B98-7E7E-503423266619}"/>
              </a:ext>
            </a:extLst>
          </p:cNvPr>
          <p:cNvSpPr>
            <a:spLocks noGrp="1"/>
          </p:cNvSpPr>
          <p:nvPr>
            <p:ph idx="1" hasCustomPrompt="1"/>
          </p:nvPr>
        </p:nvSpPr>
        <p:spPr>
          <a:xfrm>
            <a:off x="635000" y="1490590"/>
            <a:ext cx="10909300" cy="4748285"/>
          </a:xfrm>
          <a:prstGeom prst="rect">
            <a:avLst/>
          </a:prstGeom>
        </p:spPr>
        <p:txBody>
          <a:bodyPr/>
          <a:lstStyle>
            <a:lvl1pPr marL="342900" indent="-342900">
              <a:buFont typeface="Arial" panose="020B0604020202020204" pitchFamily="34" charset="0"/>
              <a:buChar char="•"/>
              <a:defRPr sz="1800" b="0" i="0">
                <a:latin typeface="Basis Grt for Thrivent" panose="020B0503030604040103" pitchFamily="34" charset="0"/>
                <a:cs typeface="Basis Grt for Thrivent" panose="020B0503030604040103" pitchFamily="34" charset="0"/>
              </a:defRPr>
            </a:lvl1pPr>
            <a:lvl2pPr marL="7429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2pPr>
            <a:lvl3pPr marL="12001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3pPr>
            <a:lvl4pPr marL="16573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4pPr>
            <a:lvl5pPr marL="2000250" indent="-1714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5pPr>
          </a:lstStyle>
          <a:p>
            <a:pPr lvl="0"/>
            <a:r>
              <a:rPr lang="en-US"/>
              <a:t>Click to edit bullet list</a:t>
            </a:r>
          </a:p>
          <a:p>
            <a:pPr lvl="1"/>
            <a:r>
              <a:rPr lang="en-US"/>
              <a:t>Second level</a:t>
            </a:r>
          </a:p>
          <a:p>
            <a:pPr lvl="2"/>
            <a:r>
              <a:rPr lang="en-US"/>
              <a:t>Third level</a:t>
            </a:r>
          </a:p>
          <a:p>
            <a:pPr lvl="3"/>
            <a:r>
              <a:rPr lang="en-US"/>
              <a:t>Fourth level</a:t>
            </a:r>
          </a:p>
          <a:p>
            <a:pPr lvl="4"/>
            <a:r>
              <a:rPr lang="en-US"/>
              <a:t>Fifth level</a:t>
            </a:r>
          </a:p>
        </p:txBody>
      </p:sp>
      <p:sp>
        <p:nvSpPr>
          <p:cNvPr id="4" name="Title 3">
            <a:extLst>
              <a:ext uri="{FF2B5EF4-FFF2-40B4-BE49-F238E27FC236}">
                <a16:creationId xmlns:a16="http://schemas.microsoft.com/office/drawing/2014/main" id="{A1F19344-3B7E-E0D8-2604-06C58D1265DC}"/>
              </a:ext>
            </a:extLst>
          </p:cNvPr>
          <p:cNvSpPr>
            <a:spLocks noGrp="1"/>
          </p:cNvSpPr>
          <p:nvPr>
            <p:ph type="title" hasCustomPrompt="1"/>
          </p:nvPr>
        </p:nvSpPr>
        <p:spPr/>
        <p:txBody>
          <a:bodyPr/>
          <a:lstStyle/>
          <a:p>
            <a:r>
              <a:rPr lang="en-US"/>
              <a:t>Click to edit title copy</a:t>
            </a:r>
          </a:p>
        </p:txBody>
      </p:sp>
      <p:sp>
        <p:nvSpPr>
          <p:cNvPr id="9" name="Footer Placeholder 8">
            <a:extLst>
              <a:ext uri="{FF2B5EF4-FFF2-40B4-BE49-F238E27FC236}">
                <a16:creationId xmlns:a16="http://schemas.microsoft.com/office/drawing/2014/main" id="{043E303C-1B5F-0073-FD40-44367B52C447}"/>
              </a:ext>
            </a:extLst>
          </p:cNvPr>
          <p:cNvSpPr>
            <a:spLocks noGrp="1"/>
          </p:cNvSpPr>
          <p:nvPr>
            <p:ph type="ftr" sz="quarter" idx="10"/>
          </p:nvPr>
        </p:nvSpPr>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858F24B1-8FC0-C5E1-44AE-58E785BE7CEF}"/>
              </a:ext>
            </a:extLst>
          </p:cNvPr>
          <p:cNvSpPr>
            <a:spLocks noGrp="1"/>
          </p:cNvSpPr>
          <p:nvPr>
            <p:ph type="sldNum" sz="quarter" idx="11"/>
          </p:nvPr>
        </p:nvSpPr>
        <p:spPr/>
        <p:txBody>
          <a:bodyPr/>
          <a:lstStyle/>
          <a:p>
            <a:fld id="{D7756E16-444E-B644-B3D8-50D596555EAF}" type="slidenum">
              <a:rPr lang="en-US" smtClean="0"/>
              <a:pPr/>
              <a:t>‹#›</a:t>
            </a:fld>
            <a:endParaRPr lang="en-US"/>
          </a:p>
        </p:txBody>
      </p:sp>
      <p:pic>
        <p:nvPicPr>
          <p:cNvPr id="2" name="Picture 1" descr="A pixelated heart on a black background&#10;&#10;AI-generated content may be incorrect.">
            <a:extLst>
              <a:ext uri="{FF2B5EF4-FFF2-40B4-BE49-F238E27FC236}">
                <a16:creationId xmlns:a16="http://schemas.microsoft.com/office/drawing/2014/main" id="{C9336315-0BD2-F5EF-8F65-2A8A23E7E6C8}"/>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419185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2"/>
        </a:solidFill>
        <a:effectLst/>
      </p:bgPr>
    </p:bg>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DA93B329-8F79-1253-E062-6835FCDE39F8}"/>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4" name="Picture 3" descr="A black background with a black square&#10;&#10;AI-generated content may be incorrect.">
            <a:extLst>
              <a:ext uri="{FF2B5EF4-FFF2-40B4-BE49-F238E27FC236}">
                <a16:creationId xmlns:a16="http://schemas.microsoft.com/office/drawing/2014/main" id="{392D6321-D038-3214-5CAA-DD8DA7FCB8C1}"/>
              </a:ext>
            </a:extLst>
          </p:cNvPr>
          <p:cNvPicPr>
            <a:picLocks noChangeAspect="1"/>
          </p:cNvPicPr>
          <p:nvPr userDrawn="1"/>
        </p:nvPicPr>
        <p:blipFill>
          <a:blip r:embed="rId2"/>
          <a:stretch>
            <a:fillRect/>
          </a:stretch>
        </p:blipFill>
        <p:spPr>
          <a:xfrm>
            <a:off x="377595" y="313672"/>
            <a:ext cx="2266213" cy="1337618"/>
          </a:xfrm>
          <a:prstGeom prst="rect">
            <a:avLst/>
          </a:prstGeom>
        </p:spPr>
      </p:pic>
    </p:spTree>
    <p:extLst>
      <p:ext uri="{BB962C8B-B14F-4D97-AF65-F5344CB8AC3E}">
        <p14:creationId xmlns:p14="http://schemas.microsoft.com/office/powerpoint/2010/main" val="13742466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with Subheadline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ECDA9-4145-BBF7-19CC-596A5D55CF8C}"/>
              </a:ext>
            </a:extLst>
          </p:cNvPr>
          <p:cNvSpPr>
            <a:spLocks noGrp="1"/>
          </p:cNvSpPr>
          <p:nvPr>
            <p:ph type="title" hasCustomPrompt="1"/>
          </p:nvPr>
        </p:nvSpPr>
        <p:spPr>
          <a:xfrm>
            <a:off x="635000" y="635000"/>
            <a:ext cx="10922000" cy="376115"/>
          </a:xfrm>
        </p:spPr>
        <p:txBody>
          <a:bodyPr anchor="t" anchorCtr="0"/>
          <a:lstStyle/>
          <a:p>
            <a:r>
              <a:rPr lang="en-US"/>
              <a:t>Click to edit title copy</a:t>
            </a:r>
          </a:p>
        </p:txBody>
      </p:sp>
      <p:sp>
        <p:nvSpPr>
          <p:cNvPr id="3" name="Content Placeholder 2">
            <a:extLst>
              <a:ext uri="{FF2B5EF4-FFF2-40B4-BE49-F238E27FC236}">
                <a16:creationId xmlns:a16="http://schemas.microsoft.com/office/drawing/2014/main" id="{95DB1521-3A12-5B98-7E7E-503423266619}"/>
              </a:ext>
            </a:extLst>
          </p:cNvPr>
          <p:cNvSpPr>
            <a:spLocks noGrp="1"/>
          </p:cNvSpPr>
          <p:nvPr>
            <p:ph idx="1" hasCustomPrompt="1"/>
          </p:nvPr>
        </p:nvSpPr>
        <p:spPr>
          <a:xfrm>
            <a:off x="635000" y="1677600"/>
            <a:ext cx="10909300" cy="4561275"/>
          </a:xfrm>
          <a:prstGeom prst="rect">
            <a:avLst/>
          </a:prstGeom>
        </p:spPr>
        <p:txBody>
          <a:bodyPr/>
          <a:lstStyle>
            <a:lvl1pPr marL="342900" indent="-342900">
              <a:buFont typeface="Arial" panose="020B0604020202020204" pitchFamily="34" charset="0"/>
              <a:buChar char="•"/>
              <a:defRPr sz="1800" b="0" i="0">
                <a:latin typeface="Basis Grt for Thrivent" panose="020B0503030604040103" pitchFamily="34" charset="0"/>
                <a:cs typeface="Basis Grt for Thrivent" panose="020B0503030604040103" pitchFamily="34" charset="0"/>
              </a:defRPr>
            </a:lvl1pPr>
            <a:lvl2pPr marL="7429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2pPr>
            <a:lvl3pPr marL="12001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3pPr>
            <a:lvl4pPr marL="16573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4pPr>
            <a:lvl5pPr marL="2000250" indent="-1714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5pPr>
          </a:lstStyle>
          <a:p>
            <a:pPr lvl="0"/>
            <a:r>
              <a:rPr lang="en-US"/>
              <a:t>Click to edit bullet list</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85DFE461-DFE6-AD31-65F9-2654119FC480}"/>
              </a:ext>
            </a:extLst>
          </p:cNvPr>
          <p:cNvSpPr>
            <a:spLocks noGrp="1"/>
          </p:cNvSpPr>
          <p:nvPr>
            <p:ph type="body" sz="quarter" idx="13" hasCustomPrompt="1"/>
          </p:nvPr>
        </p:nvSpPr>
        <p:spPr>
          <a:xfrm>
            <a:off x="635000" y="1177925"/>
            <a:ext cx="10944552"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9" name="Footer Placeholder 8">
            <a:extLst>
              <a:ext uri="{FF2B5EF4-FFF2-40B4-BE49-F238E27FC236}">
                <a16:creationId xmlns:a16="http://schemas.microsoft.com/office/drawing/2014/main" id="{1D07501E-B05B-28E6-B6EB-B3E66C963434}"/>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095271B3-FD5B-1419-F5E5-857F06E130DA}"/>
              </a:ext>
            </a:extLst>
          </p:cNvPr>
          <p:cNvSpPr>
            <a:spLocks noGrp="1"/>
          </p:cNvSpPr>
          <p:nvPr>
            <p:ph type="sldNum" sz="quarter" idx="15"/>
          </p:nvPr>
        </p:nvSpPr>
        <p:spPr/>
        <p:txBody>
          <a:bodyPr/>
          <a:lstStyle/>
          <a:p>
            <a:fld id="{D7756E16-444E-B644-B3D8-50D596555EAF}" type="slidenum">
              <a:rPr lang="en-US" smtClean="0"/>
              <a:pPr/>
              <a:t>‹#›</a:t>
            </a:fld>
            <a:endParaRPr lang="en-US"/>
          </a:p>
        </p:txBody>
      </p:sp>
      <p:pic>
        <p:nvPicPr>
          <p:cNvPr id="4" name="Picture 3" descr="A pixelated heart on a black background&#10;&#10;AI-generated content may be incorrect.">
            <a:extLst>
              <a:ext uri="{FF2B5EF4-FFF2-40B4-BE49-F238E27FC236}">
                <a16:creationId xmlns:a16="http://schemas.microsoft.com/office/drawing/2014/main" id="{C566DF36-AC22-B905-F3AF-E2AC7D2587E6}"/>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5907712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Subheadline with Body Cop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10922000" cy="384908"/>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10922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Footer Placeholder 9">
            <a:extLst>
              <a:ext uri="{FF2B5EF4-FFF2-40B4-BE49-F238E27FC236}">
                <a16:creationId xmlns:a16="http://schemas.microsoft.com/office/drawing/2014/main" id="{013F8FAE-B456-DBA0-97A4-FB272953DECC}"/>
              </a:ext>
            </a:extLst>
          </p:cNvPr>
          <p:cNvSpPr>
            <a:spLocks noGrp="1"/>
          </p:cNvSpPr>
          <p:nvPr>
            <p:ph type="ftr" sz="quarter" idx="15"/>
          </p:nvPr>
        </p:nvSpPr>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9469F3C3-2C8E-50E1-B0AF-77C8B89A10AD}"/>
              </a:ext>
            </a:extLst>
          </p:cNvPr>
          <p:cNvSpPr>
            <a:spLocks noGrp="1"/>
          </p:cNvSpPr>
          <p:nvPr>
            <p:ph type="sldNum" sz="quarter" idx="16"/>
          </p:nvPr>
        </p:nvSpPr>
        <p:spPr/>
        <p:txBody>
          <a:bodyPr/>
          <a:lstStyle/>
          <a:p>
            <a:fld id="{D7756E16-444E-B644-B3D8-50D596555EAF}" type="slidenum">
              <a:rPr lang="en-US" smtClean="0"/>
              <a:pPr/>
              <a:t>‹#›</a:t>
            </a:fld>
            <a:endParaRPr lang="en-US"/>
          </a:p>
        </p:txBody>
      </p:sp>
      <p:sp>
        <p:nvSpPr>
          <p:cNvPr id="6" name="Text Placeholder 5">
            <a:extLst>
              <a:ext uri="{FF2B5EF4-FFF2-40B4-BE49-F238E27FC236}">
                <a16:creationId xmlns:a16="http://schemas.microsoft.com/office/drawing/2014/main" id="{A8924F49-9B95-158C-549D-49BA3918209A}"/>
              </a:ext>
            </a:extLst>
          </p:cNvPr>
          <p:cNvSpPr>
            <a:spLocks noGrp="1"/>
          </p:cNvSpPr>
          <p:nvPr>
            <p:ph type="body" sz="quarter" idx="17" hasCustomPrompt="1"/>
          </p:nvPr>
        </p:nvSpPr>
        <p:spPr>
          <a:xfrm>
            <a:off x="635000" y="1684338"/>
            <a:ext cx="1092200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DAE4388D-6565-B46B-8BEF-F337C37A5C43}"/>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164372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50/50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318991" cy="384908"/>
          </a:xfrm>
        </p:spPr>
        <p:txBody>
          <a:bodyPr anchor="t" anchorCtr="0">
            <a:noAutofit/>
          </a:bodyPr>
          <a:lstStyle/>
          <a:p>
            <a:r>
              <a:rPr lang="en-US"/>
              <a:t>Click to edit title copy</a:t>
            </a:r>
          </a:p>
        </p:txBody>
      </p:sp>
      <p:pic>
        <p:nvPicPr>
          <p:cNvPr id="9" name="Picture 8">
            <a:extLst>
              <a:ext uri="{FF2B5EF4-FFF2-40B4-BE49-F238E27FC236}">
                <a16:creationId xmlns:a16="http://schemas.microsoft.com/office/drawing/2014/main" id="{64FDA665-13D7-40D1-3254-6FB625319B6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pic>
        <p:nvPicPr>
          <p:cNvPr id="4" name="Picture 3" descr="A person standing in front of a desk with a computer and a phone&#10;&#10;Description automatically generated">
            <a:extLst>
              <a:ext uri="{FF2B5EF4-FFF2-40B4-BE49-F238E27FC236}">
                <a16:creationId xmlns:a16="http://schemas.microsoft.com/office/drawing/2014/main" id="{7B99E5EC-7CEB-92C5-C25B-9C706952E204}"/>
              </a:ext>
            </a:extLst>
          </p:cNvPr>
          <p:cNvPicPr>
            <a:picLocks noChangeAspect="1"/>
          </p:cNvPicPr>
          <p:nvPr userDrawn="1"/>
        </p:nvPicPr>
        <p:blipFill>
          <a:blip r:embed="rId3" cstate="screen">
            <a:extLst>
              <a:ext uri="{28A0092B-C50C-407E-A947-70E740481C1C}">
                <a14:useLocalDpi xmlns:a14="http://schemas.microsoft.com/office/drawing/2010/main"/>
              </a:ext>
            </a:extLst>
          </a:blip>
          <a:srcRect l="6994" r="26339"/>
          <a:stretch/>
        </p:blipFill>
        <p:spPr>
          <a:xfrm>
            <a:off x="6096000" y="0"/>
            <a:ext cx="6096000" cy="6858000"/>
          </a:xfrm>
          <a:prstGeom prst="rect">
            <a:avLst/>
          </a:prstGeom>
        </p:spPr>
      </p:pic>
      <p:sp>
        <p:nvSpPr>
          <p:cNvPr id="7" name="Picture Placeholder 11">
            <a:extLst>
              <a:ext uri="{FF2B5EF4-FFF2-40B4-BE49-F238E27FC236}">
                <a16:creationId xmlns:a16="http://schemas.microsoft.com/office/drawing/2014/main" id="{05F3868B-82D8-690E-AC2D-4C953D945756}"/>
              </a:ext>
            </a:extLst>
          </p:cNvPr>
          <p:cNvSpPr>
            <a:spLocks noGrp="1"/>
          </p:cNvSpPr>
          <p:nvPr>
            <p:ph type="pic" sz="quarter" idx="30" hasCustomPrompt="1"/>
          </p:nvPr>
        </p:nvSpPr>
        <p:spPr>
          <a:xfrm>
            <a:off x="6096000" y="0"/>
            <a:ext cx="609600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13" name="Footer Placeholder 12">
            <a:extLst>
              <a:ext uri="{FF2B5EF4-FFF2-40B4-BE49-F238E27FC236}">
                <a16:creationId xmlns:a16="http://schemas.microsoft.com/office/drawing/2014/main" id="{C088F616-18E8-30DA-C148-6C40CB306F67}"/>
              </a:ext>
            </a:extLst>
          </p:cNvPr>
          <p:cNvSpPr>
            <a:spLocks noGrp="1"/>
          </p:cNvSpPr>
          <p:nvPr>
            <p:ph type="ftr" sz="quarter" idx="32"/>
          </p:nvPr>
        </p:nvSpPr>
        <p:spPr/>
        <p:txBody>
          <a:bodyPr/>
          <a:lstStyle/>
          <a:p>
            <a:r>
              <a:rPr lang="en-US"/>
              <a:t>©2025 Thrivent Charitable™ | All rights reserved. Do not distribute without authorization.</a:t>
            </a:r>
          </a:p>
        </p:txBody>
      </p:sp>
      <p:sp>
        <p:nvSpPr>
          <p:cNvPr id="14" name="Slide Number Placeholder 13">
            <a:extLst>
              <a:ext uri="{FF2B5EF4-FFF2-40B4-BE49-F238E27FC236}">
                <a16:creationId xmlns:a16="http://schemas.microsoft.com/office/drawing/2014/main" id="{B32F9609-33E2-60B9-B6A1-C41D7C240B1C}"/>
              </a:ext>
            </a:extLst>
          </p:cNvPr>
          <p:cNvSpPr>
            <a:spLocks noGrp="1"/>
          </p:cNvSpPr>
          <p:nvPr>
            <p:ph type="sldNum" sz="quarter" idx="33"/>
          </p:nvPr>
        </p:nvSpPr>
        <p:spPr/>
        <p:txBody>
          <a:bodyPr/>
          <a:lstStyle/>
          <a:p>
            <a:fld id="{D7756E16-444E-B644-B3D8-50D596555EAF}" type="slidenum">
              <a:rPr lang="en-US" smtClean="0"/>
              <a:pPr/>
              <a:t>‹#›</a:t>
            </a:fld>
            <a:endParaRPr lang="en-US"/>
          </a:p>
        </p:txBody>
      </p:sp>
      <p:sp>
        <p:nvSpPr>
          <p:cNvPr id="11" name="Text Placeholder 5">
            <a:extLst>
              <a:ext uri="{FF2B5EF4-FFF2-40B4-BE49-F238E27FC236}">
                <a16:creationId xmlns:a16="http://schemas.microsoft.com/office/drawing/2014/main" id="{9AC53EEF-7C1A-EA23-5AB3-B8890CFAC1ED}"/>
              </a:ext>
            </a:extLst>
          </p:cNvPr>
          <p:cNvSpPr>
            <a:spLocks noGrp="1"/>
          </p:cNvSpPr>
          <p:nvPr>
            <p:ph type="body" sz="quarter" idx="34" hasCustomPrompt="1"/>
          </p:nvPr>
        </p:nvSpPr>
        <p:spPr>
          <a:xfrm>
            <a:off x="635000" y="1684338"/>
            <a:ext cx="531899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3623214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50/50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318991" cy="384908"/>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pic>
        <p:nvPicPr>
          <p:cNvPr id="8" name="Picture 7">
            <a:extLst>
              <a:ext uri="{FF2B5EF4-FFF2-40B4-BE49-F238E27FC236}">
                <a16:creationId xmlns:a16="http://schemas.microsoft.com/office/drawing/2014/main" id="{96CE240A-E660-5BE3-64AB-5BB3A22F27FB}"/>
              </a:ext>
            </a:extLst>
          </p:cNvPr>
          <p:cNvPicPr>
            <a:picLocks noChangeAspect="1"/>
          </p:cNvPicPr>
          <p:nvPr userDrawn="1"/>
        </p:nvPicPr>
        <p:blipFill>
          <a:blip r:embed="rId2"/>
          <a:srcRect l="19614" r="13732"/>
          <a:stretch/>
        </p:blipFill>
        <p:spPr>
          <a:xfrm>
            <a:off x="6096000" y="0"/>
            <a:ext cx="6096000" cy="6858000"/>
          </a:xfrm>
          <a:prstGeom prst="rect">
            <a:avLst/>
          </a:prstGeom>
        </p:spPr>
      </p:pic>
      <p:sp>
        <p:nvSpPr>
          <p:cNvPr id="13" name="Footer Placeholder 12">
            <a:extLst>
              <a:ext uri="{FF2B5EF4-FFF2-40B4-BE49-F238E27FC236}">
                <a16:creationId xmlns:a16="http://schemas.microsoft.com/office/drawing/2014/main" id="{38A06AFF-459B-F88E-04F5-71FD135F926E}"/>
              </a:ext>
            </a:extLst>
          </p:cNvPr>
          <p:cNvSpPr>
            <a:spLocks noGrp="1"/>
          </p:cNvSpPr>
          <p:nvPr>
            <p:ph type="ftr" sz="quarter" idx="32"/>
          </p:nvPr>
        </p:nvSpPr>
        <p:spPr/>
        <p:txBody>
          <a:bodyPr/>
          <a:lstStyle/>
          <a:p>
            <a:r>
              <a:rPr lang="en-US"/>
              <a:t>©2025 Thrivent Charitable™ | All rights reserved. Do not distribute without authorization.</a:t>
            </a:r>
          </a:p>
        </p:txBody>
      </p:sp>
      <p:sp>
        <p:nvSpPr>
          <p:cNvPr id="14" name="Slide Number Placeholder 13">
            <a:extLst>
              <a:ext uri="{FF2B5EF4-FFF2-40B4-BE49-F238E27FC236}">
                <a16:creationId xmlns:a16="http://schemas.microsoft.com/office/drawing/2014/main" id="{22349669-A5B3-3566-5077-21890B192EE6}"/>
              </a:ext>
            </a:extLst>
          </p:cNvPr>
          <p:cNvSpPr>
            <a:spLocks noGrp="1"/>
          </p:cNvSpPr>
          <p:nvPr>
            <p:ph type="sldNum" sz="quarter" idx="33"/>
          </p:nvPr>
        </p:nvSpPr>
        <p:spPr/>
        <p:txBody>
          <a:bodyPr/>
          <a:lstStyle/>
          <a:p>
            <a:fld id="{D7756E16-444E-B644-B3D8-50D596555EAF}" type="slidenum">
              <a:rPr lang="en-US" smtClean="0"/>
              <a:pPr/>
              <a:t>‹#›</a:t>
            </a:fld>
            <a:endParaRPr lang="en-US"/>
          </a:p>
        </p:txBody>
      </p:sp>
      <p:sp>
        <p:nvSpPr>
          <p:cNvPr id="5" name="Text Placeholder 5">
            <a:extLst>
              <a:ext uri="{FF2B5EF4-FFF2-40B4-BE49-F238E27FC236}">
                <a16:creationId xmlns:a16="http://schemas.microsoft.com/office/drawing/2014/main" id="{C6D04A8A-5845-0AE8-1903-48F78FA25D8C}"/>
              </a:ext>
            </a:extLst>
          </p:cNvPr>
          <p:cNvSpPr>
            <a:spLocks noGrp="1"/>
          </p:cNvSpPr>
          <p:nvPr>
            <p:ph type="body" sz="quarter" idx="34" hasCustomPrompt="1"/>
          </p:nvPr>
        </p:nvSpPr>
        <p:spPr>
          <a:xfrm>
            <a:off x="635000" y="1684338"/>
            <a:ext cx="531899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3485401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1/3 Layout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461000" cy="478692"/>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68731"/>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4" name="Content Placeholder 2">
            <a:extLst>
              <a:ext uri="{FF2B5EF4-FFF2-40B4-BE49-F238E27FC236}">
                <a16:creationId xmlns:a16="http://schemas.microsoft.com/office/drawing/2014/main" id="{F1399346-50A0-1133-5F79-7DA0AF2E56EA}"/>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9" name="Footer Placeholder 8">
            <a:extLst>
              <a:ext uri="{FF2B5EF4-FFF2-40B4-BE49-F238E27FC236}">
                <a16:creationId xmlns:a16="http://schemas.microsoft.com/office/drawing/2014/main" id="{C3844B4B-1964-FA9F-F5E9-216979ABE905}"/>
              </a:ext>
            </a:extLst>
          </p:cNvPr>
          <p:cNvSpPr>
            <a:spLocks noGrp="1"/>
          </p:cNvSpPr>
          <p:nvPr>
            <p:ph type="ftr" sz="quarter" idx="37"/>
          </p:nvPr>
        </p:nvSpPr>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7B791A7D-EBD1-481C-F3B1-D4B150FE7000}"/>
              </a:ext>
            </a:extLst>
          </p:cNvPr>
          <p:cNvSpPr>
            <a:spLocks noGrp="1"/>
          </p:cNvSpPr>
          <p:nvPr>
            <p:ph type="sldNum" sz="quarter" idx="38"/>
          </p:nvPr>
        </p:nvSpPr>
        <p:spPr/>
        <p:txBody>
          <a:bodyPr/>
          <a:lstStyle/>
          <a:p>
            <a:fld id="{D7756E16-444E-B644-B3D8-50D596555EAF}" type="slidenum">
              <a:rPr lang="en-US" smtClean="0"/>
              <a:pPr/>
              <a:t>‹#›</a:t>
            </a:fld>
            <a:endParaRPr lang="en-US"/>
          </a:p>
        </p:txBody>
      </p:sp>
      <p:sp>
        <p:nvSpPr>
          <p:cNvPr id="7" name="Text Placeholder 5">
            <a:extLst>
              <a:ext uri="{FF2B5EF4-FFF2-40B4-BE49-F238E27FC236}">
                <a16:creationId xmlns:a16="http://schemas.microsoft.com/office/drawing/2014/main" id="{61583B4B-C54F-A5FD-6504-0347C011CE23}"/>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2107238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1/3 Layout with Dark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2AB1814-E501-8C40-63DA-A99091E2B4CA}"/>
              </a:ext>
            </a:extLst>
          </p:cNvPr>
          <p:cNvSpPr/>
          <p:nvPr userDrawn="1"/>
        </p:nvSpPr>
        <p:spPr>
          <a:xfrm>
            <a:off x="7851227" y="-126124"/>
            <a:ext cx="4424855" cy="710499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486047"/>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43856" y="1168975"/>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4" name="Text Placeholder 13">
            <a:extLst>
              <a:ext uri="{FF2B5EF4-FFF2-40B4-BE49-F238E27FC236}">
                <a16:creationId xmlns:a16="http://schemas.microsoft.com/office/drawing/2014/main" id="{07A3E9DB-2821-A961-D217-0E94583A4CB5}"/>
              </a:ext>
            </a:extLst>
          </p:cNvPr>
          <p:cNvSpPr>
            <a:spLocks noGrp="1"/>
          </p:cNvSpPr>
          <p:nvPr>
            <p:ph type="body" sz="quarter" idx="37" hasCustomPrompt="1"/>
          </p:nvPr>
        </p:nvSpPr>
        <p:spPr>
          <a:xfrm>
            <a:off x="8724056" y="2502608"/>
            <a:ext cx="2855496" cy="915048"/>
          </a:xfrm>
          <a:prstGeom prst="rect">
            <a:avLst/>
          </a:prstGeom>
        </p:spPr>
        <p:txBody>
          <a:bodyPr/>
          <a:lstStyle>
            <a:lvl1pPr>
              <a:defRPr sz="3200" b="0" i="0">
                <a:solidFill>
                  <a:schemeClr val="tx2"/>
                </a:solidFill>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this pull quote.”</a:t>
            </a:r>
          </a:p>
        </p:txBody>
      </p:sp>
      <p:sp>
        <p:nvSpPr>
          <p:cNvPr id="10" name="Footer Placeholder 9">
            <a:extLst>
              <a:ext uri="{FF2B5EF4-FFF2-40B4-BE49-F238E27FC236}">
                <a16:creationId xmlns:a16="http://schemas.microsoft.com/office/drawing/2014/main" id="{136B956F-F82B-6BDE-B05C-490D6D70F0B9}"/>
              </a:ext>
            </a:extLst>
          </p:cNvPr>
          <p:cNvSpPr>
            <a:spLocks noGrp="1"/>
          </p:cNvSpPr>
          <p:nvPr>
            <p:ph type="ftr" sz="quarter" idx="38"/>
          </p:nvPr>
        </p:nvSpPr>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6552EF1F-D983-A5A6-3C4B-A07A71665D6A}"/>
              </a:ext>
            </a:extLst>
          </p:cNvPr>
          <p:cNvSpPr>
            <a:spLocks noGrp="1"/>
          </p:cNvSpPr>
          <p:nvPr>
            <p:ph type="sldNum" sz="quarter" idx="39"/>
          </p:nvPr>
        </p:nvSpPr>
        <p:spPr/>
        <p:txBody>
          <a:bodyPr/>
          <a:lstStyle/>
          <a:p>
            <a:fld id="{D7756E16-444E-B644-B3D8-50D596555EAF}" type="slidenum">
              <a:rPr lang="en-US" smtClean="0"/>
              <a:pPr/>
              <a:t>‹#›</a:t>
            </a:fld>
            <a:endParaRPr lang="en-US"/>
          </a:p>
        </p:txBody>
      </p:sp>
      <p:sp>
        <p:nvSpPr>
          <p:cNvPr id="17" name="Text Placeholder 12">
            <a:extLst>
              <a:ext uri="{FF2B5EF4-FFF2-40B4-BE49-F238E27FC236}">
                <a16:creationId xmlns:a16="http://schemas.microsoft.com/office/drawing/2014/main" id="{33FA298A-6856-9284-BB9D-FB54EEC46B5E}"/>
              </a:ext>
            </a:extLst>
          </p:cNvPr>
          <p:cNvSpPr>
            <a:spLocks noGrp="1"/>
          </p:cNvSpPr>
          <p:nvPr>
            <p:ph type="body" sz="quarter" idx="40" hasCustomPrompt="1"/>
          </p:nvPr>
        </p:nvSpPr>
        <p:spPr>
          <a:xfrm>
            <a:off x="9483969" y="3637960"/>
            <a:ext cx="2093569" cy="519292"/>
          </a:xfrm>
          <a:prstGeom prst="rect">
            <a:avLst/>
          </a:prstGeom>
        </p:spPr>
        <p:txBody>
          <a:bodyPr/>
          <a:lstStyle>
            <a:lvl1pPr algn="r">
              <a:defRPr sz="1200" b="1" i="0" spc="80" baseline="0">
                <a:solidFill>
                  <a:schemeClr val="tx2"/>
                </a:solidFill>
                <a:latin typeface="Basis Grt for Thrivent" panose="020B0503030604040103" pitchFamily="34" charset="0"/>
                <a:cs typeface="Basis Grt for Thrivent" panose="020B0503030604040103" pitchFamily="34" charset="0"/>
              </a:defRPr>
            </a:lvl1pPr>
          </a:lstStyle>
          <a:p>
            <a:pPr lvl="0"/>
            <a:r>
              <a:rPr lang="en-US"/>
              <a:t>CLICK TO EDIT FIRST AND LAST NAME</a:t>
            </a:r>
          </a:p>
        </p:txBody>
      </p:sp>
      <p:pic>
        <p:nvPicPr>
          <p:cNvPr id="6" name="Picture 5" descr="A white text on a black background&#10;&#10;AI-generated content may be incorrect.">
            <a:extLst>
              <a:ext uri="{FF2B5EF4-FFF2-40B4-BE49-F238E27FC236}">
                <a16:creationId xmlns:a16="http://schemas.microsoft.com/office/drawing/2014/main" id="{51CF3A7B-5D40-117B-0667-397C651E5AC8}"/>
              </a:ext>
            </a:extLst>
          </p:cNvPr>
          <p:cNvPicPr>
            <a:picLocks noChangeAspect="1"/>
          </p:cNvPicPr>
          <p:nvPr userDrawn="1"/>
        </p:nvPicPr>
        <p:blipFill>
          <a:blip r:embed="rId2"/>
          <a:stretch>
            <a:fillRect/>
          </a:stretch>
        </p:blipFill>
        <p:spPr>
          <a:xfrm>
            <a:off x="10740622" y="6358736"/>
            <a:ext cx="1295667" cy="369960"/>
          </a:xfrm>
          <a:prstGeom prst="rect">
            <a:avLst/>
          </a:prstGeom>
        </p:spPr>
      </p:pic>
      <p:sp>
        <p:nvSpPr>
          <p:cNvPr id="9" name="Content Placeholder 2">
            <a:extLst>
              <a:ext uri="{FF2B5EF4-FFF2-40B4-BE49-F238E27FC236}">
                <a16:creationId xmlns:a16="http://schemas.microsoft.com/office/drawing/2014/main" id="{E0E44635-51D3-941F-412D-0548D8D0E299}"/>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9B527FCB-8E5A-4829-BEF8-2449FD480A19}"/>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26332203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1/3 Layout with Light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6673BF-F262-A171-5B03-2E400EAADC22}"/>
              </a:ext>
            </a:extLst>
          </p:cNvPr>
          <p:cNvSpPr/>
          <p:nvPr userDrawn="1"/>
        </p:nvSpPr>
        <p:spPr>
          <a:xfrm>
            <a:off x="7851227" y="-126124"/>
            <a:ext cx="4424855" cy="7104993"/>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502139"/>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69473"/>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Text Placeholder 9">
            <a:extLst>
              <a:ext uri="{FF2B5EF4-FFF2-40B4-BE49-F238E27FC236}">
                <a16:creationId xmlns:a16="http://schemas.microsoft.com/office/drawing/2014/main" id="{62A28DD4-584C-4CBF-8D1D-F68FEAB9B6E2}"/>
              </a:ext>
            </a:extLst>
          </p:cNvPr>
          <p:cNvSpPr>
            <a:spLocks noGrp="1"/>
          </p:cNvSpPr>
          <p:nvPr>
            <p:ph type="body" sz="quarter" idx="37" hasCustomPrompt="1"/>
          </p:nvPr>
        </p:nvSpPr>
        <p:spPr>
          <a:xfrm>
            <a:off x="8590800" y="1536636"/>
            <a:ext cx="3031706" cy="899276"/>
          </a:xfrm>
          <a:prstGeom prst="rect">
            <a:avLst/>
          </a:prstGeom>
        </p:spPr>
        <p:txBody>
          <a:bodyPr/>
          <a:lstStyle>
            <a:lvl1pPr algn="ctr">
              <a:defRPr sz="3600" b="0" i="0">
                <a:latin typeface="Basis Grt for Thrivent OffWhite" panose="020B0503030604040103" pitchFamily="34" charset="0"/>
                <a:cs typeface="Basis Grt for Thrivent OffWhite" panose="020B0503030604040103" pitchFamily="34" charset="0"/>
              </a:defRPr>
            </a:lvl1pPr>
          </a:lstStyle>
          <a:p>
            <a:pPr lvl="0"/>
            <a:r>
              <a:rPr lang="en-US"/>
              <a:t>CLICK TO EDIT STAT</a:t>
            </a:r>
          </a:p>
        </p:txBody>
      </p:sp>
      <p:sp>
        <p:nvSpPr>
          <p:cNvPr id="17" name="Text Placeholder 9">
            <a:extLst>
              <a:ext uri="{FF2B5EF4-FFF2-40B4-BE49-F238E27FC236}">
                <a16:creationId xmlns:a16="http://schemas.microsoft.com/office/drawing/2014/main" id="{54B862F0-0504-9E0E-187E-5C97C4C8BCAF}"/>
              </a:ext>
            </a:extLst>
          </p:cNvPr>
          <p:cNvSpPr>
            <a:spLocks noGrp="1"/>
          </p:cNvSpPr>
          <p:nvPr>
            <p:ph type="body" sz="quarter" idx="38" hasCustomPrompt="1"/>
          </p:nvPr>
        </p:nvSpPr>
        <p:spPr>
          <a:xfrm>
            <a:off x="8590800" y="2556817"/>
            <a:ext cx="3031706" cy="221898"/>
          </a:xfrm>
          <a:prstGeom prst="rect">
            <a:avLst/>
          </a:prstGeom>
        </p:spPr>
        <p:txBody>
          <a:bodyPr/>
          <a:lstStyle>
            <a:lvl1pPr algn="ctr">
              <a:defRPr sz="1200" b="1" i="0" spc="80" baseline="0">
                <a:latin typeface="Basis Grt for Thrivent" panose="020B0503030604040103" pitchFamily="34" charset="0"/>
                <a:cs typeface="Basis Grt for Thrivent" panose="020B0503030604040103" pitchFamily="34" charset="0"/>
              </a:defRPr>
            </a:lvl1pPr>
          </a:lstStyle>
          <a:p>
            <a:pPr lvl="0"/>
            <a:r>
              <a:rPr lang="en-US"/>
              <a:t>CLICK TO EDIT CALL OUT</a:t>
            </a:r>
          </a:p>
        </p:txBody>
      </p:sp>
      <p:sp>
        <p:nvSpPr>
          <p:cNvPr id="18" name="Text Placeholder 9">
            <a:extLst>
              <a:ext uri="{FF2B5EF4-FFF2-40B4-BE49-F238E27FC236}">
                <a16:creationId xmlns:a16="http://schemas.microsoft.com/office/drawing/2014/main" id="{58619385-CF1C-AB0E-7AAA-0A1CD6B0D63E}"/>
              </a:ext>
            </a:extLst>
          </p:cNvPr>
          <p:cNvSpPr>
            <a:spLocks noGrp="1"/>
          </p:cNvSpPr>
          <p:nvPr>
            <p:ph type="body" sz="quarter" idx="39" hasCustomPrompt="1"/>
          </p:nvPr>
        </p:nvSpPr>
        <p:spPr>
          <a:xfrm>
            <a:off x="8590800" y="3757576"/>
            <a:ext cx="3031706" cy="899276"/>
          </a:xfrm>
          <a:prstGeom prst="rect">
            <a:avLst/>
          </a:prstGeom>
        </p:spPr>
        <p:txBody>
          <a:bodyPr/>
          <a:lstStyle>
            <a:lvl1pPr algn="ctr">
              <a:defRPr sz="3600" b="0" i="0">
                <a:latin typeface="Basis Grt for Thrivent OffWhite" panose="020B0503030604040103" pitchFamily="34" charset="0"/>
                <a:cs typeface="Basis Grt for Thrivent OffWhite" panose="020B0503030604040103" pitchFamily="34" charset="0"/>
              </a:defRPr>
            </a:lvl1pPr>
          </a:lstStyle>
          <a:p>
            <a:pPr lvl="0"/>
            <a:r>
              <a:rPr lang="en-US"/>
              <a:t>CLICK TO EDIT STAT</a:t>
            </a:r>
          </a:p>
        </p:txBody>
      </p:sp>
      <p:sp>
        <p:nvSpPr>
          <p:cNvPr id="19" name="Text Placeholder 9">
            <a:extLst>
              <a:ext uri="{FF2B5EF4-FFF2-40B4-BE49-F238E27FC236}">
                <a16:creationId xmlns:a16="http://schemas.microsoft.com/office/drawing/2014/main" id="{DE8F1801-24B0-F930-2C5E-07133946E86A}"/>
              </a:ext>
            </a:extLst>
          </p:cNvPr>
          <p:cNvSpPr>
            <a:spLocks noGrp="1"/>
          </p:cNvSpPr>
          <p:nvPr>
            <p:ph type="body" sz="quarter" idx="40" hasCustomPrompt="1"/>
          </p:nvPr>
        </p:nvSpPr>
        <p:spPr>
          <a:xfrm>
            <a:off x="8590800" y="4767843"/>
            <a:ext cx="3031706" cy="221898"/>
          </a:xfrm>
          <a:prstGeom prst="rect">
            <a:avLst/>
          </a:prstGeom>
        </p:spPr>
        <p:txBody>
          <a:bodyPr/>
          <a:lstStyle>
            <a:lvl1pPr algn="ctr">
              <a:defRPr sz="1200" b="1" i="0" spc="80" baseline="0">
                <a:latin typeface="Basis Grt for Thrivent" panose="020B0503030604040103" pitchFamily="34" charset="0"/>
                <a:cs typeface="Basis Grt for Thrivent" panose="020B0503030604040103" pitchFamily="34" charset="0"/>
              </a:defRPr>
            </a:lvl1pPr>
          </a:lstStyle>
          <a:p>
            <a:pPr lvl="0"/>
            <a:r>
              <a:rPr lang="en-US"/>
              <a:t>CLICK TO EDIT CALL OUT</a:t>
            </a:r>
          </a:p>
        </p:txBody>
      </p:sp>
      <p:sp>
        <p:nvSpPr>
          <p:cNvPr id="11" name="Footer Placeholder 10">
            <a:extLst>
              <a:ext uri="{FF2B5EF4-FFF2-40B4-BE49-F238E27FC236}">
                <a16:creationId xmlns:a16="http://schemas.microsoft.com/office/drawing/2014/main" id="{4E843BCB-C0FF-A3C3-0822-52B5DD60406E}"/>
              </a:ext>
            </a:extLst>
          </p:cNvPr>
          <p:cNvSpPr>
            <a:spLocks noGrp="1"/>
          </p:cNvSpPr>
          <p:nvPr>
            <p:ph type="ftr" sz="quarter" idx="41"/>
          </p:nvPr>
        </p:nvSpPr>
        <p:spPr/>
        <p:txBody>
          <a:bodyPr/>
          <a:lstStyle/>
          <a:p>
            <a:r>
              <a:rPr lang="en-US"/>
              <a:t>©2025 Thrivent Charitable™ | All rights reserved. Do not distribute without authorization.</a:t>
            </a:r>
          </a:p>
        </p:txBody>
      </p:sp>
      <p:sp>
        <p:nvSpPr>
          <p:cNvPr id="12" name="Slide Number Placeholder 11">
            <a:extLst>
              <a:ext uri="{FF2B5EF4-FFF2-40B4-BE49-F238E27FC236}">
                <a16:creationId xmlns:a16="http://schemas.microsoft.com/office/drawing/2014/main" id="{4181D982-3841-035D-6015-E726027FD2CF}"/>
              </a:ext>
            </a:extLst>
          </p:cNvPr>
          <p:cNvSpPr>
            <a:spLocks noGrp="1"/>
          </p:cNvSpPr>
          <p:nvPr>
            <p:ph type="sldNum" sz="quarter" idx="42"/>
          </p:nvPr>
        </p:nvSpPr>
        <p:spPr/>
        <p:txBody>
          <a:bodyPr/>
          <a:lstStyle/>
          <a:p>
            <a:fld id="{D7756E16-444E-B644-B3D8-50D596555EAF}" type="slidenum">
              <a:rPr lang="en-US" smtClean="0"/>
              <a:pPr/>
              <a:t>‹#›</a:t>
            </a:fld>
            <a:endParaRPr lang="en-US"/>
          </a:p>
        </p:txBody>
      </p:sp>
      <p:sp>
        <p:nvSpPr>
          <p:cNvPr id="9" name="Content Placeholder 2">
            <a:extLst>
              <a:ext uri="{FF2B5EF4-FFF2-40B4-BE49-F238E27FC236}">
                <a16:creationId xmlns:a16="http://schemas.microsoft.com/office/drawing/2014/main" id="{851C90EE-F41D-C90F-1130-FDE2A94DCF16}"/>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3" name="Text Placeholder 5">
            <a:extLst>
              <a:ext uri="{FF2B5EF4-FFF2-40B4-BE49-F238E27FC236}">
                <a16:creationId xmlns:a16="http://schemas.microsoft.com/office/drawing/2014/main" id="{088DC3BA-0818-DB91-1AD4-1BF9EDEEDFB4}"/>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white text on a black background&#10;&#10;AI-generated content may be incorrect.">
            <a:extLst>
              <a:ext uri="{FF2B5EF4-FFF2-40B4-BE49-F238E27FC236}">
                <a16:creationId xmlns:a16="http://schemas.microsoft.com/office/drawing/2014/main" id="{6986B0EE-4758-4CDB-F033-5998F59A2BB3}"/>
              </a:ext>
            </a:extLst>
          </p:cNvPr>
          <p:cNvPicPr>
            <a:picLocks noChangeAspect="1"/>
          </p:cNvPicPr>
          <p:nvPr userDrawn="1"/>
        </p:nvPicPr>
        <p:blipFill>
          <a:blip r:embed="rId2"/>
          <a:stretch>
            <a:fillRect/>
          </a:stretch>
        </p:blipFill>
        <p:spPr>
          <a:xfrm>
            <a:off x="10740622" y="6358736"/>
            <a:ext cx="1295667" cy="369960"/>
          </a:xfrm>
          <a:prstGeom prst="rect">
            <a:avLst/>
          </a:prstGeom>
        </p:spPr>
      </p:pic>
    </p:spTree>
    <p:extLst>
      <p:ext uri="{BB962C8B-B14F-4D97-AF65-F5344CB8AC3E}">
        <p14:creationId xmlns:p14="http://schemas.microsoft.com/office/powerpoint/2010/main" val="40220259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50994"/>
            <a:ext cx="5308600" cy="556012"/>
          </a:xfrm>
        </p:spPr>
        <p:txBody>
          <a:bodyPr anchor="t" anchorCtr="0">
            <a:noAutofit/>
          </a:bodyPr>
          <a:lstStyle>
            <a:lvl1pPr>
              <a:defRPr sz="4400"/>
            </a:lvl1pPr>
          </a:lstStyle>
          <a:p>
            <a:r>
              <a:rPr lang="en-US"/>
              <a:t>Click to edit title</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4" name="Content Placeholder 2">
            <a:extLst>
              <a:ext uri="{FF2B5EF4-FFF2-40B4-BE49-F238E27FC236}">
                <a16:creationId xmlns:a16="http://schemas.microsoft.com/office/drawing/2014/main" id="{374299D1-E1B5-80C7-4278-DFE650612F5C}"/>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8" name="Footer Placeholder 7">
            <a:extLst>
              <a:ext uri="{FF2B5EF4-FFF2-40B4-BE49-F238E27FC236}">
                <a16:creationId xmlns:a16="http://schemas.microsoft.com/office/drawing/2014/main" id="{665A823C-4F92-9F51-377C-3F6EF71F81B6}"/>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1865F5D5-43D0-4A6D-457A-BBC628E99AA5}"/>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13" name="Text Placeholder 5">
            <a:extLst>
              <a:ext uri="{FF2B5EF4-FFF2-40B4-BE49-F238E27FC236}">
                <a16:creationId xmlns:a16="http://schemas.microsoft.com/office/drawing/2014/main" id="{7CB0A454-BCCF-B1D7-DBDB-34396880AE15}"/>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pixelated heart on a black background&#10;&#10;AI-generated content may be incorrect.">
            <a:extLst>
              <a:ext uri="{FF2B5EF4-FFF2-40B4-BE49-F238E27FC236}">
                <a16:creationId xmlns:a16="http://schemas.microsoft.com/office/drawing/2014/main" id="{516304F9-A64A-D500-0EFF-78B675CCEF02}"/>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420418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14365"/>
            <a:ext cx="5308600" cy="554124"/>
          </a:xfrm>
        </p:spPr>
        <p:txBody>
          <a:bodyPr anchor="t" anchorCtr="0">
            <a:noAutofit/>
          </a:bodyPr>
          <a:lstStyle>
            <a:lvl1pPr>
              <a:defRPr sz="4400">
                <a:solidFill>
                  <a:schemeClr val="tx2"/>
                </a:solidFill>
              </a:defRPr>
            </a:lvl1pPr>
          </a:lstStyle>
          <a:p>
            <a:r>
              <a:rPr lang="en-US"/>
              <a:t>Click to edit title </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8" name="Footer Placeholder 7">
            <a:extLst>
              <a:ext uri="{FF2B5EF4-FFF2-40B4-BE49-F238E27FC236}">
                <a16:creationId xmlns:a16="http://schemas.microsoft.com/office/drawing/2014/main" id="{7E7A916B-A6BF-C628-3749-5927E7FF49DD}"/>
              </a:ext>
            </a:extLst>
          </p:cNvPr>
          <p:cNvSpPr>
            <a:spLocks noGrp="1"/>
          </p:cNvSpPr>
          <p:nvPr>
            <p:ph type="ftr" sz="quarter" idx="30"/>
          </p:nvPr>
        </p:nvSpPr>
        <p:spPr/>
        <p:txBody>
          <a:bodyPr/>
          <a:lstStyle>
            <a:lvl1pPr>
              <a:defRPr>
                <a:solidFill>
                  <a:schemeClr val="tx2"/>
                </a:solidFill>
              </a:defRPr>
            </a:lvl1p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7F99FD54-C78E-4B70-451F-549DBA3DAE54}"/>
              </a:ext>
            </a:extLst>
          </p:cNvPr>
          <p:cNvSpPr>
            <a:spLocks noGrp="1"/>
          </p:cNvSpPr>
          <p:nvPr>
            <p:ph type="sldNum" sz="quarter" idx="31"/>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11" name="Content Placeholder 2">
            <a:extLst>
              <a:ext uri="{FF2B5EF4-FFF2-40B4-BE49-F238E27FC236}">
                <a16:creationId xmlns:a16="http://schemas.microsoft.com/office/drawing/2014/main" id="{1083184F-6EC6-C082-60C2-245D601452DD}"/>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7EC6217F-6118-C4D4-1E6C-AF6F9257DE0A}"/>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347D4C3C-4FFF-87F8-C921-5909F79DBC0C}"/>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506427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86377"/>
            <a:ext cx="5308600" cy="470389"/>
          </a:xfrm>
        </p:spPr>
        <p:txBody>
          <a:bodyPr anchor="t" anchorCtr="0">
            <a:noAutofit/>
          </a:bodyPr>
          <a:lstStyle>
            <a:lvl1pPr>
              <a:defRPr sz="4400"/>
            </a:lvl1pPr>
          </a:lstStyle>
          <a:p>
            <a:r>
              <a:rPr lang="en-US"/>
              <a:t>Click to edit title</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8" name="Footer Placeholder 7">
            <a:extLst>
              <a:ext uri="{FF2B5EF4-FFF2-40B4-BE49-F238E27FC236}">
                <a16:creationId xmlns:a16="http://schemas.microsoft.com/office/drawing/2014/main" id="{0A35D512-F5F5-1D92-38B2-67FE3EC717D5}"/>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FFB8CCC9-5DD9-4A52-9CB4-5827FED03051}"/>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11" name="Content Placeholder 2">
            <a:extLst>
              <a:ext uri="{FF2B5EF4-FFF2-40B4-BE49-F238E27FC236}">
                <a16:creationId xmlns:a16="http://schemas.microsoft.com/office/drawing/2014/main" id="{67BDA7AB-E58C-AD3B-51A9-FACF13ADB365}"/>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B92CC775-87EF-5A63-76AA-52ABCA1FD3DA}"/>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0ABD04F9-C2CB-4227-2CC1-C1132B4C34D3}"/>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701652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8" name="Picture 7" descr="A white and tan circle&#10;&#10;Description automatically generated with medium confidence">
            <a:extLst>
              <a:ext uri="{FF2B5EF4-FFF2-40B4-BE49-F238E27FC236}">
                <a16:creationId xmlns:a16="http://schemas.microsoft.com/office/drawing/2014/main" id="{09AA75B2-9214-C507-0C51-1233B12876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DA93B329-8F79-1253-E062-6835FCDE39F8}"/>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2" name="Picture 1" descr="A black background with a black square&#10;&#10;AI-generated content may be incorrect.">
            <a:extLst>
              <a:ext uri="{FF2B5EF4-FFF2-40B4-BE49-F238E27FC236}">
                <a16:creationId xmlns:a16="http://schemas.microsoft.com/office/drawing/2014/main" id="{8301ED3D-20CE-B6ED-B45A-BC4913248282}"/>
              </a:ext>
            </a:extLst>
          </p:cNvPr>
          <p:cNvPicPr>
            <a:picLocks noChangeAspect="1"/>
          </p:cNvPicPr>
          <p:nvPr userDrawn="1"/>
        </p:nvPicPr>
        <p:blipFill>
          <a:blip r:embed="rId3"/>
          <a:stretch>
            <a:fillRect/>
          </a:stretch>
        </p:blipFill>
        <p:spPr>
          <a:xfrm>
            <a:off x="9844057" y="17855"/>
            <a:ext cx="2266213" cy="1337618"/>
          </a:xfrm>
          <a:prstGeom prst="rect">
            <a:avLst/>
          </a:prstGeom>
        </p:spPr>
      </p:pic>
    </p:spTree>
    <p:extLst>
      <p:ext uri="{BB962C8B-B14F-4D97-AF65-F5344CB8AC3E}">
        <p14:creationId xmlns:p14="http://schemas.microsoft.com/office/powerpoint/2010/main" val="268779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Pull Quot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851398" y="2509621"/>
            <a:ext cx="8489199" cy="1297935"/>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4" name="Footer Placeholder 3">
            <a:extLst>
              <a:ext uri="{FF2B5EF4-FFF2-40B4-BE49-F238E27FC236}">
                <a16:creationId xmlns:a16="http://schemas.microsoft.com/office/drawing/2014/main" id="{20F2A8E9-D293-F9B8-4991-298213EDD81A}"/>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513898D2-005F-A907-8781-5B2D55316333}"/>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3" name="Text Placeholder 3">
            <a:extLst>
              <a:ext uri="{FF2B5EF4-FFF2-40B4-BE49-F238E27FC236}">
                <a16:creationId xmlns:a16="http://schemas.microsoft.com/office/drawing/2014/main" id="{997743D0-87AE-1BA9-0416-8AB8CFB8CAD8}"/>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5" name="Picture 4" descr="A pixelated heart on a black background&#10;&#10;AI-generated content may be incorrect.">
            <a:extLst>
              <a:ext uri="{FF2B5EF4-FFF2-40B4-BE49-F238E27FC236}">
                <a16:creationId xmlns:a16="http://schemas.microsoft.com/office/drawing/2014/main" id="{27245714-6A74-30D1-FA2A-ECE4813865A9}"/>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3287702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Pull Quote">
    <p:bg>
      <p:bgPr>
        <a:solidFill>
          <a:srgbClr val="F0F4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764901" y="2521979"/>
            <a:ext cx="8662194" cy="1186724"/>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8" name="Footer Placeholder 7">
            <a:extLst>
              <a:ext uri="{FF2B5EF4-FFF2-40B4-BE49-F238E27FC236}">
                <a16:creationId xmlns:a16="http://schemas.microsoft.com/office/drawing/2014/main" id="{307441C6-EA44-0160-8A8E-1411F7005EB5}"/>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0D6EB1ED-A2D8-D5EA-D6F0-824088A95B4E}"/>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4" name="Text Placeholder 3">
            <a:extLst>
              <a:ext uri="{FF2B5EF4-FFF2-40B4-BE49-F238E27FC236}">
                <a16:creationId xmlns:a16="http://schemas.microsoft.com/office/drawing/2014/main" id="{32B336CA-BD8D-E943-91BC-EEE675F1607A}"/>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3" name="Picture 2" descr="A pixelated heart on a black background&#10;&#10;AI-generated content may be incorrect.">
            <a:extLst>
              <a:ext uri="{FF2B5EF4-FFF2-40B4-BE49-F238E27FC236}">
                <a16:creationId xmlns:a16="http://schemas.microsoft.com/office/drawing/2014/main" id="{212CBFDE-4515-32AA-3A4A-12CF1CAD8210}"/>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939291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Pull Quote">
    <p:bg>
      <p:bgPr>
        <a:solidFill>
          <a:srgbClr val="F4D09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869935" y="2515879"/>
            <a:ext cx="8452129" cy="1220176"/>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4" name="Footer Placeholder 3">
            <a:extLst>
              <a:ext uri="{FF2B5EF4-FFF2-40B4-BE49-F238E27FC236}">
                <a16:creationId xmlns:a16="http://schemas.microsoft.com/office/drawing/2014/main" id="{9B661E11-10D8-F6CF-86B4-C7FED4170FF4}"/>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100BF1A3-ADCF-5F5B-FD42-9DEC02CD6D58}"/>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3" name="Text Placeholder 3">
            <a:extLst>
              <a:ext uri="{FF2B5EF4-FFF2-40B4-BE49-F238E27FC236}">
                <a16:creationId xmlns:a16="http://schemas.microsoft.com/office/drawing/2014/main" id="{FC0717BF-53CB-EF2C-28FE-674705D50AF2}"/>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5" name="Picture 4" descr="A pixelated heart on a black background&#10;&#10;AI-generated content may be incorrect.">
            <a:extLst>
              <a:ext uri="{FF2B5EF4-FFF2-40B4-BE49-F238E27FC236}">
                <a16:creationId xmlns:a16="http://schemas.microsoft.com/office/drawing/2014/main" id="{4B64F964-8AA0-B3EA-C741-CA3D9332B110}"/>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6463820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keawa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502139"/>
          </a:xfrm>
        </p:spPr>
        <p:txBody>
          <a:bodyPr anchor="t" anchorCtr="0">
            <a:noAutofit/>
          </a:bodyPr>
          <a:lstStyle/>
          <a:p>
            <a:r>
              <a:rPr lang="en-US"/>
              <a:t>Click to edit takeaway copy</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11" name="Footer Placeholder 10">
            <a:extLst>
              <a:ext uri="{FF2B5EF4-FFF2-40B4-BE49-F238E27FC236}">
                <a16:creationId xmlns:a16="http://schemas.microsoft.com/office/drawing/2014/main" id="{4E843BCB-C0FF-A3C3-0822-52B5DD60406E}"/>
              </a:ext>
            </a:extLst>
          </p:cNvPr>
          <p:cNvSpPr>
            <a:spLocks noGrp="1"/>
          </p:cNvSpPr>
          <p:nvPr>
            <p:ph type="ftr" sz="quarter" idx="41"/>
          </p:nvPr>
        </p:nvSpPr>
        <p:spPr/>
        <p:txBody>
          <a:bodyPr/>
          <a:lstStyle/>
          <a:p>
            <a:r>
              <a:rPr lang="en-US"/>
              <a:t>©2025 Thrivent Charitable™ | All rights reserved. Do not distribute without authorization.</a:t>
            </a:r>
          </a:p>
        </p:txBody>
      </p:sp>
      <p:sp>
        <p:nvSpPr>
          <p:cNvPr id="12" name="Slide Number Placeholder 11">
            <a:extLst>
              <a:ext uri="{FF2B5EF4-FFF2-40B4-BE49-F238E27FC236}">
                <a16:creationId xmlns:a16="http://schemas.microsoft.com/office/drawing/2014/main" id="{4181D982-3841-035D-6015-E726027FD2CF}"/>
              </a:ext>
            </a:extLst>
          </p:cNvPr>
          <p:cNvSpPr>
            <a:spLocks noGrp="1"/>
          </p:cNvSpPr>
          <p:nvPr>
            <p:ph type="sldNum" sz="quarter" idx="42"/>
          </p:nvPr>
        </p:nvSpPr>
        <p:spPr/>
        <p:txBody>
          <a:bodyPr/>
          <a:lstStyle/>
          <a:p>
            <a:fld id="{D7756E16-444E-B644-B3D8-50D596555EAF}" type="slidenum">
              <a:rPr lang="en-US" smtClean="0"/>
              <a:pPr/>
              <a:t>‹#›</a:t>
            </a:fld>
            <a:endParaRPr lang="en-US"/>
          </a:p>
        </p:txBody>
      </p:sp>
      <p:sp>
        <p:nvSpPr>
          <p:cNvPr id="5" name="Rounded Rectangle 4">
            <a:extLst>
              <a:ext uri="{FF2B5EF4-FFF2-40B4-BE49-F238E27FC236}">
                <a16:creationId xmlns:a16="http://schemas.microsoft.com/office/drawing/2014/main" id="{FF5CD0ED-5689-61B4-5863-F78308EA9AF9}"/>
              </a:ext>
            </a:extLst>
          </p:cNvPr>
          <p:cNvSpPr/>
          <p:nvPr userDrawn="1"/>
        </p:nvSpPr>
        <p:spPr>
          <a:xfrm>
            <a:off x="3449061"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6" name="Rounded Rectangle 5">
            <a:extLst>
              <a:ext uri="{FF2B5EF4-FFF2-40B4-BE49-F238E27FC236}">
                <a16:creationId xmlns:a16="http://schemas.microsoft.com/office/drawing/2014/main" id="{FD4437BE-E64D-4333-2F9C-546D53347D5B}"/>
              </a:ext>
            </a:extLst>
          </p:cNvPr>
          <p:cNvSpPr/>
          <p:nvPr userDrawn="1"/>
        </p:nvSpPr>
        <p:spPr>
          <a:xfrm>
            <a:off x="6276344"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Rounded Rectangle 8">
            <a:extLst>
              <a:ext uri="{FF2B5EF4-FFF2-40B4-BE49-F238E27FC236}">
                <a16:creationId xmlns:a16="http://schemas.microsoft.com/office/drawing/2014/main" id="{A804AA79-EE84-33A9-78E9-4F2F019F4294}"/>
              </a:ext>
            </a:extLst>
          </p:cNvPr>
          <p:cNvSpPr/>
          <p:nvPr userDrawn="1"/>
        </p:nvSpPr>
        <p:spPr>
          <a:xfrm>
            <a:off x="9051075"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3" name="Rounded Rectangle 12">
            <a:extLst>
              <a:ext uri="{FF2B5EF4-FFF2-40B4-BE49-F238E27FC236}">
                <a16:creationId xmlns:a16="http://schemas.microsoft.com/office/drawing/2014/main" id="{579FCBF9-4001-10EE-F94F-8D458D940EEC}"/>
              </a:ext>
            </a:extLst>
          </p:cNvPr>
          <p:cNvSpPr/>
          <p:nvPr userDrawn="1"/>
        </p:nvSpPr>
        <p:spPr>
          <a:xfrm>
            <a:off x="636011" y="2156186"/>
            <a:ext cx="2519428" cy="3009841"/>
          </a:xfrm>
          <a:prstGeom prst="roundRect">
            <a:avLst>
              <a:gd name="adj" fmla="val 2236"/>
            </a:avLst>
          </a:prstGeom>
          <a:solidFill>
            <a:srgbClr val="F5F8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20" name="Text Placeholder 19">
            <a:extLst>
              <a:ext uri="{FF2B5EF4-FFF2-40B4-BE49-F238E27FC236}">
                <a16:creationId xmlns:a16="http://schemas.microsoft.com/office/drawing/2014/main" id="{F9529F13-7280-3B6B-9655-0078934EBEC1}"/>
              </a:ext>
            </a:extLst>
          </p:cNvPr>
          <p:cNvSpPr>
            <a:spLocks noGrp="1"/>
          </p:cNvSpPr>
          <p:nvPr>
            <p:ph type="body" sz="quarter" idx="43" hasCustomPrompt="1"/>
          </p:nvPr>
        </p:nvSpPr>
        <p:spPr>
          <a:xfrm>
            <a:off x="807670"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1</a:t>
            </a:r>
          </a:p>
        </p:txBody>
      </p:sp>
      <p:sp>
        <p:nvSpPr>
          <p:cNvPr id="21" name="Text Placeholder 19">
            <a:extLst>
              <a:ext uri="{FF2B5EF4-FFF2-40B4-BE49-F238E27FC236}">
                <a16:creationId xmlns:a16="http://schemas.microsoft.com/office/drawing/2014/main" id="{862B7FC5-0399-212C-6D79-31D2FDA60975}"/>
              </a:ext>
            </a:extLst>
          </p:cNvPr>
          <p:cNvSpPr>
            <a:spLocks noGrp="1"/>
          </p:cNvSpPr>
          <p:nvPr>
            <p:ph type="body" sz="quarter" idx="44" hasCustomPrompt="1"/>
          </p:nvPr>
        </p:nvSpPr>
        <p:spPr>
          <a:xfrm>
            <a:off x="3621209"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2</a:t>
            </a:r>
          </a:p>
        </p:txBody>
      </p:sp>
      <p:sp>
        <p:nvSpPr>
          <p:cNvPr id="22" name="Text Placeholder 19">
            <a:extLst>
              <a:ext uri="{FF2B5EF4-FFF2-40B4-BE49-F238E27FC236}">
                <a16:creationId xmlns:a16="http://schemas.microsoft.com/office/drawing/2014/main" id="{9AB10EB5-2E70-D4CA-C14F-33B15CEA0094}"/>
              </a:ext>
            </a:extLst>
          </p:cNvPr>
          <p:cNvSpPr>
            <a:spLocks noGrp="1"/>
          </p:cNvSpPr>
          <p:nvPr>
            <p:ph type="body" sz="quarter" idx="45" hasCustomPrompt="1"/>
          </p:nvPr>
        </p:nvSpPr>
        <p:spPr>
          <a:xfrm>
            <a:off x="6444796"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3</a:t>
            </a:r>
          </a:p>
        </p:txBody>
      </p:sp>
      <p:sp>
        <p:nvSpPr>
          <p:cNvPr id="23" name="Text Placeholder 19">
            <a:extLst>
              <a:ext uri="{FF2B5EF4-FFF2-40B4-BE49-F238E27FC236}">
                <a16:creationId xmlns:a16="http://schemas.microsoft.com/office/drawing/2014/main" id="{C99818E4-37BD-63F4-3A2B-23E0021A56A4}"/>
              </a:ext>
            </a:extLst>
          </p:cNvPr>
          <p:cNvSpPr>
            <a:spLocks noGrp="1"/>
          </p:cNvSpPr>
          <p:nvPr>
            <p:ph type="body" sz="quarter" idx="46" hasCustomPrompt="1"/>
          </p:nvPr>
        </p:nvSpPr>
        <p:spPr>
          <a:xfrm>
            <a:off x="9218141"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4</a:t>
            </a:r>
          </a:p>
        </p:txBody>
      </p:sp>
      <p:sp>
        <p:nvSpPr>
          <p:cNvPr id="29" name="Text Placeholder 5">
            <a:extLst>
              <a:ext uri="{FF2B5EF4-FFF2-40B4-BE49-F238E27FC236}">
                <a16:creationId xmlns:a16="http://schemas.microsoft.com/office/drawing/2014/main" id="{DD7C82D1-87CA-4101-47E1-D8AB36B5D8D1}"/>
              </a:ext>
            </a:extLst>
          </p:cNvPr>
          <p:cNvSpPr>
            <a:spLocks noGrp="1"/>
          </p:cNvSpPr>
          <p:nvPr>
            <p:ph type="body" sz="quarter" idx="34" hasCustomPrompt="1"/>
          </p:nvPr>
        </p:nvSpPr>
        <p:spPr>
          <a:xfrm>
            <a:off x="778892"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0" name="Text Placeholder 5">
            <a:extLst>
              <a:ext uri="{FF2B5EF4-FFF2-40B4-BE49-F238E27FC236}">
                <a16:creationId xmlns:a16="http://schemas.microsoft.com/office/drawing/2014/main" id="{6954DD2C-28AD-70B9-0AC0-AF002C03477C}"/>
              </a:ext>
            </a:extLst>
          </p:cNvPr>
          <p:cNvSpPr>
            <a:spLocks noGrp="1"/>
          </p:cNvSpPr>
          <p:nvPr>
            <p:ph type="body" sz="quarter" idx="47" hasCustomPrompt="1"/>
          </p:nvPr>
        </p:nvSpPr>
        <p:spPr>
          <a:xfrm>
            <a:off x="3616685"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1" name="Text Placeholder 5">
            <a:extLst>
              <a:ext uri="{FF2B5EF4-FFF2-40B4-BE49-F238E27FC236}">
                <a16:creationId xmlns:a16="http://schemas.microsoft.com/office/drawing/2014/main" id="{3B91CA8C-9453-C5BB-5BB7-FC01B9E9317F}"/>
              </a:ext>
            </a:extLst>
          </p:cNvPr>
          <p:cNvSpPr>
            <a:spLocks noGrp="1"/>
          </p:cNvSpPr>
          <p:nvPr>
            <p:ph type="body" sz="quarter" idx="48" hasCustomPrompt="1"/>
          </p:nvPr>
        </p:nvSpPr>
        <p:spPr>
          <a:xfrm>
            <a:off x="6422947"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2" name="Text Placeholder 5">
            <a:extLst>
              <a:ext uri="{FF2B5EF4-FFF2-40B4-BE49-F238E27FC236}">
                <a16:creationId xmlns:a16="http://schemas.microsoft.com/office/drawing/2014/main" id="{F570FE07-73DE-90BC-84A9-867865C2393E}"/>
              </a:ext>
            </a:extLst>
          </p:cNvPr>
          <p:cNvSpPr>
            <a:spLocks noGrp="1"/>
          </p:cNvSpPr>
          <p:nvPr>
            <p:ph type="body" sz="quarter" idx="49" hasCustomPrompt="1"/>
          </p:nvPr>
        </p:nvSpPr>
        <p:spPr>
          <a:xfrm>
            <a:off x="9197678"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361878D7-EED6-8A1E-3840-8EEA6966E156}"/>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9617814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hank You">
    <p:bg>
      <p:bgPr>
        <a:solidFill>
          <a:schemeClr val="tx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458721-B752-C7E7-F7A7-1BBAE0AB59B1}"/>
              </a:ext>
            </a:extLst>
          </p:cNvPr>
          <p:cNvSpPr>
            <a:spLocks noGrp="1"/>
          </p:cNvSpPr>
          <p:nvPr>
            <p:ph type="sldNum" sz="quarter" idx="12"/>
          </p:nvPr>
        </p:nvSpPr>
        <p:spPr/>
        <p:txBody>
          <a:bodyPr/>
          <a:lstStyle/>
          <a:p>
            <a:fld id="{D7756E16-444E-B644-B3D8-50D596555EAF}" type="slidenum">
              <a:rPr lang="en-US" smtClean="0"/>
              <a:t>‹#›</a:t>
            </a:fld>
            <a:endParaRPr lang="en-US"/>
          </a:p>
        </p:txBody>
      </p:sp>
      <p:pic>
        <p:nvPicPr>
          <p:cNvPr id="6" name="Picture 5" descr="A blue and black logo&#10;&#10;Description automatically generated">
            <a:extLst>
              <a:ext uri="{FF2B5EF4-FFF2-40B4-BE49-F238E27FC236}">
                <a16:creationId xmlns:a16="http://schemas.microsoft.com/office/drawing/2014/main" id="{D96F4AEA-ED65-A124-6D19-6B2638BB51F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3145" y="5167053"/>
            <a:ext cx="4688639" cy="966729"/>
          </a:xfrm>
          <a:prstGeom prst="rect">
            <a:avLst/>
          </a:prstGeom>
        </p:spPr>
      </p:pic>
    </p:spTree>
    <p:extLst>
      <p:ext uri="{BB962C8B-B14F-4D97-AF65-F5344CB8AC3E}">
        <p14:creationId xmlns:p14="http://schemas.microsoft.com/office/powerpoint/2010/main" val="5562165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sclosur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4999" y="634999"/>
            <a:ext cx="7203903" cy="487219"/>
          </a:xfrm>
        </p:spPr>
        <p:txBody>
          <a:bodyPr anchor="t" anchorCtr="0"/>
          <a:lstStyle/>
          <a:p>
            <a:r>
              <a:rPr lang="en-US"/>
              <a:t>Disclosure(s)</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6" name="Footer Placeholder 5">
            <a:extLst>
              <a:ext uri="{FF2B5EF4-FFF2-40B4-BE49-F238E27FC236}">
                <a16:creationId xmlns:a16="http://schemas.microsoft.com/office/drawing/2014/main" id="{253C3659-E069-55FF-5CCB-C4578AED8865}"/>
              </a:ext>
            </a:extLst>
          </p:cNvPr>
          <p:cNvSpPr>
            <a:spLocks noGrp="1"/>
          </p:cNvSpPr>
          <p:nvPr>
            <p:ph type="ftr" sz="quarter" idx="36"/>
          </p:nvPr>
        </p:nvSpPr>
        <p:spPr/>
        <p:txBody>
          <a:bodyPr/>
          <a:lstStyle/>
          <a:p>
            <a:r>
              <a:rPr lang="en-US"/>
              <a:t>©2025 Thrivent Charitable™ | All rights reserved. Do not distribute without authorization.</a:t>
            </a:r>
          </a:p>
        </p:txBody>
      </p:sp>
      <p:sp>
        <p:nvSpPr>
          <p:cNvPr id="8" name="Slide Number Placeholder 7">
            <a:extLst>
              <a:ext uri="{FF2B5EF4-FFF2-40B4-BE49-F238E27FC236}">
                <a16:creationId xmlns:a16="http://schemas.microsoft.com/office/drawing/2014/main" id="{B26092B2-7A1C-965E-536C-C8FB1CF55E07}"/>
              </a:ext>
            </a:extLst>
          </p:cNvPr>
          <p:cNvSpPr>
            <a:spLocks noGrp="1"/>
          </p:cNvSpPr>
          <p:nvPr>
            <p:ph type="sldNum" sz="quarter" idx="37"/>
          </p:nvPr>
        </p:nvSpPr>
        <p:spPr/>
        <p:txBody>
          <a:bodyPr/>
          <a:lstStyle/>
          <a:p>
            <a:fld id="{D7756E16-444E-B644-B3D8-50D596555EAF}" type="slidenum">
              <a:rPr lang="en-US" smtClean="0"/>
              <a:pPr/>
              <a:t>‹#›</a:t>
            </a:fld>
            <a:endParaRPr lang="en-US"/>
          </a:p>
        </p:txBody>
      </p:sp>
      <p:sp>
        <p:nvSpPr>
          <p:cNvPr id="5" name="Text Placeholder 4">
            <a:extLst>
              <a:ext uri="{FF2B5EF4-FFF2-40B4-BE49-F238E27FC236}">
                <a16:creationId xmlns:a16="http://schemas.microsoft.com/office/drawing/2014/main" id="{9B686A1A-C8BD-589D-35B9-2CB0DCC329FE}"/>
              </a:ext>
            </a:extLst>
          </p:cNvPr>
          <p:cNvSpPr>
            <a:spLocks noGrp="1"/>
          </p:cNvSpPr>
          <p:nvPr>
            <p:ph type="body" sz="quarter" idx="38" hasCustomPrompt="1"/>
          </p:nvPr>
        </p:nvSpPr>
        <p:spPr>
          <a:xfrm>
            <a:off x="635000" y="1629152"/>
            <a:ext cx="11036069" cy="4314825"/>
          </a:xfrm>
          <a:prstGeom prst="rect">
            <a:avLst/>
          </a:prstGeom>
        </p:spPr>
        <p:txBody>
          <a:bodyPr/>
          <a:lstStyle>
            <a:lvl1pPr>
              <a:defRPr sz="1600" b="0" i="0">
                <a:latin typeface="Basis Grt for Thrivent" panose="020B0503030604040103" pitchFamily="34" charset="0"/>
                <a:cs typeface="Basis Grt for Thrivent" panose="020B0503030604040103" pitchFamily="34" charset="0"/>
              </a:defRPr>
            </a:lvl1pPr>
          </a:lstStyle>
          <a:p>
            <a:pPr lvl="0"/>
            <a:r>
              <a:rPr lang="en-US"/>
              <a:t>Disclosure copy for placement only. Place in appropriate disclosures as directed by compliance for your presentation.</a:t>
            </a:r>
          </a:p>
        </p:txBody>
      </p:sp>
      <p:pic>
        <p:nvPicPr>
          <p:cNvPr id="3" name="Picture 2" descr="A pixelated heart on a black background&#10;&#10;AI-generated content may be incorrect.">
            <a:extLst>
              <a:ext uri="{FF2B5EF4-FFF2-40B4-BE49-F238E27FC236}">
                <a16:creationId xmlns:a16="http://schemas.microsoft.com/office/drawing/2014/main" id="{90B85B30-FFEF-4CEA-4658-417F0D18ACAA}"/>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147573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ogo End Slide">
    <p:bg>
      <p:bgPr>
        <a:solidFill>
          <a:schemeClr val="tx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458721-B752-C7E7-F7A7-1BBAE0AB59B1}"/>
              </a:ext>
            </a:extLst>
          </p:cNvPr>
          <p:cNvSpPr>
            <a:spLocks noGrp="1"/>
          </p:cNvSpPr>
          <p:nvPr>
            <p:ph type="sldNum" sz="quarter" idx="12"/>
          </p:nvPr>
        </p:nvSpPr>
        <p:spPr/>
        <p:txBody>
          <a:bodyPr/>
          <a:lstStyle/>
          <a:p>
            <a:fld id="{D7756E16-444E-B644-B3D8-50D596555EAF}" type="slidenum">
              <a:rPr lang="en-US" smtClean="0"/>
              <a:t>‹#›</a:t>
            </a:fld>
            <a:endParaRPr lang="en-US"/>
          </a:p>
        </p:txBody>
      </p:sp>
      <p:pic>
        <p:nvPicPr>
          <p:cNvPr id="3" name="Picture 2" descr="A pixelated heart on a black background&#10;&#10;AI-generated content may be incorrect.">
            <a:extLst>
              <a:ext uri="{FF2B5EF4-FFF2-40B4-BE49-F238E27FC236}">
                <a16:creationId xmlns:a16="http://schemas.microsoft.com/office/drawing/2014/main" id="{4F96B8BC-98D3-A5DA-6F22-F632A496B8EF}"/>
              </a:ext>
            </a:extLst>
          </p:cNvPr>
          <p:cNvPicPr>
            <a:picLocks noChangeAspect="1"/>
          </p:cNvPicPr>
          <p:nvPr userDrawn="1"/>
        </p:nvPicPr>
        <p:blipFill>
          <a:blip r:embed="rId2"/>
          <a:stretch>
            <a:fillRect/>
          </a:stretch>
        </p:blipFill>
        <p:spPr>
          <a:xfrm>
            <a:off x="2550160" y="2416535"/>
            <a:ext cx="7091680" cy="2024929"/>
          </a:xfrm>
          <a:prstGeom prst="rect">
            <a:avLst/>
          </a:prstGeom>
        </p:spPr>
      </p:pic>
    </p:spTree>
    <p:extLst>
      <p:ext uri="{BB962C8B-B14F-4D97-AF65-F5344CB8AC3E}">
        <p14:creationId xmlns:p14="http://schemas.microsoft.com/office/powerpoint/2010/main" val="1440351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pic>
        <p:nvPicPr>
          <p:cNvPr id="8" name="Picture 7" descr="A white circle with blue and black border&#10;&#10;Description automatically generated with medium confidence">
            <a:extLst>
              <a:ext uri="{FF2B5EF4-FFF2-40B4-BE49-F238E27FC236}">
                <a16:creationId xmlns:a16="http://schemas.microsoft.com/office/drawing/2014/main" id="{359753F9-68D0-F292-0CB0-9CF8D40B37C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D8D56E6-2A8D-9C8B-B082-616A1D59D8EF}"/>
              </a:ext>
            </a:extLst>
          </p:cNvPr>
          <p:cNvSpPr>
            <a:spLocks noGrp="1"/>
          </p:cNvSpPr>
          <p:nvPr>
            <p:ph type="ctrTitle" hasCustomPrompt="1"/>
          </p:nvPr>
        </p:nvSpPr>
        <p:spPr>
          <a:xfrm>
            <a:off x="635000" y="3991707"/>
            <a:ext cx="7557025" cy="1565031"/>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61FA9304-998D-C8C2-4B02-9675BDE3B019}"/>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5" name="Picture 4" descr="A black background with white text&#10;&#10;AI-generated content may be incorrect.">
            <a:extLst>
              <a:ext uri="{FF2B5EF4-FFF2-40B4-BE49-F238E27FC236}">
                <a16:creationId xmlns:a16="http://schemas.microsoft.com/office/drawing/2014/main" id="{2733449C-DEB7-5837-3329-90B648032DCF}"/>
              </a:ext>
            </a:extLst>
          </p:cNvPr>
          <p:cNvPicPr>
            <a:picLocks noChangeAspect="1"/>
          </p:cNvPicPr>
          <p:nvPr userDrawn="1"/>
        </p:nvPicPr>
        <p:blipFill>
          <a:blip r:embed="rId3"/>
          <a:stretch>
            <a:fillRect/>
          </a:stretch>
        </p:blipFill>
        <p:spPr>
          <a:xfrm>
            <a:off x="9838043" y="6269"/>
            <a:ext cx="2267818" cy="1338566"/>
          </a:xfrm>
          <a:prstGeom prst="rect">
            <a:avLst/>
          </a:prstGeom>
        </p:spPr>
      </p:pic>
    </p:spTree>
    <p:extLst>
      <p:ext uri="{BB962C8B-B14F-4D97-AF65-F5344CB8AC3E}">
        <p14:creationId xmlns:p14="http://schemas.microsoft.com/office/powerpoint/2010/main" val="2687984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Agenda Slide">
    <p:bg>
      <p:bgRef idx="1001">
        <a:schemeClr val="bg1"/>
      </p:bgRef>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CDE0068-80B9-9C89-40B0-FD27869163A4}"/>
              </a:ext>
            </a:extLst>
          </p:cNvPr>
          <p:cNvSpPr>
            <a:spLocks noGrp="1"/>
          </p:cNvSpPr>
          <p:nvPr>
            <p:ph type="title" hasCustomPrompt="1"/>
          </p:nvPr>
        </p:nvSpPr>
        <p:spPr>
          <a:xfrm>
            <a:off x="629628" y="631825"/>
            <a:ext cx="5466372" cy="445202"/>
          </a:xfrm>
        </p:spPr>
        <p:txBody>
          <a:bodyPr anchor="t" anchorCtr="0">
            <a:noAutofit/>
          </a:bodyPr>
          <a:lstStyle>
            <a:lvl1pPr>
              <a:defRPr sz="3800"/>
            </a:lvl1pPr>
          </a:lstStyle>
          <a:p>
            <a:r>
              <a:rPr lang="en-US"/>
              <a:t>Agenda</a:t>
            </a:r>
          </a:p>
        </p:txBody>
      </p:sp>
      <p:sp>
        <p:nvSpPr>
          <p:cNvPr id="12" name="Text Placeholder 2">
            <a:extLst>
              <a:ext uri="{FF2B5EF4-FFF2-40B4-BE49-F238E27FC236}">
                <a16:creationId xmlns:a16="http://schemas.microsoft.com/office/drawing/2014/main" id="{B2EC71D7-41B6-832A-4AE7-8452ABB57B8B}"/>
              </a:ext>
            </a:extLst>
          </p:cNvPr>
          <p:cNvSpPr>
            <a:spLocks noGrp="1"/>
          </p:cNvSpPr>
          <p:nvPr>
            <p:ph type="body" idx="21" hasCustomPrompt="1"/>
          </p:nvPr>
        </p:nvSpPr>
        <p:spPr>
          <a:xfrm>
            <a:off x="618122" y="1785772"/>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13" name="Text Placeholder 2">
            <a:extLst>
              <a:ext uri="{FF2B5EF4-FFF2-40B4-BE49-F238E27FC236}">
                <a16:creationId xmlns:a16="http://schemas.microsoft.com/office/drawing/2014/main" id="{3E423157-5E49-99FF-A7CD-B1E60B19A529}"/>
              </a:ext>
            </a:extLst>
          </p:cNvPr>
          <p:cNvSpPr>
            <a:spLocks noGrp="1"/>
          </p:cNvSpPr>
          <p:nvPr>
            <p:ph type="body" idx="22" hasCustomPrompt="1"/>
          </p:nvPr>
        </p:nvSpPr>
        <p:spPr>
          <a:xfrm>
            <a:off x="10800862" y="1732463"/>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01</a:t>
            </a:r>
          </a:p>
        </p:txBody>
      </p:sp>
      <p:sp>
        <p:nvSpPr>
          <p:cNvPr id="71" name="Text Placeholder 2">
            <a:extLst>
              <a:ext uri="{FF2B5EF4-FFF2-40B4-BE49-F238E27FC236}">
                <a16:creationId xmlns:a16="http://schemas.microsoft.com/office/drawing/2014/main" id="{B931FAE9-94EB-54C7-3D11-44870606B50E}"/>
              </a:ext>
            </a:extLst>
          </p:cNvPr>
          <p:cNvSpPr>
            <a:spLocks noGrp="1"/>
          </p:cNvSpPr>
          <p:nvPr>
            <p:ph type="body" idx="23" hasCustomPrompt="1"/>
          </p:nvPr>
        </p:nvSpPr>
        <p:spPr>
          <a:xfrm>
            <a:off x="618122" y="2334531"/>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72" name="Text Placeholder 2">
            <a:extLst>
              <a:ext uri="{FF2B5EF4-FFF2-40B4-BE49-F238E27FC236}">
                <a16:creationId xmlns:a16="http://schemas.microsoft.com/office/drawing/2014/main" id="{E449A818-942F-549E-5AB5-66A10C93F0CB}"/>
              </a:ext>
            </a:extLst>
          </p:cNvPr>
          <p:cNvSpPr>
            <a:spLocks noGrp="1"/>
          </p:cNvSpPr>
          <p:nvPr>
            <p:ph type="body" idx="24" hasCustomPrompt="1"/>
          </p:nvPr>
        </p:nvSpPr>
        <p:spPr>
          <a:xfrm>
            <a:off x="10800862" y="2286444"/>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02</a:t>
            </a:r>
          </a:p>
        </p:txBody>
      </p:sp>
      <p:sp>
        <p:nvSpPr>
          <p:cNvPr id="75" name="Text Placeholder 2">
            <a:extLst>
              <a:ext uri="{FF2B5EF4-FFF2-40B4-BE49-F238E27FC236}">
                <a16:creationId xmlns:a16="http://schemas.microsoft.com/office/drawing/2014/main" id="{B35BD594-0DFB-633C-E6F8-5CFEBC12E7DB}"/>
              </a:ext>
            </a:extLst>
          </p:cNvPr>
          <p:cNvSpPr>
            <a:spLocks noGrp="1"/>
          </p:cNvSpPr>
          <p:nvPr>
            <p:ph type="body" idx="25" hasCustomPrompt="1"/>
          </p:nvPr>
        </p:nvSpPr>
        <p:spPr>
          <a:xfrm>
            <a:off x="618122" y="2883290"/>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76" name="Text Placeholder 2">
            <a:extLst>
              <a:ext uri="{FF2B5EF4-FFF2-40B4-BE49-F238E27FC236}">
                <a16:creationId xmlns:a16="http://schemas.microsoft.com/office/drawing/2014/main" id="{31E20849-4AF2-AAED-554C-97A92C67A846}"/>
              </a:ext>
            </a:extLst>
          </p:cNvPr>
          <p:cNvSpPr>
            <a:spLocks noGrp="1"/>
          </p:cNvSpPr>
          <p:nvPr>
            <p:ph type="body" idx="26" hasCustomPrompt="1"/>
          </p:nvPr>
        </p:nvSpPr>
        <p:spPr>
          <a:xfrm>
            <a:off x="10800862" y="2830987"/>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03</a:t>
            </a:r>
          </a:p>
        </p:txBody>
      </p:sp>
      <p:sp>
        <p:nvSpPr>
          <p:cNvPr id="79" name="Text Placeholder 2">
            <a:extLst>
              <a:ext uri="{FF2B5EF4-FFF2-40B4-BE49-F238E27FC236}">
                <a16:creationId xmlns:a16="http://schemas.microsoft.com/office/drawing/2014/main" id="{9AA0C9CB-FFEB-2FCF-703C-5C115FA114F9}"/>
              </a:ext>
            </a:extLst>
          </p:cNvPr>
          <p:cNvSpPr>
            <a:spLocks noGrp="1"/>
          </p:cNvSpPr>
          <p:nvPr>
            <p:ph type="body" idx="27" hasCustomPrompt="1"/>
          </p:nvPr>
        </p:nvSpPr>
        <p:spPr>
          <a:xfrm>
            <a:off x="618122" y="3432049"/>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0" name="Text Placeholder 2">
            <a:extLst>
              <a:ext uri="{FF2B5EF4-FFF2-40B4-BE49-F238E27FC236}">
                <a16:creationId xmlns:a16="http://schemas.microsoft.com/office/drawing/2014/main" id="{3EDE6F25-9618-DC38-9F23-E9CC8785B95E}"/>
              </a:ext>
            </a:extLst>
          </p:cNvPr>
          <p:cNvSpPr>
            <a:spLocks noGrp="1"/>
          </p:cNvSpPr>
          <p:nvPr>
            <p:ph type="body" idx="28" hasCustomPrompt="1"/>
          </p:nvPr>
        </p:nvSpPr>
        <p:spPr>
          <a:xfrm>
            <a:off x="10800862" y="3389600"/>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04</a:t>
            </a:r>
          </a:p>
        </p:txBody>
      </p:sp>
      <p:sp>
        <p:nvSpPr>
          <p:cNvPr id="83" name="Text Placeholder 2">
            <a:extLst>
              <a:ext uri="{FF2B5EF4-FFF2-40B4-BE49-F238E27FC236}">
                <a16:creationId xmlns:a16="http://schemas.microsoft.com/office/drawing/2014/main" id="{A569AA3D-55A4-E6C6-5AE9-5315C43FF161}"/>
              </a:ext>
            </a:extLst>
          </p:cNvPr>
          <p:cNvSpPr>
            <a:spLocks noGrp="1"/>
          </p:cNvSpPr>
          <p:nvPr>
            <p:ph type="body" idx="29" hasCustomPrompt="1"/>
          </p:nvPr>
        </p:nvSpPr>
        <p:spPr>
          <a:xfrm>
            <a:off x="618122" y="3980808"/>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4" name="Text Placeholder 2">
            <a:extLst>
              <a:ext uri="{FF2B5EF4-FFF2-40B4-BE49-F238E27FC236}">
                <a16:creationId xmlns:a16="http://schemas.microsoft.com/office/drawing/2014/main" id="{C3F93EF5-BFC8-50E6-1223-A1BB78DDE282}"/>
              </a:ext>
            </a:extLst>
          </p:cNvPr>
          <p:cNvSpPr>
            <a:spLocks noGrp="1"/>
          </p:cNvSpPr>
          <p:nvPr>
            <p:ph type="body" idx="30" hasCustomPrompt="1"/>
          </p:nvPr>
        </p:nvSpPr>
        <p:spPr>
          <a:xfrm>
            <a:off x="10800862" y="3938096"/>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05</a:t>
            </a:r>
          </a:p>
        </p:txBody>
      </p:sp>
      <p:sp>
        <p:nvSpPr>
          <p:cNvPr id="87" name="Text Placeholder 2">
            <a:extLst>
              <a:ext uri="{FF2B5EF4-FFF2-40B4-BE49-F238E27FC236}">
                <a16:creationId xmlns:a16="http://schemas.microsoft.com/office/drawing/2014/main" id="{3BA23487-CAB7-F823-8D6F-779326546C69}"/>
              </a:ext>
            </a:extLst>
          </p:cNvPr>
          <p:cNvSpPr>
            <a:spLocks noGrp="1"/>
          </p:cNvSpPr>
          <p:nvPr>
            <p:ph type="body" idx="31" hasCustomPrompt="1"/>
          </p:nvPr>
        </p:nvSpPr>
        <p:spPr>
          <a:xfrm>
            <a:off x="618122" y="4529567"/>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8" name="Text Placeholder 2">
            <a:extLst>
              <a:ext uri="{FF2B5EF4-FFF2-40B4-BE49-F238E27FC236}">
                <a16:creationId xmlns:a16="http://schemas.microsoft.com/office/drawing/2014/main" id="{409B23EC-2AC2-04F3-3B11-36856ACFA91B}"/>
              </a:ext>
            </a:extLst>
          </p:cNvPr>
          <p:cNvSpPr>
            <a:spLocks noGrp="1"/>
          </p:cNvSpPr>
          <p:nvPr>
            <p:ph type="body" idx="32" hasCustomPrompt="1"/>
          </p:nvPr>
        </p:nvSpPr>
        <p:spPr>
          <a:xfrm>
            <a:off x="10800862" y="4489621"/>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06</a:t>
            </a:r>
          </a:p>
        </p:txBody>
      </p:sp>
      <p:sp>
        <p:nvSpPr>
          <p:cNvPr id="91" name="Text Placeholder 2">
            <a:extLst>
              <a:ext uri="{FF2B5EF4-FFF2-40B4-BE49-F238E27FC236}">
                <a16:creationId xmlns:a16="http://schemas.microsoft.com/office/drawing/2014/main" id="{F212E80E-01B5-7017-44DA-E0C9A7F13A64}"/>
              </a:ext>
            </a:extLst>
          </p:cNvPr>
          <p:cNvSpPr>
            <a:spLocks noGrp="1"/>
          </p:cNvSpPr>
          <p:nvPr>
            <p:ph type="body" idx="33" hasCustomPrompt="1"/>
          </p:nvPr>
        </p:nvSpPr>
        <p:spPr>
          <a:xfrm>
            <a:off x="618122" y="5078326"/>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92" name="Text Placeholder 2">
            <a:extLst>
              <a:ext uri="{FF2B5EF4-FFF2-40B4-BE49-F238E27FC236}">
                <a16:creationId xmlns:a16="http://schemas.microsoft.com/office/drawing/2014/main" id="{6F969C8E-A883-0654-4862-7B61796048CB}"/>
              </a:ext>
            </a:extLst>
          </p:cNvPr>
          <p:cNvSpPr>
            <a:spLocks noGrp="1"/>
          </p:cNvSpPr>
          <p:nvPr>
            <p:ph type="body" idx="34" hasCustomPrompt="1"/>
          </p:nvPr>
        </p:nvSpPr>
        <p:spPr>
          <a:xfrm>
            <a:off x="10800862" y="5034203"/>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07</a:t>
            </a:r>
          </a:p>
        </p:txBody>
      </p:sp>
      <p:sp>
        <p:nvSpPr>
          <p:cNvPr id="116" name="Text Placeholder 2">
            <a:extLst>
              <a:ext uri="{FF2B5EF4-FFF2-40B4-BE49-F238E27FC236}">
                <a16:creationId xmlns:a16="http://schemas.microsoft.com/office/drawing/2014/main" id="{587C13F8-8066-DE47-F950-4B4C3B0B1FDD}"/>
              </a:ext>
            </a:extLst>
          </p:cNvPr>
          <p:cNvSpPr>
            <a:spLocks noGrp="1"/>
          </p:cNvSpPr>
          <p:nvPr>
            <p:ph type="body" idx="35" hasCustomPrompt="1"/>
          </p:nvPr>
        </p:nvSpPr>
        <p:spPr>
          <a:xfrm>
            <a:off x="618122" y="5627088"/>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117" name="Text Placeholder 2">
            <a:extLst>
              <a:ext uri="{FF2B5EF4-FFF2-40B4-BE49-F238E27FC236}">
                <a16:creationId xmlns:a16="http://schemas.microsoft.com/office/drawing/2014/main" id="{E7CF0FB9-FF9B-02D6-9B38-B3E05DA0B2C0}"/>
              </a:ext>
            </a:extLst>
          </p:cNvPr>
          <p:cNvSpPr>
            <a:spLocks noGrp="1"/>
          </p:cNvSpPr>
          <p:nvPr>
            <p:ph type="body" idx="36" hasCustomPrompt="1"/>
          </p:nvPr>
        </p:nvSpPr>
        <p:spPr>
          <a:xfrm>
            <a:off x="10800862" y="5595280"/>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08</a:t>
            </a:r>
          </a:p>
        </p:txBody>
      </p:sp>
      <p:sp>
        <p:nvSpPr>
          <p:cNvPr id="7" name="Footer Placeholder 6">
            <a:extLst>
              <a:ext uri="{FF2B5EF4-FFF2-40B4-BE49-F238E27FC236}">
                <a16:creationId xmlns:a16="http://schemas.microsoft.com/office/drawing/2014/main" id="{0766060B-CC60-EE5E-4052-049C597F9947}"/>
              </a:ext>
            </a:extLst>
          </p:cNvPr>
          <p:cNvSpPr>
            <a:spLocks noGrp="1"/>
          </p:cNvSpPr>
          <p:nvPr>
            <p:ph type="ftr" sz="quarter" idx="43"/>
          </p:nvPr>
        </p:nvSpPr>
        <p:spPr>
          <a:xfrm>
            <a:off x="1033937" y="6443464"/>
            <a:ext cx="4114800" cy="184151"/>
          </a:xfrm>
        </p:spPr>
        <p:txBody>
          <a:bodyPr/>
          <a:lstStyle/>
          <a:p>
            <a:r>
              <a:rPr lang="en-US"/>
              <a:t>©2025 Thrivent Charitable™ | All rights reserved. Do not distribute without authorization.</a:t>
            </a:r>
          </a:p>
        </p:txBody>
      </p:sp>
      <p:sp>
        <p:nvSpPr>
          <p:cNvPr id="8" name="Slide Number Placeholder 7">
            <a:extLst>
              <a:ext uri="{FF2B5EF4-FFF2-40B4-BE49-F238E27FC236}">
                <a16:creationId xmlns:a16="http://schemas.microsoft.com/office/drawing/2014/main" id="{3ED19025-92BA-5D40-2B72-3FA38E0475B4}"/>
              </a:ext>
            </a:extLst>
          </p:cNvPr>
          <p:cNvSpPr>
            <a:spLocks noGrp="1"/>
          </p:cNvSpPr>
          <p:nvPr>
            <p:ph type="sldNum" sz="quarter" idx="44"/>
          </p:nvPr>
        </p:nvSpPr>
        <p:spPr/>
        <p:txBody>
          <a:bodyPr/>
          <a:lstStyle/>
          <a:p>
            <a:fld id="{D7756E16-444E-B644-B3D8-50D596555EAF}" type="slidenum">
              <a:rPr lang="en-US" smtClean="0"/>
              <a:pPr/>
              <a:t>‹#›</a:t>
            </a:fld>
            <a:endParaRPr lang="en-US"/>
          </a:p>
        </p:txBody>
      </p:sp>
      <p:pic>
        <p:nvPicPr>
          <p:cNvPr id="2" name="Picture 1" descr="A pixelated heart on a black background&#10;&#10;AI-generated content may be incorrect.">
            <a:extLst>
              <a:ext uri="{FF2B5EF4-FFF2-40B4-BE49-F238E27FC236}">
                <a16:creationId xmlns:a16="http://schemas.microsoft.com/office/drawing/2014/main" id="{1285E791-8DC1-F309-DA6E-C1A8298E6749}"/>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45949355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Agenda Slide">
    <p:bg>
      <p:bgPr>
        <a:solidFill>
          <a:srgbClr val="CEE2E3"/>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24" name="Text Placeholder 2">
            <a:extLst>
              <a:ext uri="{FF2B5EF4-FFF2-40B4-BE49-F238E27FC236}">
                <a16:creationId xmlns:a16="http://schemas.microsoft.com/office/drawing/2014/main" id="{CB6682B1-9B15-14C6-D100-37117248A7CE}"/>
              </a:ext>
            </a:extLst>
          </p:cNvPr>
          <p:cNvSpPr>
            <a:spLocks noGrp="1"/>
          </p:cNvSpPr>
          <p:nvPr>
            <p:ph type="body" idx="14" hasCustomPrompt="1"/>
          </p:nvPr>
        </p:nvSpPr>
        <p:spPr>
          <a:xfrm>
            <a:off x="10800862" y="2196909"/>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05</a:t>
            </a:r>
          </a:p>
        </p:txBody>
      </p:sp>
      <p:sp>
        <p:nvSpPr>
          <p:cNvPr id="30" name="Text Placeholder 2">
            <a:extLst>
              <a:ext uri="{FF2B5EF4-FFF2-40B4-BE49-F238E27FC236}">
                <a16:creationId xmlns:a16="http://schemas.microsoft.com/office/drawing/2014/main" id="{18FAD78C-8A36-CB73-0B6A-3FE2FCB901E4}"/>
              </a:ext>
            </a:extLst>
          </p:cNvPr>
          <p:cNvSpPr>
            <a:spLocks noGrp="1"/>
          </p:cNvSpPr>
          <p:nvPr>
            <p:ph type="body" idx="16" hasCustomPrompt="1"/>
          </p:nvPr>
        </p:nvSpPr>
        <p:spPr>
          <a:xfrm>
            <a:off x="10800862" y="3287154"/>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06</a:t>
            </a:r>
          </a:p>
        </p:txBody>
      </p:sp>
      <p:sp>
        <p:nvSpPr>
          <p:cNvPr id="34" name="Text Placeholder 2">
            <a:extLst>
              <a:ext uri="{FF2B5EF4-FFF2-40B4-BE49-F238E27FC236}">
                <a16:creationId xmlns:a16="http://schemas.microsoft.com/office/drawing/2014/main" id="{8289A24A-0858-D36A-1075-AADAFBFE8A7C}"/>
              </a:ext>
            </a:extLst>
          </p:cNvPr>
          <p:cNvSpPr>
            <a:spLocks noGrp="1"/>
          </p:cNvSpPr>
          <p:nvPr>
            <p:ph type="body" idx="18" hasCustomPrompt="1"/>
          </p:nvPr>
        </p:nvSpPr>
        <p:spPr>
          <a:xfrm>
            <a:off x="10800862" y="4377401"/>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07</a:t>
            </a:r>
          </a:p>
        </p:txBody>
      </p:sp>
      <p:sp>
        <p:nvSpPr>
          <p:cNvPr id="38" name="Text Placeholder 2">
            <a:extLst>
              <a:ext uri="{FF2B5EF4-FFF2-40B4-BE49-F238E27FC236}">
                <a16:creationId xmlns:a16="http://schemas.microsoft.com/office/drawing/2014/main" id="{DE526DBC-E27B-A050-0E8E-AF31217C714E}"/>
              </a:ext>
            </a:extLst>
          </p:cNvPr>
          <p:cNvSpPr>
            <a:spLocks noGrp="1"/>
          </p:cNvSpPr>
          <p:nvPr>
            <p:ph type="body" idx="20" hasCustomPrompt="1"/>
          </p:nvPr>
        </p:nvSpPr>
        <p:spPr>
          <a:xfrm>
            <a:off x="10800862" y="5467647"/>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08</a:t>
            </a:r>
          </a:p>
        </p:txBody>
      </p:sp>
      <p:sp>
        <p:nvSpPr>
          <p:cNvPr id="10" name="Title 1">
            <a:extLst>
              <a:ext uri="{FF2B5EF4-FFF2-40B4-BE49-F238E27FC236}">
                <a16:creationId xmlns:a16="http://schemas.microsoft.com/office/drawing/2014/main" id="{ECDE0068-80B9-9C89-40B0-FD27869163A4}"/>
              </a:ext>
            </a:extLst>
          </p:cNvPr>
          <p:cNvSpPr>
            <a:spLocks noGrp="1"/>
          </p:cNvSpPr>
          <p:nvPr>
            <p:ph type="title" hasCustomPrompt="1"/>
          </p:nvPr>
        </p:nvSpPr>
        <p:spPr>
          <a:xfrm>
            <a:off x="629628" y="631825"/>
            <a:ext cx="5466372" cy="445202"/>
          </a:xfrm>
        </p:spPr>
        <p:txBody>
          <a:bodyPr anchor="t" anchorCtr="0">
            <a:noAutofit/>
          </a:bodyPr>
          <a:lstStyle>
            <a:lvl1pPr>
              <a:defRPr sz="3800"/>
            </a:lvl1pPr>
          </a:lstStyle>
          <a:p>
            <a:r>
              <a:rPr lang="en-US"/>
              <a:t>Agenda</a:t>
            </a:r>
          </a:p>
        </p:txBody>
      </p:sp>
      <p:sp>
        <p:nvSpPr>
          <p:cNvPr id="11" name="Text Placeholder 19">
            <a:extLst>
              <a:ext uri="{FF2B5EF4-FFF2-40B4-BE49-F238E27FC236}">
                <a16:creationId xmlns:a16="http://schemas.microsoft.com/office/drawing/2014/main" id="{0B244FF1-9BB5-B24C-04E4-088B6CE40C8B}"/>
              </a:ext>
            </a:extLst>
          </p:cNvPr>
          <p:cNvSpPr>
            <a:spLocks noGrp="1"/>
          </p:cNvSpPr>
          <p:nvPr>
            <p:ph type="body" sz="quarter" idx="13" hasCustomPrompt="1"/>
          </p:nvPr>
        </p:nvSpPr>
        <p:spPr>
          <a:xfrm>
            <a:off x="618123" y="1235262"/>
            <a:ext cx="5477877" cy="291443"/>
          </a:xfrm>
          <a:prstGeom prst="rect">
            <a:avLst/>
          </a:prstGeom>
        </p:spPr>
        <p:txBody>
          <a:bodyPr lIns="0" tIns="0" rIns="0" bIns="0">
            <a:noAutofit/>
          </a:bodyPr>
          <a:lstStyle>
            <a:lvl1pPr marL="0" indent="0">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2" name="Text Placeholder 2">
            <a:extLst>
              <a:ext uri="{FF2B5EF4-FFF2-40B4-BE49-F238E27FC236}">
                <a16:creationId xmlns:a16="http://schemas.microsoft.com/office/drawing/2014/main" id="{B2EC71D7-41B6-832A-4AE7-8452ABB57B8B}"/>
              </a:ext>
            </a:extLst>
          </p:cNvPr>
          <p:cNvSpPr>
            <a:spLocks noGrp="1"/>
          </p:cNvSpPr>
          <p:nvPr>
            <p:ph type="body" idx="21"/>
          </p:nvPr>
        </p:nvSpPr>
        <p:spPr>
          <a:xfrm>
            <a:off x="618123" y="219690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13" name="Text Placeholder 2">
            <a:extLst>
              <a:ext uri="{FF2B5EF4-FFF2-40B4-BE49-F238E27FC236}">
                <a16:creationId xmlns:a16="http://schemas.microsoft.com/office/drawing/2014/main" id="{3E423157-5E49-99FF-A7CD-B1E60B19A529}"/>
              </a:ext>
            </a:extLst>
          </p:cNvPr>
          <p:cNvSpPr>
            <a:spLocks noGrp="1"/>
          </p:cNvSpPr>
          <p:nvPr>
            <p:ph type="body" idx="22" hasCustomPrompt="1"/>
          </p:nvPr>
        </p:nvSpPr>
        <p:spPr>
          <a:xfrm>
            <a:off x="4673331" y="2196909"/>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01</a:t>
            </a:r>
          </a:p>
        </p:txBody>
      </p:sp>
      <p:sp>
        <p:nvSpPr>
          <p:cNvPr id="17" name="Text Placeholder 2">
            <a:extLst>
              <a:ext uri="{FF2B5EF4-FFF2-40B4-BE49-F238E27FC236}">
                <a16:creationId xmlns:a16="http://schemas.microsoft.com/office/drawing/2014/main" id="{118163BB-EE4B-0F13-47E6-9E2E03946374}"/>
              </a:ext>
            </a:extLst>
          </p:cNvPr>
          <p:cNvSpPr>
            <a:spLocks noGrp="1"/>
          </p:cNvSpPr>
          <p:nvPr>
            <p:ph type="body" idx="24" hasCustomPrompt="1"/>
          </p:nvPr>
        </p:nvSpPr>
        <p:spPr>
          <a:xfrm>
            <a:off x="4673331" y="3287154"/>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02</a:t>
            </a:r>
          </a:p>
        </p:txBody>
      </p:sp>
      <p:sp>
        <p:nvSpPr>
          <p:cNvPr id="20" name="Text Placeholder 2">
            <a:extLst>
              <a:ext uri="{FF2B5EF4-FFF2-40B4-BE49-F238E27FC236}">
                <a16:creationId xmlns:a16="http://schemas.microsoft.com/office/drawing/2014/main" id="{C6AC0B29-46A8-258E-B123-DC4E4A6EB202}"/>
              </a:ext>
            </a:extLst>
          </p:cNvPr>
          <p:cNvSpPr>
            <a:spLocks noGrp="1"/>
          </p:cNvSpPr>
          <p:nvPr>
            <p:ph type="body" idx="26" hasCustomPrompt="1"/>
          </p:nvPr>
        </p:nvSpPr>
        <p:spPr>
          <a:xfrm>
            <a:off x="4673331" y="4377401"/>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03</a:t>
            </a:r>
          </a:p>
        </p:txBody>
      </p:sp>
      <p:sp>
        <p:nvSpPr>
          <p:cNvPr id="26" name="Text Placeholder 2">
            <a:extLst>
              <a:ext uri="{FF2B5EF4-FFF2-40B4-BE49-F238E27FC236}">
                <a16:creationId xmlns:a16="http://schemas.microsoft.com/office/drawing/2014/main" id="{10154CE7-A33D-BC02-B7B5-6FEBF36C9A7B}"/>
              </a:ext>
            </a:extLst>
          </p:cNvPr>
          <p:cNvSpPr>
            <a:spLocks noGrp="1"/>
          </p:cNvSpPr>
          <p:nvPr>
            <p:ph type="body" idx="28" hasCustomPrompt="1"/>
          </p:nvPr>
        </p:nvSpPr>
        <p:spPr>
          <a:xfrm>
            <a:off x="4673331" y="5467647"/>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04</a:t>
            </a:r>
          </a:p>
        </p:txBody>
      </p:sp>
      <p:sp>
        <p:nvSpPr>
          <p:cNvPr id="2" name="Text Placeholder 2">
            <a:extLst>
              <a:ext uri="{FF2B5EF4-FFF2-40B4-BE49-F238E27FC236}">
                <a16:creationId xmlns:a16="http://schemas.microsoft.com/office/drawing/2014/main" id="{68CADE43-6E58-A098-ADE0-06915CACA0A3}"/>
              </a:ext>
            </a:extLst>
          </p:cNvPr>
          <p:cNvSpPr>
            <a:spLocks noGrp="1"/>
          </p:cNvSpPr>
          <p:nvPr>
            <p:ph type="body" idx="29"/>
          </p:nvPr>
        </p:nvSpPr>
        <p:spPr>
          <a:xfrm>
            <a:off x="618123" y="324881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5" name="Text Placeholder 2">
            <a:extLst>
              <a:ext uri="{FF2B5EF4-FFF2-40B4-BE49-F238E27FC236}">
                <a16:creationId xmlns:a16="http://schemas.microsoft.com/office/drawing/2014/main" id="{8D7D1A0C-1960-AA15-95FA-9B6270C3F665}"/>
              </a:ext>
            </a:extLst>
          </p:cNvPr>
          <p:cNvSpPr>
            <a:spLocks noGrp="1"/>
          </p:cNvSpPr>
          <p:nvPr>
            <p:ph type="body" idx="30"/>
          </p:nvPr>
        </p:nvSpPr>
        <p:spPr>
          <a:xfrm>
            <a:off x="618123" y="434884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7" name="Text Placeholder 2">
            <a:extLst>
              <a:ext uri="{FF2B5EF4-FFF2-40B4-BE49-F238E27FC236}">
                <a16:creationId xmlns:a16="http://schemas.microsoft.com/office/drawing/2014/main" id="{2E58E12B-2399-4FD0-EC81-047CB2777B24}"/>
              </a:ext>
            </a:extLst>
          </p:cNvPr>
          <p:cNvSpPr>
            <a:spLocks noGrp="1"/>
          </p:cNvSpPr>
          <p:nvPr>
            <p:ph type="body" idx="31"/>
          </p:nvPr>
        </p:nvSpPr>
        <p:spPr>
          <a:xfrm>
            <a:off x="615223" y="540969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8" name="Text Placeholder 2">
            <a:extLst>
              <a:ext uri="{FF2B5EF4-FFF2-40B4-BE49-F238E27FC236}">
                <a16:creationId xmlns:a16="http://schemas.microsoft.com/office/drawing/2014/main" id="{1EE1F10C-8547-9D50-7235-246F47972E8A}"/>
              </a:ext>
            </a:extLst>
          </p:cNvPr>
          <p:cNvSpPr>
            <a:spLocks noGrp="1"/>
          </p:cNvSpPr>
          <p:nvPr>
            <p:ph type="body" idx="32"/>
          </p:nvPr>
        </p:nvSpPr>
        <p:spPr>
          <a:xfrm>
            <a:off x="6764541" y="219690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9" name="Text Placeholder 2">
            <a:extLst>
              <a:ext uri="{FF2B5EF4-FFF2-40B4-BE49-F238E27FC236}">
                <a16:creationId xmlns:a16="http://schemas.microsoft.com/office/drawing/2014/main" id="{5E8C80C5-D28D-D3D0-360F-52B47C11E9F5}"/>
              </a:ext>
            </a:extLst>
          </p:cNvPr>
          <p:cNvSpPr>
            <a:spLocks noGrp="1"/>
          </p:cNvSpPr>
          <p:nvPr>
            <p:ph type="body" idx="33"/>
          </p:nvPr>
        </p:nvSpPr>
        <p:spPr>
          <a:xfrm>
            <a:off x="6764541" y="324881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21" name="Text Placeholder 2">
            <a:extLst>
              <a:ext uri="{FF2B5EF4-FFF2-40B4-BE49-F238E27FC236}">
                <a16:creationId xmlns:a16="http://schemas.microsoft.com/office/drawing/2014/main" id="{B29490F0-C27F-A1C5-08E6-A4A9EF477133}"/>
              </a:ext>
            </a:extLst>
          </p:cNvPr>
          <p:cNvSpPr>
            <a:spLocks noGrp="1"/>
          </p:cNvSpPr>
          <p:nvPr>
            <p:ph type="body" idx="34"/>
          </p:nvPr>
        </p:nvSpPr>
        <p:spPr>
          <a:xfrm>
            <a:off x="6764541" y="434884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22" name="Text Placeholder 2">
            <a:extLst>
              <a:ext uri="{FF2B5EF4-FFF2-40B4-BE49-F238E27FC236}">
                <a16:creationId xmlns:a16="http://schemas.microsoft.com/office/drawing/2014/main" id="{DD912A4D-92E0-7C37-11FF-4BBFC8BEE8F6}"/>
              </a:ext>
            </a:extLst>
          </p:cNvPr>
          <p:cNvSpPr>
            <a:spLocks noGrp="1"/>
          </p:cNvSpPr>
          <p:nvPr>
            <p:ph type="body" idx="35"/>
          </p:nvPr>
        </p:nvSpPr>
        <p:spPr>
          <a:xfrm>
            <a:off x="6761641" y="540969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3" name="Footer Placeholder 2">
            <a:extLst>
              <a:ext uri="{FF2B5EF4-FFF2-40B4-BE49-F238E27FC236}">
                <a16:creationId xmlns:a16="http://schemas.microsoft.com/office/drawing/2014/main" id="{8A35FAD2-438A-F4DF-2C1F-4C1BBC6681EF}"/>
              </a:ext>
            </a:extLst>
          </p:cNvPr>
          <p:cNvSpPr>
            <a:spLocks noGrp="1"/>
          </p:cNvSpPr>
          <p:nvPr>
            <p:ph type="ftr" sz="quarter" idx="36"/>
          </p:nvPr>
        </p:nvSpPr>
        <p:spPr/>
        <p:txBody>
          <a:bodyPr/>
          <a:lstStyle/>
          <a:p>
            <a:r>
              <a:rPr lang="en-US"/>
              <a:t>©2025 Thrivent Charitable™ | All rights reserved. Do not distribute without authorization.</a:t>
            </a:r>
          </a:p>
        </p:txBody>
      </p:sp>
      <p:pic>
        <p:nvPicPr>
          <p:cNvPr id="4" name="Picture 3" descr="A pixelated heart on a black background&#10;&#10;AI-generated content may be incorrect.">
            <a:extLst>
              <a:ext uri="{FF2B5EF4-FFF2-40B4-BE49-F238E27FC236}">
                <a16:creationId xmlns:a16="http://schemas.microsoft.com/office/drawing/2014/main" id="{C24F1FE2-C69C-42FB-A4E9-D97BC25BE456}"/>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4083366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Divider Number">
    <p:bg>
      <p:bgPr>
        <a:solidFill>
          <a:srgbClr val="F4D09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8" name="Text Placeholder 6">
            <a:extLst>
              <a:ext uri="{FF2B5EF4-FFF2-40B4-BE49-F238E27FC236}">
                <a16:creationId xmlns:a16="http://schemas.microsoft.com/office/drawing/2014/main" id="{A9487A88-6742-B884-61C5-CEFB65C6700A}"/>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01</a:t>
            </a:r>
          </a:p>
        </p:txBody>
      </p:sp>
      <p:sp>
        <p:nvSpPr>
          <p:cNvPr id="3" name="Footer Placeholder 2">
            <a:extLst>
              <a:ext uri="{FF2B5EF4-FFF2-40B4-BE49-F238E27FC236}">
                <a16:creationId xmlns:a16="http://schemas.microsoft.com/office/drawing/2014/main" id="{630089E7-1E44-DADA-1CD2-AAC0B39D381B}"/>
              </a:ext>
            </a:extLst>
          </p:cNvPr>
          <p:cNvSpPr>
            <a:spLocks noGrp="1"/>
          </p:cNvSpPr>
          <p:nvPr>
            <p:ph type="ftr" sz="quarter" idx="14"/>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650797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Section Divider Number">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8D2EED0A-01DB-BDDA-8D2F-EE6DB3CA7D62}"/>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02</a:t>
            </a:r>
          </a:p>
        </p:txBody>
      </p:sp>
      <p:sp>
        <p:nvSpPr>
          <p:cNvPr id="3" name="Footer Placeholder 2">
            <a:extLst>
              <a:ext uri="{FF2B5EF4-FFF2-40B4-BE49-F238E27FC236}">
                <a16:creationId xmlns:a16="http://schemas.microsoft.com/office/drawing/2014/main" id="{C855E1A6-5532-9D56-9803-066C79754DAE}"/>
              </a:ext>
            </a:extLst>
          </p:cNvPr>
          <p:cNvSpPr>
            <a:spLocks noGrp="1"/>
          </p:cNvSpPr>
          <p:nvPr>
            <p:ph type="ftr" sz="quarter" idx="14"/>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905844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Section Divider Number">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5" name="Text Placeholder 6">
            <a:extLst>
              <a:ext uri="{FF2B5EF4-FFF2-40B4-BE49-F238E27FC236}">
                <a16:creationId xmlns:a16="http://schemas.microsoft.com/office/drawing/2014/main" id="{584F17DF-86A8-1516-AB60-7B876DE0F59C}"/>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solidFill>
                  <a:schemeClr val="accent2"/>
                </a:solidFill>
                <a:latin typeface="Basis Grt for Thrivent OffWhite" panose="020B0503030604040103" pitchFamily="34" charset="0"/>
                <a:cs typeface="Basis Grt for Thrivent OffWhite" panose="020B0503030604040103" pitchFamily="34" charset="0"/>
              </a:defRPr>
            </a:lvl1pPr>
          </a:lstStyle>
          <a:p>
            <a:pPr lvl="0"/>
            <a:r>
              <a:rPr lang="en-US"/>
              <a:t>03</a:t>
            </a:r>
          </a:p>
        </p:txBody>
      </p:sp>
      <p:sp>
        <p:nvSpPr>
          <p:cNvPr id="3" name="Footer Placeholder 2">
            <a:extLst>
              <a:ext uri="{FF2B5EF4-FFF2-40B4-BE49-F238E27FC236}">
                <a16:creationId xmlns:a16="http://schemas.microsoft.com/office/drawing/2014/main" id="{05243AEF-FD38-71E1-AFAF-7611BE381B7F}"/>
              </a:ext>
            </a:extLst>
          </p:cNvPr>
          <p:cNvSpPr>
            <a:spLocks noGrp="1"/>
          </p:cNvSpPr>
          <p:nvPr>
            <p:ph type="ftr" sz="quarter" idx="14"/>
          </p:nvPr>
        </p:nvSpPr>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20893495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8798F0-8D7C-B5BA-D692-75C937546A64}"/>
              </a:ext>
            </a:extLst>
          </p:cNvPr>
          <p:cNvSpPr>
            <a:spLocks noGrp="1"/>
          </p:cNvSpPr>
          <p:nvPr>
            <p:ph type="title"/>
          </p:nvPr>
        </p:nvSpPr>
        <p:spPr>
          <a:xfrm>
            <a:off x="635000" y="635000"/>
            <a:ext cx="10922000" cy="873125"/>
          </a:xfrm>
          <a:prstGeom prst="rect">
            <a:avLst/>
          </a:prstGeom>
        </p:spPr>
        <p:txBody>
          <a:bodyPr vert="horz" lIns="0" tIns="0" rIns="0" bIns="0" rtlCol="0" anchor="t" anchorCtr="0">
            <a:noAutofit/>
          </a:bodyPr>
          <a:lstStyle/>
          <a:p>
            <a:r>
              <a:rPr lang="en-US"/>
              <a:t>Click to edit title copy</a:t>
            </a:r>
          </a:p>
        </p:txBody>
      </p:sp>
      <p:sp>
        <p:nvSpPr>
          <p:cNvPr id="3" name="Text Placeholder 2">
            <a:extLst>
              <a:ext uri="{FF2B5EF4-FFF2-40B4-BE49-F238E27FC236}">
                <a16:creationId xmlns:a16="http://schemas.microsoft.com/office/drawing/2014/main" id="{AA0C6839-2AB5-0F9C-294A-B9FEABC43009}"/>
              </a:ext>
            </a:extLst>
          </p:cNvPr>
          <p:cNvSpPr>
            <a:spLocks noGrp="1"/>
          </p:cNvSpPr>
          <p:nvPr>
            <p:ph type="body" idx="1"/>
          </p:nvPr>
        </p:nvSpPr>
        <p:spPr>
          <a:xfrm>
            <a:off x="635000" y="1790700"/>
            <a:ext cx="10909300" cy="4448175"/>
          </a:xfrm>
          <a:prstGeom prst="rect">
            <a:avLst/>
          </a:prstGeom>
        </p:spPr>
        <p:txBody>
          <a:bodyPr vert="horz" lIns="0" tIns="45720" rIns="91440" bIns="45720" rtlCol="0">
            <a:noAutofit/>
          </a:bodyPr>
          <a:lstStyle/>
          <a:p>
            <a:pPr lvl="1"/>
            <a:endParaRPr lang="en-US"/>
          </a:p>
        </p:txBody>
      </p:sp>
      <p:sp>
        <p:nvSpPr>
          <p:cNvPr id="6" name="Slide Number Placeholder 5">
            <a:extLst>
              <a:ext uri="{FF2B5EF4-FFF2-40B4-BE49-F238E27FC236}">
                <a16:creationId xmlns:a16="http://schemas.microsoft.com/office/drawing/2014/main" id="{A8F63CE4-245A-2338-54E4-38DE980A75C7}"/>
              </a:ext>
            </a:extLst>
          </p:cNvPr>
          <p:cNvSpPr>
            <a:spLocks noGrp="1"/>
          </p:cNvSpPr>
          <p:nvPr>
            <p:ph type="sldNum" sz="quarter" idx="4"/>
          </p:nvPr>
        </p:nvSpPr>
        <p:spPr>
          <a:xfrm>
            <a:off x="317500" y="6403484"/>
            <a:ext cx="317500" cy="232986"/>
          </a:xfrm>
          <a:prstGeom prst="rect">
            <a:avLst/>
          </a:prstGeom>
        </p:spPr>
        <p:txBody>
          <a:bodyPr vert="horz" lIns="0" tIns="0" rIns="0" bIns="0" rtlCol="0" anchor="ctr"/>
          <a:lstStyle>
            <a:lvl1pPr algn="l">
              <a:defRPr sz="800" b="0" i="0">
                <a:solidFill>
                  <a:schemeClr val="tx1"/>
                </a:solidFill>
                <a:latin typeface="Basis Grt for Thrivent OffWhite" panose="020B0503030604040103" pitchFamily="34" charset="0"/>
                <a:cs typeface="Basis Grt for Thrivent OffWhite" panose="020B0503030604040103" pitchFamily="34" charset="0"/>
              </a:defRPr>
            </a:lvl1pPr>
          </a:lstStyle>
          <a:p>
            <a:fld id="{D7756E16-444E-B644-B3D8-50D596555EAF}" type="slidenum">
              <a:rPr lang="en-US" smtClean="0"/>
              <a:pPr/>
              <a:t>‹#›</a:t>
            </a:fld>
            <a:endParaRPr lang="en-US"/>
          </a:p>
        </p:txBody>
      </p:sp>
      <p:sp>
        <p:nvSpPr>
          <p:cNvPr id="5" name="Footer Placeholder 4">
            <a:extLst>
              <a:ext uri="{FF2B5EF4-FFF2-40B4-BE49-F238E27FC236}">
                <a16:creationId xmlns:a16="http://schemas.microsoft.com/office/drawing/2014/main" id="{0DE0F573-6DE5-78D2-262B-B9CF6D6BBEA1}"/>
              </a:ext>
            </a:extLst>
          </p:cNvPr>
          <p:cNvSpPr>
            <a:spLocks noGrp="1"/>
          </p:cNvSpPr>
          <p:nvPr>
            <p:ph type="ftr" sz="quarter" idx="3"/>
          </p:nvPr>
        </p:nvSpPr>
        <p:spPr>
          <a:xfrm>
            <a:off x="1033937" y="6435784"/>
            <a:ext cx="4114800" cy="184151"/>
          </a:xfrm>
          <a:prstGeom prst="rect">
            <a:avLst/>
          </a:prstGeom>
        </p:spPr>
        <p:txBody>
          <a:bodyPr vert="horz" lIns="0" tIns="0" rIns="0" bIns="0" rtlCol="0" anchor="ctr"/>
          <a:lstStyle>
            <a:lvl1pPr algn="l">
              <a:defRPr sz="800" b="0" i="0">
                <a:solidFill>
                  <a:schemeClr val="tx1"/>
                </a:solidFill>
                <a:latin typeface="Basis Grt for Thrivent OffWhite" panose="020B0503030604040103" pitchFamily="34" charset="0"/>
                <a:cs typeface="Basis Grt for Thrivent OffWhite" panose="020B0503030604040103" pitchFamily="34" charset="0"/>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678964815"/>
      </p:ext>
    </p:extLst>
  </p:cSld>
  <p:clrMap bg1="lt1" tx1="dk1" bg2="lt2" tx2="dk2" accent1="accent1" accent2="accent2" accent3="accent3" accent4="accent4" accent5="accent5" accent6="accent6" hlink="hlink" folHlink="folHlink"/>
  <p:sldLayoutIdLst>
    <p:sldLayoutId id="2147483649" r:id="rId1"/>
    <p:sldLayoutId id="2147483706" r:id="rId2"/>
    <p:sldLayoutId id="2147483705" r:id="rId3"/>
    <p:sldLayoutId id="2147483681" r:id="rId4"/>
    <p:sldLayoutId id="2147483714" r:id="rId5"/>
    <p:sldLayoutId id="2147483715" r:id="rId6"/>
    <p:sldLayoutId id="2147483685" r:id="rId7"/>
    <p:sldLayoutId id="2147483686" r:id="rId8"/>
    <p:sldLayoutId id="2147483687" r:id="rId9"/>
    <p:sldLayoutId id="2147483688" r:id="rId10"/>
    <p:sldLayoutId id="2147483708" r:id="rId11"/>
    <p:sldLayoutId id="2147483689" r:id="rId12"/>
    <p:sldLayoutId id="2147483690" r:id="rId13"/>
    <p:sldLayoutId id="2147483691" r:id="rId14"/>
    <p:sldLayoutId id="2147483694" r:id="rId15"/>
    <p:sldLayoutId id="2147483683" r:id="rId16"/>
    <p:sldLayoutId id="2147483682" r:id="rId17"/>
    <p:sldLayoutId id="2147483684" r:id="rId18"/>
    <p:sldLayoutId id="2147483650" r:id="rId19"/>
    <p:sldLayoutId id="2147483663" r:id="rId20"/>
    <p:sldLayoutId id="2147483662" r:id="rId21"/>
    <p:sldLayoutId id="2147483720" r:id="rId22"/>
    <p:sldLayoutId id="2147483721" r:id="rId23"/>
    <p:sldLayoutId id="2147483676" r:id="rId24"/>
    <p:sldLayoutId id="2147483712" r:id="rId25"/>
    <p:sldLayoutId id="2147483713" r:id="rId26"/>
    <p:sldLayoutId id="2147483677" r:id="rId27"/>
    <p:sldLayoutId id="2147483678" r:id="rId28"/>
    <p:sldLayoutId id="2147483679" r:id="rId29"/>
    <p:sldLayoutId id="2147483672" r:id="rId30"/>
    <p:sldLayoutId id="2147483673" r:id="rId31"/>
    <p:sldLayoutId id="2147483674" r:id="rId32"/>
    <p:sldLayoutId id="2147483723" r:id="rId33"/>
    <p:sldLayoutId id="2147483695" r:id="rId34"/>
    <p:sldLayoutId id="2147483722" r:id="rId35"/>
    <p:sldLayoutId id="2147483697" r:id="rId36"/>
  </p:sldLayoutIdLst>
  <p:hf hdr="0" dt="0"/>
  <p:txStyles>
    <p:title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p:titleStyle>
    <p:body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8" userDrawn="1">
          <p15:clr>
            <a:srgbClr val="F26B43"/>
          </p15:clr>
        </p15:guide>
        <p15:guide id="2" pos="3840" userDrawn="1">
          <p15:clr>
            <a:srgbClr val="F26B43"/>
          </p15:clr>
        </p15:guide>
        <p15:guide id="3" orient="horz" pos="4120" userDrawn="1">
          <p15:clr>
            <a:srgbClr val="F26B43"/>
          </p15:clr>
        </p15:guide>
        <p15:guide id="4" pos="200" userDrawn="1">
          <p15:clr>
            <a:srgbClr val="F26B43"/>
          </p15:clr>
        </p15:guide>
        <p15:guide id="5" pos="7480" userDrawn="1">
          <p15:clr>
            <a:srgbClr val="F26B43"/>
          </p15:clr>
        </p15:guide>
        <p15:guide id="6" pos="400" userDrawn="1">
          <p15:clr>
            <a:srgbClr val="F26B43"/>
          </p15:clr>
        </p15:guide>
        <p15:guide id="7" pos="7280" userDrawn="1">
          <p15:clr>
            <a:srgbClr val="F26B43"/>
          </p15:clr>
        </p15:guide>
        <p15:guide id="8" orient="horz" pos="393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20.xml"/><Relationship Id="rId6" Type="http://schemas.openxmlformats.org/officeDocument/2006/relationships/image" Target="../media/image37.svg"/><Relationship Id="rId5" Type="http://schemas.openxmlformats.org/officeDocument/2006/relationships/image" Target="../media/image36.png"/><Relationship Id="rId10" Type="http://schemas.openxmlformats.org/officeDocument/2006/relationships/image" Target="../media/image41.svg"/><Relationship Id="rId4" Type="http://schemas.openxmlformats.org/officeDocument/2006/relationships/image" Target="../media/image35.svg"/><Relationship Id="rId9" Type="http://schemas.openxmlformats.org/officeDocument/2006/relationships/image" Target="../media/image4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43.png"/><Relationship Id="rId7"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20.xml"/><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slides/_rels/slide18.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43.png"/><Relationship Id="rId7"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0.xml"/><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43.png"/><Relationship Id="rId7"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20.xml"/><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slides/_rels/slide22.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0.xml"/><Relationship Id="rId6" Type="http://schemas.openxmlformats.org/officeDocument/2006/relationships/image" Target="../media/image49.svg"/><Relationship Id="rId5" Type="http://schemas.openxmlformats.org/officeDocument/2006/relationships/image" Target="../media/image48.png"/><Relationship Id="rId10" Type="http://schemas.openxmlformats.org/officeDocument/2006/relationships/image" Target="../media/image37.svg"/><Relationship Id="rId4" Type="http://schemas.openxmlformats.org/officeDocument/2006/relationships/image" Target="../media/image44.svg"/><Relationship Id="rId9" Type="http://schemas.openxmlformats.org/officeDocument/2006/relationships/image" Target="../media/image3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openxmlformats.org/officeDocument/2006/relationships/image" Target="../media/image49.svg"/><Relationship Id="rId5" Type="http://schemas.openxmlformats.org/officeDocument/2006/relationships/image" Target="../media/image48.png"/><Relationship Id="rId10" Type="http://schemas.openxmlformats.org/officeDocument/2006/relationships/image" Target="../media/image37.svg"/><Relationship Id="rId4" Type="http://schemas.openxmlformats.org/officeDocument/2006/relationships/image" Target="../media/image44.svg"/><Relationship Id="rId9" Type="http://schemas.openxmlformats.org/officeDocument/2006/relationships/image" Target="../media/image36.png"/></Relationships>
</file>

<file path=ppt/slides/_rels/slide26.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20.xml"/><Relationship Id="rId6" Type="http://schemas.openxmlformats.org/officeDocument/2006/relationships/image" Target="../media/image49.svg"/><Relationship Id="rId5" Type="http://schemas.openxmlformats.org/officeDocument/2006/relationships/image" Target="../media/image48.png"/><Relationship Id="rId10" Type="http://schemas.openxmlformats.org/officeDocument/2006/relationships/image" Target="../media/image37.svg"/><Relationship Id="rId4" Type="http://schemas.openxmlformats.org/officeDocument/2006/relationships/image" Target="../media/image44.svg"/><Relationship Id="rId9" Type="http://schemas.openxmlformats.org/officeDocument/2006/relationships/image" Target="../media/image3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_rels/slide7.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8EB9D-2996-9139-B1B8-3DE31F20D3A5}"/>
              </a:ext>
            </a:extLst>
          </p:cNvPr>
          <p:cNvSpPr>
            <a:spLocks noGrp="1"/>
          </p:cNvSpPr>
          <p:nvPr>
            <p:ph type="ctrTitle"/>
          </p:nvPr>
        </p:nvSpPr>
        <p:spPr/>
        <p:txBody>
          <a:bodyPr anchor="b"/>
          <a:lstStyle/>
          <a:p>
            <a:r>
              <a:rPr lang="en-US"/>
              <a:t>Growing our endowment</a:t>
            </a:r>
          </a:p>
        </p:txBody>
      </p:sp>
      <p:sp>
        <p:nvSpPr>
          <p:cNvPr id="5" name="Subtitle 4">
            <a:extLst>
              <a:ext uri="{FF2B5EF4-FFF2-40B4-BE49-F238E27FC236}">
                <a16:creationId xmlns:a16="http://schemas.microsoft.com/office/drawing/2014/main" id="{619C348D-E63C-D67B-F90C-BB73FD2580F1}"/>
              </a:ext>
            </a:extLst>
          </p:cNvPr>
          <p:cNvSpPr>
            <a:spLocks noGrp="1"/>
          </p:cNvSpPr>
          <p:nvPr>
            <p:ph type="subTitle" idx="1"/>
          </p:nvPr>
        </p:nvSpPr>
        <p:spPr/>
        <p:txBody>
          <a:bodyPr/>
          <a:lstStyle/>
          <a:p>
            <a:endParaRPr lang="en-US"/>
          </a:p>
        </p:txBody>
      </p:sp>
      <p:sp>
        <p:nvSpPr>
          <p:cNvPr id="3" name="TextBox 2">
            <a:extLst>
              <a:ext uri="{FF2B5EF4-FFF2-40B4-BE49-F238E27FC236}">
                <a16:creationId xmlns:a16="http://schemas.microsoft.com/office/drawing/2014/main" id="{72EFCA9C-1B23-2572-458F-793D3872FD3B}"/>
              </a:ext>
            </a:extLst>
          </p:cNvPr>
          <p:cNvSpPr txBox="1"/>
          <p:nvPr/>
        </p:nvSpPr>
        <p:spPr>
          <a:xfrm>
            <a:off x="11417370" y="6395243"/>
            <a:ext cx="774630" cy="215444"/>
          </a:xfrm>
          <a:prstGeom prst="rect">
            <a:avLst/>
          </a:prstGeom>
          <a:noFill/>
        </p:spPr>
        <p:txBody>
          <a:bodyPr wrap="square">
            <a:spAutoFit/>
          </a:bodyPr>
          <a:lstStyle/>
          <a:p>
            <a:r>
              <a:rPr lang="en-US" sz="800" dirty="0"/>
              <a:t>3483479.7</a:t>
            </a:r>
          </a:p>
        </p:txBody>
      </p:sp>
      <p:sp>
        <p:nvSpPr>
          <p:cNvPr id="4" name="Date Placeholder 2">
            <a:extLst>
              <a:ext uri="{FF2B5EF4-FFF2-40B4-BE49-F238E27FC236}">
                <a16:creationId xmlns:a16="http://schemas.microsoft.com/office/drawing/2014/main" id="{6856C850-B5C7-4CF2-EEA6-2D360B85C0C0}"/>
              </a:ext>
            </a:extLst>
          </p:cNvPr>
          <p:cNvSpPr txBox="1">
            <a:spLocks/>
          </p:cNvSpPr>
          <p:nvPr/>
        </p:nvSpPr>
        <p:spPr>
          <a:xfrm>
            <a:off x="11248410" y="6610687"/>
            <a:ext cx="833913"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27878-35</a:t>
            </a:r>
            <a:r>
              <a:rPr lang="en-US" dirty="0">
                <a:solidFill>
                  <a:schemeClr val="bg1"/>
                </a:solidFill>
              </a:rPr>
              <a:t> </a:t>
            </a:r>
            <a:r>
              <a:rPr lang="en-US" dirty="0"/>
              <a:t>N8-25</a:t>
            </a:r>
          </a:p>
        </p:txBody>
      </p:sp>
    </p:spTree>
    <p:extLst>
      <p:ext uri="{BB962C8B-B14F-4D97-AF65-F5344CB8AC3E}">
        <p14:creationId xmlns:p14="http://schemas.microsoft.com/office/powerpoint/2010/main" val="3549559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86879-A1A5-E60C-4E26-4835E55F75C6}"/>
            </a:ext>
          </a:extLst>
        </p:cNvPr>
        <p:cNvGrpSpPr/>
        <p:nvPr/>
      </p:nvGrpSpPr>
      <p:grpSpPr>
        <a:xfrm>
          <a:off x="0" y="0"/>
          <a:ext cx="0" cy="0"/>
          <a:chOff x="0" y="0"/>
          <a:chExt cx="0" cy="0"/>
        </a:xfrm>
      </p:grpSpPr>
      <p:sp>
        <p:nvSpPr>
          <p:cNvPr id="40" name="Rectangle 39">
            <a:extLst>
              <a:ext uri="{FF2B5EF4-FFF2-40B4-BE49-F238E27FC236}">
                <a16:creationId xmlns:a16="http://schemas.microsoft.com/office/drawing/2014/main" id="{25879CAC-68AF-7A37-6049-18DB94B056F5}"/>
              </a:ext>
            </a:extLst>
          </p:cNvPr>
          <p:cNvSpPr/>
          <p:nvPr/>
        </p:nvSpPr>
        <p:spPr>
          <a:xfrm>
            <a:off x="4624754" y="2233404"/>
            <a:ext cx="3259993" cy="3279303"/>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EC5118C6-A16D-6943-D522-E1F9D3A272DC}"/>
              </a:ext>
            </a:extLst>
          </p:cNvPr>
          <p:cNvSpPr/>
          <p:nvPr/>
        </p:nvSpPr>
        <p:spPr>
          <a:xfrm>
            <a:off x="4797184" y="3258280"/>
            <a:ext cx="2831223" cy="411263"/>
          </a:xfrm>
          <a:prstGeom prst="roundRect">
            <a:avLst>
              <a:gd name="adj" fmla="val 50000"/>
            </a:avLst>
          </a:prstGeom>
          <a:solidFill>
            <a:schemeClr val="accent3"/>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5" name="Text Placeholder 12">
            <a:extLst>
              <a:ext uri="{FF2B5EF4-FFF2-40B4-BE49-F238E27FC236}">
                <a16:creationId xmlns:a16="http://schemas.microsoft.com/office/drawing/2014/main" id="{7460283B-65FD-DC23-6DE0-A3CFFF0E38ED}"/>
              </a:ext>
            </a:extLst>
          </p:cNvPr>
          <p:cNvSpPr txBox="1">
            <a:spLocks/>
          </p:cNvSpPr>
          <p:nvPr/>
        </p:nvSpPr>
        <p:spPr>
          <a:xfrm>
            <a:off x="4882265" y="3321601"/>
            <a:ext cx="2669156"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Endowment fund</a:t>
            </a:r>
          </a:p>
        </p:txBody>
      </p:sp>
      <p:sp>
        <p:nvSpPr>
          <p:cNvPr id="37" name="Rectangle 36">
            <a:extLst>
              <a:ext uri="{FF2B5EF4-FFF2-40B4-BE49-F238E27FC236}">
                <a16:creationId xmlns:a16="http://schemas.microsoft.com/office/drawing/2014/main" id="{1AC784F6-782A-AA63-B3D2-9DDBFB7157A2}"/>
              </a:ext>
            </a:extLst>
          </p:cNvPr>
          <p:cNvSpPr/>
          <p:nvPr/>
        </p:nvSpPr>
        <p:spPr>
          <a:xfrm>
            <a:off x="422031" y="4571994"/>
            <a:ext cx="3663078" cy="1441010"/>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C0E26C6D-FD8F-3DFE-C1D2-2881083EBF9E}"/>
              </a:ext>
            </a:extLst>
          </p:cNvPr>
          <p:cNvSpPr/>
          <p:nvPr/>
        </p:nvSpPr>
        <p:spPr>
          <a:xfrm>
            <a:off x="422031" y="1354010"/>
            <a:ext cx="3663078" cy="3077308"/>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a:extLst>
              <a:ext uri="{FF2B5EF4-FFF2-40B4-BE49-F238E27FC236}">
                <a16:creationId xmlns:a16="http://schemas.microsoft.com/office/drawing/2014/main" id="{07546A99-DD64-EBEE-37AE-8825194714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687" y="4627210"/>
            <a:ext cx="640360" cy="640360"/>
          </a:xfrm>
          <a:prstGeom prst="rect">
            <a:avLst/>
          </a:prstGeom>
        </p:spPr>
      </p:pic>
      <p:sp>
        <p:nvSpPr>
          <p:cNvPr id="26" name="Rounded Rectangle 25">
            <a:extLst>
              <a:ext uri="{FF2B5EF4-FFF2-40B4-BE49-F238E27FC236}">
                <a16:creationId xmlns:a16="http://schemas.microsoft.com/office/drawing/2014/main" id="{3A1AEC49-6986-9787-E8AB-6B5945B6FB17}"/>
              </a:ext>
            </a:extLst>
          </p:cNvPr>
          <p:cNvSpPr/>
          <p:nvPr/>
        </p:nvSpPr>
        <p:spPr>
          <a:xfrm>
            <a:off x="594461" y="5419622"/>
            <a:ext cx="3330575" cy="411263"/>
          </a:xfrm>
          <a:prstGeom prst="roundRect">
            <a:avLst>
              <a:gd name="adj" fmla="val 50000"/>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27" name="Text Placeholder 12">
            <a:extLst>
              <a:ext uri="{FF2B5EF4-FFF2-40B4-BE49-F238E27FC236}">
                <a16:creationId xmlns:a16="http://schemas.microsoft.com/office/drawing/2014/main" id="{FEC4CBC2-E081-C3E0-DCCF-4520F497BDA0}"/>
              </a:ext>
            </a:extLst>
          </p:cNvPr>
          <p:cNvSpPr txBox="1">
            <a:spLocks/>
          </p:cNvSpPr>
          <p:nvPr/>
        </p:nvSpPr>
        <p:spPr>
          <a:xfrm>
            <a:off x="594461" y="5473835"/>
            <a:ext cx="3330575"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latin typeface="+mj-lt"/>
              </a:rPr>
              <a:t>Support from the organization</a:t>
            </a:r>
          </a:p>
        </p:txBody>
      </p:sp>
      <p:sp>
        <p:nvSpPr>
          <p:cNvPr id="25" name="Rounded Rectangle 24">
            <a:extLst>
              <a:ext uri="{FF2B5EF4-FFF2-40B4-BE49-F238E27FC236}">
                <a16:creationId xmlns:a16="http://schemas.microsoft.com/office/drawing/2014/main" id="{23EB4EC3-B517-6974-BDAC-2CB39ED146D3}"/>
              </a:ext>
            </a:extLst>
          </p:cNvPr>
          <p:cNvSpPr/>
          <p:nvPr/>
        </p:nvSpPr>
        <p:spPr>
          <a:xfrm>
            <a:off x="594461" y="2179191"/>
            <a:ext cx="3330575" cy="411263"/>
          </a:xfrm>
          <a:prstGeom prst="roundRect">
            <a:avLst>
              <a:gd name="adj" fmla="val 50000"/>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5" name="Footer Placeholder 4">
            <a:extLst>
              <a:ext uri="{FF2B5EF4-FFF2-40B4-BE49-F238E27FC236}">
                <a16:creationId xmlns:a16="http://schemas.microsoft.com/office/drawing/2014/main" id="{F4593080-6C7E-CB32-AD75-8670393E9E1D}"/>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AD618097-CFE7-5276-4A11-D892D9CDF3F4}"/>
              </a:ext>
            </a:extLst>
          </p:cNvPr>
          <p:cNvSpPr>
            <a:spLocks noGrp="1"/>
          </p:cNvSpPr>
          <p:nvPr>
            <p:ph type="sldNum" sz="quarter" idx="15"/>
          </p:nvPr>
        </p:nvSpPr>
        <p:spPr/>
        <p:txBody>
          <a:bodyPr/>
          <a:lstStyle/>
          <a:p>
            <a:fld id="{D7756E16-444E-B644-B3D8-50D596555EAF}" type="slidenum">
              <a:rPr lang="en-US" smtClean="0"/>
              <a:pPr/>
              <a:t>10</a:t>
            </a:fld>
            <a:endParaRPr lang="en-US"/>
          </a:p>
        </p:txBody>
      </p:sp>
      <p:sp>
        <p:nvSpPr>
          <p:cNvPr id="2" name="Title 1">
            <a:extLst>
              <a:ext uri="{FF2B5EF4-FFF2-40B4-BE49-F238E27FC236}">
                <a16:creationId xmlns:a16="http://schemas.microsoft.com/office/drawing/2014/main" id="{405BBBF4-22E6-26BE-DCE3-D05B5F37E927}"/>
              </a:ext>
            </a:extLst>
          </p:cNvPr>
          <p:cNvSpPr>
            <a:spLocks noGrp="1"/>
          </p:cNvSpPr>
          <p:nvPr>
            <p:ph type="title" hasCustomPrompt="1"/>
          </p:nvPr>
        </p:nvSpPr>
        <p:spPr>
          <a:xfrm>
            <a:off x="635000" y="635000"/>
            <a:ext cx="10922000" cy="873125"/>
          </a:xfrm>
        </p:spPr>
        <p:txBody>
          <a:bodyPr anchor="t" anchorCtr="0"/>
          <a:lstStyle/>
          <a:p>
            <a:r>
              <a:rPr lang="en-US"/>
              <a:t>Endowment fund process</a:t>
            </a:r>
          </a:p>
        </p:txBody>
      </p:sp>
      <p:sp>
        <p:nvSpPr>
          <p:cNvPr id="9" name="Text Placeholder 9">
            <a:extLst>
              <a:ext uri="{FF2B5EF4-FFF2-40B4-BE49-F238E27FC236}">
                <a16:creationId xmlns:a16="http://schemas.microsoft.com/office/drawing/2014/main" id="{5B41F0C2-327E-0D94-E7FF-4F3812E6FBD1}"/>
              </a:ext>
            </a:extLst>
          </p:cNvPr>
          <p:cNvSpPr txBox="1">
            <a:spLocks/>
          </p:cNvSpPr>
          <p:nvPr/>
        </p:nvSpPr>
        <p:spPr>
          <a:xfrm>
            <a:off x="722188" y="2678448"/>
            <a:ext cx="3243141"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400">
                <a:latin typeface="Basis Grt for Thrivent" panose="020B0503030604040103" pitchFamily="34" charset="0"/>
                <a:cs typeface="Basis Grt for Thrivent" panose="020B0503030604040103" pitchFamily="34" charset="0"/>
              </a:rPr>
              <a:t>May receive tax benefits.</a:t>
            </a:r>
          </a:p>
          <a:p>
            <a:pPr>
              <a:defRPr/>
            </a:pPr>
            <a:r>
              <a:rPr lang="en-US" sz="1400"/>
              <a:t>Individuals who make gifts to the endowment receive the joy of supporting a future mission and potential tax benefits based on when and how their gifts were made.</a:t>
            </a:r>
            <a:endParaRPr lang="en-GB" sz="1400"/>
          </a:p>
        </p:txBody>
      </p:sp>
      <p:sp>
        <p:nvSpPr>
          <p:cNvPr id="14" name="Text Placeholder 12">
            <a:extLst>
              <a:ext uri="{FF2B5EF4-FFF2-40B4-BE49-F238E27FC236}">
                <a16:creationId xmlns:a16="http://schemas.microsoft.com/office/drawing/2014/main" id="{41E8ADB7-6C5F-9D00-F50F-9A6D098E096B}"/>
              </a:ext>
            </a:extLst>
          </p:cNvPr>
          <p:cNvSpPr txBox="1">
            <a:spLocks/>
          </p:cNvSpPr>
          <p:nvPr/>
        </p:nvSpPr>
        <p:spPr>
          <a:xfrm>
            <a:off x="635000" y="2233404"/>
            <a:ext cx="3259993"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mj-lt"/>
              </a:rPr>
              <a:t>Gifts from supporters</a:t>
            </a:r>
          </a:p>
        </p:txBody>
      </p:sp>
      <p:pic>
        <p:nvPicPr>
          <p:cNvPr id="19" name="Graphic 18">
            <a:extLst>
              <a:ext uri="{FF2B5EF4-FFF2-40B4-BE49-F238E27FC236}">
                <a16:creationId xmlns:a16="http://schemas.microsoft.com/office/drawing/2014/main" id="{D6DC6935-4244-E29C-9CCC-8BA0A8F73F9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7553" y="1458748"/>
            <a:ext cx="640360" cy="640360"/>
          </a:xfrm>
          <a:prstGeom prst="rect">
            <a:avLst/>
          </a:prstGeom>
        </p:spPr>
      </p:pic>
      <p:sp>
        <p:nvSpPr>
          <p:cNvPr id="32" name="Right Arrow 31">
            <a:extLst>
              <a:ext uri="{FF2B5EF4-FFF2-40B4-BE49-F238E27FC236}">
                <a16:creationId xmlns:a16="http://schemas.microsoft.com/office/drawing/2014/main" id="{D5CEC499-1852-D924-0CC6-7FCCF4775B35}"/>
              </a:ext>
            </a:extLst>
          </p:cNvPr>
          <p:cNvSpPr/>
          <p:nvPr/>
        </p:nvSpPr>
        <p:spPr>
          <a:xfrm>
            <a:off x="4085109" y="2711680"/>
            <a:ext cx="413748" cy="406663"/>
          </a:xfrm>
          <a:prstGeom prst="rightArrow">
            <a:avLst>
              <a:gd name="adj1" fmla="val 50000"/>
              <a:gd name="adj2" fmla="val 54878"/>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a:extLst>
              <a:ext uri="{FF2B5EF4-FFF2-40B4-BE49-F238E27FC236}">
                <a16:creationId xmlns:a16="http://schemas.microsoft.com/office/drawing/2014/main" id="{86385FD9-BA7D-7E9B-5ECE-481AAB174B52}"/>
              </a:ext>
            </a:extLst>
          </p:cNvPr>
          <p:cNvSpPr/>
          <p:nvPr/>
        </p:nvSpPr>
        <p:spPr>
          <a:xfrm>
            <a:off x="4085109" y="4730496"/>
            <a:ext cx="413748" cy="406663"/>
          </a:xfrm>
          <a:prstGeom prst="rightArrow">
            <a:avLst>
              <a:gd name="adj1" fmla="val 50000"/>
              <a:gd name="adj2" fmla="val 54878"/>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9">
            <a:extLst>
              <a:ext uri="{FF2B5EF4-FFF2-40B4-BE49-F238E27FC236}">
                <a16:creationId xmlns:a16="http://schemas.microsoft.com/office/drawing/2014/main" id="{1266D287-67A5-7858-BCF5-8D781256B5A7}"/>
              </a:ext>
            </a:extLst>
          </p:cNvPr>
          <p:cNvSpPr txBox="1">
            <a:spLocks/>
          </p:cNvSpPr>
          <p:nvPr/>
        </p:nvSpPr>
        <p:spPr>
          <a:xfrm>
            <a:off x="4924912" y="3759837"/>
            <a:ext cx="2626510"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0"/>
              <a:t>Assets from the organization and gifts from supporters are invested in the endowment fund for the organization’s benefit. </a:t>
            </a:r>
            <a:endParaRPr lang="en-GB" sz="1400" b="0"/>
          </a:p>
        </p:txBody>
      </p:sp>
      <p:sp>
        <p:nvSpPr>
          <p:cNvPr id="44" name="Right Arrow 43">
            <a:extLst>
              <a:ext uri="{FF2B5EF4-FFF2-40B4-BE49-F238E27FC236}">
                <a16:creationId xmlns:a16="http://schemas.microsoft.com/office/drawing/2014/main" id="{884B1EEA-2D93-CEA1-D538-BEA79EC469D2}"/>
              </a:ext>
            </a:extLst>
          </p:cNvPr>
          <p:cNvSpPr/>
          <p:nvPr/>
        </p:nvSpPr>
        <p:spPr>
          <a:xfrm>
            <a:off x="7876226" y="3619487"/>
            <a:ext cx="413748" cy="406663"/>
          </a:xfrm>
          <a:prstGeom prst="rightArrow">
            <a:avLst>
              <a:gd name="adj1" fmla="val 50000"/>
              <a:gd name="adj2" fmla="val 54878"/>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Graphic 44">
            <a:extLst>
              <a:ext uri="{FF2B5EF4-FFF2-40B4-BE49-F238E27FC236}">
                <a16:creationId xmlns:a16="http://schemas.microsoft.com/office/drawing/2014/main" id="{6C2423D9-E7EC-DDD1-E6EC-42F04F1D12E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37723" y="2511793"/>
            <a:ext cx="640360" cy="640360"/>
          </a:xfrm>
          <a:prstGeom prst="rect">
            <a:avLst/>
          </a:prstGeom>
        </p:spPr>
      </p:pic>
      <p:sp>
        <p:nvSpPr>
          <p:cNvPr id="48" name="Rectangle 47">
            <a:extLst>
              <a:ext uri="{FF2B5EF4-FFF2-40B4-BE49-F238E27FC236}">
                <a16:creationId xmlns:a16="http://schemas.microsoft.com/office/drawing/2014/main" id="{E6744493-44C7-30D0-EC7F-4F7A1F286D88}"/>
              </a:ext>
            </a:extLst>
          </p:cNvPr>
          <p:cNvSpPr/>
          <p:nvPr/>
        </p:nvSpPr>
        <p:spPr>
          <a:xfrm>
            <a:off x="8424392" y="2233404"/>
            <a:ext cx="3001511" cy="3279303"/>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 Placeholder 9">
            <a:extLst>
              <a:ext uri="{FF2B5EF4-FFF2-40B4-BE49-F238E27FC236}">
                <a16:creationId xmlns:a16="http://schemas.microsoft.com/office/drawing/2014/main" id="{01C370B8-19B2-56C1-87F0-E90710AE207E}"/>
              </a:ext>
            </a:extLst>
          </p:cNvPr>
          <p:cNvSpPr txBox="1">
            <a:spLocks/>
          </p:cNvSpPr>
          <p:nvPr/>
        </p:nvSpPr>
        <p:spPr>
          <a:xfrm>
            <a:off x="8724549" y="3759837"/>
            <a:ext cx="2633543"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0"/>
              <a:t>The endowment committee determines the distribution policy for grants from the endowment to support the organization’s mission.</a:t>
            </a:r>
            <a:endParaRPr lang="en-GB" sz="1400"/>
          </a:p>
          <a:p>
            <a:endParaRPr lang="en-GB" sz="1400"/>
          </a:p>
        </p:txBody>
      </p:sp>
      <p:sp>
        <p:nvSpPr>
          <p:cNvPr id="53" name="Rounded Rectangle 52">
            <a:extLst>
              <a:ext uri="{FF2B5EF4-FFF2-40B4-BE49-F238E27FC236}">
                <a16:creationId xmlns:a16="http://schemas.microsoft.com/office/drawing/2014/main" id="{43AA5650-8C69-978D-EC32-A181C1775738}"/>
              </a:ext>
            </a:extLst>
          </p:cNvPr>
          <p:cNvSpPr/>
          <p:nvPr/>
        </p:nvSpPr>
        <p:spPr>
          <a:xfrm>
            <a:off x="8861387" y="3258280"/>
            <a:ext cx="2127520" cy="411263"/>
          </a:xfrm>
          <a:prstGeom prst="roundRect">
            <a:avLst>
              <a:gd name="adj" fmla="val 50000"/>
            </a:avLst>
          </a:prstGeom>
          <a:solidFill>
            <a:schemeClr val="tx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54" name="Text Placeholder 12">
            <a:extLst>
              <a:ext uri="{FF2B5EF4-FFF2-40B4-BE49-F238E27FC236}">
                <a16:creationId xmlns:a16="http://schemas.microsoft.com/office/drawing/2014/main" id="{F2386A56-7EAF-8A94-8CFB-388D1D7023AC}"/>
              </a:ext>
            </a:extLst>
          </p:cNvPr>
          <p:cNvSpPr txBox="1">
            <a:spLocks/>
          </p:cNvSpPr>
          <p:nvPr/>
        </p:nvSpPr>
        <p:spPr>
          <a:xfrm>
            <a:off x="8818741" y="3321601"/>
            <a:ext cx="2005735"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accent2"/>
                </a:solidFill>
              </a:rPr>
              <a:t>Distributions</a:t>
            </a:r>
          </a:p>
        </p:txBody>
      </p:sp>
      <p:pic>
        <p:nvPicPr>
          <p:cNvPr id="56" name="Graphic 55">
            <a:extLst>
              <a:ext uri="{FF2B5EF4-FFF2-40B4-BE49-F238E27FC236}">
                <a16:creationId xmlns:a16="http://schemas.microsoft.com/office/drawing/2014/main" id="{E82B72DE-68FF-A7BD-D68B-E995F441B17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583934" y="2505424"/>
            <a:ext cx="640360" cy="640360"/>
          </a:xfrm>
          <a:prstGeom prst="rect">
            <a:avLst/>
          </a:prstGeom>
        </p:spPr>
      </p:pic>
    </p:spTree>
    <p:extLst>
      <p:ext uri="{BB962C8B-B14F-4D97-AF65-F5344CB8AC3E}">
        <p14:creationId xmlns:p14="http://schemas.microsoft.com/office/powerpoint/2010/main" val="3170114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le 12">
            <a:extLst>
              <a:ext uri="{FF2B5EF4-FFF2-40B4-BE49-F238E27FC236}">
                <a16:creationId xmlns:a16="http://schemas.microsoft.com/office/drawing/2014/main" id="{4890A40A-1C7D-6057-8462-7AF357058ED4}"/>
              </a:ext>
            </a:extLst>
          </p:cNvPr>
          <p:cNvSpPr/>
          <p:nvPr/>
        </p:nvSpPr>
        <p:spPr>
          <a:xfrm>
            <a:off x="6338720" y="1750142"/>
            <a:ext cx="5459983" cy="4152029"/>
          </a:xfrm>
          <a:prstGeom prst="roundRect">
            <a:avLst>
              <a:gd name="adj" fmla="val 2236"/>
            </a:avLst>
          </a:prstGeom>
          <a:solidFill>
            <a:srgbClr val="F6F9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20" name="Rounded Rectangle 12">
            <a:extLst>
              <a:ext uri="{FF2B5EF4-FFF2-40B4-BE49-F238E27FC236}">
                <a16:creationId xmlns:a16="http://schemas.microsoft.com/office/drawing/2014/main" id="{AD5AD419-9A61-55B0-F8E1-17E63A69A4AA}"/>
              </a:ext>
            </a:extLst>
          </p:cNvPr>
          <p:cNvSpPr/>
          <p:nvPr/>
        </p:nvSpPr>
        <p:spPr>
          <a:xfrm>
            <a:off x="636010" y="1750142"/>
            <a:ext cx="5459983" cy="4152029"/>
          </a:xfrm>
          <a:prstGeom prst="roundRect">
            <a:avLst>
              <a:gd name="adj" fmla="val 2236"/>
            </a:avLst>
          </a:prstGeom>
          <a:solidFill>
            <a:srgbClr val="F5F8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2" name="Title 1">
            <a:extLst>
              <a:ext uri="{FF2B5EF4-FFF2-40B4-BE49-F238E27FC236}">
                <a16:creationId xmlns:a16="http://schemas.microsoft.com/office/drawing/2014/main" id="{FAF55DB3-1865-19E5-491C-E9428AC04AEC}"/>
              </a:ext>
            </a:extLst>
          </p:cNvPr>
          <p:cNvSpPr>
            <a:spLocks noGrp="1"/>
          </p:cNvSpPr>
          <p:nvPr>
            <p:ph type="title"/>
          </p:nvPr>
        </p:nvSpPr>
        <p:spPr/>
        <p:txBody>
          <a:bodyPr/>
          <a:lstStyle/>
          <a:p>
            <a:r>
              <a:rPr lang="en-US"/>
              <a:t>Anonymity options</a:t>
            </a:r>
          </a:p>
        </p:txBody>
      </p:sp>
      <p:sp>
        <p:nvSpPr>
          <p:cNvPr id="5" name="Footer Placeholder 4">
            <a:extLst>
              <a:ext uri="{FF2B5EF4-FFF2-40B4-BE49-F238E27FC236}">
                <a16:creationId xmlns:a16="http://schemas.microsoft.com/office/drawing/2014/main" id="{6FD61BC5-9C87-00A4-582C-83C9A05665B3}"/>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4EF1F164-4514-20D9-3014-56DE1315432B}"/>
              </a:ext>
            </a:extLst>
          </p:cNvPr>
          <p:cNvSpPr>
            <a:spLocks noGrp="1"/>
          </p:cNvSpPr>
          <p:nvPr>
            <p:ph type="sldNum" sz="quarter" idx="15"/>
          </p:nvPr>
        </p:nvSpPr>
        <p:spPr/>
        <p:txBody>
          <a:bodyPr/>
          <a:lstStyle/>
          <a:p>
            <a:fld id="{D7756E16-444E-B644-B3D8-50D596555EAF}" type="slidenum">
              <a:rPr lang="en-US" smtClean="0"/>
              <a:pPr/>
              <a:t>11</a:t>
            </a:fld>
            <a:endParaRPr lang="en-US"/>
          </a:p>
        </p:txBody>
      </p:sp>
      <p:sp>
        <p:nvSpPr>
          <p:cNvPr id="18" name="Text Placeholder 12">
            <a:extLst>
              <a:ext uri="{FF2B5EF4-FFF2-40B4-BE49-F238E27FC236}">
                <a16:creationId xmlns:a16="http://schemas.microsoft.com/office/drawing/2014/main" id="{F6B16E81-FD62-7644-FE53-35AB31D7CEA1}"/>
              </a:ext>
            </a:extLst>
          </p:cNvPr>
          <p:cNvSpPr txBox="1">
            <a:spLocks/>
          </p:cNvSpPr>
          <p:nvPr/>
        </p:nvSpPr>
        <p:spPr>
          <a:xfrm>
            <a:off x="1609477" y="2138887"/>
            <a:ext cx="3444303"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a:latin typeface="+mj-lt"/>
              </a:rPr>
              <a:t>Give Anonymously</a:t>
            </a:r>
          </a:p>
        </p:txBody>
      </p:sp>
      <p:sp>
        <p:nvSpPr>
          <p:cNvPr id="19" name="Text Placeholder 12">
            <a:extLst>
              <a:ext uri="{FF2B5EF4-FFF2-40B4-BE49-F238E27FC236}">
                <a16:creationId xmlns:a16="http://schemas.microsoft.com/office/drawing/2014/main" id="{129B82F8-3E7D-D37D-A311-816B1207F1F9}"/>
              </a:ext>
            </a:extLst>
          </p:cNvPr>
          <p:cNvSpPr txBox="1">
            <a:spLocks/>
          </p:cNvSpPr>
          <p:nvPr/>
        </p:nvSpPr>
        <p:spPr>
          <a:xfrm>
            <a:off x="7346560" y="2138887"/>
            <a:ext cx="3444303"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a:latin typeface="+mj-lt"/>
              </a:rPr>
              <a:t>Give in your name</a:t>
            </a:r>
          </a:p>
        </p:txBody>
      </p:sp>
      <p:sp>
        <p:nvSpPr>
          <p:cNvPr id="23" name="Text Placeholder 12">
            <a:extLst>
              <a:ext uri="{FF2B5EF4-FFF2-40B4-BE49-F238E27FC236}">
                <a16:creationId xmlns:a16="http://schemas.microsoft.com/office/drawing/2014/main" id="{BE301924-ABFD-C768-D8EB-D15DF438EE55}"/>
              </a:ext>
            </a:extLst>
          </p:cNvPr>
          <p:cNvSpPr txBox="1">
            <a:spLocks/>
          </p:cNvSpPr>
          <p:nvPr/>
        </p:nvSpPr>
        <p:spPr>
          <a:xfrm>
            <a:off x="1033937" y="3704883"/>
            <a:ext cx="199592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Supporter</a:t>
            </a:r>
          </a:p>
        </p:txBody>
      </p:sp>
      <p:sp>
        <p:nvSpPr>
          <p:cNvPr id="24" name="Text Placeholder 12">
            <a:extLst>
              <a:ext uri="{FF2B5EF4-FFF2-40B4-BE49-F238E27FC236}">
                <a16:creationId xmlns:a16="http://schemas.microsoft.com/office/drawing/2014/main" id="{999B66CE-FC97-D816-6509-1E2E36DDA741}"/>
              </a:ext>
            </a:extLst>
          </p:cNvPr>
          <p:cNvSpPr txBox="1">
            <a:spLocks/>
          </p:cNvSpPr>
          <p:nvPr/>
        </p:nvSpPr>
        <p:spPr>
          <a:xfrm>
            <a:off x="3856981" y="3744211"/>
            <a:ext cx="1739198"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Thrivent Charitable</a:t>
            </a:r>
          </a:p>
        </p:txBody>
      </p:sp>
      <p:sp>
        <p:nvSpPr>
          <p:cNvPr id="25" name="Left-Right Arrow 24">
            <a:extLst>
              <a:ext uri="{FF2B5EF4-FFF2-40B4-BE49-F238E27FC236}">
                <a16:creationId xmlns:a16="http://schemas.microsoft.com/office/drawing/2014/main" id="{B438D1D7-956F-CA81-4269-CBED5595D642}"/>
              </a:ext>
            </a:extLst>
          </p:cNvPr>
          <p:cNvSpPr/>
          <p:nvPr/>
        </p:nvSpPr>
        <p:spPr>
          <a:xfrm>
            <a:off x="2714849" y="3558371"/>
            <a:ext cx="1253221" cy="552635"/>
          </a:xfrm>
          <a:prstGeom prst="leftRightArrow">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2">
            <a:extLst>
              <a:ext uri="{FF2B5EF4-FFF2-40B4-BE49-F238E27FC236}">
                <a16:creationId xmlns:a16="http://schemas.microsoft.com/office/drawing/2014/main" id="{93B089C5-AA63-86A6-4D59-68CD19EA5DA0}"/>
              </a:ext>
            </a:extLst>
          </p:cNvPr>
          <p:cNvSpPr txBox="1">
            <a:spLocks/>
          </p:cNvSpPr>
          <p:nvPr/>
        </p:nvSpPr>
        <p:spPr>
          <a:xfrm>
            <a:off x="2359206" y="3688164"/>
            <a:ext cx="199592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spc="0"/>
              <a:t>works with</a:t>
            </a:r>
          </a:p>
        </p:txBody>
      </p:sp>
      <p:sp>
        <p:nvSpPr>
          <p:cNvPr id="27" name="Text Placeholder 12">
            <a:extLst>
              <a:ext uri="{FF2B5EF4-FFF2-40B4-BE49-F238E27FC236}">
                <a16:creationId xmlns:a16="http://schemas.microsoft.com/office/drawing/2014/main" id="{A2752369-25ED-F05E-D1E2-CC3ACB280057}"/>
              </a:ext>
            </a:extLst>
          </p:cNvPr>
          <p:cNvSpPr txBox="1">
            <a:spLocks/>
          </p:cNvSpPr>
          <p:nvPr/>
        </p:nvSpPr>
        <p:spPr>
          <a:xfrm>
            <a:off x="6785808" y="2918302"/>
            <a:ext cx="199592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Supporter</a:t>
            </a:r>
          </a:p>
        </p:txBody>
      </p:sp>
      <p:sp>
        <p:nvSpPr>
          <p:cNvPr id="28" name="Text Placeholder 12">
            <a:extLst>
              <a:ext uri="{FF2B5EF4-FFF2-40B4-BE49-F238E27FC236}">
                <a16:creationId xmlns:a16="http://schemas.microsoft.com/office/drawing/2014/main" id="{82FE9CB2-7ABB-1978-3904-FC0058367F73}"/>
              </a:ext>
            </a:extLst>
          </p:cNvPr>
          <p:cNvSpPr txBox="1">
            <a:spLocks/>
          </p:cNvSpPr>
          <p:nvPr/>
        </p:nvSpPr>
        <p:spPr>
          <a:xfrm>
            <a:off x="9608852" y="2918302"/>
            <a:ext cx="1739198"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Organization</a:t>
            </a:r>
          </a:p>
        </p:txBody>
      </p:sp>
      <p:sp>
        <p:nvSpPr>
          <p:cNvPr id="29" name="Left-Right Arrow 28">
            <a:extLst>
              <a:ext uri="{FF2B5EF4-FFF2-40B4-BE49-F238E27FC236}">
                <a16:creationId xmlns:a16="http://schemas.microsoft.com/office/drawing/2014/main" id="{12BF735F-DF9D-974F-A2C1-962752FE6F69}"/>
              </a:ext>
            </a:extLst>
          </p:cNvPr>
          <p:cNvSpPr/>
          <p:nvPr/>
        </p:nvSpPr>
        <p:spPr>
          <a:xfrm>
            <a:off x="8466720" y="2771790"/>
            <a:ext cx="1253221" cy="552635"/>
          </a:xfrm>
          <a:prstGeom prst="leftRightArrow">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12">
            <a:extLst>
              <a:ext uri="{FF2B5EF4-FFF2-40B4-BE49-F238E27FC236}">
                <a16:creationId xmlns:a16="http://schemas.microsoft.com/office/drawing/2014/main" id="{A770E9F0-1DE9-12A1-4351-A8D6C5810F02}"/>
              </a:ext>
            </a:extLst>
          </p:cNvPr>
          <p:cNvSpPr txBox="1">
            <a:spLocks/>
          </p:cNvSpPr>
          <p:nvPr/>
        </p:nvSpPr>
        <p:spPr>
          <a:xfrm>
            <a:off x="8111077" y="2901583"/>
            <a:ext cx="199592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spc="0"/>
              <a:t>works with</a:t>
            </a:r>
          </a:p>
        </p:txBody>
      </p:sp>
      <p:sp>
        <p:nvSpPr>
          <p:cNvPr id="31" name="Text Placeholder 12">
            <a:extLst>
              <a:ext uri="{FF2B5EF4-FFF2-40B4-BE49-F238E27FC236}">
                <a16:creationId xmlns:a16="http://schemas.microsoft.com/office/drawing/2014/main" id="{3A00ED68-A17C-F171-D302-0699760503C7}"/>
              </a:ext>
            </a:extLst>
          </p:cNvPr>
          <p:cNvSpPr txBox="1">
            <a:spLocks/>
          </p:cNvSpPr>
          <p:nvPr/>
        </p:nvSpPr>
        <p:spPr>
          <a:xfrm>
            <a:off x="6785808" y="4589786"/>
            <a:ext cx="199592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Supporter</a:t>
            </a:r>
          </a:p>
        </p:txBody>
      </p:sp>
      <p:sp>
        <p:nvSpPr>
          <p:cNvPr id="32" name="Text Placeholder 12">
            <a:extLst>
              <a:ext uri="{FF2B5EF4-FFF2-40B4-BE49-F238E27FC236}">
                <a16:creationId xmlns:a16="http://schemas.microsoft.com/office/drawing/2014/main" id="{7101BADE-97D8-C9B0-1B4F-47B2D2D56EA1}"/>
              </a:ext>
            </a:extLst>
          </p:cNvPr>
          <p:cNvSpPr txBox="1">
            <a:spLocks/>
          </p:cNvSpPr>
          <p:nvPr/>
        </p:nvSpPr>
        <p:spPr>
          <a:xfrm>
            <a:off x="9608852" y="4629114"/>
            <a:ext cx="1739198"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Thrivent Charitable</a:t>
            </a:r>
          </a:p>
        </p:txBody>
      </p:sp>
      <p:sp>
        <p:nvSpPr>
          <p:cNvPr id="33" name="Left-Right Arrow 32">
            <a:extLst>
              <a:ext uri="{FF2B5EF4-FFF2-40B4-BE49-F238E27FC236}">
                <a16:creationId xmlns:a16="http://schemas.microsoft.com/office/drawing/2014/main" id="{76728AB3-7B09-25A4-831F-623611F8B96A}"/>
              </a:ext>
            </a:extLst>
          </p:cNvPr>
          <p:cNvSpPr/>
          <p:nvPr/>
        </p:nvSpPr>
        <p:spPr>
          <a:xfrm>
            <a:off x="8466720" y="4443274"/>
            <a:ext cx="1253221" cy="552635"/>
          </a:xfrm>
          <a:prstGeom prst="leftRightArrow">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2">
            <a:extLst>
              <a:ext uri="{FF2B5EF4-FFF2-40B4-BE49-F238E27FC236}">
                <a16:creationId xmlns:a16="http://schemas.microsoft.com/office/drawing/2014/main" id="{154C0331-9B6A-8C11-80B3-560BEB8D7D57}"/>
              </a:ext>
            </a:extLst>
          </p:cNvPr>
          <p:cNvSpPr txBox="1">
            <a:spLocks/>
          </p:cNvSpPr>
          <p:nvPr/>
        </p:nvSpPr>
        <p:spPr>
          <a:xfrm>
            <a:off x="8111077" y="4573067"/>
            <a:ext cx="199592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spc="0"/>
              <a:t>works with</a:t>
            </a:r>
          </a:p>
        </p:txBody>
      </p:sp>
      <p:cxnSp>
        <p:nvCxnSpPr>
          <p:cNvPr id="36" name="Straight Connector 35">
            <a:extLst>
              <a:ext uri="{FF2B5EF4-FFF2-40B4-BE49-F238E27FC236}">
                <a16:creationId xmlns:a16="http://schemas.microsoft.com/office/drawing/2014/main" id="{FEBF8743-CB4B-5E2B-CAE7-4071C4F95428}"/>
              </a:ext>
            </a:extLst>
          </p:cNvPr>
          <p:cNvCxnSpPr>
            <a:cxnSpLocks/>
          </p:cNvCxnSpPr>
          <p:nvPr/>
        </p:nvCxnSpPr>
        <p:spPr>
          <a:xfrm flipH="1">
            <a:off x="7427338" y="3864909"/>
            <a:ext cx="3331983" cy="15780"/>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
        <p:nvSpPr>
          <p:cNvPr id="35" name="Text Placeholder 12">
            <a:extLst>
              <a:ext uri="{FF2B5EF4-FFF2-40B4-BE49-F238E27FC236}">
                <a16:creationId xmlns:a16="http://schemas.microsoft.com/office/drawing/2014/main" id="{C5634C1D-B113-88FE-21AB-D0047CBB1695}"/>
              </a:ext>
            </a:extLst>
          </p:cNvPr>
          <p:cNvSpPr txBox="1">
            <a:spLocks/>
          </p:cNvSpPr>
          <p:nvPr/>
        </p:nvSpPr>
        <p:spPr>
          <a:xfrm>
            <a:off x="8781730" y="3700452"/>
            <a:ext cx="472629" cy="326059"/>
          </a:xfrm>
          <a:prstGeom prst="rect">
            <a:avLst/>
          </a:prstGeom>
          <a:solidFill>
            <a:srgbClr val="F6F9FA"/>
          </a:solidFill>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latin typeface="+mj-lt"/>
              </a:rPr>
              <a:t>or</a:t>
            </a:r>
          </a:p>
        </p:txBody>
      </p:sp>
    </p:spTree>
    <p:extLst>
      <p:ext uri="{BB962C8B-B14F-4D97-AF65-F5344CB8AC3E}">
        <p14:creationId xmlns:p14="http://schemas.microsoft.com/office/powerpoint/2010/main" val="576488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17">
            <a:extLst>
              <a:ext uri="{FF2B5EF4-FFF2-40B4-BE49-F238E27FC236}">
                <a16:creationId xmlns:a16="http://schemas.microsoft.com/office/drawing/2014/main" id="{B59501C3-2598-96B9-4EA8-E14AE6C33A8D}"/>
              </a:ext>
            </a:extLst>
          </p:cNvPr>
          <p:cNvSpPr/>
          <p:nvPr/>
        </p:nvSpPr>
        <p:spPr>
          <a:xfrm>
            <a:off x="1466836" y="3247102"/>
            <a:ext cx="8357121" cy="1983482"/>
          </a:xfrm>
          <a:custGeom>
            <a:avLst/>
            <a:gdLst>
              <a:gd name="connsiteX0" fmla="*/ 8905026 w 8905026"/>
              <a:gd name="connsiteY0" fmla="*/ 0 h 1918482"/>
              <a:gd name="connsiteX1" fmla="*/ 8891890 w 8905026"/>
              <a:gd name="connsiteY1" fmla="*/ 1628897 h 1918482"/>
              <a:gd name="connsiteX2" fmla="*/ 8900800 w 8905026"/>
              <a:gd name="connsiteY2" fmla="*/ 1918482 h 1918482"/>
              <a:gd name="connsiteX3" fmla="*/ 35538 w 8905026"/>
              <a:gd name="connsiteY3" fmla="*/ 1917906 h 1918482"/>
              <a:gd name="connsiteX4" fmla="*/ 0 w 8905026"/>
              <a:gd name="connsiteY4" fmla="*/ 1910030 h 1918482"/>
              <a:gd name="connsiteX5" fmla="*/ 0 w 8905026"/>
              <a:gd name="connsiteY5" fmla="*/ 1711782 h 1918482"/>
              <a:gd name="connsiteX6" fmla="*/ 432962 w 8905026"/>
              <a:gd name="connsiteY6" fmla="*/ 1687765 h 1918482"/>
              <a:gd name="connsiteX7" fmla="*/ 444905 w 8905026"/>
              <a:gd name="connsiteY7" fmla="*/ 1675119 h 1918482"/>
              <a:gd name="connsiteX8" fmla="*/ 475641 w 8905026"/>
              <a:gd name="connsiteY8" fmla="*/ 1575227 h 1918482"/>
              <a:gd name="connsiteX9" fmla="*/ 1390041 w 8905026"/>
              <a:gd name="connsiteY9" fmla="*/ 1529122 h 1918482"/>
              <a:gd name="connsiteX10" fmla="*/ 1413093 w 8905026"/>
              <a:gd name="connsiteY10" fmla="*/ 1490702 h 1918482"/>
              <a:gd name="connsiteX11" fmla="*/ 2550330 w 8905026"/>
              <a:gd name="connsiteY11" fmla="*/ 1390810 h 1918482"/>
              <a:gd name="connsiteX12" fmla="*/ 2604118 w 8905026"/>
              <a:gd name="connsiteY12" fmla="*/ 1321653 h 1918482"/>
              <a:gd name="connsiteX13" fmla="*/ 3687567 w 8905026"/>
              <a:gd name="connsiteY13" fmla="*/ 1206393 h 1918482"/>
              <a:gd name="connsiteX14" fmla="*/ 3733671 w 8905026"/>
              <a:gd name="connsiteY14" fmla="*/ 1152605 h 1918482"/>
              <a:gd name="connsiteX15" fmla="*/ 4963117 w 8905026"/>
              <a:gd name="connsiteY15" fmla="*/ 1029660 h 1918482"/>
              <a:gd name="connsiteX16" fmla="*/ 5001537 w 8905026"/>
              <a:gd name="connsiteY16" fmla="*/ 952820 h 1918482"/>
              <a:gd name="connsiteX17" fmla="*/ 6576764 w 8905026"/>
              <a:gd name="connsiteY17" fmla="*/ 760719 h 1918482"/>
              <a:gd name="connsiteX18" fmla="*/ 6630552 w 8905026"/>
              <a:gd name="connsiteY18" fmla="*/ 668511 h 1918482"/>
              <a:gd name="connsiteX19" fmla="*/ 8029046 w 8905026"/>
              <a:gd name="connsiteY19" fmla="*/ 422622 h 1918482"/>
              <a:gd name="connsiteX20" fmla="*/ 8128938 w 8905026"/>
              <a:gd name="connsiteY20" fmla="*/ 322729 h 1918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05026" h="1918482">
                <a:moveTo>
                  <a:pt x="8905026" y="0"/>
                </a:moveTo>
                <a:lnTo>
                  <a:pt x="8891890" y="1628897"/>
                </a:lnTo>
                <a:lnTo>
                  <a:pt x="8900800" y="1918482"/>
                </a:lnTo>
                <a:lnTo>
                  <a:pt x="35538" y="1917906"/>
                </a:lnTo>
                <a:lnTo>
                  <a:pt x="0" y="1910030"/>
                </a:lnTo>
                <a:lnTo>
                  <a:pt x="0" y="1711782"/>
                </a:lnTo>
                <a:lnTo>
                  <a:pt x="432962" y="1687765"/>
                </a:lnTo>
                <a:lnTo>
                  <a:pt x="444905" y="1675119"/>
                </a:lnTo>
                <a:lnTo>
                  <a:pt x="475641" y="1575227"/>
                </a:lnTo>
                <a:lnTo>
                  <a:pt x="1390041" y="1529122"/>
                </a:lnTo>
                <a:lnTo>
                  <a:pt x="1413093" y="1490702"/>
                </a:lnTo>
                <a:lnTo>
                  <a:pt x="2550330" y="1390810"/>
                </a:lnTo>
                <a:lnTo>
                  <a:pt x="2604118" y="1321653"/>
                </a:lnTo>
                <a:lnTo>
                  <a:pt x="3687567" y="1206393"/>
                </a:lnTo>
                <a:lnTo>
                  <a:pt x="3733671" y="1152605"/>
                </a:lnTo>
                <a:lnTo>
                  <a:pt x="4963117" y="1029660"/>
                </a:lnTo>
                <a:lnTo>
                  <a:pt x="5001537" y="952820"/>
                </a:lnTo>
                <a:lnTo>
                  <a:pt x="6576764" y="760719"/>
                </a:lnTo>
                <a:lnTo>
                  <a:pt x="6630552" y="668511"/>
                </a:lnTo>
                <a:lnTo>
                  <a:pt x="8029046" y="422622"/>
                </a:lnTo>
                <a:lnTo>
                  <a:pt x="8128938" y="322729"/>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14">
            <a:extLst>
              <a:ext uri="{FF2B5EF4-FFF2-40B4-BE49-F238E27FC236}">
                <a16:creationId xmlns:a16="http://schemas.microsoft.com/office/drawing/2014/main" id="{E9922B65-9698-BB9F-C440-30F3B7734FE4}"/>
              </a:ext>
            </a:extLst>
          </p:cNvPr>
          <p:cNvSpPr/>
          <p:nvPr/>
        </p:nvSpPr>
        <p:spPr>
          <a:xfrm>
            <a:off x="1467699" y="4508286"/>
            <a:ext cx="8360179" cy="722299"/>
          </a:xfrm>
          <a:custGeom>
            <a:avLst/>
            <a:gdLst>
              <a:gd name="connsiteX0" fmla="*/ 0 w 8907332"/>
              <a:gd name="connsiteY0" fmla="*/ 505610 h 699247"/>
              <a:gd name="connsiteX1" fmla="*/ 8885817 w 8907332"/>
              <a:gd name="connsiteY1" fmla="*/ 0 h 699247"/>
              <a:gd name="connsiteX2" fmla="*/ 8907332 w 8907332"/>
              <a:gd name="connsiteY2" fmla="*/ 699247 h 699247"/>
              <a:gd name="connsiteX3" fmla="*/ 32273 w 8907332"/>
              <a:gd name="connsiteY3" fmla="*/ 656217 h 699247"/>
              <a:gd name="connsiteX4" fmla="*/ 0 w 8907332"/>
              <a:gd name="connsiteY4" fmla="*/ 677732 h 699247"/>
              <a:gd name="connsiteX5" fmla="*/ 0 w 8907332"/>
              <a:gd name="connsiteY5" fmla="*/ 505610 h 699247"/>
              <a:gd name="connsiteX0" fmla="*/ 0 w 8907332"/>
              <a:gd name="connsiteY0" fmla="*/ 505610 h 699247"/>
              <a:gd name="connsiteX1" fmla="*/ 8885817 w 8907332"/>
              <a:gd name="connsiteY1" fmla="*/ 0 h 699247"/>
              <a:gd name="connsiteX2" fmla="*/ 8907332 w 8907332"/>
              <a:gd name="connsiteY2" fmla="*/ 699247 h 699247"/>
              <a:gd name="connsiteX3" fmla="*/ 64930 w 8907332"/>
              <a:gd name="connsiteY3" fmla="*/ 688874 h 699247"/>
              <a:gd name="connsiteX4" fmla="*/ 0 w 8907332"/>
              <a:gd name="connsiteY4" fmla="*/ 677732 h 699247"/>
              <a:gd name="connsiteX5" fmla="*/ 0 w 8907332"/>
              <a:gd name="connsiteY5" fmla="*/ 505610 h 699247"/>
              <a:gd name="connsiteX0" fmla="*/ 0 w 8907332"/>
              <a:gd name="connsiteY0" fmla="*/ 505610 h 699247"/>
              <a:gd name="connsiteX1" fmla="*/ 8885817 w 8907332"/>
              <a:gd name="connsiteY1" fmla="*/ 0 h 699247"/>
              <a:gd name="connsiteX2" fmla="*/ 8907332 w 8907332"/>
              <a:gd name="connsiteY2" fmla="*/ 699247 h 699247"/>
              <a:gd name="connsiteX3" fmla="*/ 64930 w 8907332"/>
              <a:gd name="connsiteY3" fmla="*/ 688874 h 699247"/>
              <a:gd name="connsiteX4" fmla="*/ 6532 w 8907332"/>
              <a:gd name="connsiteY4" fmla="*/ 690795 h 699247"/>
              <a:gd name="connsiteX5" fmla="*/ 0 w 8907332"/>
              <a:gd name="connsiteY5" fmla="*/ 505610 h 699247"/>
              <a:gd name="connsiteX0" fmla="*/ 0 w 8907332"/>
              <a:gd name="connsiteY0" fmla="*/ 505610 h 699247"/>
              <a:gd name="connsiteX1" fmla="*/ 8885817 w 8907332"/>
              <a:gd name="connsiteY1" fmla="*/ 0 h 699247"/>
              <a:gd name="connsiteX2" fmla="*/ 8907332 w 8907332"/>
              <a:gd name="connsiteY2" fmla="*/ 699247 h 699247"/>
              <a:gd name="connsiteX3" fmla="*/ 25741 w 8907332"/>
              <a:gd name="connsiteY3" fmla="*/ 675811 h 699247"/>
              <a:gd name="connsiteX4" fmla="*/ 6532 w 8907332"/>
              <a:gd name="connsiteY4" fmla="*/ 690795 h 699247"/>
              <a:gd name="connsiteX5" fmla="*/ 0 w 8907332"/>
              <a:gd name="connsiteY5" fmla="*/ 505610 h 699247"/>
              <a:gd name="connsiteX0" fmla="*/ 0 w 8900800"/>
              <a:gd name="connsiteY0" fmla="*/ 492547 h 699247"/>
              <a:gd name="connsiteX1" fmla="*/ 8879285 w 8900800"/>
              <a:gd name="connsiteY1" fmla="*/ 0 h 699247"/>
              <a:gd name="connsiteX2" fmla="*/ 8900800 w 8900800"/>
              <a:gd name="connsiteY2" fmla="*/ 699247 h 699247"/>
              <a:gd name="connsiteX3" fmla="*/ 19209 w 8900800"/>
              <a:gd name="connsiteY3" fmla="*/ 675811 h 699247"/>
              <a:gd name="connsiteX4" fmla="*/ 0 w 8900800"/>
              <a:gd name="connsiteY4" fmla="*/ 690795 h 699247"/>
              <a:gd name="connsiteX5" fmla="*/ 0 w 8900800"/>
              <a:gd name="connsiteY5" fmla="*/ 492547 h 699247"/>
              <a:gd name="connsiteX0" fmla="*/ 0 w 8900800"/>
              <a:gd name="connsiteY0" fmla="*/ 492547 h 699247"/>
              <a:gd name="connsiteX1" fmla="*/ 8879285 w 8900800"/>
              <a:gd name="connsiteY1" fmla="*/ 0 h 699247"/>
              <a:gd name="connsiteX2" fmla="*/ 8900800 w 8900800"/>
              <a:gd name="connsiteY2" fmla="*/ 699247 h 699247"/>
              <a:gd name="connsiteX3" fmla="*/ 35538 w 8900800"/>
              <a:gd name="connsiteY3" fmla="*/ 698671 h 699247"/>
              <a:gd name="connsiteX4" fmla="*/ 0 w 8900800"/>
              <a:gd name="connsiteY4" fmla="*/ 690795 h 699247"/>
              <a:gd name="connsiteX5" fmla="*/ 0 w 8900800"/>
              <a:gd name="connsiteY5" fmla="*/ 492547 h 699247"/>
              <a:gd name="connsiteX0" fmla="*/ 0 w 8910021"/>
              <a:gd name="connsiteY0" fmla="*/ 515599 h 722299"/>
              <a:gd name="connsiteX1" fmla="*/ 8910021 w 8910021"/>
              <a:gd name="connsiteY1" fmla="*/ 0 h 722299"/>
              <a:gd name="connsiteX2" fmla="*/ 8900800 w 8910021"/>
              <a:gd name="connsiteY2" fmla="*/ 722299 h 722299"/>
              <a:gd name="connsiteX3" fmla="*/ 35538 w 8910021"/>
              <a:gd name="connsiteY3" fmla="*/ 721723 h 722299"/>
              <a:gd name="connsiteX4" fmla="*/ 0 w 8910021"/>
              <a:gd name="connsiteY4" fmla="*/ 713847 h 722299"/>
              <a:gd name="connsiteX5" fmla="*/ 0 w 8910021"/>
              <a:gd name="connsiteY5" fmla="*/ 515599 h 72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10021" h="722299">
                <a:moveTo>
                  <a:pt x="0" y="515599"/>
                </a:moveTo>
                <a:lnTo>
                  <a:pt x="8910021" y="0"/>
                </a:lnTo>
                <a:lnTo>
                  <a:pt x="8900800" y="722299"/>
                </a:lnTo>
                <a:lnTo>
                  <a:pt x="35538" y="721723"/>
                </a:lnTo>
                <a:lnTo>
                  <a:pt x="0" y="713847"/>
                </a:lnTo>
                <a:lnTo>
                  <a:pt x="0" y="515599"/>
                </a:ln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0CAC0C-50F0-5609-57F2-4CC49F76AC6F}"/>
              </a:ext>
            </a:extLst>
          </p:cNvPr>
          <p:cNvSpPr>
            <a:spLocks noGrp="1"/>
          </p:cNvSpPr>
          <p:nvPr>
            <p:ph type="title"/>
          </p:nvPr>
        </p:nvSpPr>
        <p:spPr>
          <a:xfrm>
            <a:off x="635000" y="711444"/>
            <a:ext cx="10922000" cy="376115"/>
          </a:xfrm>
        </p:spPr>
        <p:txBody>
          <a:bodyPr/>
          <a:lstStyle/>
          <a:p>
            <a:r>
              <a:rPr lang="en-US"/>
              <a:t>Gifts are managed responsibly</a:t>
            </a:r>
          </a:p>
        </p:txBody>
      </p:sp>
      <p:sp>
        <p:nvSpPr>
          <p:cNvPr id="5" name="Footer Placeholder 4">
            <a:extLst>
              <a:ext uri="{FF2B5EF4-FFF2-40B4-BE49-F238E27FC236}">
                <a16:creationId xmlns:a16="http://schemas.microsoft.com/office/drawing/2014/main" id="{60CEA629-4CB7-3BB3-D0A4-2DC7D7334501}"/>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DFD128F5-2FA8-CC34-4AE8-6457AF8D3C86}"/>
              </a:ext>
            </a:extLst>
          </p:cNvPr>
          <p:cNvSpPr>
            <a:spLocks noGrp="1"/>
          </p:cNvSpPr>
          <p:nvPr>
            <p:ph type="sldNum" sz="quarter" idx="15"/>
          </p:nvPr>
        </p:nvSpPr>
        <p:spPr/>
        <p:txBody>
          <a:bodyPr/>
          <a:lstStyle/>
          <a:p>
            <a:fld id="{D7756E16-444E-B644-B3D8-50D596555EAF}" type="slidenum">
              <a:rPr lang="en-US" smtClean="0"/>
              <a:pPr/>
              <a:t>12</a:t>
            </a:fld>
            <a:endParaRPr lang="en-US"/>
          </a:p>
        </p:txBody>
      </p:sp>
      <p:cxnSp>
        <p:nvCxnSpPr>
          <p:cNvPr id="8" name="Straight Connector 7">
            <a:extLst>
              <a:ext uri="{FF2B5EF4-FFF2-40B4-BE49-F238E27FC236}">
                <a16:creationId xmlns:a16="http://schemas.microsoft.com/office/drawing/2014/main" id="{7E0A1C9D-F9A6-B89D-24D3-ED9165ECD4F9}"/>
              </a:ext>
            </a:extLst>
          </p:cNvPr>
          <p:cNvCxnSpPr>
            <a:cxnSpLocks/>
          </p:cNvCxnSpPr>
          <p:nvPr/>
        </p:nvCxnSpPr>
        <p:spPr>
          <a:xfrm>
            <a:off x="1261672" y="5230585"/>
            <a:ext cx="9173246" cy="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75F09A4-63D0-A56A-985A-0C5E662B1CEF}"/>
              </a:ext>
            </a:extLst>
          </p:cNvPr>
          <p:cNvSpPr txBox="1"/>
          <p:nvPr/>
        </p:nvSpPr>
        <p:spPr>
          <a:xfrm>
            <a:off x="1777671" y="5562418"/>
            <a:ext cx="1629942" cy="369332"/>
          </a:xfrm>
          <a:prstGeom prst="rect">
            <a:avLst/>
          </a:prstGeom>
          <a:noFill/>
        </p:spPr>
        <p:txBody>
          <a:bodyPr wrap="square">
            <a:spAutoFit/>
          </a:bodyPr>
          <a:lstStyle/>
          <a:p>
            <a:pPr algn="ctr"/>
            <a:r>
              <a:rPr lang="en-US" b="1"/>
              <a:t>Short-term</a:t>
            </a:r>
            <a:endParaRPr lang="en-US"/>
          </a:p>
        </p:txBody>
      </p:sp>
      <p:sp>
        <p:nvSpPr>
          <p:cNvPr id="11" name="TextBox 10">
            <a:extLst>
              <a:ext uri="{FF2B5EF4-FFF2-40B4-BE49-F238E27FC236}">
                <a16:creationId xmlns:a16="http://schemas.microsoft.com/office/drawing/2014/main" id="{942DE3D4-A415-627B-3348-B857E879F30B}"/>
              </a:ext>
            </a:extLst>
          </p:cNvPr>
          <p:cNvSpPr txBox="1"/>
          <p:nvPr/>
        </p:nvSpPr>
        <p:spPr>
          <a:xfrm>
            <a:off x="5465816" y="5562418"/>
            <a:ext cx="1629942" cy="369332"/>
          </a:xfrm>
          <a:prstGeom prst="rect">
            <a:avLst/>
          </a:prstGeom>
          <a:noFill/>
        </p:spPr>
        <p:txBody>
          <a:bodyPr wrap="square">
            <a:spAutoFit/>
          </a:bodyPr>
          <a:lstStyle/>
          <a:p>
            <a:pPr algn="ctr"/>
            <a:r>
              <a:rPr lang="en-US" b="1"/>
              <a:t>Mid-term</a:t>
            </a:r>
            <a:endParaRPr lang="en-US"/>
          </a:p>
        </p:txBody>
      </p:sp>
      <p:sp>
        <p:nvSpPr>
          <p:cNvPr id="12" name="TextBox 11">
            <a:extLst>
              <a:ext uri="{FF2B5EF4-FFF2-40B4-BE49-F238E27FC236}">
                <a16:creationId xmlns:a16="http://schemas.microsoft.com/office/drawing/2014/main" id="{391E3925-5701-D810-D4F3-4205365535E6}"/>
              </a:ext>
            </a:extLst>
          </p:cNvPr>
          <p:cNvSpPr txBox="1">
            <a:spLocks noGrp="1" noRot="1" noMove="1" noResize="1" noEditPoints="1" noAdjustHandles="1" noChangeArrowheads="1" noChangeShapeType="1"/>
          </p:cNvSpPr>
          <p:nvPr/>
        </p:nvSpPr>
        <p:spPr>
          <a:xfrm>
            <a:off x="8987233" y="5543668"/>
            <a:ext cx="1629942" cy="369332"/>
          </a:xfrm>
          <a:prstGeom prst="rect">
            <a:avLst/>
          </a:prstGeom>
          <a:noFill/>
        </p:spPr>
        <p:txBody>
          <a:bodyPr wrap="square">
            <a:spAutoFit/>
          </a:bodyPr>
          <a:lstStyle/>
          <a:p>
            <a:pPr algn="ctr"/>
            <a:r>
              <a:rPr lang="en-US" b="1"/>
              <a:t>Long-term</a:t>
            </a:r>
            <a:endParaRPr lang="en-US"/>
          </a:p>
        </p:txBody>
      </p:sp>
      <p:sp>
        <p:nvSpPr>
          <p:cNvPr id="13" name="TextBox 12">
            <a:extLst>
              <a:ext uri="{FF2B5EF4-FFF2-40B4-BE49-F238E27FC236}">
                <a16:creationId xmlns:a16="http://schemas.microsoft.com/office/drawing/2014/main" id="{00FAAD75-3FE2-FE0D-3470-E5261F200B60}"/>
              </a:ext>
            </a:extLst>
          </p:cNvPr>
          <p:cNvSpPr txBox="1"/>
          <p:nvPr/>
        </p:nvSpPr>
        <p:spPr>
          <a:xfrm>
            <a:off x="1685786" y="3416737"/>
            <a:ext cx="510233" cy="307777"/>
          </a:xfrm>
          <a:prstGeom prst="rect">
            <a:avLst/>
          </a:prstGeom>
          <a:noFill/>
        </p:spPr>
        <p:txBody>
          <a:bodyPr wrap="square">
            <a:spAutoFit/>
          </a:bodyPr>
          <a:lstStyle/>
          <a:p>
            <a:r>
              <a:rPr lang="en-US" sz="1400" b="1">
                <a:solidFill>
                  <a:schemeClr val="accent1"/>
                </a:solidFill>
              </a:rPr>
              <a:t>Gift</a:t>
            </a:r>
            <a:endParaRPr lang="en-US" sz="1400">
              <a:solidFill>
                <a:schemeClr val="accent1"/>
              </a:solidFill>
            </a:endParaRPr>
          </a:p>
        </p:txBody>
      </p:sp>
      <p:cxnSp>
        <p:nvCxnSpPr>
          <p:cNvPr id="14" name="Straight Arrow Connector 13">
            <a:extLst>
              <a:ext uri="{FF2B5EF4-FFF2-40B4-BE49-F238E27FC236}">
                <a16:creationId xmlns:a16="http://schemas.microsoft.com/office/drawing/2014/main" id="{DE8F2E16-471F-B378-65F1-FCEDBD8F52F3}"/>
              </a:ext>
            </a:extLst>
          </p:cNvPr>
          <p:cNvCxnSpPr>
            <a:cxnSpLocks/>
            <a:endCxn id="7" idx="8"/>
          </p:cNvCxnSpPr>
          <p:nvPr/>
        </p:nvCxnSpPr>
        <p:spPr>
          <a:xfrm flipH="1">
            <a:off x="1913212" y="3678411"/>
            <a:ext cx="33" cy="1197288"/>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A2830C2-9F67-9215-0DAD-4A808917FE01}"/>
              </a:ext>
            </a:extLst>
          </p:cNvPr>
          <p:cNvSpPr txBox="1"/>
          <p:nvPr/>
        </p:nvSpPr>
        <p:spPr>
          <a:xfrm>
            <a:off x="2521857" y="3340544"/>
            <a:ext cx="510233" cy="307777"/>
          </a:xfrm>
          <a:prstGeom prst="rect">
            <a:avLst/>
          </a:prstGeom>
          <a:noFill/>
        </p:spPr>
        <p:txBody>
          <a:bodyPr wrap="square">
            <a:spAutoFit/>
          </a:bodyPr>
          <a:lstStyle/>
          <a:p>
            <a:r>
              <a:rPr lang="en-US" sz="1400" b="1">
                <a:solidFill>
                  <a:schemeClr val="accent1"/>
                </a:solidFill>
              </a:rPr>
              <a:t>Gift</a:t>
            </a:r>
            <a:endParaRPr lang="en-US" sz="1400">
              <a:solidFill>
                <a:schemeClr val="accent1"/>
              </a:solidFill>
            </a:endParaRPr>
          </a:p>
        </p:txBody>
      </p:sp>
      <p:cxnSp>
        <p:nvCxnSpPr>
          <p:cNvPr id="16" name="Straight Arrow Connector 15">
            <a:extLst>
              <a:ext uri="{FF2B5EF4-FFF2-40B4-BE49-F238E27FC236}">
                <a16:creationId xmlns:a16="http://schemas.microsoft.com/office/drawing/2014/main" id="{5D763B29-217E-130A-6E0E-DFFEDC3CB001}"/>
              </a:ext>
            </a:extLst>
          </p:cNvPr>
          <p:cNvCxnSpPr>
            <a:cxnSpLocks/>
            <a:endCxn id="7" idx="10"/>
          </p:cNvCxnSpPr>
          <p:nvPr/>
        </p:nvCxnSpPr>
        <p:spPr>
          <a:xfrm>
            <a:off x="2784567" y="3594618"/>
            <a:ext cx="8418" cy="1193692"/>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05D5220-232F-FB4B-7180-7DD4567E582F}"/>
              </a:ext>
            </a:extLst>
          </p:cNvPr>
          <p:cNvSpPr txBox="1"/>
          <p:nvPr/>
        </p:nvSpPr>
        <p:spPr>
          <a:xfrm>
            <a:off x="3644515" y="3172079"/>
            <a:ext cx="510233" cy="307777"/>
          </a:xfrm>
          <a:prstGeom prst="rect">
            <a:avLst/>
          </a:prstGeom>
          <a:noFill/>
        </p:spPr>
        <p:txBody>
          <a:bodyPr wrap="square">
            <a:spAutoFit/>
          </a:bodyPr>
          <a:lstStyle/>
          <a:p>
            <a:r>
              <a:rPr lang="en-US" sz="1400" b="1">
                <a:solidFill>
                  <a:schemeClr val="accent1"/>
                </a:solidFill>
              </a:rPr>
              <a:t>Gift</a:t>
            </a:r>
            <a:endParaRPr lang="en-US" sz="1400">
              <a:solidFill>
                <a:schemeClr val="accent1"/>
              </a:solidFill>
            </a:endParaRPr>
          </a:p>
        </p:txBody>
      </p:sp>
      <p:cxnSp>
        <p:nvCxnSpPr>
          <p:cNvPr id="18" name="Straight Arrow Connector 17">
            <a:extLst>
              <a:ext uri="{FF2B5EF4-FFF2-40B4-BE49-F238E27FC236}">
                <a16:creationId xmlns:a16="http://schemas.microsoft.com/office/drawing/2014/main" id="{CCCD0F1E-0AB4-83F5-F230-571937BF43B1}"/>
              </a:ext>
            </a:extLst>
          </p:cNvPr>
          <p:cNvCxnSpPr>
            <a:cxnSpLocks/>
            <a:endCxn id="7" idx="12"/>
          </p:cNvCxnSpPr>
          <p:nvPr/>
        </p:nvCxnSpPr>
        <p:spPr>
          <a:xfrm>
            <a:off x="3899632" y="3425278"/>
            <a:ext cx="11097" cy="1188256"/>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8B0EB71-8160-578B-5261-BBC0B46979E0}"/>
              </a:ext>
            </a:extLst>
          </p:cNvPr>
          <p:cNvSpPr txBox="1"/>
          <p:nvPr/>
        </p:nvSpPr>
        <p:spPr>
          <a:xfrm>
            <a:off x="4684516" y="3009715"/>
            <a:ext cx="510233" cy="307777"/>
          </a:xfrm>
          <a:prstGeom prst="rect">
            <a:avLst/>
          </a:prstGeom>
          <a:noFill/>
        </p:spPr>
        <p:txBody>
          <a:bodyPr wrap="square">
            <a:spAutoFit/>
          </a:bodyPr>
          <a:lstStyle/>
          <a:p>
            <a:r>
              <a:rPr lang="en-US" sz="1400" b="1">
                <a:solidFill>
                  <a:schemeClr val="accent1"/>
                </a:solidFill>
              </a:rPr>
              <a:t>Gift</a:t>
            </a:r>
            <a:endParaRPr lang="en-US" sz="1400">
              <a:solidFill>
                <a:schemeClr val="accent1"/>
              </a:solidFill>
            </a:endParaRPr>
          </a:p>
        </p:txBody>
      </p:sp>
      <p:cxnSp>
        <p:nvCxnSpPr>
          <p:cNvPr id="20" name="Straight Arrow Connector 19">
            <a:extLst>
              <a:ext uri="{FF2B5EF4-FFF2-40B4-BE49-F238E27FC236}">
                <a16:creationId xmlns:a16="http://schemas.microsoft.com/office/drawing/2014/main" id="{3F45105B-F5B9-2FA7-4771-0FF4F2832D24}"/>
              </a:ext>
            </a:extLst>
          </p:cNvPr>
          <p:cNvCxnSpPr>
            <a:cxnSpLocks/>
            <a:endCxn id="7" idx="14"/>
          </p:cNvCxnSpPr>
          <p:nvPr/>
        </p:nvCxnSpPr>
        <p:spPr>
          <a:xfrm>
            <a:off x="4954210" y="3256104"/>
            <a:ext cx="16573" cy="1182654"/>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B6A7A933-8CD7-FB77-4DB5-975130EEC8FD}"/>
              </a:ext>
            </a:extLst>
          </p:cNvPr>
          <p:cNvSpPr txBox="1"/>
          <p:nvPr/>
        </p:nvSpPr>
        <p:spPr>
          <a:xfrm>
            <a:off x="5896294" y="2820861"/>
            <a:ext cx="510233" cy="307777"/>
          </a:xfrm>
          <a:prstGeom prst="rect">
            <a:avLst/>
          </a:prstGeom>
          <a:noFill/>
        </p:spPr>
        <p:txBody>
          <a:bodyPr wrap="square">
            <a:spAutoFit/>
          </a:bodyPr>
          <a:lstStyle/>
          <a:p>
            <a:r>
              <a:rPr lang="en-US" sz="1400" b="1">
                <a:solidFill>
                  <a:schemeClr val="accent1"/>
                </a:solidFill>
              </a:rPr>
              <a:t>Gift</a:t>
            </a:r>
            <a:endParaRPr lang="en-US" sz="1400">
              <a:solidFill>
                <a:schemeClr val="accent1"/>
              </a:solidFill>
            </a:endParaRPr>
          </a:p>
        </p:txBody>
      </p:sp>
      <p:cxnSp>
        <p:nvCxnSpPr>
          <p:cNvPr id="22" name="Straight Arrow Connector 21">
            <a:extLst>
              <a:ext uri="{FF2B5EF4-FFF2-40B4-BE49-F238E27FC236}">
                <a16:creationId xmlns:a16="http://schemas.microsoft.com/office/drawing/2014/main" id="{7643F5DD-3807-273C-6EB1-E8BF2819890D}"/>
              </a:ext>
            </a:extLst>
          </p:cNvPr>
          <p:cNvCxnSpPr>
            <a:cxnSpLocks/>
            <a:endCxn id="7" idx="16"/>
          </p:cNvCxnSpPr>
          <p:nvPr/>
        </p:nvCxnSpPr>
        <p:spPr>
          <a:xfrm>
            <a:off x="6151411" y="3061631"/>
            <a:ext cx="9229" cy="1170573"/>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6065423-D0A8-806D-EC28-EF1C04C353DF}"/>
              </a:ext>
            </a:extLst>
          </p:cNvPr>
          <p:cNvSpPr txBox="1"/>
          <p:nvPr/>
        </p:nvSpPr>
        <p:spPr>
          <a:xfrm>
            <a:off x="7423180" y="2532072"/>
            <a:ext cx="510233" cy="307777"/>
          </a:xfrm>
          <a:prstGeom prst="rect">
            <a:avLst/>
          </a:prstGeom>
          <a:noFill/>
        </p:spPr>
        <p:txBody>
          <a:bodyPr wrap="square">
            <a:spAutoFit/>
          </a:bodyPr>
          <a:lstStyle/>
          <a:p>
            <a:r>
              <a:rPr lang="en-US" sz="1400" b="1">
                <a:solidFill>
                  <a:schemeClr val="accent1"/>
                </a:solidFill>
              </a:rPr>
              <a:t>Gift</a:t>
            </a:r>
            <a:endParaRPr lang="en-US" sz="1400">
              <a:solidFill>
                <a:schemeClr val="accent1"/>
              </a:solidFill>
            </a:endParaRPr>
          </a:p>
        </p:txBody>
      </p:sp>
      <p:cxnSp>
        <p:nvCxnSpPr>
          <p:cNvPr id="24" name="Straight Arrow Connector 23">
            <a:extLst>
              <a:ext uri="{FF2B5EF4-FFF2-40B4-BE49-F238E27FC236}">
                <a16:creationId xmlns:a16="http://schemas.microsoft.com/office/drawing/2014/main" id="{B4741FA0-4113-EF05-2FC5-B47BEEF5C95D}"/>
              </a:ext>
            </a:extLst>
          </p:cNvPr>
          <p:cNvCxnSpPr>
            <a:cxnSpLocks/>
            <a:endCxn id="7" idx="18"/>
          </p:cNvCxnSpPr>
          <p:nvPr/>
        </p:nvCxnSpPr>
        <p:spPr>
          <a:xfrm>
            <a:off x="7678297" y="2774089"/>
            <a:ext cx="11129" cy="1164174"/>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26AFE69-C63C-0E33-E39B-890E74649FA1}"/>
              </a:ext>
            </a:extLst>
          </p:cNvPr>
          <p:cNvCxnSpPr>
            <a:cxnSpLocks/>
          </p:cNvCxnSpPr>
          <p:nvPr/>
        </p:nvCxnSpPr>
        <p:spPr>
          <a:xfrm>
            <a:off x="1275599" y="2404902"/>
            <a:ext cx="0" cy="308325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B87468A-A4AB-14D1-4C17-D000DE23B6A2}"/>
              </a:ext>
            </a:extLst>
          </p:cNvPr>
          <p:cNvSpPr txBox="1"/>
          <p:nvPr/>
        </p:nvSpPr>
        <p:spPr>
          <a:xfrm>
            <a:off x="8791083" y="2178739"/>
            <a:ext cx="510233" cy="307777"/>
          </a:xfrm>
          <a:prstGeom prst="rect">
            <a:avLst/>
          </a:prstGeom>
          <a:noFill/>
        </p:spPr>
        <p:txBody>
          <a:bodyPr wrap="square">
            <a:spAutoFit/>
          </a:bodyPr>
          <a:lstStyle/>
          <a:p>
            <a:r>
              <a:rPr lang="en-US" sz="1400" b="1">
                <a:solidFill>
                  <a:schemeClr val="accent1"/>
                </a:solidFill>
              </a:rPr>
              <a:t>Gift</a:t>
            </a:r>
            <a:endParaRPr lang="en-US" sz="1400">
              <a:solidFill>
                <a:schemeClr val="accent1"/>
              </a:solidFill>
            </a:endParaRPr>
          </a:p>
        </p:txBody>
      </p:sp>
      <p:cxnSp>
        <p:nvCxnSpPr>
          <p:cNvPr id="27" name="Straight Arrow Connector 26">
            <a:extLst>
              <a:ext uri="{FF2B5EF4-FFF2-40B4-BE49-F238E27FC236}">
                <a16:creationId xmlns:a16="http://schemas.microsoft.com/office/drawing/2014/main" id="{0B7C41B4-983A-BB53-0EB0-8724E83CB1BA}"/>
              </a:ext>
            </a:extLst>
          </p:cNvPr>
          <p:cNvCxnSpPr>
            <a:cxnSpLocks/>
            <a:endCxn id="7" idx="20"/>
          </p:cNvCxnSpPr>
          <p:nvPr/>
        </p:nvCxnSpPr>
        <p:spPr>
          <a:xfrm>
            <a:off x="9081389" y="2417361"/>
            <a:ext cx="14231" cy="1163404"/>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92D2138-E60D-5F4F-CCAE-24F4CE2F0076}"/>
              </a:ext>
            </a:extLst>
          </p:cNvPr>
          <p:cNvSpPr txBox="1"/>
          <p:nvPr/>
        </p:nvSpPr>
        <p:spPr>
          <a:xfrm>
            <a:off x="526646" y="5045919"/>
            <a:ext cx="630788" cy="276999"/>
          </a:xfrm>
          <a:prstGeom prst="rect">
            <a:avLst/>
          </a:prstGeom>
          <a:noFill/>
        </p:spPr>
        <p:txBody>
          <a:bodyPr wrap="square">
            <a:spAutoFit/>
          </a:bodyPr>
          <a:lstStyle/>
          <a:p>
            <a:pPr algn="r"/>
            <a:r>
              <a:rPr lang="en-US" sz="1200"/>
              <a:t>$</a:t>
            </a:r>
          </a:p>
        </p:txBody>
      </p:sp>
      <p:sp>
        <p:nvSpPr>
          <p:cNvPr id="29" name="TextBox 28">
            <a:extLst>
              <a:ext uri="{FF2B5EF4-FFF2-40B4-BE49-F238E27FC236}">
                <a16:creationId xmlns:a16="http://schemas.microsoft.com/office/drawing/2014/main" id="{2D48A3E7-7301-28D7-D93B-69D19C9F06DC}"/>
              </a:ext>
            </a:extLst>
          </p:cNvPr>
          <p:cNvSpPr txBox="1"/>
          <p:nvPr/>
        </p:nvSpPr>
        <p:spPr>
          <a:xfrm>
            <a:off x="526646" y="4429295"/>
            <a:ext cx="630788" cy="276999"/>
          </a:xfrm>
          <a:prstGeom prst="rect">
            <a:avLst/>
          </a:prstGeom>
          <a:noFill/>
        </p:spPr>
        <p:txBody>
          <a:bodyPr wrap="square">
            <a:spAutoFit/>
          </a:bodyPr>
          <a:lstStyle/>
          <a:p>
            <a:pPr algn="r"/>
            <a:r>
              <a:rPr lang="en-US" sz="1200"/>
              <a:t>$$</a:t>
            </a:r>
          </a:p>
        </p:txBody>
      </p:sp>
      <p:sp>
        <p:nvSpPr>
          <p:cNvPr id="30" name="TextBox 29">
            <a:extLst>
              <a:ext uri="{FF2B5EF4-FFF2-40B4-BE49-F238E27FC236}">
                <a16:creationId xmlns:a16="http://schemas.microsoft.com/office/drawing/2014/main" id="{7A4F8B31-2966-40C7-2A03-AF800E346EC8}"/>
              </a:ext>
            </a:extLst>
          </p:cNvPr>
          <p:cNvSpPr txBox="1"/>
          <p:nvPr/>
        </p:nvSpPr>
        <p:spPr>
          <a:xfrm>
            <a:off x="526646" y="3812672"/>
            <a:ext cx="630788" cy="276999"/>
          </a:xfrm>
          <a:prstGeom prst="rect">
            <a:avLst/>
          </a:prstGeom>
          <a:noFill/>
        </p:spPr>
        <p:txBody>
          <a:bodyPr wrap="square">
            <a:spAutoFit/>
          </a:bodyPr>
          <a:lstStyle/>
          <a:p>
            <a:pPr algn="r"/>
            <a:r>
              <a:rPr lang="en-US" sz="1200"/>
              <a:t>$$$</a:t>
            </a:r>
          </a:p>
        </p:txBody>
      </p:sp>
      <p:sp>
        <p:nvSpPr>
          <p:cNvPr id="31" name="TextBox 30">
            <a:extLst>
              <a:ext uri="{FF2B5EF4-FFF2-40B4-BE49-F238E27FC236}">
                <a16:creationId xmlns:a16="http://schemas.microsoft.com/office/drawing/2014/main" id="{024DB0C5-5EDB-3E34-757E-EC40C864DB88}"/>
              </a:ext>
            </a:extLst>
          </p:cNvPr>
          <p:cNvSpPr txBox="1"/>
          <p:nvPr/>
        </p:nvSpPr>
        <p:spPr>
          <a:xfrm>
            <a:off x="170624" y="3196049"/>
            <a:ext cx="986810" cy="276999"/>
          </a:xfrm>
          <a:prstGeom prst="rect">
            <a:avLst/>
          </a:prstGeom>
          <a:noFill/>
        </p:spPr>
        <p:txBody>
          <a:bodyPr wrap="square">
            <a:spAutoFit/>
          </a:bodyPr>
          <a:lstStyle/>
          <a:p>
            <a:pPr algn="r"/>
            <a:r>
              <a:rPr lang="en-US" sz="1200"/>
              <a:t>$$$$</a:t>
            </a:r>
          </a:p>
        </p:txBody>
      </p:sp>
      <p:sp>
        <p:nvSpPr>
          <p:cNvPr id="32" name="TextBox 31">
            <a:extLst>
              <a:ext uri="{FF2B5EF4-FFF2-40B4-BE49-F238E27FC236}">
                <a16:creationId xmlns:a16="http://schemas.microsoft.com/office/drawing/2014/main" id="{5FF35643-EF80-8953-0FB1-02B41A4093FA}"/>
              </a:ext>
            </a:extLst>
          </p:cNvPr>
          <p:cNvSpPr txBox="1"/>
          <p:nvPr/>
        </p:nvSpPr>
        <p:spPr>
          <a:xfrm>
            <a:off x="-13736" y="2579426"/>
            <a:ext cx="1171170" cy="276999"/>
          </a:xfrm>
          <a:prstGeom prst="rect">
            <a:avLst/>
          </a:prstGeom>
          <a:noFill/>
        </p:spPr>
        <p:txBody>
          <a:bodyPr wrap="square">
            <a:spAutoFit/>
          </a:bodyPr>
          <a:lstStyle/>
          <a:p>
            <a:pPr algn="r"/>
            <a:r>
              <a:rPr lang="en-US" sz="1200"/>
              <a:t>$$$$$</a:t>
            </a:r>
          </a:p>
        </p:txBody>
      </p:sp>
      <p:sp>
        <p:nvSpPr>
          <p:cNvPr id="33" name="TextBox 32">
            <a:extLst>
              <a:ext uri="{FF2B5EF4-FFF2-40B4-BE49-F238E27FC236}">
                <a16:creationId xmlns:a16="http://schemas.microsoft.com/office/drawing/2014/main" id="{EAE31208-4D96-5111-7C79-F3F88B64AA08}"/>
              </a:ext>
            </a:extLst>
          </p:cNvPr>
          <p:cNvSpPr txBox="1"/>
          <p:nvPr/>
        </p:nvSpPr>
        <p:spPr>
          <a:xfrm>
            <a:off x="1384104" y="4254705"/>
            <a:ext cx="2290173" cy="307777"/>
          </a:xfrm>
          <a:prstGeom prst="rect">
            <a:avLst/>
          </a:prstGeom>
          <a:solidFill>
            <a:schemeClr val="bg1"/>
          </a:solidFill>
          <a:ln w="12700">
            <a:solidFill>
              <a:schemeClr val="tx1"/>
            </a:solidFill>
          </a:ln>
        </p:spPr>
        <p:txBody>
          <a:bodyPr wrap="square">
            <a:spAutoFit/>
          </a:bodyPr>
          <a:lstStyle/>
          <a:p>
            <a:r>
              <a:rPr lang="en-US" sz="1400" b="1"/>
              <a:t>Original support money</a:t>
            </a:r>
            <a:endParaRPr lang="en-US" sz="1400"/>
          </a:p>
        </p:txBody>
      </p:sp>
      <p:cxnSp>
        <p:nvCxnSpPr>
          <p:cNvPr id="34" name="Straight Arrow Connector 33">
            <a:extLst>
              <a:ext uri="{FF2B5EF4-FFF2-40B4-BE49-F238E27FC236}">
                <a16:creationId xmlns:a16="http://schemas.microsoft.com/office/drawing/2014/main" id="{DB8C9324-97C2-6C98-18D0-17469745D933}"/>
              </a:ext>
            </a:extLst>
          </p:cNvPr>
          <p:cNvCxnSpPr>
            <a:cxnSpLocks/>
            <a:stCxn id="10" idx="4"/>
          </p:cNvCxnSpPr>
          <p:nvPr/>
        </p:nvCxnSpPr>
        <p:spPr>
          <a:xfrm flipV="1">
            <a:off x="1467699" y="4562482"/>
            <a:ext cx="0" cy="659651"/>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30267DBC-EC6F-3D7B-E8A0-899306DCCBBB}"/>
              </a:ext>
            </a:extLst>
          </p:cNvPr>
          <p:cNvSpPr txBox="1"/>
          <p:nvPr/>
        </p:nvSpPr>
        <p:spPr>
          <a:xfrm>
            <a:off x="9860877" y="4581614"/>
            <a:ext cx="1824276" cy="523220"/>
          </a:xfrm>
          <a:prstGeom prst="rect">
            <a:avLst/>
          </a:prstGeom>
          <a:noFill/>
        </p:spPr>
        <p:txBody>
          <a:bodyPr wrap="square">
            <a:spAutoFit/>
          </a:bodyPr>
          <a:lstStyle/>
          <a:p>
            <a:r>
              <a:rPr lang="en-US" sz="1400"/>
              <a:t>Original support money with </a:t>
            </a:r>
            <a:r>
              <a:rPr lang="en-US" sz="1400" b="1"/>
              <a:t>growth</a:t>
            </a:r>
          </a:p>
        </p:txBody>
      </p:sp>
      <p:sp>
        <p:nvSpPr>
          <p:cNvPr id="36" name="TextBox 35">
            <a:extLst>
              <a:ext uri="{FF2B5EF4-FFF2-40B4-BE49-F238E27FC236}">
                <a16:creationId xmlns:a16="http://schemas.microsoft.com/office/drawing/2014/main" id="{6674D4B0-A90D-9F98-D813-B0DF789993FC}"/>
              </a:ext>
            </a:extLst>
          </p:cNvPr>
          <p:cNvSpPr txBox="1"/>
          <p:nvPr/>
        </p:nvSpPr>
        <p:spPr>
          <a:xfrm>
            <a:off x="9876531" y="3452800"/>
            <a:ext cx="1629935" cy="738664"/>
          </a:xfrm>
          <a:prstGeom prst="rect">
            <a:avLst/>
          </a:prstGeom>
          <a:noFill/>
        </p:spPr>
        <p:txBody>
          <a:bodyPr wrap="square">
            <a:spAutoFit/>
          </a:bodyPr>
          <a:lstStyle/>
          <a:p>
            <a:r>
              <a:rPr lang="en-US" sz="1400">
                <a:solidFill>
                  <a:schemeClr val="accent1">
                    <a:lumMod val="75000"/>
                  </a:schemeClr>
                </a:solidFill>
              </a:rPr>
              <a:t>Original support money with </a:t>
            </a:r>
            <a:r>
              <a:rPr lang="en-US" sz="1400" b="1">
                <a:solidFill>
                  <a:schemeClr val="accent1">
                    <a:lumMod val="75000"/>
                  </a:schemeClr>
                </a:solidFill>
              </a:rPr>
              <a:t>gifts &amp; growth</a:t>
            </a:r>
          </a:p>
        </p:txBody>
      </p:sp>
      <p:cxnSp>
        <p:nvCxnSpPr>
          <p:cNvPr id="37" name="Straight Arrow Connector 36">
            <a:extLst>
              <a:ext uri="{FF2B5EF4-FFF2-40B4-BE49-F238E27FC236}">
                <a16:creationId xmlns:a16="http://schemas.microsoft.com/office/drawing/2014/main" id="{2080D01F-7CEF-7362-27AC-36FE1149198B}"/>
              </a:ext>
            </a:extLst>
          </p:cNvPr>
          <p:cNvCxnSpPr>
            <a:cxnSpLocks/>
          </p:cNvCxnSpPr>
          <p:nvPr/>
        </p:nvCxnSpPr>
        <p:spPr>
          <a:xfrm>
            <a:off x="2572792" y="5230585"/>
            <a:ext cx="0" cy="365759"/>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C1221D5-1B8A-5E97-2640-7B613DAA86AE}"/>
              </a:ext>
            </a:extLst>
          </p:cNvPr>
          <p:cNvCxnSpPr>
            <a:cxnSpLocks/>
          </p:cNvCxnSpPr>
          <p:nvPr/>
        </p:nvCxnSpPr>
        <p:spPr>
          <a:xfrm>
            <a:off x="6198375" y="5230585"/>
            <a:ext cx="0" cy="365759"/>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405D449A-76F5-8A9E-50EC-0AA8B0A4BC6C}"/>
              </a:ext>
            </a:extLst>
          </p:cNvPr>
          <p:cNvCxnSpPr>
            <a:cxnSpLocks/>
          </p:cNvCxnSpPr>
          <p:nvPr/>
        </p:nvCxnSpPr>
        <p:spPr>
          <a:xfrm>
            <a:off x="9802204" y="5222133"/>
            <a:ext cx="0" cy="365759"/>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9822618-F474-1942-84CC-C82CCA565AF0}"/>
              </a:ext>
            </a:extLst>
          </p:cNvPr>
          <p:cNvSpPr txBox="1"/>
          <p:nvPr/>
        </p:nvSpPr>
        <p:spPr>
          <a:xfrm>
            <a:off x="923820" y="6031523"/>
            <a:ext cx="8377496" cy="246221"/>
          </a:xfrm>
          <a:prstGeom prst="rect">
            <a:avLst/>
          </a:prstGeom>
          <a:noFill/>
        </p:spPr>
        <p:txBody>
          <a:bodyPr wrap="square">
            <a:spAutoFit/>
          </a:bodyPr>
          <a:lstStyle/>
          <a:p>
            <a:r>
              <a:rPr lang="en-US" sz="1000"/>
              <a:t>The organization’s experience may not be the same as other organizations and does not indicate future performance or success.</a:t>
            </a:r>
          </a:p>
        </p:txBody>
      </p:sp>
    </p:spTree>
    <p:extLst>
      <p:ext uri="{BB962C8B-B14F-4D97-AF65-F5344CB8AC3E}">
        <p14:creationId xmlns:p14="http://schemas.microsoft.com/office/powerpoint/2010/main" val="3464435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32E3C-1138-220A-9D7A-2E53130FE783}"/>
              </a:ext>
            </a:extLst>
          </p:cNvPr>
          <p:cNvSpPr>
            <a:spLocks noGrp="1"/>
          </p:cNvSpPr>
          <p:nvPr>
            <p:ph type="title"/>
          </p:nvPr>
        </p:nvSpPr>
        <p:spPr/>
        <p:txBody>
          <a:bodyPr/>
          <a:lstStyle/>
          <a:p>
            <a:r>
              <a:rPr lang="en-US"/>
              <a:t>Ways to give</a:t>
            </a:r>
          </a:p>
        </p:txBody>
      </p:sp>
      <p:sp>
        <p:nvSpPr>
          <p:cNvPr id="3" name="Slide Number Placeholder 2">
            <a:extLst>
              <a:ext uri="{FF2B5EF4-FFF2-40B4-BE49-F238E27FC236}">
                <a16:creationId xmlns:a16="http://schemas.microsoft.com/office/drawing/2014/main" id="{3C9A2FF5-9419-A863-8982-8AC2E5284727}"/>
              </a:ext>
            </a:extLst>
          </p:cNvPr>
          <p:cNvSpPr>
            <a:spLocks noGrp="1"/>
          </p:cNvSpPr>
          <p:nvPr>
            <p:ph type="sldNum" sz="quarter" idx="12"/>
          </p:nvPr>
        </p:nvSpPr>
        <p:spPr/>
        <p:txBody>
          <a:bodyPr/>
          <a:lstStyle/>
          <a:p>
            <a:fld id="{D7756E16-444E-B644-B3D8-50D596555EAF}" type="slidenum">
              <a:rPr lang="en-US" smtClean="0"/>
              <a:pPr/>
              <a:t>13</a:t>
            </a:fld>
            <a:endParaRPr lang="en-US"/>
          </a:p>
        </p:txBody>
      </p:sp>
      <p:sp>
        <p:nvSpPr>
          <p:cNvPr id="4" name="Text Placeholder 3">
            <a:extLst>
              <a:ext uri="{FF2B5EF4-FFF2-40B4-BE49-F238E27FC236}">
                <a16:creationId xmlns:a16="http://schemas.microsoft.com/office/drawing/2014/main" id="{AFEFD439-406C-CCFE-4BA7-F53C8F2AA419}"/>
              </a:ext>
            </a:extLst>
          </p:cNvPr>
          <p:cNvSpPr>
            <a:spLocks noGrp="1"/>
          </p:cNvSpPr>
          <p:nvPr>
            <p:ph type="body" sz="quarter" idx="13"/>
          </p:nvPr>
        </p:nvSpPr>
        <p:spPr/>
        <p:txBody>
          <a:bodyPr/>
          <a:lstStyle/>
          <a:p>
            <a:r>
              <a:rPr lang="en-US"/>
              <a:t>03</a:t>
            </a:r>
          </a:p>
        </p:txBody>
      </p:sp>
      <p:sp>
        <p:nvSpPr>
          <p:cNvPr id="5" name="Footer Placeholder 4">
            <a:extLst>
              <a:ext uri="{FF2B5EF4-FFF2-40B4-BE49-F238E27FC236}">
                <a16:creationId xmlns:a16="http://schemas.microsoft.com/office/drawing/2014/main" id="{E0A3697B-7123-703E-AE2D-D54A3D080072}"/>
              </a:ext>
            </a:extLst>
          </p:cNvPr>
          <p:cNvSpPr>
            <a:spLocks noGrp="1"/>
          </p:cNvSpPr>
          <p:nvPr>
            <p:ph type="ftr" sz="quarter" idx="14"/>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797731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FE2F926B-6176-7497-C330-5D10F980F27F}"/>
              </a:ext>
            </a:extLst>
          </p:cNvPr>
          <p:cNvSpPr>
            <a:spLocks noGrp="1"/>
          </p:cNvSpPr>
          <p:nvPr>
            <p:ph type="title" hasCustomPrompt="1"/>
          </p:nvPr>
        </p:nvSpPr>
        <p:spPr>
          <a:xfrm>
            <a:off x="635000" y="635001"/>
            <a:ext cx="10922000" cy="384908"/>
          </a:xfrm>
        </p:spPr>
        <p:txBody>
          <a:bodyPr anchor="t" anchorCtr="0">
            <a:noAutofit/>
          </a:bodyPr>
          <a:lstStyle/>
          <a:p>
            <a:r>
              <a:rPr lang="en-US" altLang="en-US"/>
              <a:t>Ways to give</a:t>
            </a:r>
            <a:endParaRPr lang="en-US"/>
          </a:p>
        </p:txBody>
      </p:sp>
      <p:sp>
        <p:nvSpPr>
          <p:cNvPr id="5" name="Footer Placeholder 4">
            <a:extLst>
              <a:ext uri="{FF2B5EF4-FFF2-40B4-BE49-F238E27FC236}">
                <a16:creationId xmlns:a16="http://schemas.microsoft.com/office/drawing/2014/main" id="{1A13A835-8B1B-007C-E4EF-816C2383AAD7}"/>
              </a:ext>
            </a:extLst>
          </p:cNvPr>
          <p:cNvSpPr>
            <a:spLocks noGrp="1"/>
          </p:cNvSpPr>
          <p:nvPr>
            <p:ph type="ftr" sz="quarter" idx="15"/>
          </p:nvPr>
        </p:nvSpPr>
        <p:spPr>
          <a:xfrm>
            <a:off x="1033937" y="6403484"/>
            <a:ext cx="5522138" cy="216451"/>
          </a:xfrm>
        </p:spPr>
        <p:txBody>
          <a:bodyPr/>
          <a:lstStyle/>
          <a:p>
            <a:r>
              <a:rPr lang="en-US"/>
              <a:t>©2025 Thrivent Charitable™ | All rights reserved. Do not distribute without authorization.</a:t>
            </a:r>
          </a:p>
        </p:txBody>
      </p:sp>
      <p:sp>
        <p:nvSpPr>
          <p:cNvPr id="3" name="Slide Number Placeholder 2">
            <a:extLst>
              <a:ext uri="{FF2B5EF4-FFF2-40B4-BE49-F238E27FC236}">
                <a16:creationId xmlns:a16="http://schemas.microsoft.com/office/drawing/2014/main" id="{2B2EF427-B515-07CF-2C44-11FFB1939BA5}"/>
              </a:ext>
            </a:extLst>
          </p:cNvPr>
          <p:cNvSpPr>
            <a:spLocks noGrp="1"/>
          </p:cNvSpPr>
          <p:nvPr>
            <p:ph type="sldNum" sz="quarter" idx="16"/>
          </p:nvPr>
        </p:nvSpPr>
        <p:spPr>
          <a:xfrm>
            <a:off x="317500" y="6403484"/>
            <a:ext cx="317500" cy="232986"/>
          </a:xfrm>
        </p:spPr>
        <p:txBody>
          <a:bodyPr/>
          <a:lstStyle/>
          <a:p>
            <a:fld id="{D7756E16-444E-B644-B3D8-50D596555EAF}" type="slidenum">
              <a:rPr lang="en-US" smtClean="0"/>
              <a:pPr/>
              <a:t>14</a:t>
            </a:fld>
            <a:endParaRPr lang="en-US"/>
          </a:p>
        </p:txBody>
      </p:sp>
      <p:cxnSp>
        <p:nvCxnSpPr>
          <p:cNvPr id="9" name="Straight Connector 8">
            <a:extLst>
              <a:ext uri="{FF2B5EF4-FFF2-40B4-BE49-F238E27FC236}">
                <a16:creationId xmlns:a16="http://schemas.microsoft.com/office/drawing/2014/main" id="{1DF76EAF-E909-8FF8-9C12-E6D574DEC0B0}"/>
              </a:ext>
            </a:extLst>
          </p:cNvPr>
          <p:cNvCxnSpPr>
            <a:cxnSpLocks/>
          </p:cNvCxnSpPr>
          <p:nvPr/>
        </p:nvCxnSpPr>
        <p:spPr>
          <a:xfrm>
            <a:off x="3965338"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4B459542-C51C-3AF0-6952-C39F42FF738B}"/>
              </a:ext>
            </a:extLst>
          </p:cNvPr>
          <p:cNvCxnSpPr>
            <a:cxnSpLocks/>
          </p:cNvCxnSpPr>
          <p:nvPr/>
        </p:nvCxnSpPr>
        <p:spPr>
          <a:xfrm>
            <a:off x="7622944"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E6B41013-35E9-F675-2F15-75B0B55C7BA1}"/>
              </a:ext>
            </a:extLst>
          </p:cNvPr>
          <p:cNvSpPr txBox="1"/>
          <p:nvPr/>
        </p:nvSpPr>
        <p:spPr>
          <a:xfrm>
            <a:off x="4298468" y="1970861"/>
            <a:ext cx="2422764" cy="1446550"/>
          </a:xfrm>
          <a:prstGeom prst="rect">
            <a:avLst/>
          </a:prstGeom>
          <a:noFill/>
        </p:spPr>
        <p:txBody>
          <a:bodyPr wrap="square" rtlCol="0">
            <a:spAutoFit/>
          </a:bodyPr>
          <a:lstStyle/>
          <a:p>
            <a:r>
              <a:rPr lang="en-US" sz="8800">
                <a:solidFill>
                  <a:schemeClr val="tx2">
                    <a:lumMod val="40000"/>
                    <a:lumOff val="60000"/>
                  </a:schemeClr>
                </a:solidFill>
                <a:latin typeface="+mj-lt"/>
              </a:rPr>
              <a:t>2</a:t>
            </a:r>
          </a:p>
        </p:txBody>
      </p:sp>
      <p:sp>
        <p:nvSpPr>
          <p:cNvPr id="7" name="TextBox 6">
            <a:extLst>
              <a:ext uri="{FF2B5EF4-FFF2-40B4-BE49-F238E27FC236}">
                <a16:creationId xmlns:a16="http://schemas.microsoft.com/office/drawing/2014/main" id="{8ACA9206-B171-9985-C1CC-13BB062CB725}"/>
              </a:ext>
            </a:extLst>
          </p:cNvPr>
          <p:cNvSpPr txBox="1"/>
          <p:nvPr/>
        </p:nvSpPr>
        <p:spPr>
          <a:xfrm>
            <a:off x="7877914" y="1970861"/>
            <a:ext cx="2422764" cy="1446550"/>
          </a:xfrm>
          <a:prstGeom prst="rect">
            <a:avLst/>
          </a:prstGeom>
          <a:noFill/>
        </p:spPr>
        <p:txBody>
          <a:bodyPr wrap="square" rtlCol="0">
            <a:spAutoFit/>
          </a:bodyPr>
          <a:lstStyle/>
          <a:p>
            <a:r>
              <a:rPr lang="en-US" sz="8800">
                <a:solidFill>
                  <a:schemeClr val="tx2">
                    <a:lumMod val="40000"/>
                    <a:lumOff val="60000"/>
                  </a:schemeClr>
                </a:solidFill>
                <a:latin typeface="+mj-lt"/>
              </a:rPr>
              <a:t>3</a:t>
            </a:r>
          </a:p>
        </p:txBody>
      </p:sp>
      <p:cxnSp>
        <p:nvCxnSpPr>
          <p:cNvPr id="8" name="Straight Connector 7">
            <a:extLst>
              <a:ext uri="{FF2B5EF4-FFF2-40B4-BE49-F238E27FC236}">
                <a16:creationId xmlns:a16="http://schemas.microsoft.com/office/drawing/2014/main" id="{066952E9-0972-3ABA-2BC2-AF395DD7C56B}"/>
              </a:ext>
            </a:extLst>
          </p:cNvPr>
          <p:cNvCxnSpPr>
            <a:cxnSpLocks/>
          </p:cNvCxnSpPr>
          <p:nvPr/>
        </p:nvCxnSpPr>
        <p:spPr>
          <a:xfrm>
            <a:off x="3965338"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01E1BA2F-75FC-C658-D166-B340BB32C249}"/>
              </a:ext>
            </a:extLst>
          </p:cNvPr>
          <p:cNvCxnSpPr>
            <a:cxnSpLocks/>
          </p:cNvCxnSpPr>
          <p:nvPr/>
        </p:nvCxnSpPr>
        <p:spPr>
          <a:xfrm>
            <a:off x="7622944"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
        <p:nvSpPr>
          <p:cNvPr id="13" name="Text Placeholder 28">
            <a:extLst>
              <a:ext uri="{FF2B5EF4-FFF2-40B4-BE49-F238E27FC236}">
                <a16:creationId xmlns:a16="http://schemas.microsoft.com/office/drawing/2014/main" id="{CB7D6210-5945-BD5D-77EB-41D06F4210AA}"/>
              </a:ext>
            </a:extLst>
          </p:cNvPr>
          <p:cNvSpPr txBox="1">
            <a:spLocks/>
          </p:cNvSpPr>
          <p:nvPr/>
        </p:nvSpPr>
        <p:spPr>
          <a:xfrm>
            <a:off x="647936" y="3085355"/>
            <a:ext cx="3422899" cy="996696"/>
          </a:xfrm>
          <a:prstGeom prst="rect">
            <a:avLst/>
          </a:prstGeom>
        </p:spPr>
        <p:txBody>
          <a:bodyPr anchor="ctr"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4400"/>
              <a:t>Give Now</a:t>
            </a:r>
          </a:p>
        </p:txBody>
      </p:sp>
      <p:sp>
        <p:nvSpPr>
          <p:cNvPr id="14" name="Text Placeholder 9">
            <a:extLst>
              <a:ext uri="{FF2B5EF4-FFF2-40B4-BE49-F238E27FC236}">
                <a16:creationId xmlns:a16="http://schemas.microsoft.com/office/drawing/2014/main" id="{BC349976-446D-4C4D-A409-52770B8C58BC}"/>
              </a:ext>
            </a:extLst>
          </p:cNvPr>
          <p:cNvSpPr txBox="1">
            <a:spLocks/>
          </p:cNvSpPr>
          <p:nvPr/>
        </p:nvSpPr>
        <p:spPr>
          <a:xfrm>
            <a:off x="660643" y="4083680"/>
            <a:ext cx="3162788" cy="17054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tx2">
                    <a:lumMod val="75000"/>
                  </a:schemeClr>
                </a:solidFill>
              </a:rPr>
              <a:t>Cash</a:t>
            </a:r>
          </a:p>
          <a:p>
            <a:r>
              <a:rPr lang="en-US">
                <a:solidFill>
                  <a:schemeClr val="tx2">
                    <a:lumMod val="75000"/>
                  </a:schemeClr>
                </a:solidFill>
              </a:rPr>
              <a:t>Securities</a:t>
            </a:r>
          </a:p>
          <a:p>
            <a:r>
              <a:rPr lang="en-US">
                <a:solidFill>
                  <a:schemeClr val="tx2">
                    <a:lumMod val="75000"/>
                  </a:schemeClr>
                </a:solidFill>
              </a:rPr>
              <a:t>Qualified charitable distributions (QCDs)</a:t>
            </a:r>
          </a:p>
          <a:p>
            <a:r>
              <a:rPr lang="en-US">
                <a:solidFill>
                  <a:schemeClr val="tx2">
                    <a:lumMod val="75000"/>
                  </a:schemeClr>
                </a:solidFill>
              </a:rPr>
              <a:t>Real estate</a:t>
            </a:r>
          </a:p>
        </p:txBody>
      </p:sp>
      <p:sp>
        <p:nvSpPr>
          <p:cNvPr id="15" name="Text Placeholder 28">
            <a:extLst>
              <a:ext uri="{FF2B5EF4-FFF2-40B4-BE49-F238E27FC236}">
                <a16:creationId xmlns:a16="http://schemas.microsoft.com/office/drawing/2014/main" id="{9345633B-08EA-E0C6-43ED-400DB1DDEC60}"/>
              </a:ext>
            </a:extLst>
          </p:cNvPr>
          <p:cNvSpPr txBox="1">
            <a:spLocks/>
          </p:cNvSpPr>
          <p:nvPr/>
        </p:nvSpPr>
        <p:spPr>
          <a:xfrm>
            <a:off x="4189382" y="3085355"/>
            <a:ext cx="3422899" cy="996696"/>
          </a:xfrm>
          <a:prstGeom prst="rect">
            <a:avLst/>
          </a:prstGeom>
        </p:spPr>
        <p:txBody>
          <a:bodyPr anchor="ctr"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4400"/>
              <a:t>Give Later</a:t>
            </a:r>
          </a:p>
        </p:txBody>
      </p:sp>
      <p:sp>
        <p:nvSpPr>
          <p:cNvPr id="16" name="Text Placeholder 28">
            <a:extLst>
              <a:ext uri="{FF2B5EF4-FFF2-40B4-BE49-F238E27FC236}">
                <a16:creationId xmlns:a16="http://schemas.microsoft.com/office/drawing/2014/main" id="{ED6FE7A0-AB55-902A-B17D-A856AF6B552D}"/>
              </a:ext>
            </a:extLst>
          </p:cNvPr>
          <p:cNvSpPr txBox="1">
            <a:spLocks/>
          </p:cNvSpPr>
          <p:nvPr/>
        </p:nvSpPr>
        <p:spPr>
          <a:xfrm>
            <a:off x="7862485" y="3085355"/>
            <a:ext cx="3939471" cy="996696"/>
          </a:xfrm>
          <a:prstGeom prst="rect">
            <a:avLst/>
          </a:prstGeom>
        </p:spPr>
        <p:txBody>
          <a:bodyPr anchor="ctr"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4400"/>
              <a:t>Give &amp; Receive</a:t>
            </a:r>
          </a:p>
        </p:txBody>
      </p:sp>
      <p:sp>
        <p:nvSpPr>
          <p:cNvPr id="17" name="Text Placeholder 9">
            <a:extLst>
              <a:ext uri="{FF2B5EF4-FFF2-40B4-BE49-F238E27FC236}">
                <a16:creationId xmlns:a16="http://schemas.microsoft.com/office/drawing/2014/main" id="{AE904DE1-4A05-4A5C-4F79-CBBF9CAA3296}"/>
              </a:ext>
            </a:extLst>
          </p:cNvPr>
          <p:cNvSpPr txBox="1">
            <a:spLocks/>
          </p:cNvSpPr>
          <p:nvPr/>
        </p:nvSpPr>
        <p:spPr>
          <a:xfrm>
            <a:off x="4319438" y="4083680"/>
            <a:ext cx="3162788" cy="17054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b="0">
                <a:solidFill>
                  <a:schemeClr val="tx2">
                    <a:lumMod val="75000"/>
                  </a:schemeClr>
                </a:solidFill>
              </a:rPr>
              <a:t>Gift through will</a:t>
            </a:r>
          </a:p>
          <a:p>
            <a:r>
              <a:rPr lang="en-US" sz="1600">
                <a:solidFill>
                  <a:schemeClr val="tx2">
                    <a:lumMod val="75000"/>
                  </a:schemeClr>
                </a:solidFill>
              </a:rPr>
              <a:t>B</a:t>
            </a:r>
            <a:r>
              <a:rPr lang="en-US" sz="1600" b="0">
                <a:solidFill>
                  <a:schemeClr val="tx2">
                    <a:lumMod val="75000"/>
                  </a:schemeClr>
                </a:solidFill>
              </a:rPr>
              <a:t>eneficiary designation</a:t>
            </a:r>
          </a:p>
          <a:p>
            <a:r>
              <a:rPr lang="en-US" sz="1600">
                <a:solidFill>
                  <a:schemeClr val="tx2">
                    <a:lumMod val="75000"/>
                  </a:schemeClr>
                </a:solidFill>
              </a:rPr>
              <a:t>L</a:t>
            </a:r>
            <a:r>
              <a:rPr lang="en-US" sz="1600" b="0">
                <a:solidFill>
                  <a:schemeClr val="tx2">
                    <a:lumMod val="75000"/>
                  </a:schemeClr>
                </a:solidFill>
              </a:rPr>
              <a:t>ife insurance</a:t>
            </a:r>
          </a:p>
          <a:p>
            <a:r>
              <a:rPr lang="en-US" sz="1600">
                <a:solidFill>
                  <a:schemeClr val="tx2">
                    <a:lumMod val="75000"/>
                  </a:schemeClr>
                </a:solidFill>
              </a:rPr>
              <a:t>L</a:t>
            </a:r>
            <a:r>
              <a:rPr lang="en-US" sz="1600" b="0">
                <a:solidFill>
                  <a:schemeClr val="tx2">
                    <a:lumMod val="75000"/>
                  </a:schemeClr>
                </a:solidFill>
              </a:rPr>
              <a:t>ife estate reserved</a:t>
            </a:r>
            <a:endParaRPr lang="en-US">
              <a:solidFill>
                <a:schemeClr val="tx2">
                  <a:lumMod val="75000"/>
                </a:schemeClr>
              </a:solidFill>
            </a:endParaRPr>
          </a:p>
        </p:txBody>
      </p:sp>
      <p:sp>
        <p:nvSpPr>
          <p:cNvPr id="18" name="Text Placeholder 9">
            <a:extLst>
              <a:ext uri="{FF2B5EF4-FFF2-40B4-BE49-F238E27FC236}">
                <a16:creationId xmlns:a16="http://schemas.microsoft.com/office/drawing/2014/main" id="{256A5A79-8A60-6B48-0EAA-FEE291108163}"/>
              </a:ext>
            </a:extLst>
          </p:cNvPr>
          <p:cNvSpPr txBox="1">
            <a:spLocks/>
          </p:cNvSpPr>
          <p:nvPr/>
        </p:nvSpPr>
        <p:spPr>
          <a:xfrm>
            <a:off x="7992541" y="4083680"/>
            <a:ext cx="3162788" cy="1705425"/>
          </a:xfrm>
          <a:prstGeom prst="rect">
            <a:avLst/>
          </a:prstGeom>
        </p:spPr>
        <p:txBody>
          <a:bodyPr lIns="91440" tIns="45720" rIns="91440" bIns="45720" anchor="t"/>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tx2">
                    <a:lumMod val="75000"/>
                  </a:schemeClr>
                </a:solidFill>
                <a:latin typeface="Basis Grt for Thrivent OffWhite"/>
                <a:cs typeface="Basis Grt for Thrivent OffWhite"/>
              </a:rPr>
              <a:t>Charitable gift annuities Charitable remainder trusts</a:t>
            </a:r>
          </a:p>
        </p:txBody>
      </p:sp>
      <p:sp>
        <p:nvSpPr>
          <p:cNvPr id="22" name="TextBox 21">
            <a:extLst>
              <a:ext uri="{FF2B5EF4-FFF2-40B4-BE49-F238E27FC236}">
                <a16:creationId xmlns:a16="http://schemas.microsoft.com/office/drawing/2014/main" id="{A960B897-DBFA-9326-C94A-536C803C5CF1}"/>
              </a:ext>
            </a:extLst>
          </p:cNvPr>
          <p:cNvSpPr txBox="1"/>
          <p:nvPr/>
        </p:nvSpPr>
        <p:spPr>
          <a:xfrm>
            <a:off x="719021" y="1970861"/>
            <a:ext cx="2422764" cy="1446550"/>
          </a:xfrm>
          <a:prstGeom prst="rect">
            <a:avLst/>
          </a:prstGeom>
          <a:noFill/>
        </p:spPr>
        <p:txBody>
          <a:bodyPr wrap="square" rtlCol="0">
            <a:spAutoFit/>
          </a:bodyPr>
          <a:lstStyle/>
          <a:p>
            <a:r>
              <a:rPr lang="en-US" sz="8800">
                <a:solidFill>
                  <a:schemeClr val="tx2">
                    <a:lumMod val="40000"/>
                    <a:lumOff val="60000"/>
                  </a:schemeClr>
                </a:solidFill>
                <a:latin typeface="+mj-lt"/>
              </a:rPr>
              <a:t>1</a:t>
            </a:r>
          </a:p>
        </p:txBody>
      </p:sp>
    </p:spTree>
    <p:extLst>
      <p:ext uri="{BB962C8B-B14F-4D97-AF65-F5344CB8AC3E}">
        <p14:creationId xmlns:p14="http://schemas.microsoft.com/office/powerpoint/2010/main" val="1877319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52D12-8258-601A-572C-05334ABA2382}"/>
              </a:ext>
            </a:extLst>
          </p:cNvPr>
          <p:cNvSpPr>
            <a:spLocks noGrp="1"/>
          </p:cNvSpPr>
          <p:nvPr>
            <p:ph type="title"/>
          </p:nvPr>
        </p:nvSpPr>
        <p:spPr/>
        <p:txBody>
          <a:bodyPr anchor="ctr"/>
          <a:lstStyle/>
          <a:p>
            <a:r>
              <a:rPr lang="en-US" sz="5400">
                <a:solidFill>
                  <a:schemeClr val="bg1"/>
                </a:solidFill>
                <a:latin typeface="+mj-lt"/>
              </a:rPr>
              <a:t>Give Now. </a:t>
            </a:r>
            <a:br>
              <a:rPr lang="en-US" sz="5400">
                <a:solidFill>
                  <a:schemeClr val="bg1"/>
                </a:solidFill>
                <a:latin typeface="+mj-lt"/>
              </a:rPr>
            </a:br>
            <a:r>
              <a:rPr lang="en-US" sz="5400">
                <a:solidFill>
                  <a:schemeClr val="accent2"/>
                </a:solidFill>
                <a:latin typeface="+mj-lt"/>
              </a:rPr>
              <a:t>Give Later. </a:t>
            </a:r>
            <a:br>
              <a:rPr lang="en-US" sz="5400">
                <a:solidFill>
                  <a:schemeClr val="accent2"/>
                </a:solidFill>
                <a:latin typeface="+mj-lt"/>
              </a:rPr>
            </a:br>
            <a:r>
              <a:rPr lang="en-US" sz="5400">
                <a:solidFill>
                  <a:schemeClr val="tx2"/>
                </a:solidFill>
                <a:latin typeface="+mj-lt"/>
              </a:rPr>
              <a:t>Give &amp; </a:t>
            </a:r>
            <a:r>
              <a:rPr lang="en-US" sz="5400">
                <a:solidFill>
                  <a:schemeClr val="accent2"/>
                </a:solidFill>
                <a:latin typeface="+mj-lt"/>
              </a:rPr>
              <a:t>Receive.</a:t>
            </a:r>
            <a:r>
              <a:rPr lang="en-US" sz="5400" baseline="30000">
                <a:solidFill>
                  <a:schemeClr val="accent2"/>
                </a:solidFill>
                <a:latin typeface="+mj-lt"/>
              </a:rPr>
              <a:t>™</a:t>
            </a:r>
            <a:endParaRPr lang="en-US" sz="5400">
              <a:solidFill>
                <a:schemeClr val="accent2"/>
              </a:solidFill>
              <a:latin typeface="+mj-lt"/>
            </a:endParaRPr>
          </a:p>
        </p:txBody>
      </p:sp>
      <p:sp>
        <p:nvSpPr>
          <p:cNvPr id="4" name="Slide Number Placeholder 3">
            <a:extLst>
              <a:ext uri="{FF2B5EF4-FFF2-40B4-BE49-F238E27FC236}">
                <a16:creationId xmlns:a16="http://schemas.microsoft.com/office/drawing/2014/main" id="{E4B550A5-1423-F227-6BDC-5C5B305E991B}"/>
              </a:ext>
            </a:extLst>
          </p:cNvPr>
          <p:cNvSpPr>
            <a:spLocks noGrp="1"/>
          </p:cNvSpPr>
          <p:nvPr>
            <p:ph type="sldNum" sz="quarter" idx="12"/>
          </p:nvPr>
        </p:nvSpPr>
        <p:spPr/>
        <p:txBody>
          <a:bodyPr/>
          <a:lstStyle/>
          <a:p>
            <a:fld id="{D7756E16-444E-B644-B3D8-50D596555EAF}" type="slidenum">
              <a:rPr lang="en-US" smtClean="0"/>
              <a:pPr/>
              <a:t>15</a:t>
            </a:fld>
            <a:endParaRPr lang="en-US"/>
          </a:p>
        </p:txBody>
      </p:sp>
      <p:sp>
        <p:nvSpPr>
          <p:cNvPr id="3" name="Footer Placeholder 2">
            <a:extLst>
              <a:ext uri="{FF2B5EF4-FFF2-40B4-BE49-F238E27FC236}">
                <a16:creationId xmlns:a16="http://schemas.microsoft.com/office/drawing/2014/main" id="{2C1B4061-8230-D075-EE59-09C3830FAD5A}"/>
              </a:ext>
            </a:extLst>
          </p:cNvPr>
          <p:cNvSpPr>
            <a:spLocks noGrp="1"/>
          </p:cNvSpPr>
          <p:nvPr>
            <p:ph type="ftr" sz="quarter" idx="13"/>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4110081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15E94D75-C861-081D-7881-38E45963A094}"/>
              </a:ext>
            </a:extLst>
          </p:cNvPr>
          <p:cNvSpPr>
            <a:spLocks noGrp="1"/>
          </p:cNvSpPr>
          <p:nvPr>
            <p:ph type="title"/>
          </p:nvPr>
        </p:nvSpPr>
        <p:spPr>
          <a:xfrm>
            <a:off x="635000" y="635001"/>
            <a:ext cx="5461000" cy="478692"/>
          </a:xfrm>
        </p:spPr>
        <p:txBody>
          <a:bodyPr/>
          <a:lstStyle/>
          <a:p>
            <a:r>
              <a:rPr lang="en-US"/>
              <a:t>Give now</a:t>
            </a:r>
          </a:p>
        </p:txBody>
      </p:sp>
      <p:sp>
        <p:nvSpPr>
          <p:cNvPr id="5" name="Footer Placeholder 4">
            <a:extLst>
              <a:ext uri="{FF2B5EF4-FFF2-40B4-BE49-F238E27FC236}">
                <a16:creationId xmlns:a16="http://schemas.microsoft.com/office/drawing/2014/main" id="{2ECFFBC0-7E86-B291-5BFE-C30F6F07B5B6}"/>
              </a:ext>
            </a:extLst>
          </p:cNvPr>
          <p:cNvSpPr>
            <a:spLocks noGrp="1"/>
          </p:cNvSpPr>
          <p:nvPr>
            <p:ph type="ftr" sz="quarter" idx="37"/>
          </p:nvPr>
        </p:nvSpPr>
        <p:spPr>
          <a:xfrm>
            <a:off x="1033937" y="6403484"/>
            <a:ext cx="5220214" cy="216451"/>
          </a:xfrm>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94F46B1F-DA62-9072-6FD9-4D4F1191EC8D}"/>
              </a:ext>
            </a:extLst>
          </p:cNvPr>
          <p:cNvSpPr>
            <a:spLocks noGrp="1"/>
          </p:cNvSpPr>
          <p:nvPr>
            <p:ph type="sldNum" sz="quarter" idx="38"/>
          </p:nvPr>
        </p:nvSpPr>
        <p:spPr>
          <a:xfrm>
            <a:off x="317500" y="6403484"/>
            <a:ext cx="317500" cy="232986"/>
          </a:xfrm>
        </p:spPr>
        <p:txBody>
          <a:bodyPr/>
          <a:lstStyle/>
          <a:p>
            <a:fld id="{D7756E16-444E-B644-B3D8-50D596555EAF}" type="slidenum">
              <a:rPr lang="en-US" smtClean="0"/>
              <a:pPr/>
              <a:t>16</a:t>
            </a:fld>
            <a:endParaRPr lang="en-US"/>
          </a:p>
        </p:txBody>
      </p:sp>
      <p:sp>
        <p:nvSpPr>
          <p:cNvPr id="15" name="Text Placeholder 9">
            <a:extLst>
              <a:ext uri="{FF2B5EF4-FFF2-40B4-BE49-F238E27FC236}">
                <a16:creationId xmlns:a16="http://schemas.microsoft.com/office/drawing/2014/main" id="{8F7F4E36-AB5F-3AF0-39D5-FA47194EB1BC}"/>
              </a:ext>
            </a:extLst>
          </p:cNvPr>
          <p:cNvSpPr txBox="1">
            <a:spLocks/>
          </p:cNvSpPr>
          <p:nvPr/>
        </p:nvSpPr>
        <p:spPr>
          <a:xfrm>
            <a:off x="6378014" y="3193193"/>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pic>
        <p:nvPicPr>
          <p:cNvPr id="26" name="Picture Placeholder 25" descr="A person and person carrying crates of plants&#10;&#10;AI-generated content may be incorrect.">
            <a:extLst>
              <a:ext uri="{FF2B5EF4-FFF2-40B4-BE49-F238E27FC236}">
                <a16:creationId xmlns:a16="http://schemas.microsoft.com/office/drawing/2014/main" id="{08BF1FBF-2620-EF2A-E959-9977DE9ACAA5}"/>
              </a:ext>
            </a:extLst>
          </p:cNvPr>
          <p:cNvPicPr>
            <a:picLocks noGrp="1" noChangeAspect="1"/>
          </p:cNvPicPr>
          <p:nvPr>
            <p:ph type="pic" sz="quarter" idx="4294967295"/>
          </p:nvPr>
        </p:nvPicPr>
        <p:blipFill>
          <a:blip r:embed="rId3"/>
          <a:srcRect l="19486" r="33402"/>
          <a:stretch/>
        </p:blipFill>
        <p:spPr>
          <a:xfrm>
            <a:off x="7877909" y="0"/>
            <a:ext cx="4308230" cy="6858000"/>
          </a:xfrm>
        </p:spPr>
      </p:pic>
      <p:sp>
        <p:nvSpPr>
          <p:cNvPr id="28" name="Rectangle 27">
            <a:extLst>
              <a:ext uri="{FF2B5EF4-FFF2-40B4-BE49-F238E27FC236}">
                <a16:creationId xmlns:a16="http://schemas.microsoft.com/office/drawing/2014/main" id="{D69D063F-0C96-BA36-EB35-D2770D51EF21}"/>
              </a:ext>
            </a:extLst>
          </p:cNvPr>
          <p:cNvSpPr/>
          <p:nvPr/>
        </p:nvSpPr>
        <p:spPr>
          <a:xfrm>
            <a:off x="402507" y="1752773"/>
            <a:ext cx="6920442" cy="3805098"/>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ontent Placeholder 8">
            <a:extLst>
              <a:ext uri="{FF2B5EF4-FFF2-40B4-BE49-F238E27FC236}">
                <a16:creationId xmlns:a16="http://schemas.microsoft.com/office/drawing/2014/main" id="{4025F92C-1E42-7A5C-A090-09CA517B1561}"/>
              </a:ext>
            </a:extLst>
          </p:cNvPr>
          <p:cNvSpPr>
            <a:spLocks noGrp="1"/>
          </p:cNvSpPr>
          <p:nvPr>
            <p:ph idx="1"/>
          </p:nvPr>
        </p:nvSpPr>
        <p:spPr>
          <a:xfrm>
            <a:off x="634999" y="2478124"/>
            <a:ext cx="3178909" cy="3079747"/>
          </a:xfrm>
        </p:spPr>
        <p:txBody>
          <a:bodyPr/>
          <a:lstStyle/>
          <a:p>
            <a:pPr>
              <a:defRPr/>
            </a:pPr>
            <a:r>
              <a:rPr lang="en-US">
                <a:latin typeface="Basis Grt for Thrivent" panose="020B0503030604040103" pitchFamily="34" charset="0"/>
                <a:cs typeface="Basis Grt for Thrivent" panose="020B0503030604040103" pitchFamily="34" charset="0"/>
              </a:rPr>
              <a:t>Cash</a:t>
            </a:r>
          </a:p>
          <a:p>
            <a:pPr>
              <a:defRPr/>
            </a:pPr>
            <a:r>
              <a:rPr lang="en-US">
                <a:latin typeface="Basis Grt for Thrivent" panose="020B0503030604040103" pitchFamily="34" charset="0"/>
                <a:cs typeface="Basis Grt for Thrivent" panose="020B0503030604040103" pitchFamily="34" charset="0"/>
              </a:rPr>
              <a:t>Publicly traded securities</a:t>
            </a:r>
          </a:p>
          <a:p>
            <a:pPr>
              <a:defRPr/>
            </a:pPr>
            <a:r>
              <a:rPr lang="en-US">
                <a:latin typeface="Basis Grt for Thrivent" panose="020B0503030604040103" pitchFamily="34" charset="0"/>
                <a:cs typeface="Basis Grt for Thrivent" panose="020B0503030604040103" pitchFamily="34" charset="0"/>
              </a:rPr>
              <a:t>Real estate</a:t>
            </a:r>
          </a:p>
          <a:p>
            <a:pPr>
              <a:defRPr/>
            </a:pPr>
            <a:r>
              <a:rPr lang="en-US">
                <a:latin typeface="Basis Grt for Thrivent" panose="020B0503030604040103" pitchFamily="34" charset="0"/>
                <a:cs typeface="Basis Grt for Thrivent" panose="020B0503030604040103" pitchFamily="34" charset="0"/>
              </a:rPr>
              <a:t>Closely held stock</a:t>
            </a:r>
          </a:p>
          <a:p>
            <a:pPr>
              <a:defRPr/>
            </a:pPr>
            <a:r>
              <a:rPr lang="en-US">
                <a:latin typeface="Basis Grt for Thrivent" panose="020B0503030604040103" pitchFamily="34" charset="0"/>
                <a:cs typeface="Basis Grt for Thrivent" panose="020B0503030604040103" pitchFamily="34" charset="0"/>
              </a:rPr>
              <a:t>Qualified charitable distributions (QCDs) from IRA</a:t>
            </a:r>
          </a:p>
          <a:p>
            <a:pPr>
              <a:defRPr/>
            </a:pPr>
            <a:r>
              <a:rPr lang="en-US">
                <a:latin typeface="Basis Grt for Thrivent" panose="020B0503030604040103" pitchFamily="34" charset="0"/>
                <a:cs typeface="Basis Grt for Thrivent" panose="020B0503030604040103" pitchFamily="34" charset="0"/>
              </a:rPr>
              <a:t>Crops/farm equipment</a:t>
            </a:r>
          </a:p>
          <a:p>
            <a:pPr>
              <a:defRPr/>
            </a:pPr>
            <a:r>
              <a:rPr lang="en-US">
                <a:latin typeface="Basis Grt for Thrivent" panose="020B0503030604040103" pitchFamily="34" charset="0"/>
                <a:cs typeface="Basis Grt for Thrivent" panose="020B0503030604040103" pitchFamily="34" charset="0"/>
              </a:rPr>
              <a:t>Limited or general partnerships</a:t>
            </a:r>
          </a:p>
          <a:p>
            <a:pPr>
              <a:defRPr/>
            </a:pPr>
            <a:r>
              <a:rPr lang="en-US">
                <a:latin typeface="Basis Grt for Thrivent" panose="020B0503030604040103" pitchFamily="34" charset="0"/>
                <a:cs typeface="Basis Grt for Thrivent" panose="020B0503030604040103" pitchFamily="34" charset="0"/>
              </a:rPr>
              <a:t>Limited liability company</a:t>
            </a:r>
          </a:p>
          <a:p>
            <a:endParaRPr lang="en-US"/>
          </a:p>
        </p:txBody>
      </p:sp>
      <p:sp>
        <p:nvSpPr>
          <p:cNvPr id="30" name="Text Placeholder 2">
            <a:extLst>
              <a:ext uri="{FF2B5EF4-FFF2-40B4-BE49-F238E27FC236}">
                <a16:creationId xmlns:a16="http://schemas.microsoft.com/office/drawing/2014/main" id="{22F9D809-FD16-B75A-7AAB-9F7FAC6A7FDC}"/>
              </a:ext>
            </a:extLst>
          </p:cNvPr>
          <p:cNvSpPr txBox="1">
            <a:spLocks/>
          </p:cNvSpPr>
          <p:nvPr/>
        </p:nvSpPr>
        <p:spPr>
          <a:xfrm>
            <a:off x="634998" y="1914286"/>
            <a:ext cx="2030047" cy="412506"/>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t>Give now</a:t>
            </a:r>
          </a:p>
        </p:txBody>
      </p:sp>
      <p:sp>
        <p:nvSpPr>
          <p:cNvPr id="31" name="Text Placeholder 9">
            <a:extLst>
              <a:ext uri="{FF2B5EF4-FFF2-40B4-BE49-F238E27FC236}">
                <a16:creationId xmlns:a16="http://schemas.microsoft.com/office/drawing/2014/main" id="{759FFF89-762D-12A4-7346-14DDA0F1BD2C}"/>
              </a:ext>
            </a:extLst>
          </p:cNvPr>
          <p:cNvSpPr txBox="1">
            <a:spLocks/>
          </p:cNvSpPr>
          <p:nvPr/>
        </p:nvSpPr>
        <p:spPr>
          <a:xfrm>
            <a:off x="836613" y="2649047"/>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32" name="Text Placeholder 2">
            <a:extLst>
              <a:ext uri="{FF2B5EF4-FFF2-40B4-BE49-F238E27FC236}">
                <a16:creationId xmlns:a16="http://schemas.microsoft.com/office/drawing/2014/main" id="{55003960-8C88-54C2-0A87-03AE7152F0A5}"/>
              </a:ext>
            </a:extLst>
          </p:cNvPr>
          <p:cNvSpPr txBox="1">
            <a:spLocks/>
          </p:cNvSpPr>
          <p:nvPr/>
        </p:nvSpPr>
        <p:spPr>
          <a:xfrm>
            <a:off x="4195930" y="1914286"/>
            <a:ext cx="2367953" cy="412506"/>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latin typeface="+mj-lt"/>
              </a:rPr>
              <a:t>For people who</a:t>
            </a:r>
          </a:p>
        </p:txBody>
      </p:sp>
      <p:sp>
        <p:nvSpPr>
          <p:cNvPr id="33" name="Content Placeholder 8">
            <a:extLst>
              <a:ext uri="{FF2B5EF4-FFF2-40B4-BE49-F238E27FC236}">
                <a16:creationId xmlns:a16="http://schemas.microsoft.com/office/drawing/2014/main" id="{E25BBD72-D72E-6EF3-3E25-C71B2766884E}"/>
              </a:ext>
            </a:extLst>
          </p:cNvPr>
          <p:cNvSpPr txBox="1">
            <a:spLocks/>
          </p:cNvSpPr>
          <p:nvPr/>
        </p:nvSpPr>
        <p:spPr>
          <a:xfrm>
            <a:off x="4195932" y="2478124"/>
            <a:ext cx="3021014" cy="3079747"/>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t>Want to provide charitable support now, while living.</a:t>
            </a:r>
          </a:p>
          <a:p>
            <a:pPr>
              <a:defRPr/>
            </a:pPr>
            <a:r>
              <a:rPr lang="en-US"/>
              <a:t>Want to give long-term assets and avoid paying taxes on capital gains.</a:t>
            </a:r>
          </a:p>
          <a:p>
            <a:pPr>
              <a:defRPr/>
            </a:pPr>
            <a:r>
              <a:rPr lang="en-US"/>
              <a:t>Wish to include family in giving decisions. </a:t>
            </a:r>
          </a:p>
          <a:p>
            <a:pPr>
              <a:defRPr/>
            </a:pPr>
            <a:r>
              <a:rPr lang="en-US"/>
              <a:t>Seek a potential charitable deduction.</a:t>
            </a:r>
          </a:p>
          <a:p>
            <a:pPr>
              <a:defRPr/>
            </a:pPr>
            <a:endParaRPr lang="en-US"/>
          </a:p>
        </p:txBody>
      </p:sp>
      <p:cxnSp>
        <p:nvCxnSpPr>
          <p:cNvPr id="34" name="Straight Connector 33">
            <a:extLst>
              <a:ext uri="{FF2B5EF4-FFF2-40B4-BE49-F238E27FC236}">
                <a16:creationId xmlns:a16="http://schemas.microsoft.com/office/drawing/2014/main" id="{84E21880-38BA-E791-A8D8-3C054D56971E}"/>
              </a:ext>
            </a:extLst>
          </p:cNvPr>
          <p:cNvCxnSpPr>
            <a:cxnSpLocks/>
          </p:cNvCxnSpPr>
          <p:nvPr/>
        </p:nvCxnSpPr>
        <p:spPr>
          <a:xfrm>
            <a:off x="3837867" y="1914286"/>
            <a:ext cx="0" cy="3460397"/>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052442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86879-A1A5-E60C-4E26-4835E55F75C6}"/>
            </a:ext>
          </a:extLst>
        </p:cNvPr>
        <p:cNvGrpSpPr/>
        <p:nvPr/>
      </p:nvGrpSpPr>
      <p:grpSpPr>
        <a:xfrm>
          <a:off x="0" y="0"/>
          <a:ext cx="0" cy="0"/>
          <a:chOff x="0" y="0"/>
          <a:chExt cx="0" cy="0"/>
        </a:xfrm>
      </p:grpSpPr>
      <p:sp>
        <p:nvSpPr>
          <p:cNvPr id="19" name="Right Arrow 18">
            <a:extLst>
              <a:ext uri="{FF2B5EF4-FFF2-40B4-BE49-F238E27FC236}">
                <a16:creationId xmlns:a16="http://schemas.microsoft.com/office/drawing/2014/main" id="{339B4CC4-5DB1-3937-E6C1-8B4EC5A0890C}"/>
              </a:ext>
            </a:extLst>
          </p:cNvPr>
          <p:cNvSpPr/>
          <p:nvPr/>
        </p:nvSpPr>
        <p:spPr>
          <a:xfrm>
            <a:off x="7830233" y="2695909"/>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a:extLst>
              <a:ext uri="{FF2B5EF4-FFF2-40B4-BE49-F238E27FC236}">
                <a16:creationId xmlns:a16="http://schemas.microsoft.com/office/drawing/2014/main" id="{0FD07FB6-29F4-2BAA-00B1-5CAECC2C49C1}"/>
              </a:ext>
            </a:extLst>
          </p:cNvPr>
          <p:cNvSpPr/>
          <p:nvPr/>
        </p:nvSpPr>
        <p:spPr>
          <a:xfrm>
            <a:off x="3919883"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F4593080-6C7E-CB32-AD75-8670393E9E1D}"/>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AD618097-CFE7-5276-4A11-D892D9CDF3F4}"/>
              </a:ext>
            </a:extLst>
          </p:cNvPr>
          <p:cNvSpPr>
            <a:spLocks noGrp="1"/>
          </p:cNvSpPr>
          <p:nvPr>
            <p:ph type="sldNum" sz="quarter" idx="15"/>
          </p:nvPr>
        </p:nvSpPr>
        <p:spPr/>
        <p:txBody>
          <a:bodyPr/>
          <a:lstStyle/>
          <a:p>
            <a:fld id="{D7756E16-444E-B644-B3D8-50D596555EAF}" type="slidenum">
              <a:rPr lang="en-US" smtClean="0"/>
              <a:pPr/>
              <a:t>17</a:t>
            </a:fld>
            <a:endParaRPr lang="en-US"/>
          </a:p>
        </p:txBody>
      </p:sp>
      <p:sp>
        <p:nvSpPr>
          <p:cNvPr id="2" name="Title 1">
            <a:extLst>
              <a:ext uri="{FF2B5EF4-FFF2-40B4-BE49-F238E27FC236}">
                <a16:creationId xmlns:a16="http://schemas.microsoft.com/office/drawing/2014/main" id="{405BBBF4-22E6-26BE-DCE3-D05B5F37E927}"/>
              </a:ext>
            </a:extLst>
          </p:cNvPr>
          <p:cNvSpPr>
            <a:spLocks noGrp="1"/>
          </p:cNvSpPr>
          <p:nvPr>
            <p:ph type="title" hasCustomPrompt="1"/>
          </p:nvPr>
        </p:nvSpPr>
        <p:spPr>
          <a:xfrm>
            <a:off x="635000" y="635000"/>
            <a:ext cx="10922000" cy="873125"/>
          </a:xfrm>
        </p:spPr>
        <p:txBody>
          <a:bodyPr anchor="t" anchorCtr="0"/>
          <a:lstStyle/>
          <a:p>
            <a:r>
              <a:rPr lang="en-US"/>
              <a:t>Gifts of securities and property</a:t>
            </a:r>
          </a:p>
        </p:txBody>
      </p:sp>
      <p:sp>
        <p:nvSpPr>
          <p:cNvPr id="4" name="Rounded Rectangle 3">
            <a:extLst>
              <a:ext uri="{FF2B5EF4-FFF2-40B4-BE49-F238E27FC236}">
                <a16:creationId xmlns:a16="http://schemas.microsoft.com/office/drawing/2014/main" id="{7C4AE2AC-2BD3-9B2F-BC4F-A1F26873CC5B}"/>
              </a:ext>
            </a:extLst>
          </p:cNvPr>
          <p:cNvSpPr/>
          <p:nvPr/>
        </p:nvSpPr>
        <p:spPr>
          <a:xfrm>
            <a:off x="634755" y="2672891"/>
            <a:ext cx="3107101" cy="411263"/>
          </a:xfrm>
          <a:prstGeom prst="roundRect">
            <a:avLst>
              <a:gd name="adj" fmla="val 5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7" name="Rounded Rectangle 6">
            <a:extLst>
              <a:ext uri="{FF2B5EF4-FFF2-40B4-BE49-F238E27FC236}">
                <a16:creationId xmlns:a16="http://schemas.microsoft.com/office/drawing/2014/main" id="{B7AA9709-5FEB-59F5-934D-B835C93DE501}"/>
              </a:ext>
            </a:extLst>
          </p:cNvPr>
          <p:cNvSpPr/>
          <p:nvPr/>
        </p:nvSpPr>
        <p:spPr>
          <a:xfrm>
            <a:off x="8449899" y="2672891"/>
            <a:ext cx="3107101" cy="411263"/>
          </a:xfrm>
          <a:prstGeom prst="roundRect">
            <a:avLst>
              <a:gd name="adj" fmla="val 50000"/>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8" name="Rounded Rectangle 7">
            <a:extLst>
              <a:ext uri="{FF2B5EF4-FFF2-40B4-BE49-F238E27FC236}">
                <a16:creationId xmlns:a16="http://schemas.microsoft.com/office/drawing/2014/main" id="{EC5118C6-A16D-6943-D522-E1F9D3A272DC}"/>
              </a:ext>
            </a:extLst>
          </p:cNvPr>
          <p:cNvSpPr/>
          <p:nvPr/>
        </p:nvSpPr>
        <p:spPr>
          <a:xfrm>
            <a:off x="4489453" y="2672891"/>
            <a:ext cx="3107101" cy="411263"/>
          </a:xfrm>
          <a:prstGeom prst="roundRect">
            <a:avLst>
              <a:gd name="adj" fmla="val 50000"/>
            </a:avLst>
          </a:prstGeom>
          <a:solidFill>
            <a:srgbClr val="CEE2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Text Placeholder 9">
            <a:extLst>
              <a:ext uri="{FF2B5EF4-FFF2-40B4-BE49-F238E27FC236}">
                <a16:creationId xmlns:a16="http://schemas.microsoft.com/office/drawing/2014/main" id="{5B41F0C2-327E-0D94-E7FF-4F3812E6FBD1}"/>
              </a:ext>
            </a:extLst>
          </p:cNvPr>
          <p:cNvSpPr txBox="1">
            <a:spLocks/>
          </p:cNvSpPr>
          <p:nvPr/>
        </p:nvSpPr>
        <p:spPr>
          <a:xfrm>
            <a:off x="722189" y="3273014"/>
            <a:ext cx="2950572" cy="183906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600"/>
              <a:t>Gifts to support endowment fund</a:t>
            </a:r>
          </a:p>
          <a:p>
            <a:pPr>
              <a:defRPr/>
            </a:pPr>
            <a:r>
              <a:rPr lang="en-US">
                <a:latin typeface="Basis Grt for Thrivent" panose="020B0503030604040103" pitchFamily="34" charset="0"/>
                <a:cs typeface="Basis Grt for Thrivent" panose="020B0503030604040103" pitchFamily="34" charset="0"/>
              </a:rPr>
              <a:t>Supporters may receive income tax deduction</a:t>
            </a:r>
          </a:p>
          <a:p>
            <a:pPr>
              <a:defRPr/>
            </a:pPr>
            <a:r>
              <a:rPr lang="en-US">
                <a:latin typeface="Basis Grt for Thrivent" panose="020B0503030604040103" pitchFamily="34" charset="0"/>
                <a:cs typeface="Basis Grt for Thrivent" panose="020B0503030604040103" pitchFamily="34" charset="0"/>
              </a:rPr>
              <a:t>May avoid capital gain on gifts of appreciated assets.</a:t>
            </a:r>
          </a:p>
          <a:p>
            <a:pPr>
              <a:defRPr/>
            </a:pPr>
            <a:endParaRPr lang="en-US">
              <a:latin typeface="Basis Grt for Thrivent" panose="020B0503030604040103" pitchFamily="34" charset="0"/>
              <a:cs typeface="Basis Grt for Thrivent" panose="020B0503030604040103" pitchFamily="34" charset="0"/>
            </a:endParaRPr>
          </a:p>
        </p:txBody>
      </p:sp>
      <p:sp>
        <p:nvSpPr>
          <p:cNvPr id="10" name="Text Placeholder 9">
            <a:extLst>
              <a:ext uri="{FF2B5EF4-FFF2-40B4-BE49-F238E27FC236}">
                <a16:creationId xmlns:a16="http://schemas.microsoft.com/office/drawing/2014/main" id="{4C5828D5-57CB-B368-B8D6-1AF612EB5589}"/>
              </a:ext>
            </a:extLst>
          </p:cNvPr>
          <p:cNvSpPr txBox="1">
            <a:spLocks/>
          </p:cNvSpPr>
          <p:nvPr/>
        </p:nvSpPr>
        <p:spPr>
          <a:xfrm>
            <a:off x="4551668" y="3273014"/>
            <a:ext cx="3044885" cy="1227025"/>
          </a:xfrm>
          <a:prstGeom prst="rect">
            <a:avLst/>
          </a:prstGeom>
        </p:spPr>
        <p:txBody>
          <a:bodyPr lIns="91440" tIns="45720" rIns="91440" bIns="45720" anchor="t"/>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latin typeface="Basis Grt for Thrivent OffWhite"/>
                <a:cs typeface="Basis Grt for Thrivent OffWhite"/>
              </a:rPr>
              <a:t>Distributions from the endowment fund support endowment’s charitable mission</a:t>
            </a:r>
          </a:p>
        </p:txBody>
      </p:sp>
      <p:sp>
        <p:nvSpPr>
          <p:cNvPr id="14" name="Text Placeholder 12">
            <a:extLst>
              <a:ext uri="{FF2B5EF4-FFF2-40B4-BE49-F238E27FC236}">
                <a16:creationId xmlns:a16="http://schemas.microsoft.com/office/drawing/2014/main" id="{41E8ADB7-6C5F-9D00-F50F-9A6D098E096B}"/>
              </a:ext>
            </a:extLst>
          </p:cNvPr>
          <p:cNvSpPr txBox="1">
            <a:spLocks/>
          </p:cNvSpPr>
          <p:nvPr/>
        </p:nvSpPr>
        <p:spPr>
          <a:xfrm>
            <a:off x="717553" y="2736212"/>
            <a:ext cx="3029859"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Supporters</a:t>
            </a:r>
          </a:p>
        </p:txBody>
      </p:sp>
      <p:sp>
        <p:nvSpPr>
          <p:cNvPr id="15" name="Text Placeholder 12">
            <a:extLst>
              <a:ext uri="{FF2B5EF4-FFF2-40B4-BE49-F238E27FC236}">
                <a16:creationId xmlns:a16="http://schemas.microsoft.com/office/drawing/2014/main" id="{7460283B-65FD-DC23-6DE0-A3CFFF0E38ED}"/>
              </a:ext>
            </a:extLst>
          </p:cNvPr>
          <p:cNvSpPr txBox="1">
            <a:spLocks/>
          </p:cNvSpPr>
          <p:nvPr/>
        </p:nvSpPr>
        <p:spPr>
          <a:xfrm>
            <a:off x="4574534" y="2736212"/>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Endowment Fund</a:t>
            </a:r>
          </a:p>
        </p:txBody>
      </p:sp>
      <p:sp>
        <p:nvSpPr>
          <p:cNvPr id="16" name="Text Placeholder 12">
            <a:extLst>
              <a:ext uri="{FF2B5EF4-FFF2-40B4-BE49-F238E27FC236}">
                <a16:creationId xmlns:a16="http://schemas.microsoft.com/office/drawing/2014/main" id="{ACD1538D-1207-48C5-BBAA-3B1E9BFCB123}"/>
              </a:ext>
            </a:extLst>
          </p:cNvPr>
          <p:cNvSpPr txBox="1">
            <a:spLocks/>
          </p:cNvSpPr>
          <p:nvPr/>
        </p:nvSpPr>
        <p:spPr>
          <a:xfrm>
            <a:off x="8536434" y="2736212"/>
            <a:ext cx="2948484"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Charitable Support</a:t>
            </a:r>
          </a:p>
        </p:txBody>
      </p:sp>
      <p:pic>
        <p:nvPicPr>
          <p:cNvPr id="21" name="Graphic 20">
            <a:extLst>
              <a:ext uri="{FF2B5EF4-FFF2-40B4-BE49-F238E27FC236}">
                <a16:creationId xmlns:a16="http://schemas.microsoft.com/office/drawing/2014/main" id="{26E3B1B3-DB9E-5161-6AE6-300CA1ABDF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7553" y="1922239"/>
            <a:ext cx="634020" cy="634020"/>
          </a:xfrm>
          <a:prstGeom prst="rect">
            <a:avLst/>
          </a:prstGeom>
        </p:spPr>
      </p:pic>
      <p:pic>
        <p:nvPicPr>
          <p:cNvPr id="24" name="Graphic 23">
            <a:extLst>
              <a:ext uri="{FF2B5EF4-FFF2-40B4-BE49-F238E27FC236}">
                <a16:creationId xmlns:a16="http://schemas.microsoft.com/office/drawing/2014/main" id="{32C86980-452F-5C85-412B-D206E2C360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36434" y="1947112"/>
            <a:ext cx="640360" cy="640360"/>
          </a:xfrm>
          <a:prstGeom prst="rect">
            <a:avLst/>
          </a:prstGeom>
        </p:spPr>
      </p:pic>
      <p:sp>
        <p:nvSpPr>
          <p:cNvPr id="3" name="TextBox 2">
            <a:extLst>
              <a:ext uri="{FF2B5EF4-FFF2-40B4-BE49-F238E27FC236}">
                <a16:creationId xmlns:a16="http://schemas.microsoft.com/office/drawing/2014/main" id="{9D645221-5682-3B8C-9C04-A402DB340810}"/>
              </a:ext>
            </a:extLst>
          </p:cNvPr>
          <p:cNvSpPr txBox="1"/>
          <p:nvPr/>
        </p:nvSpPr>
        <p:spPr>
          <a:xfrm>
            <a:off x="717552" y="5756589"/>
            <a:ext cx="7637093" cy="2308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p>
        </p:txBody>
      </p:sp>
      <p:pic>
        <p:nvPicPr>
          <p:cNvPr id="12" name="Graphic 11">
            <a:extLst>
              <a:ext uri="{FF2B5EF4-FFF2-40B4-BE49-F238E27FC236}">
                <a16:creationId xmlns:a16="http://schemas.microsoft.com/office/drawing/2014/main" id="{FFE62B99-1C73-DEC5-D167-542226F4C4D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489453" y="1904348"/>
            <a:ext cx="640360" cy="640360"/>
          </a:xfrm>
          <a:prstGeom prst="rect">
            <a:avLst/>
          </a:prstGeom>
        </p:spPr>
      </p:pic>
    </p:spTree>
    <p:extLst>
      <p:ext uri="{BB962C8B-B14F-4D97-AF65-F5344CB8AC3E}">
        <p14:creationId xmlns:p14="http://schemas.microsoft.com/office/powerpoint/2010/main" val="1258974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86879-A1A5-E60C-4E26-4835E55F75C6}"/>
            </a:ext>
          </a:extLst>
        </p:cNvPr>
        <p:cNvGrpSpPr/>
        <p:nvPr/>
      </p:nvGrpSpPr>
      <p:grpSpPr>
        <a:xfrm>
          <a:off x="0" y="0"/>
          <a:ext cx="0" cy="0"/>
          <a:chOff x="0" y="0"/>
          <a:chExt cx="0" cy="0"/>
        </a:xfrm>
      </p:grpSpPr>
      <p:sp>
        <p:nvSpPr>
          <p:cNvPr id="19" name="Right Arrow 18">
            <a:extLst>
              <a:ext uri="{FF2B5EF4-FFF2-40B4-BE49-F238E27FC236}">
                <a16:creationId xmlns:a16="http://schemas.microsoft.com/office/drawing/2014/main" id="{339B4CC4-5DB1-3937-E6C1-8B4EC5A0890C}"/>
              </a:ext>
            </a:extLst>
          </p:cNvPr>
          <p:cNvSpPr/>
          <p:nvPr/>
        </p:nvSpPr>
        <p:spPr>
          <a:xfrm>
            <a:off x="7830233" y="2695909"/>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a:extLst>
              <a:ext uri="{FF2B5EF4-FFF2-40B4-BE49-F238E27FC236}">
                <a16:creationId xmlns:a16="http://schemas.microsoft.com/office/drawing/2014/main" id="{0FD07FB6-29F4-2BAA-00B1-5CAECC2C49C1}"/>
              </a:ext>
            </a:extLst>
          </p:cNvPr>
          <p:cNvSpPr/>
          <p:nvPr/>
        </p:nvSpPr>
        <p:spPr>
          <a:xfrm>
            <a:off x="3919883"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F4593080-6C7E-CB32-AD75-8670393E9E1D}"/>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AD618097-CFE7-5276-4A11-D892D9CDF3F4}"/>
              </a:ext>
            </a:extLst>
          </p:cNvPr>
          <p:cNvSpPr>
            <a:spLocks noGrp="1"/>
          </p:cNvSpPr>
          <p:nvPr>
            <p:ph type="sldNum" sz="quarter" idx="15"/>
          </p:nvPr>
        </p:nvSpPr>
        <p:spPr/>
        <p:txBody>
          <a:bodyPr/>
          <a:lstStyle/>
          <a:p>
            <a:fld id="{D7756E16-444E-B644-B3D8-50D596555EAF}" type="slidenum">
              <a:rPr lang="en-US" smtClean="0"/>
              <a:pPr/>
              <a:t>18</a:t>
            </a:fld>
            <a:endParaRPr lang="en-US"/>
          </a:p>
        </p:txBody>
      </p:sp>
      <p:sp>
        <p:nvSpPr>
          <p:cNvPr id="2" name="Title 1">
            <a:extLst>
              <a:ext uri="{FF2B5EF4-FFF2-40B4-BE49-F238E27FC236}">
                <a16:creationId xmlns:a16="http://schemas.microsoft.com/office/drawing/2014/main" id="{405BBBF4-22E6-26BE-DCE3-D05B5F37E927}"/>
              </a:ext>
            </a:extLst>
          </p:cNvPr>
          <p:cNvSpPr>
            <a:spLocks noGrp="1"/>
          </p:cNvSpPr>
          <p:nvPr>
            <p:ph type="title" hasCustomPrompt="1"/>
          </p:nvPr>
        </p:nvSpPr>
        <p:spPr>
          <a:xfrm>
            <a:off x="635000" y="635000"/>
            <a:ext cx="10922000" cy="873125"/>
          </a:xfrm>
        </p:spPr>
        <p:txBody>
          <a:bodyPr anchor="t" anchorCtr="0"/>
          <a:lstStyle/>
          <a:p>
            <a:r>
              <a:rPr lang="en-US"/>
              <a:t>Qualified charitable distributions (QCDs)</a:t>
            </a:r>
          </a:p>
        </p:txBody>
      </p:sp>
      <p:sp>
        <p:nvSpPr>
          <p:cNvPr id="4" name="Rounded Rectangle 3">
            <a:extLst>
              <a:ext uri="{FF2B5EF4-FFF2-40B4-BE49-F238E27FC236}">
                <a16:creationId xmlns:a16="http://schemas.microsoft.com/office/drawing/2014/main" id="{7C4AE2AC-2BD3-9B2F-BC4F-A1F26873CC5B}"/>
              </a:ext>
            </a:extLst>
          </p:cNvPr>
          <p:cNvSpPr/>
          <p:nvPr/>
        </p:nvSpPr>
        <p:spPr>
          <a:xfrm>
            <a:off x="634755" y="2672891"/>
            <a:ext cx="3107101" cy="411263"/>
          </a:xfrm>
          <a:prstGeom prst="roundRect">
            <a:avLst>
              <a:gd name="adj" fmla="val 5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7" name="Rounded Rectangle 6">
            <a:extLst>
              <a:ext uri="{FF2B5EF4-FFF2-40B4-BE49-F238E27FC236}">
                <a16:creationId xmlns:a16="http://schemas.microsoft.com/office/drawing/2014/main" id="{B7AA9709-5FEB-59F5-934D-B835C93DE501}"/>
              </a:ext>
            </a:extLst>
          </p:cNvPr>
          <p:cNvSpPr/>
          <p:nvPr/>
        </p:nvSpPr>
        <p:spPr>
          <a:xfrm>
            <a:off x="8449899" y="2672891"/>
            <a:ext cx="3107101" cy="411263"/>
          </a:xfrm>
          <a:prstGeom prst="roundRect">
            <a:avLst>
              <a:gd name="adj" fmla="val 50000"/>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8" name="Rounded Rectangle 7">
            <a:extLst>
              <a:ext uri="{FF2B5EF4-FFF2-40B4-BE49-F238E27FC236}">
                <a16:creationId xmlns:a16="http://schemas.microsoft.com/office/drawing/2014/main" id="{EC5118C6-A16D-6943-D522-E1F9D3A272DC}"/>
              </a:ext>
            </a:extLst>
          </p:cNvPr>
          <p:cNvSpPr/>
          <p:nvPr/>
        </p:nvSpPr>
        <p:spPr>
          <a:xfrm>
            <a:off x="4489453" y="2672891"/>
            <a:ext cx="3107101" cy="411263"/>
          </a:xfrm>
          <a:prstGeom prst="roundRect">
            <a:avLst>
              <a:gd name="adj" fmla="val 50000"/>
            </a:avLst>
          </a:prstGeom>
          <a:solidFill>
            <a:srgbClr val="CEE2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Text Placeholder 9">
            <a:extLst>
              <a:ext uri="{FF2B5EF4-FFF2-40B4-BE49-F238E27FC236}">
                <a16:creationId xmlns:a16="http://schemas.microsoft.com/office/drawing/2014/main" id="{5B41F0C2-327E-0D94-E7FF-4F3812E6FBD1}"/>
              </a:ext>
            </a:extLst>
          </p:cNvPr>
          <p:cNvSpPr txBox="1">
            <a:spLocks/>
          </p:cNvSpPr>
          <p:nvPr/>
        </p:nvSpPr>
        <p:spPr>
          <a:xfrm>
            <a:off x="722189" y="3273014"/>
            <a:ext cx="2950572" cy="183906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Donor gives QCDs to establish non-advised fund</a:t>
            </a:r>
          </a:p>
          <a:p>
            <a:pPr>
              <a:defRPr/>
            </a:pPr>
            <a:r>
              <a:rPr lang="en-US">
                <a:latin typeface="Basis Grt for Thrivent" panose="020B0503030604040103" pitchFamily="34" charset="0"/>
                <a:cs typeface="Basis Grt for Thrivent" panose="020B0503030604040103" pitchFamily="34" charset="0"/>
              </a:rPr>
              <a:t>Donor’s QCD counts toward required minimum distributions. </a:t>
            </a:r>
          </a:p>
          <a:p>
            <a:pPr>
              <a:defRPr/>
            </a:pPr>
            <a:r>
              <a:rPr lang="en-US">
                <a:latin typeface="Basis Grt for Thrivent" panose="020B0503030604040103" pitchFamily="34" charset="0"/>
                <a:cs typeface="Basis Grt for Thrivent" panose="020B0503030604040103" pitchFamily="34" charset="0"/>
              </a:rPr>
              <a:t>Income tax may not be owed</a:t>
            </a:r>
          </a:p>
        </p:txBody>
      </p:sp>
      <p:sp>
        <p:nvSpPr>
          <p:cNvPr id="10" name="Text Placeholder 9">
            <a:extLst>
              <a:ext uri="{FF2B5EF4-FFF2-40B4-BE49-F238E27FC236}">
                <a16:creationId xmlns:a16="http://schemas.microsoft.com/office/drawing/2014/main" id="{4C5828D5-57CB-B368-B8D6-1AF612EB5589}"/>
              </a:ext>
            </a:extLst>
          </p:cNvPr>
          <p:cNvSpPr txBox="1">
            <a:spLocks/>
          </p:cNvSpPr>
          <p:nvPr/>
        </p:nvSpPr>
        <p:spPr>
          <a:xfrm>
            <a:off x="4551668" y="3273014"/>
            <a:ext cx="3044885"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Grants from donor-advised fund support donors’ selected charities</a:t>
            </a:r>
          </a:p>
        </p:txBody>
      </p:sp>
      <p:sp>
        <p:nvSpPr>
          <p:cNvPr id="14" name="Text Placeholder 12">
            <a:extLst>
              <a:ext uri="{FF2B5EF4-FFF2-40B4-BE49-F238E27FC236}">
                <a16:creationId xmlns:a16="http://schemas.microsoft.com/office/drawing/2014/main" id="{41E8ADB7-6C5F-9D00-F50F-9A6D098E096B}"/>
              </a:ext>
            </a:extLst>
          </p:cNvPr>
          <p:cNvSpPr txBox="1">
            <a:spLocks/>
          </p:cNvSpPr>
          <p:nvPr/>
        </p:nvSpPr>
        <p:spPr>
          <a:xfrm>
            <a:off x="717553" y="2736212"/>
            <a:ext cx="3029859"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Supporters</a:t>
            </a:r>
          </a:p>
        </p:txBody>
      </p:sp>
      <p:sp>
        <p:nvSpPr>
          <p:cNvPr id="15" name="Text Placeholder 12">
            <a:extLst>
              <a:ext uri="{FF2B5EF4-FFF2-40B4-BE49-F238E27FC236}">
                <a16:creationId xmlns:a16="http://schemas.microsoft.com/office/drawing/2014/main" id="{7460283B-65FD-DC23-6DE0-A3CFFF0E38ED}"/>
              </a:ext>
            </a:extLst>
          </p:cNvPr>
          <p:cNvSpPr txBox="1">
            <a:spLocks/>
          </p:cNvSpPr>
          <p:nvPr/>
        </p:nvSpPr>
        <p:spPr>
          <a:xfrm>
            <a:off x="4574534" y="2736212"/>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Endowment Fund</a:t>
            </a:r>
          </a:p>
        </p:txBody>
      </p:sp>
      <p:sp>
        <p:nvSpPr>
          <p:cNvPr id="16" name="Text Placeholder 12">
            <a:extLst>
              <a:ext uri="{FF2B5EF4-FFF2-40B4-BE49-F238E27FC236}">
                <a16:creationId xmlns:a16="http://schemas.microsoft.com/office/drawing/2014/main" id="{ACD1538D-1207-48C5-BBAA-3B1E9BFCB123}"/>
              </a:ext>
            </a:extLst>
          </p:cNvPr>
          <p:cNvSpPr txBox="1">
            <a:spLocks/>
          </p:cNvSpPr>
          <p:nvPr/>
        </p:nvSpPr>
        <p:spPr>
          <a:xfrm>
            <a:off x="8536434" y="2736212"/>
            <a:ext cx="2948484"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Charitable Support</a:t>
            </a:r>
          </a:p>
        </p:txBody>
      </p:sp>
      <p:pic>
        <p:nvPicPr>
          <p:cNvPr id="21" name="Graphic 20">
            <a:extLst>
              <a:ext uri="{FF2B5EF4-FFF2-40B4-BE49-F238E27FC236}">
                <a16:creationId xmlns:a16="http://schemas.microsoft.com/office/drawing/2014/main" id="{26E3B1B3-DB9E-5161-6AE6-300CA1ABDF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7553" y="1922239"/>
            <a:ext cx="634020" cy="634020"/>
          </a:xfrm>
          <a:prstGeom prst="rect">
            <a:avLst/>
          </a:prstGeom>
        </p:spPr>
      </p:pic>
      <p:pic>
        <p:nvPicPr>
          <p:cNvPr id="24" name="Graphic 23">
            <a:extLst>
              <a:ext uri="{FF2B5EF4-FFF2-40B4-BE49-F238E27FC236}">
                <a16:creationId xmlns:a16="http://schemas.microsoft.com/office/drawing/2014/main" id="{32C86980-452F-5C85-412B-D206E2C360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36434" y="1947112"/>
            <a:ext cx="640360" cy="640360"/>
          </a:xfrm>
          <a:prstGeom prst="rect">
            <a:avLst/>
          </a:prstGeom>
        </p:spPr>
      </p:pic>
      <p:sp>
        <p:nvSpPr>
          <p:cNvPr id="3" name="TextBox 2">
            <a:extLst>
              <a:ext uri="{FF2B5EF4-FFF2-40B4-BE49-F238E27FC236}">
                <a16:creationId xmlns:a16="http://schemas.microsoft.com/office/drawing/2014/main" id="{282DA9C4-5100-2296-A447-1D927CA7DDB2}"/>
              </a:ext>
            </a:extLst>
          </p:cNvPr>
          <p:cNvSpPr txBox="1"/>
          <p:nvPr/>
        </p:nvSpPr>
        <p:spPr>
          <a:xfrm>
            <a:off x="717552" y="5756589"/>
            <a:ext cx="7637093" cy="2308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p>
        </p:txBody>
      </p:sp>
      <p:pic>
        <p:nvPicPr>
          <p:cNvPr id="11" name="Graphic 10">
            <a:extLst>
              <a:ext uri="{FF2B5EF4-FFF2-40B4-BE49-F238E27FC236}">
                <a16:creationId xmlns:a16="http://schemas.microsoft.com/office/drawing/2014/main" id="{0427D3CF-797E-59C6-CD8A-4C0C461DB66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410442" y="1990218"/>
            <a:ext cx="640360" cy="640360"/>
          </a:xfrm>
          <a:prstGeom prst="rect">
            <a:avLst/>
          </a:prstGeom>
        </p:spPr>
      </p:pic>
    </p:spTree>
    <p:extLst>
      <p:ext uri="{BB962C8B-B14F-4D97-AF65-F5344CB8AC3E}">
        <p14:creationId xmlns:p14="http://schemas.microsoft.com/office/powerpoint/2010/main" val="33104343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4B550A5-1423-F227-6BDC-5C5B305E991B}"/>
              </a:ext>
            </a:extLst>
          </p:cNvPr>
          <p:cNvSpPr>
            <a:spLocks noGrp="1"/>
          </p:cNvSpPr>
          <p:nvPr>
            <p:ph type="sldNum" sz="quarter" idx="12"/>
          </p:nvPr>
        </p:nvSpPr>
        <p:spPr>
          <a:xfrm>
            <a:off x="317500" y="6403484"/>
            <a:ext cx="317500" cy="232986"/>
          </a:xfrm>
        </p:spPr>
        <p:txBody>
          <a:bodyPr anchor="ctr">
            <a:normAutofit/>
          </a:bodyPr>
          <a:lstStyle/>
          <a:p>
            <a:fld id="{D7756E16-444E-B644-B3D8-50D596555EAF}" type="slidenum">
              <a:rPr lang="en-US" smtClean="0"/>
              <a:pPr/>
              <a:t>19</a:t>
            </a:fld>
            <a:endParaRPr lang="en-US"/>
          </a:p>
        </p:txBody>
      </p:sp>
      <p:sp>
        <p:nvSpPr>
          <p:cNvPr id="3" name="Footer Placeholder 2">
            <a:extLst>
              <a:ext uri="{FF2B5EF4-FFF2-40B4-BE49-F238E27FC236}">
                <a16:creationId xmlns:a16="http://schemas.microsoft.com/office/drawing/2014/main" id="{2C1B4061-8230-D075-EE59-09C3830FAD5A}"/>
              </a:ext>
            </a:extLst>
          </p:cNvPr>
          <p:cNvSpPr>
            <a:spLocks noGrp="1"/>
          </p:cNvSpPr>
          <p:nvPr>
            <p:ph type="ftr" sz="quarter" idx="13"/>
          </p:nvPr>
        </p:nvSpPr>
        <p:spPr>
          <a:xfrm>
            <a:off x="1033936" y="6403484"/>
            <a:ext cx="4918289" cy="216451"/>
          </a:xfrm>
        </p:spPr>
        <p:txBody>
          <a:bodyPr anchor="ctr">
            <a:normAutofit/>
          </a:bodyPr>
          <a:lstStyle/>
          <a:p>
            <a:r>
              <a:rPr lang="en-US"/>
              <a:t>©2025 Thrivent Charitable™ | All rights reserved. Do not distribute without authorization.</a:t>
            </a:r>
          </a:p>
        </p:txBody>
      </p:sp>
      <p:sp>
        <p:nvSpPr>
          <p:cNvPr id="22" name="Title 1">
            <a:extLst>
              <a:ext uri="{FF2B5EF4-FFF2-40B4-BE49-F238E27FC236}">
                <a16:creationId xmlns:a16="http://schemas.microsoft.com/office/drawing/2014/main" id="{528FFC91-3370-D9D3-E8BF-6528DC4F11F8}"/>
              </a:ext>
            </a:extLst>
          </p:cNvPr>
          <p:cNvSpPr txBox="1">
            <a:spLocks/>
          </p:cNvSpPr>
          <p:nvPr/>
        </p:nvSpPr>
        <p:spPr>
          <a:xfrm>
            <a:off x="782028" y="2783132"/>
            <a:ext cx="6580064" cy="1596536"/>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6400" b="0" i="0" kern="1200" spc="-110" baseline="0">
                <a:solidFill>
                  <a:schemeClr val="tx2"/>
                </a:solidFill>
                <a:latin typeface="Basis Grt for Thrivent OffWhite" panose="020B0503030604040103" pitchFamily="34" charset="0"/>
                <a:ea typeface="+mj-ea"/>
                <a:cs typeface="Basis Grt for Thrivent OffWhite" panose="020B0503030604040103" pitchFamily="34" charset="0"/>
              </a:defRPr>
            </a:lvl1pPr>
          </a:lstStyle>
          <a:p>
            <a:r>
              <a:rPr lang="en-US" sz="5400">
                <a:solidFill>
                  <a:schemeClr val="accent2"/>
                </a:solidFill>
                <a:latin typeface="+mj-lt"/>
              </a:rPr>
              <a:t>Give Now. </a:t>
            </a:r>
            <a:br>
              <a:rPr lang="en-US" sz="5400">
                <a:solidFill>
                  <a:schemeClr val="accent2"/>
                </a:solidFill>
                <a:latin typeface="+mj-lt"/>
              </a:rPr>
            </a:br>
            <a:r>
              <a:rPr lang="en-US" sz="5400">
                <a:solidFill>
                  <a:schemeClr val="bg1"/>
                </a:solidFill>
                <a:latin typeface="+mj-lt"/>
              </a:rPr>
              <a:t>Give Later. </a:t>
            </a:r>
            <a:br>
              <a:rPr lang="en-US" sz="5400">
                <a:solidFill>
                  <a:schemeClr val="accent2"/>
                </a:solidFill>
                <a:latin typeface="+mj-lt"/>
              </a:rPr>
            </a:br>
            <a:r>
              <a:rPr lang="en-US" sz="5400">
                <a:solidFill>
                  <a:schemeClr val="accent2"/>
                </a:solidFill>
                <a:latin typeface="+mj-lt"/>
              </a:rPr>
              <a:t>Give &amp; Receive.</a:t>
            </a:r>
          </a:p>
        </p:txBody>
      </p:sp>
    </p:spTree>
    <p:extLst>
      <p:ext uri="{BB962C8B-B14F-4D97-AF65-F5344CB8AC3E}">
        <p14:creationId xmlns:p14="http://schemas.microsoft.com/office/powerpoint/2010/main" val="118811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01630-6A79-9BCB-8AE3-AD7F9FE2A190}"/>
              </a:ext>
            </a:extLst>
          </p:cNvPr>
          <p:cNvSpPr>
            <a:spLocks noGrp="1"/>
          </p:cNvSpPr>
          <p:nvPr>
            <p:ph type="title"/>
          </p:nvPr>
        </p:nvSpPr>
        <p:spPr>
          <a:xfrm>
            <a:off x="317500" y="2417029"/>
            <a:ext cx="8662194" cy="1186724"/>
          </a:xfrm>
        </p:spPr>
        <p:txBody>
          <a:bodyPr/>
          <a:lstStyle/>
          <a:p>
            <a:r>
              <a:rPr lang="en-US" sz="4400"/>
              <a:t>“Years from now, </a:t>
            </a:r>
            <a:br>
              <a:rPr lang="en-US" sz="4400"/>
            </a:br>
            <a:r>
              <a:rPr lang="en-US" sz="4400"/>
              <a:t>a gift I have given will be </a:t>
            </a:r>
            <a:br>
              <a:rPr lang="en-US" sz="4400"/>
            </a:br>
            <a:r>
              <a:rPr lang="en-US" sz="4400"/>
              <a:t>of service to others.”</a:t>
            </a:r>
            <a:endParaRPr lang="en-US"/>
          </a:p>
        </p:txBody>
      </p:sp>
      <p:sp>
        <p:nvSpPr>
          <p:cNvPr id="3" name="Footer Placeholder 2">
            <a:extLst>
              <a:ext uri="{FF2B5EF4-FFF2-40B4-BE49-F238E27FC236}">
                <a16:creationId xmlns:a16="http://schemas.microsoft.com/office/drawing/2014/main" id="{671278D1-CF32-5AA5-2DEF-C66BAEE984B6}"/>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4" name="Slide Number Placeholder 3">
            <a:extLst>
              <a:ext uri="{FF2B5EF4-FFF2-40B4-BE49-F238E27FC236}">
                <a16:creationId xmlns:a16="http://schemas.microsoft.com/office/drawing/2014/main" id="{E8979888-510D-18A6-E3ED-D5578F75CCAC}"/>
              </a:ext>
            </a:extLst>
          </p:cNvPr>
          <p:cNvSpPr>
            <a:spLocks noGrp="1"/>
          </p:cNvSpPr>
          <p:nvPr>
            <p:ph type="sldNum" sz="quarter" idx="31"/>
          </p:nvPr>
        </p:nvSpPr>
        <p:spPr/>
        <p:txBody>
          <a:bodyPr/>
          <a:lstStyle/>
          <a:p>
            <a:fld id="{D7756E16-444E-B644-B3D8-50D596555EAF}" type="slidenum">
              <a:rPr lang="en-US" smtClean="0"/>
              <a:pPr/>
              <a:t>2</a:t>
            </a:fld>
            <a:endParaRPr lang="en-US"/>
          </a:p>
        </p:txBody>
      </p:sp>
      <p:sp>
        <p:nvSpPr>
          <p:cNvPr id="5" name="Text Placeholder 4">
            <a:extLst>
              <a:ext uri="{FF2B5EF4-FFF2-40B4-BE49-F238E27FC236}">
                <a16:creationId xmlns:a16="http://schemas.microsoft.com/office/drawing/2014/main" id="{B6F43201-54C4-D1E9-CE2C-92DF82DA9366}"/>
              </a:ext>
            </a:extLst>
          </p:cNvPr>
          <p:cNvSpPr>
            <a:spLocks noGrp="1"/>
          </p:cNvSpPr>
          <p:nvPr>
            <p:ph type="body" sz="quarter" idx="32"/>
          </p:nvPr>
        </p:nvSpPr>
        <p:spPr>
          <a:xfrm>
            <a:off x="815578" y="4419498"/>
            <a:ext cx="7666038" cy="245452"/>
          </a:xfrm>
        </p:spPr>
        <p:txBody>
          <a:bodyPr/>
          <a:lstStyle/>
          <a:p>
            <a:r>
              <a:rPr lang="en-US"/>
              <a:t>SHIRLEY PAULSON, DONOR</a:t>
            </a:r>
          </a:p>
        </p:txBody>
      </p:sp>
      <p:pic>
        <p:nvPicPr>
          <p:cNvPr id="6" name="Picture 2" descr="O:\David\Presentations\2007 PPT graphics\Shirley.jpg">
            <a:extLst>
              <a:ext uri="{FF2B5EF4-FFF2-40B4-BE49-F238E27FC236}">
                <a16:creationId xmlns:a16="http://schemas.microsoft.com/office/drawing/2014/main" id="{53298239-04B7-3102-F9CD-0DE46F97FCA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19" t="1118" b="1"/>
          <a:stretch/>
        </p:blipFill>
        <p:spPr bwMode="auto">
          <a:xfrm>
            <a:off x="8214231" y="2220686"/>
            <a:ext cx="2456377" cy="2444264"/>
          </a:xfrm>
          <a:prstGeom prst="rect">
            <a:avLst/>
          </a:prstGeom>
          <a:solidFill>
            <a:srgbClr val="FFFFFF">
              <a:shade val="85000"/>
            </a:srgbClr>
          </a:solidFill>
          <a:ln w="88900" cap="sq">
            <a:noFill/>
            <a:miter lim="800000"/>
          </a:ln>
          <a:effectLst/>
        </p:spPr>
      </p:pic>
    </p:spTree>
    <p:extLst>
      <p:ext uri="{BB962C8B-B14F-4D97-AF65-F5344CB8AC3E}">
        <p14:creationId xmlns:p14="http://schemas.microsoft.com/office/powerpoint/2010/main" val="3478759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15E94D75-C861-081D-7881-38E45963A094}"/>
              </a:ext>
            </a:extLst>
          </p:cNvPr>
          <p:cNvSpPr>
            <a:spLocks noGrp="1"/>
          </p:cNvSpPr>
          <p:nvPr>
            <p:ph type="title"/>
          </p:nvPr>
        </p:nvSpPr>
        <p:spPr/>
        <p:txBody>
          <a:bodyPr/>
          <a:lstStyle/>
          <a:p>
            <a:r>
              <a:rPr lang="en-US"/>
              <a:t>Give later</a:t>
            </a:r>
          </a:p>
        </p:txBody>
      </p:sp>
      <p:sp>
        <p:nvSpPr>
          <p:cNvPr id="5" name="Footer Placeholder 4">
            <a:extLst>
              <a:ext uri="{FF2B5EF4-FFF2-40B4-BE49-F238E27FC236}">
                <a16:creationId xmlns:a16="http://schemas.microsoft.com/office/drawing/2014/main" id="{2ECFFBC0-7E86-B291-5BFE-C30F6F07B5B6}"/>
              </a:ext>
            </a:extLst>
          </p:cNvPr>
          <p:cNvSpPr>
            <a:spLocks noGrp="1"/>
          </p:cNvSpPr>
          <p:nvPr>
            <p:ph type="ftr" sz="quarter" idx="37"/>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94F46B1F-DA62-9072-6FD9-4D4F1191EC8D}"/>
              </a:ext>
            </a:extLst>
          </p:cNvPr>
          <p:cNvSpPr>
            <a:spLocks noGrp="1"/>
          </p:cNvSpPr>
          <p:nvPr>
            <p:ph type="sldNum" sz="quarter" idx="38"/>
          </p:nvPr>
        </p:nvSpPr>
        <p:spPr/>
        <p:txBody>
          <a:bodyPr/>
          <a:lstStyle/>
          <a:p>
            <a:fld id="{D7756E16-444E-B644-B3D8-50D596555EAF}" type="slidenum">
              <a:rPr lang="en-US" smtClean="0"/>
              <a:pPr/>
              <a:t>20</a:t>
            </a:fld>
            <a:endParaRPr lang="en-US"/>
          </a:p>
        </p:txBody>
      </p:sp>
      <p:sp>
        <p:nvSpPr>
          <p:cNvPr id="14" name="Text Placeholder 9">
            <a:extLst>
              <a:ext uri="{FF2B5EF4-FFF2-40B4-BE49-F238E27FC236}">
                <a16:creationId xmlns:a16="http://schemas.microsoft.com/office/drawing/2014/main" id="{95D75E7B-7129-E587-57C9-90F9B4D8B748}"/>
              </a:ext>
            </a:extLst>
          </p:cNvPr>
          <p:cNvSpPr txBox="1">
            <a:spLocks/>
          </p:cNvSpPr>
          <p:nvPr/>
        </p:nvSpPr>
        <p:spPr>
          <a:xfrm>
            <a:off x="836613" y="3372947"/>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15" name="Text Placeholder 9">
            <a:extLst>
              <a:ext uri="{FF2B5EF4-FFF2-40B4-BE49-F238E27FC236}">
                <a16:creationId xmlns:a16="http://schemas.microsoft.com/office/drawing/2014/main" id="{8F7F4E36-AB5F-3AF0-39D5-FA47194EB1BC}"/>
              </a:ext>
            </a:extLst>
          </p:cNvPr>
          <p:cNvSpPr txBox="1">
            <a:spLocks/>
          </p:cNvSpPr>
          <p:nvPr/>
        </p:nvSpPr>
        <p:spPr>
          <a:xfrm>
            <a:off x="6378014" y="3193193"/>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pic>
        <p:nvPicPr>
          <p:cNvPr id="3" name="Picture Placeholder 23" descr="A person and person walking in a room with chairs and tables&#10;&#10;AI-generated content may be incorrect.">
            <a:extLst>
              <a:ext uri="{FF2B5EF4-FFF2-40B4-BE49-F238E27FC236}">
                <a16:creationId xmlns:a16="http://schemas.microsoft.com/office/drawing/2014/main" id="{E11428C6-758C-EB4A-A8F4-8A84EBDDAE64}"/>
              </a:ext>
            </a:extLst>
          </p:cNvPr>
          <p:cNvPicPr>
            <a:picLocks noGrp="1" noChangeAspect="1"/>
          </p:cNvPicPr>
          <p:nvPr>
            <p:ph type="pic" sz="quarter" idx="4294967295"/>
          </p:nvPr>
        </p:nvPicPr>
        <p:blipFill>
          <a:blip r:embed="rId3"/>
          <a:srcRect l="41699" t="13223" r="22452" b="10685"/>
          <a:stretch/>
        </p:blipFill>
        <p:spPr>
          <a:xfrm>
            <a:off x="7883770" y="0"/>
            <a:ext cx="4308230" cy="6858000"/>
          </a:xfrm>
        </p:spPr>
      </p:pic>
      <p:sp>
        <p:nvSpPr>
          <p:cNvPr id="12" name="Text Placeholder 9">
            <a:extLst>
              <a:ext uri="{FF2B5EF4-FFF2-40B4-BE49-F238E27FC236}">
                <a16:creationId xmlns:a16="http://schemas.microsoft.com/office/drawing/2014/main" id="{FDB65D63-F655-06B4-B793-824DFFB294FC}"/>
              </a:ext>
            </a:extLst>
          </p:cNvPr>
          <p:cNvSpPr txBox="1">
            <a:spLocks/>
          </p:cNvSpPr>
          <p:nvPr/>
        </p:nvSpPr>
        <p:spPr>
          <a:xfrm>
            <a:off x="836613" y="3372947"/>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grpSp>
        <p:nvGrpSpPr>
          <p:cNvPr id="10" name="Group 9">
            <a:extLst>
              <a:ext uri="{FF2B5EF4-FFF2-40B4-BE49-F238E27FC236}">
                <a16:creationId xmlns:a16="http://schemas.microsoft.com/office/drawing/2014/main" id="{E61E09CF-7797-77B3-EA40-A58BE4DBF6F1}"/>
              </a:ext>
            </a:extLst>
          </p:cNvPr>
          <p:cNvGrpSpPr/>
          <p:nvPr/>
        </p:nvGrpSpPr>
        <p:grpSpPr>
          <a:xfrm>
            <a:off x="299098" y="1659136"/>
            <a:ext cx="6920442" cy="3919056"/>
            <a:chOff x="377646" y="2835413"/>
            <a:chExt cx="6920442" cy="3919056"/>
          </a:xfrm>
        </p:grpSpPr>
        <p:sp>
          <p:nvSpPr>
            <p:cNvPr id="4" name="Rectangle 3">
              <a:extLst>
                <a:ext uri="{FF2B5EF4-FFF2-40B4-BE49-F238E27FC236}">
                  <a16:creationId xmlns:a16="http://schemas.microsoft.com/office/drawing/2014/main" id="{256F395E-30FB-7A22-9062-BF134EFD2BF3}"/>
                </a:ext>
              </a:extLst>
            </p:cNvPr>
            <p:cNvSpPr/>
            <p:nvPr/>
          </p:nvSpPr>
          <p:spPr>
            <a:xfrm>
              <a:off x="377646" y="2835413"/>
              <a:ext cx="6920442" cy="3040874"/>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8">
              <a:extLst>
                <a:ext uri="{FF2B5EF4-FFF2-40B4-BE49-F238E27FC236}">
                  <a16:creationId xmlns:a16="http://schemas.microsoft.com/office/drawing/2014/main" id="{B7DAD695-E29A-9D95-35D7-1AE7ECE75882}"/>
                </a:ext>
              </a:extLst>
            </p:cNvPr>
            <p:cNvSpPr txBox="1">
              <a:spLocks/>
            </p:cNvSpPr>
            <p:nvPr/>
          </p:nvSpPr>
          <p:spPr>
            <a:xfrm>
              <a:off x="634999" y="3674722"/>
              <a:ext cx="3178909" cy="3079747"/>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Life insurance</a:t>
              </a:r>
            </a:p>
            <a:p>
              <a:pPr>
                <a:defRPr/>
              </a:pPr>
              <a:r>
                <a:rPr lang="en-US">
                  <a:latin typeface="Basis Grt for Thrivent" panose="020B0503030604040103" pitchFamily="34" charset="0"/>
                  <a:cs typeface="Basis Grt for Thrivent" panose="020B0503030604040103" pitchFamily="34" charset="0"/>
                </a:rPr>
                <a:t>Beneficiary proceeds </a:t>
              </a:r>
              <a:br>
                <a:rPr lang="en-US">
                  <a:latin typeface="Basis Grt for Thrivent" panose="020B0503030604040103" pitchFamily="34" charset="0"/>
                  <a:cs typeface="Basis Grt for Thrivent" panose="020B0503030604040103" pitchFamily="34" charset="0"/>
                </a:rPr>
              </a:br>
              <a:r>
                <a:rPr lang="en-US">
                  <a:latin typeface="Basis Grt for Thrivent" panose="020B0503030604040103" pitchFamily="34" charset="0"/>
                  <a:cs typeface="Basis Grt for Thrivent" panose="020B0503030604040103" pitchFamily="34" charset="0"/>
                </a:rPr>
                <a:t>and bequests</a:t>
              </a:r>
            </a:p>
            <a:p>
              <a:pPr>
                <a:defRPr/>
              </a:pPr>
              <a:r>
                <a:rPr lang="en-US">
                  <a:latin typeface="Basis Grt for Thrivent" panose="020B0503030604040103" pitchFamily="34" charset="0"/>
                  <a:cs typeface="Basis Grt for Thrivent" panose="020B0503030604040103" pitchFamily="34" charset="0"/>
                </a:rPr>
                <a:t>Will or living trust</a:t>
              </a:r>
            </a:p>
            <a:p>
              <a:pPr>
                <a:defRPr/>
              </a:pPr>
              <a:r>
                <a:rPr lang="en-US">
                  <a:latin typeface="Basis Grt for Thrivent" panose="020B0503030604040103" pitchFamily="34" charset="0"/>
                  <a:cs typeface="Basis Grt for Thrivent" panose="020B0503030604040103" pitchFamily="34" charset="0"/>
                </a:rPr>
                <a:t>Life estate reserved</a:t>
              </a:r>
            </a:p>
            <a:p>
              <a:endParaRPr lang="en-US"/>
            </a:p>
          </p:txBody>
        </p:sp>
        <p:sp>
          <p:nvSpPr>
            <p:cNvPr id="8" name="Text Placeholder 2">
              <a:extLst>
                <a:ext uri="{FF2B5EF4-FFF2-40B4-BE49-F238E27FC236}">
                  <a16:creationId xmlns:a16="http://schemas.microsoft.com/office/drawing/2014/main" id="{E73167E3-CD46-FDE0-CC20-86C2D8281240}"/>
                </a:ext>
              </a:extLst>
            </p:cNvPr>
            <p:cNvSpPr txBox="1">
              <a:spLocks/>
            </p:cNvSpPr>
            <p:nvPr/>
          </p:nvSpPr>
          <p:spPr>
            <a:xfrm>
              <a:off x="634998" y="3110884"/>
              <a:ext cx="2030047" cy="412506"/>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t>Give later</a:t>
              </a:r>
            </a:p>
          </p:txBody>
        </p:sp>
        <p:sp>
          <p:nvSpPr>
            <p:cNvPr id="16" name="Text Placeholder 2">
              <a:extLst>
                <a:ext uri="{FF2B5EF4-FFF2-40B4-BE49-F238E27FC236}">
                  <a16:creationId xmlns:a16="http://schemas.microsoft.com/office/drawing/2014/main" id="{726B7CF4-379E-22DA-1A89-95772EE8ECD8}"/>
                </a:ext>
              </a:extLst>
            </p:cNvPr>
            <p:cNvSpPr txBox="1">
              <a:spLocks/>
            </p:cNvSpPr>
            <p:nvPr/>
          </p:nvSpPr>
          <p:spPr>
            <a:xfrm>
              <a:off x="4195930" y="3110884"/>
              <a:ext cx="2367953" cy="412506"/>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latin typeface="+mj-lt"/>
                </a:rPr>
                <a:t>For people who</a:t>
              </a:r>
            </a:p>
          </p:txBody>
        </p:sp>
        <p:sp>
          <p:nvSpPr>
            <p:cNvPr id="22" name="Content Placeholder 8">
              <a:extLst>
                <a:ext uri="{FF2B5EF4-FFF2-40B4-BE49-F238E27FC236}">
                  <a16:creationId xmlns:a16="http://schemas.microsoft.com/office/drawing/2014/main" id="{377A4370-1685-42F9-FB77-5DE1EBDAB341}"/>
                </a:ext>
              </a:extLst>
            </p:cNvPr>
            <p:cNvSpPr txBox="1">
              <a:spLocks/>
            </p:cNvSpPr>
            <p:nvPr/>
          </p:nvSpPr>
          <p:spPr>
            <a:xfrm>
              <a:off x="4195932" y="3674722"/>
              <a:ext cx="3021014" cy="3079747"/>
            </a:xfrm>
            <a:prstGeom prst="rect">
              <a:avLst/>
            </a:prstGeom>
          </p:spPr>
          <p:txBody>
            <a:bodyPr vert="horz" lIns="0" tIns="45720" rIns="91440" bIns="45720" rtlCol="0" anchor="t">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dirty="0">
                  <a:latin typeface="Basis Grt for Thrivent"/>
                  <a:cs typeface="Basis Grt for Thrivent"/>
                </a:rPr>
                <a:t>Want to create a legacy by making a significant gift upon death</a:t>
              </a:r>
            </a:p>
            <a:p>
              <a:pPr>
                <a:defRPr/>
              </a:pPr>
              <a:r>
                <a:rPr lang="en-US" dirty="0">
                  <a:latin typeface="Basis Grt for Thrivent"/>
                  <a:cs typeface="Basis Grt for Thrivent"/>
                </a:rPr>
                <a:t>Wish to retain control of assets while living</a:t>
              </a:r>
            </a:p>
            <a:p>
              <a:pPr>
                <a:defRPr/>
              </a:pPr>
              <a:r>
                <a:rPr lang="en-US" dirty="0">
                  <a:latin typeface="Basis Grt for Thrivent"/>
                  <a:cs typeface="Basis Grt for Thrivent"/>
                </a:rPr>
                <a:t>Want to help heirs avoid income taxes on gifts of qualified retirement assets</a:t>
              </a:r>
            </a:p>
          </p:txBody>
        </p:sp>
        <p:cxnSp>
          <p:nvCxnSpPr>
            <p:cNvPr id="23" name="Straight Connector 22">
              <a:extLst>
                <a:ext uri="{FF2B5EF4-FFF2-40B4-BE49-F238E27FC236}">
                  <a16:creationId xmlns:a16="http://schemas.microsoft.com/office/drawing/2014/main" id="{A69F78AE-740D-8A4C-09FA-0ADC5B32BEB6}"/>
                </a:ext>
              </a:extLst>
            </p:cNvPr>
            <p:cNvCxnSpPr>
              <a:cxnSpLocks/>
            </p:cNvCxnSpPr>
            <p:nvPr/>
          </p:nvCxnSpPr>
          <p:spPr>
            <a:xfrm>
              <a:off x="3837867" y="3110884"/>
              <a:ext cx="0" cy="2765403"/>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1686959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86879-A1A5-E60C-4E26-4835E55F75C6}"/>
            </a:ext>
          </a:extLst>
        </p:cNvPr>
        <p:cNvGrpSpPr/>
        <p:nvPr/>
      </p:nvGrpSpPr>
      <p:grpSpPr>
        <a:xfrm>
          <a:off x="0" y="0"/>
          <a:ext cx="0" cy="0"/>
          <a:chOff x="0" y="0"/>
          <a:chExt cx="0" cy="0"/>
        </a:xfrm>
      </p:grpSpPr>
      <p:sp>
        <p:nvSpPr>
          <p:cNvPr id="19" name="Right Arrow 18">
            <a:extLst>
              <a:ext uri="{FF2B5EF4-FFF2-40B4-BE49-F238E27FC236}">
                <a16:creationId xmlns:a16="http://schemas.microsoft.com/office/drawing/2014/main" id="{339B4CC4-5DB1-3937-E6C1-8B4EC5A0890C}"/>
              </a:ext>
            </a:extLst>
          </p:cNvPr>
          <p:cNvSpPr/>
          <p:nvPr/>
        </p:nvSpPr>
        <p:spPr>
          <a:xfrm>
            <a:off x="7830233" y="2695909"/>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a:extLst>
              <a:ext uri="{FF2B5EF4-FFF2-40B4-BE49-F238E27FC236}">
                <a16:creationId xmlns:a16="http://schemas.microsoft.com/office/drawing/2014/main" id="{0FD07FB6-29F4-2BAA-00B1-5CAECC2C49C1}"/>
              </a:ext>
            </a:extLst>
          </p:cNvPr>
          <p:cNvSpPr/>
          <p:nvPr/>
        </p:nvSpPr>
        <p:spPr>
          <a:xfrm>
            <a:off x="3919883"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F4593080-6C7E-CB32-AD75-8670393E9E1D}"/>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AD618097-CFE7-5276-4A11-D892D9CDF3F4}"/>
              </a:ext>
            </a:extLst>
          </p:cNvPr>
          <p:cNvSpPr>
            <a:spLocks noGrp="1"/>
          </p:cNvSpPr>
          <p:nvPr>
            <p:ph type="sldNum" sz="quarter" idx="15"/>
          </p:nvPr>
        </p:nvSpPr>
        <p:spPr/>
        <p:txBody>
          <a:bodyPr/>
          <a:lstStyle/>
          <a:p>
            <a:fld id="{D7756E16-444E-B644-B3D8-50D596555EAF}" type="slidenum">
              <a:rPr lang="en-US" smtClean="0"/>
              <a:pPr/>
              <a:t>21</a:t>
            </a:fld>
            <a:endParaRPr lang="en-US"/>
          </a:p>
        </p:txBody>
      </p:sp>
      <p:sp>
        <p:nvSpPr>
          <p:cNvPr id="2" name="Title 1">
            <a:extLst>
              <a:ext uri="{FF2B5EF4-FFF2-40B4-BE49-F238E27FC236}">
                <a16:creationId xmlns:a16="http://schemas.microsoft.com/office/drawing/2014/main" id="{405BBBF4-22E6-26BE-DCE3-D05B5F37E927}"/>
              </a:ext>
            </a:extLst>
          </p:cNvPr>
          <p:cNvSpPr>
            <a:spLocks noGrp="1"/>
          </p:cNvSpPr>
          <p:nvPr>
            <p:ph type="title" hasCustomPrompt="1"/>
          </p:nvPr>
        </p:nvSpPr>
        <p:spPr>
          <a:xfrm>
            <a:off x="635000" y="635000"/>
            <a:ext cx="10922000" cy="873125"/>
          </a:xfrm>
        </p:spPr>
        <p:txBody>
          <a:bodyPr anchor="t" anchorCtr="0"/>
          <a:lstStyle/>
          <a:p>
            <a:r>
              <a:rPr lang="en-US"/>
              <a:t>Beneficiary proceeds &amp; bequests</a:t>
            </a:r>
          </a:p>
        </p:txBody>
      </p:sp>
      <p:sp>
        <p:nvSpPr>
          <p:cNvPr id="4" name="Rounded Rectangle 3">
            <a:extLst>
              <a:ext uri="{FF2B5EF4-FFF2-40B4-BE49-F238E27FC236}">
                <a16:creationId xmlns:a16="http://schemas.microsoft.com/office/drawing/2014/main" id="{7C4AE2AC-2BD3-9B2F-BC4F-A1F26873CC5B}"/>
              </a:ext>
            </a:extLst>
          </p:cNvPr>
          <p:cNvSpPr/>
          <p:nvPr/>
        </p:nvSpPr>
        <p:spPr>
          <a:xfrm>
            <a:off x="634755" y="2672891"/>
            <a:ext cx="3107101" cy="411263"/>
          </a:xfrm>
          <a:prstGeom prst="roundRect">
            <a:avLst>
              <a:gd name="adj" fmla="val 5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7" name="Rounded Rectangle 6">
            <a:extLst>
              <a:ext uri="{FF2B5EF4-FFF2-40B4-BE49-F238E27FC236}">
                <a16:creationId xmlns:a16="http://schemas.microsoft.com/office/drawing/2014/main" id="{B7AA9709-5FEB-59F5-934D-B835C93DE501}"/>
              </a:ext>
            </a:extLst>
          </p:cNvPr>
          <p:cNvSpPr/>
          <p:nvPr/>
        </p:nvSpPr>
        <p:spPr>
          <a:xfrm>
            <a:off x="8449899" y="2672891"/>
            <a:ext cx="3107101" cy="411263"/>
          </a:xfrm>
          <a:prstGeom prst="roundRect">
            <a:avLst>
              <a:gd name="adj" fmla="val 50000"/>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8" name="Rounded Rectangle 7">
            <a:extLst>
              <a:ext uri="{FF2B5EF4-FFF2-40B4-BE49-F238E27FC236}">
                <a16:creationId xmlns:a16="http://schemas.microsoft.com/office/drawing/2014/main" id="{EC5118C6-A16D-6943-D522-E1F9D3A272DC}"/>
              </a:ext>
            </a:extLst>
          </p:cNvPr>
          <p:cNvSpPr/>
          <p:nvPr/>
        </p:nvSpPr>
        <p:spPr>
          <a:xfrm>
            <a:off x="4489453" y="2672891"/>
            <a:ext cx="3107101" cy="411263"/>
          </a:xfrm>
          <a:prstGeom prst="roundRect">
            <a:avLst>
              <a:gd name="adj" fmla="val 50000"/>
            </a:avLst>
          </a:prstGeom>
          <a:solidFill>
            <a:srgbClr val="CEE2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Text Placeholder 9">
            <a:extLst>
              <a:ext uri="{FF2B5EF4-FFF2-40B4-BE49-F238E27FC236}">
                <a16:creationId xmlns:a16="http://schemas.microsoft.com/office/drawing/2014/main" id="{5B41F0C2-327E-0D94-E7FF-4F3812E6FBD1}"/>
              </a:ext>
            </a:extLst>
          </p:cNvPr>
          <p:cNvSpPr txBox="1">
            <a:spLocks/>
          </p:cNvSpPr>
          <p:nvPr/>
        </p:nvSpPr>
        <p:spPr>
          <a:xfrm>
            <a:off x="722189" y="3273013"/>
            <a:ext cx="2950572" cy="2272653"/>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Heirs may avoid income taxes on assets given, taxable estate may be reduced</a:t>
            </a:r>
          </a:p>
          <a:p>
            <a:pPr>
              <a:defRPr/>
            </a:pPr>
            <a:r>
              <a:rPr lang="en-US">
                <a:latin typeface="Basis Grt for Thrivent" panose="020B0503030604040103" pitchFamily="34" charset="0"/>
                <a:cs typeface="Basis Grt for Thrivent" panose="020B0503030604040103" pitchFamily="34" charset="0"/>
              </a:rPr>
              <a:t>Name Thrivent Charitable as beneficiary and retain control of assets while living</a:t>
            </a:r>
          </a:p>
        </p:txBody>
      </p:sp>
      <p:sp>
        <p:nvSpPr>
          <p:cNvPr id="10" name="Text Placeholder 9">
            <a:extLst>
              <a:ext uri="{FF2B5EF4-FFF2-40B4-BE49-F238E27FC236}">
                <a16:creationId xmlns:a16="http://schemas.microsoft.com/office/drawing/2014/main" id="{4C5828D5-57CB-B368-B8D6-1AF612EB5589}"/>
              </a:ext>
            </a:extLst>
          </p:cNvPr>
          <p:cNvSpPr txBox="1">
            <a:spLocks/>
          </p:cNvSpPr>
          <p:nvPr/>
        </p:nvSpPr>
        <p:spPr>
          <a:xfrm>
            <a:off x="4551668" y="3273014"/>
            <a:ext cx="3044885"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Receives beneficiary proceeds upon death</a:t>
            </a:r>
          </a:p>
        </p:txBody>
      </p:sp>
      <p:sp>
        <p:nvSpPr>
          <p:cNvPr id="14" name="Text Placeholder 12">
            <a:extLst>
              <a:ext uri="{FF2B5EF4-FFF2-40B4-BE49-F238E27FC236}">
                <a16:creationId xmlns:a16="http://schemas.microsoft.com/office/drawing/2014/main" id="{41E8ADB7-6C5F-9D00-F50F-9A6D098E096B}"/>
              </a:ext>
            </a:extLst>
          </p:cNvPr>
          <p:cNvSpPr txBox="1">
            <a:spLocks/>
          </p:cNvSpPr>
          <p:nvPr/>
        </p:nvSpPr>
        <p:spPr>
          <a:xfrm>
            <a:off x="717553" y="2736212"/>
            <a:ext cx="3029859"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Donors</a:t>
            </a:r>
          </a:p>
        </p:txBody>
      </p:sp>
      <p:sp>
        <p:nvSpPr>
          <p:cNvPr id="15" name="Text Placeholder 12">
            <a:extLst>
              <a:ext uri="{FF2B5EF4-FFF2-40B4-BE49-F238E27FC236}">
                <a16:creationId xmlns:a16="http://schemas.microsoft.com/office/drawing/2014/main" id="{7460283B-65FD-DC23-6DE0-A3CFFF0E38ED}"/>
              </a:ext>
            </a:extLst>
          </p:cNvPr>
          <p:cNvSpPr txBox="1">
            <a:spLocks/>
          </p:cNvSpPr>
          <p:nvPr/>
        </p:nvSpPr>
        <p:spPr>
          <a:xfrm>
            <a:off x="4574534" y="2736212"/>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Endowment Fund</a:t>
            </a:r>
          </a:p>
        </p:txBody>
      </p:sp>
      <p:sp>
        <p:nvSpPr>
          <p:cNvPr id="16" name="Text Placeholder 12">
            <a:extLst>
              <a:ext uri="{FF2B5EF4-FFF2-40B4-BE49-F238E27FC236}">
                <a16:creationId xmlns:a16="http://schemas.microsoft.com/office/drawing/2014/main" id="{ACD1538D-1207-48C5-BBAA-3B1E9BFCB123}"/>
              </a:ext>
            </a:extLst>
          </p:cNvPr>
          <p:cNvSpPr txBox="1">
            <a:spLocks/>
          </p:cNvSpPr>
          <p:nvPr/>
        </p:nvSpPr>
        <p:spPr>
          <a:xfrm>
            <a:off x="8536434" y="2736212"/>
            <a:ext cx="2948484"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Charitable Support</a:t>
            </a:r>
          </a:p>
        </p:txBody>
      </p:sp>
      <p:pic>
        <p:nvPicPr>
          <p:cNvPr id="21" name="Graphic 20">
            <a:extLst>
              <a:ext uri="{FF2B5EF4-FFF2-40B4-BE49-F238E27FC236}">
                <a16:creationId xmlns:a16="http://schemas.microsoft.com/office/drawing/2014/main" id="{26E3B1B3-DB9E-5161-6AE6-300CA1ABDF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7553" y="1922239"/>
            <a:ext cx="634020" cy="634020"/>
          </a:xfrm>
          <a:prstGeom prst="rect">
            <a:avLst/>
          </a:prstGeom>
        </p:spPr>
      </p:pic>
      <p:pic>
        <p:nvPicPr>
          <p:cNvPr id="24" name="Graphic 23">
            <a:extLst>
              <a:ext uri="{FF2B5EF4-FFF2-40B4-BE49-F238E27FC236}">
                <a16:creationId xmlns:a16="http://schemas.microsoft.com/office/drawing/2014/main" id="{32C86980-452F-5C85-412B-D206E2C360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36434" y="1947112"/>
            <a:ext cx="640360" cy="640360"/>
          </a:xfrm>
          <a:prstGeom prst="rect">
            <a:avLst/>
          </a:prstGeom>
        </p:spPr>
      </p:pic>
      <p:sp>
        <p:nvSpPr>
          <p:cNvPr id="3" name="TextBox 2">
            <a:extLst>
              <a:ext uri="{FF2B5EF4-FFF2-40B4-BE49-F238E27FC236}">
                <a16:creationId xmlns:a16="http://schemas.microsoft.com/office/drawing/2014/main" id="{282DA9C4-5100-2296-A447-1D927CA7DDB2}"/>
              </a:ext>
            </a:extLst>
          </p:cNvPr>
          <p:cNvSpPr txBox="1"/>
          <p:nvPr/>
        </p:nvSpPr>
        <p:spPr>
          <a:xfrm>
            <a:off x="717552" y="5756589"/>
            <a:ext cx="7637093" cy="2308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p>
        </p:txBody>
      </p:sp>
      <p:sp>
        <p:nvSpPr>
          <p:cNvPr id="11" name="Text Placeholder 9">
            <a:extLst>
              <a:ext uri="{FF2B5EF4-FFF2-40B4-BE49-F238E27FC236}">
                <a16:creationId xmlns:a16="http://schemas.microsoft.com/office/drawing/2014/main" id="{B65E337D-B86B-17A6-B8DF-A1C850035290}"/>
              </a:ext>
            </a:extLst>
          </p:cNvPr>
          <p:cNvSpPr txBox="1">
            <a:spLocks/>
          </p:cNvSpPr>
          <p:nvPr/>
        </p:nvSpPr>
        <p:spPr>
          <a:xfrm>
            <a:off x="8531002" y="3273014"/>
            <a:ext cx="3044885" cy="1227025"/>
          </a:xfrm>
          <a:prstGeom prst="rect">
            <a:avLst/>
          </a:prstGeom>
        </p:spPr>
        <p:txBody>
          <a:bodyPr lIns="91440" tIns="45720" rIns="91440" bIns="45720" anchor="t"/>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latin typeface="Basis Grt for Thrivent OffWhite"/>
                <a:cs typeface="Basis Grt for Thrivent OffWhite"/>
              </a:rPr>
              <a:t>Distributions from the endowment fund support endowment’s charitable</a:t>
            </a:r>
            <a:r>
              <a:rPr lang="en-US">
                <a:latin typeface="Basis Grt for Thrivent OffWhite"/>
                <a:cs typeface="Basis Grt for Thrivent OffWhite"/>
              </a:rPr>
              <a:t> </a:t>
            </a:r>
            <a:r>
              <a:rPr lang="en-US" sz="1600">
                <a:latin typeface="Basis Grt for Thrivent OffWhite"/>
                <a:cs typeface="Basis Grt for Thrivent OffWhite"/>
              </a:rPr>
              <a:t>mission</a:t>
            </a:r>
          </a:p>
          <a:p>
            <a:endParaRPr lang="en-US" sz="1600"/>
          </a:p>
        </p:txBody>
      </p:sp>
      <p:pic>
        <p:nvPicPr>
          <p:cNvPr id="12" name="Graphic 11">
            <a:extLst>
              <a:ext uri="{FF2B5EF4-FFF2-40B4-BE49-F238E27FC236}">
                <a16:creationId xmlns:a16="http://schemas.microsoft.com/office/drawing/2014/main" id="{24B55F71-B8FA-EECE-32DC-312D3AEF089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489453" y="1904348"/>
            <a:ext cx="640360" cy="640360"/>
          </a:xfrm>
          <a:prstGeom prst="rect">
            <a:avLst/>
          </a:prstGeom>
        </p:spPr>
      </p:pic>
    </p:spTree>
    <p:extLst>
      <p:ext uri="{BB962C8B-B14F-4D97-AF65-F5344CB8AC3E}">
        <p14:creationId xmlns:p14="http://schemas.microsoft.com/office/powerpoint/2010/main" val="22817635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86879-A1A5-E60C-4E26-4835E55F75C6}"/>
            </a:ext>
          </a:extLst>
        </p:cNvPr>
        <p:cNvGrpSpPr/>
        <p:nvPr/>
      </p:nvGrpSpPr>
      <p:grpSpPr>
        <a:xfrm>
          <a:off x="0" y="0"/>
          <a:ext cx="0" cy="0"/>
          <a:chOff x="0" y="0"/>
          <a:chExt cx="0" cy="0"/>
        </a:xfrm>
      </p:grpSpPr>
      <p:sp>
        <p:nvSpPr>
          <p:cNvPr id="13" name="Right Arrow 12">
            <a:extLst>
              <a:ext uri="{FF2B5EF4-FFF2-40B4-BE49-F238E27FC236}">
                <a16:creationId xmlns:a16="http://schemas.microsoft.com/office/drawing/2014/main" id="{0FD07FB6-29F4-2BAA-00B1-5CAECC2C49C1}"/>
              </a:ext>
            </a:extLst>
          </p:cNvPr>
          <p:cNvSpPr/>
          <p:nvPr/>
        </p:nvSpPr>
        <p:spPr>
          <a:xfrm>
            <a:off x="3093863"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F4593080-6C7E-CB32-AD75-8670393E9E1D}"/>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AD618097-CFE7-5276-4A11-D892D9CDF3F4}"/>
              </a:ext>
            </a:extLst>
          </p:cNvPr>
          <p:cNvSpPr>
            <a:spLocks noGrp="1"/>
          </p:cNvSpPr>
          <p:nvPr>
            <p:ph type="sldNum" sz="quarter" idx="15"/>
          </p:nvPr>
        </p:nvSpPr>
        <p:spPr/>
        <p:txBody>
          <a:bodyPr/>
          <a:lstStyle/>
          <a:p>
            <a:fld id="{D7756E16-444E-B644-B3D8-50D596555EAF}" type="slidenum">
              <a:rPr lang="en-US" smtClean="0"/>
              <a:pPr/>
              <a:t>22</a:t>
            </a:fld>
            <a:endParaRPr lang="en-US"/>
          </a:p>
        </p:txBody>
      </p:sp>
      <p:sp>
        <p:nvSpPr>
          <p:cNvPr id="2" name="Title 1">
            <a:extLst>
              <a:ext uri="{FF2B5EF4-FFF2-40B4-BE49-F238E27FC236}">
                <a16:creationId xmlns:a16="http://schemas.microsoft.com/office/drawing/2014/main" id="{405BBBF4-22E6-26BE-DCE3-D05B5F37E927}"/>
              </a:ext>
            </a:extLst>
          </p:cNvPr>
          <p:cNvSpPr>
            <a:spLocks noGrp="1"/>
          </p:cNvSpPr>
          <p:nvPr>
            <p:ph type="title" hasCustomPrompt="1"/>
          </p:nvPr>
        </p:nvSpPr>
        <p:spPr>
          <a:xfrm>
            <a:off x="635000" y="635000"/>
            <a:ext cx="10922000" cy="873125"/>
          </a:xfrm>
        </p:spPr>
        <p:txBody>
          <a:bodyPr anchor="t" anchorCtr="0"/>
          <a:lstStyle/>
          <a:p>
            <a:r>
              <a:rPr lang="en-US"/>
              <a:t>Life insurance</a:t>
            </a:r>
          </a:p>
        </p:txBody>
      </p:sp>
      <p:sp>
        <p:nvSpPr>
          <p:cNvPr id="4" name="Rounded Rectangle 3">
            <a:extLst>
              <a:ext uri="{FF2B5EF4-FFF2-40B4-BE49-F238E27FC236}">
                <a16:creationId xmlns:a16="http://schemas.microsoft.com/office/drawing/2014/main" id="{7C4AE2AC-2BD3-9B2F-BC4F-A1F26873CC5B}"/>
              </a:ext>
            </a:extLst>
          </p:cNvPr>
          <p:cNvSpPr/>
          <p:nvPr/>
        </p:nvSpPr>
        <p:spPr>
          <a:xfrm>
            <a:off x="634756" y="2672891"/>
            <a:ext cx="2309712" cy="411263"/>
          </a:xfrm>
          <a:prstGeom prst="roundRect">
            <a:avLst>
              <a:gd name="adj" fmla="val 5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Text Placeholder 9">
            <a:extLst>
              <a:ext uri="{FF2B5EF4-FFF2-40B4-BE49-F238E27FC236}">
                <a16:creationId xmlns:a16="http://schemas.microsoft.com/office/drawing/2014/main" id="{5B41F0C2-327E-0D94-E7FF-4F3812E6FBD1}"/>
              </a:ext>
            </a:extLst>
          </p:cNvPr>
          <p:cNvSpPr txBox="1">
            <a:spLocks/>
          </p:cNvSpPr>
          <p:nvPr/>
        </p:nvSpPr>
        <p:spPr>
          <a:xfrm>
            <a:off x="634757" y="3273014"/>
            <a:ext cx="2309711"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Give life insurance, naming Thrivent Charitable as owner and beneficiary</a:t>
            </a:r>
          </a:p>
        </p:txBody>
      </p:sp>
      <p:sp>
        <p:nvSpPr>
          <p:cNvPr id="14" name="Text Placeholder 12">
            <a:extLst>
              <a:ext uri="{FF2B5EF4-FFF2-40B4-BE49-F238E27FC236}">
                <a16:creationId xmlns:a16="http://schemas.microsoft.com/office/drawing/2014/main" id="{41E8ADB7-6C5F-9D00-F50F-9A6D098E096B}"/>
              </a:ext>
            </a:extLst>
          </p:cNvPr>
          <p:cNvSpPr txBox="1">
            <a:spLocks/>
          </p:cNvSpPr>
          <p:nvPr/>
        </p:nvSpPr>
        <p:spPr>
          <a:xfrm>
            <a:off x="632438" y="2736212"/>
            <a:ext cx="2312030"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Supporters</a:t>
            </a:r>
          </a:p>
        </p:txBody>
      </p:sp>
      <p:pic>
        <p:nvPicPr>
          <p:cNvPr id="21" name="Graphic 20">
            <a:extLst>
              <a:ext uri="{FF2B5EF4-FFF2-40B4-BE49-F238E27FC236}">
                <a16:creationId xmlns:a16="http://schemas.microsoft.com/office/drawing/2014/main" id="{26E3B1B3-DB9E-5161-6AE6-300CA1ABDF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7553" y="1922239"/>
            <a:ext cx="634020" cy="634020"/>
          </a:xfrm>
          <a:prstGeom prst="rect">
            <a:avLst/>
          </a:prstGeom>
        </p:spPr>
      </p:pic>
      <p:sp>
        <p:nvSpPr>
          <p:cNvPr id="3" name="TextBox 2">
            <a:extLst>
              <a:ext uri="{FF2B5EF4-FFF2-40B4-BE49-F238E27FC236}">
                <a16:creationId xmlns:a16="http://schemas.microsoft.com/office/drawing/2014/main" id="{9D645221-5682-3B8C-9C04-A402DB340810}"/>
              </a:ext>
            </a:extLst>
          </p:cNvPr>
          <p:cNvSpPr txBox="1"/>
          <p:nvPr/>
        </p:nvSpPr>
        <p:spPr>
          <a:xfrm>
            <a:off x="717552" y="6005805"/>
            <a:ext cx="7637093" cy="2308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p>
        </p:txBody>
      </p:sp>
      <p:sp>
        <p:nvSpPr>
          <p:cNvPr id="31" name="Right Arrow 30">
            <a:extLst>
              <a:ext uri="{FF2B5EF4-FFF2-40B4-BE49-F238E27FC236}">
                <a16:creationId xmlns:a16="http://schemas.microsoft.com/office/drawing/2014/main" id="{DA044ECC-A101-E620-1E4D-8AAE628BAD20}"/>
              </a:ext>
            </a:extLst>
          </p:cNvPr>
          <p:cNvSpPr/>
          <p:nvPr/>
        </p:nvSpPr>
        <p:spPr>
          <a:xfrm>
            <a:off x="6095618"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a:extLst>
              <a:ext uri="{FF2B5EF4-FFF2-40B4-BE49-F238E27FC236}">
                <a16:creationId xmlns:a16="http://schemas.microsoft.com/office/drawing/2014/main" id="{D0E4F6DB-BA44-3BB2-F254-2A9AD5EE751F}"/>
              </a:ext>
            </a:extLst>
          </p:cNvPr>
          <p:cNvSpPr/>
          <p:nvPr/>
        </p:nvSpPr>
        <p:spPr>
          <a:xfrm>
            <a:off x="3636511" y="2672891"/>
            <a:ext cx="2309712" cy="411263"/>
          </a:xfrm>
          <a:prstGeom prst="roundRect">
            <a:avLst>
              <a:gd name="adj" fmla="val 50000"/>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33" name="Text Placeholder 9">
            <a:extLst>
              <a:ext uri="{FF2B5EF4-FFF2-40B4-BE49-F238E27FC236}">
                <a16:creationId xmlns:a16="http://schemas.microsoft.com/office/drawing/2014/main" id="{E82D2318-3EEF-B213-738D-481A691284F7}"/>
              </a:ext>
            </a:extLst>
          </p:cNvPr>
          <p:cNvSpPr txBox="1">
            <a:spLocks/>
          </p:cNvSpPr>
          <p:nvPr/>
        </p:nvSpPr>
        <p:spPr>
          <a:xfrm>
            <a:off x="3636512" y="3273014"/>
            <a:ext cx="2309711"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34" name="Text Placeholder 12">
            <a:extLst>
              <a:ext uri="{FF2B5EF4-FFF2-40B4-BE49-F238E27FC236}">
                <a16:creationId xmlns:a16="http://schemas.microsoft.com/office/drawing/2014/main" id="{9A1FE869-C1BD-0477-7D31-0AE7498178B5}"/>
              </a:ext>
            </a:extLst>
          </p:cNvPr>
          <p:cNvSpPr txBox="1">
            <a:spLocks/>
          </p:cNvSpPr>
          <p:nvPr/>
        </p:nvSpPr>
        <p:spPr>
          <a:xfrm>
            <a:off x="3667774" y="2736212"/>
            <a:ext cx="2252293"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Life Insurance</a:t>
            </a:r>
          </a:p>
        </p:txBody>
      </p:sp>
      <p:sp>
        <p:nvSpPr>
          <p:cNvPr id="36" name="Right Arrow 35">
            <a:extLst>
              <a:ext uri="{FF2B5EF4-FFF2-40B4-BE49-F238E27FC236}">
                <a16:creationId xmlns:a16="http://schemas.microsoft.com/office/drawing/2014/main" id="{0CCFFA43-E4BB-F79E-757D-823F0F43EF18}"/>
              </a:ext>
            </a:extLst>
          </p:cNvPr>
          <p:cNvSpPr/>
          <p:nvPr/>
        </p:nvSpPr>
        <p:spPr>
          <a:xfrm>
            <a:off x="9055038"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a:extLst>
              <a:ext uri="{FF2B5EF4-FFF2-40B4-BE49-F238E27FC236}">
                <a16:creationId xmlns:a16="http://schemas.microsoft.com/office/drawing/2014/main" id="{79AB72F2-BA16-6D49-AC52-5DFC38564F4A}"/>
              </a:ext>
            </a:extLst>
          </p:cNvPr>
          <p:cNvSpPr/>
          <p:nvPr/>
        </p:nvSpPr>
        <p:spPr>
          <a:xfrm>
            <a:off x="6638266" y="2672891"/>
            <a:ext cx="2309712" cy="411263"/>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38" name="Text Placeholder 9">
            <a:extLst>
              <a:ext uri="{FF2B5EF4-FFF2-40B4-BE49-F238E27FC236}">
                <a16:creationId xmlns:a16="http://schemas.microsoft.com/office/drawing/2014/main" id="{B952A6DE-3DC1-88DF-27ED-9EF9FC18A35D}"/>
              </a:ext>
            </a:extLst>
          </p:cNvPr>
          <p:cNvSpPr txBox="1">
            <a:spLocks/>
          </p:cNvSpPr>
          <p:nvPr/>
        </p:nvSpPr>
        <p:spPr>
          <a:xfrm>
            <a:off x="6663645" y="3273014"/>
            <a:ext cx="2284333" cy="2437158"/>
          </a:xfrm>
          <a:prstGeom prst="rect">
            <a:avLst/>
          </a:prstGeom>
        </p:spPr>
        <p:txBody>
          <a:bodyPr lIns="91440" tIns="45720" rIns="91440" bIns="45720" anchor="t"/>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a:cs typeface="Basis Grt for Thrivent"/>
              </a:rPr>
              <a:t>Distributions from the endowment fund support endowment’s charitable mission</a:t>
            </a:r>
          </a:p>
        </p:txBody>
      </p:sp>
      <p:sp>
        <p:nvSpPr>
          <p:cNvPr id="39" name="Text Placeholder 12">
            <a:extLst>
              <a:ext uri="{FF2B5EF4-FFF2-40B4-BE49-F238E27FC236}">
                <a16:creationId xmlns:a16="http://schemas.microsoft.com/office/drawing/2014/main" id="{49795866-CF4B-B119-018A-8CB1F7471F6F}"/>
              </a:ext>
            </a:extLst>
          </p:cNvPr>
          <p:cNvSpPr txBox="1">
            <a:spLocks/>
          </p:cNvSpPr>
          <p:nvPr/>
        </p:nvSpPr>
        <p:spPr>
          <a:xfrm>
            <a:off x="6638267" y="2736212"/>
            <a:ext cx="2309711"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Endowment Fund</a:t>
            </a:r>
          </a:p>
        </p:txBody>
      </p:sp>
      <p:sp>
        <p:nvSpPr>
          <p:cNvPr id="42" name="Rounded Rectangle 41">
            <a:extLst>
              <a:ext uri="{FF2B5EF4-FFF2-40B4-BE49-F238E27FC236}">
                <a16:creationId xmlns:a16="http://schemas.microsoft.com/office/drawing/2014/main" id="{F4950A06-A19F-7685-4944-15A5BF6AF5C3}"/>
              </a:ext>
            </a:extLst>
          </p:cNvPr>
          <p:cNvSpPr/>
          <p:nvPr/>
        </p:nvSpPr>
        <p:spPr>
          <a:xfrm>
            <a:off x="9616575" y="2672891"/>
            <a:ext cx="2309712" cy="411263"/>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43" name="Text Placeholder 9">
            <a:extLst>
              <a:ext uri="{FF2B5EF4-FFF2-40B4-BE49-F238E27FC236}">
                <a16:creationId xmlns:a16="http://schemas.microsoft.com/office/drawing/2014/main" id="{23562178-EB17-BB4B-A74F-FCCA9CE57CA4}"/>
              </a:ext>
            </a:extLst>
          </p:cNvPr>
          <p:cNvSpPr txBox="1">
            <a:spLocks/>
          </p:cNvSpPr>
          <p:nvPr/>
        </p:nvSpPr>
        <p:spPr>
          <a:xfrm>
            <a:off x="9641954" y="3273014"/>
            <a:ext cx="2284333"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44" name="Text Placeholder 12">
            <a:extLst>
              <a:ext uri="{FF2B5EF4-FFF2-40B4-BE49-F238E27FC236}">
                <a16:creationId xmlns:a16="http://schemas.microsoft.com/office/drawing/2014/main" id="{D2628E9E-7AD5-9AB9-4DE8-6A63DC4BA954}"/>
              </a:ext>
            </a:extLst>
          </p:cNvPr>
          <p:cNvSpPr txBox="1">
            <a:spLocks/>
          </p:cNvSpPr>
          <p:nvPr/>
        </p:nvSpPr>
        <p:spPr>
          <a:xfrm>
            <a:off x="9616576" y="2736212"/>
            <a:ext cx="230971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tx2"/>
                </a:solidFill>
              </a:rPr>
              <a:t>Charitable Support</a:t>
            </a:r>
          </a:p>
        </p:txBody>
      </p:sp>
      <p:pic>
        <p:nvPicPr>
          <p:cNvPr id="47" name="Graphic 46">
            <a:extLst>
              <a:ext uri="{FF2B5EF4-FFF2-40B4-BE49-F238E27FC236}">
                <a16:creationId xmlns:a16="http://schemas.microsoft.com/office/drawing/2014/main" id="{D0D31CC5-24A1-9A5F-19D3-AB2DB825EE1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95862" y="1884715"/>
            <a:ext cx="640360" cy="640360"/>
          </a:xfrm>
          <a:prstGeom prst="rect">
            <a:avLst/>
          </a:prstGeom>
        </p:spPr>
      </p:pic>
      <p:pic>
        <p:nvPicPr>
          <p:cNvPr id="48" name="Graphic 47">
            <a:extLst>
              <a:ext uri="{FF2B5EF4-FFF2-40B4-BE49-F238E27FC236}">
                <a16:creationId xmlns:a16="http://schemas.microsoft.com/office/drawing/2014/main" id="{B549D478-0175-2FC6-7058-5B934185EC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733584" y="1947112"/>
            <a:ext cx="640360" cy="640360"/>
          </a:xfrm>
          <a:prstGeom prst="rect">
            <a:avLst/>
          </a:prstGeom>
        </p:spPr>
      </p:pic>
      <p:sp>
        <p:nvSpPr>
          <p:cNvPr id="7" name="Text Placeholder 9">
            <a:extLst>
              <a:ext uri="{FF2B5EF4-FFF2-40B4-BE49-F238E27FC236}">
                <a16:creationId xmlns:a16="http://schemas.microsoft.com/office/drawing/2014/main" id="{2AA8AC6E-2400-60D2-AB49-5CB73C713CEF}"/>
              </a:ext>
            </a:extLst>
          </p:cNvPr>
          <p:cNvSpPr txBox="1">
            <a:spLocks/>
          </p:cNvSpPr>
          <p:nvPr/>
        </p:nvSpPr>
        <p:spPr>
          <a:xfrm>
            <a:off x="3652277" y="3273014"/>
            <a:ext cx="2309711"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Annual premium payments are charitable gifts that may provide an income tax deduction for the supporter</a:t>
            </a:r>
          </a:p>
        </p:txBody>
      </p:sp>
      <p:pic>
        <p:nvPicPr>
          <p:cNvPr id="8" name="Graphic 7">
            <a:extLst>
              <a:ext uri="{FF2B5EF4-FFF2-40B4-BE49-F238E27FC236}">
                <a16:creationId xmlns:a16="http://schemas.microsoft.com/office/drawing/2014/main" id="{5936D945-EAF1-3A32-16B8-9A1438017D5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638266" y="1904348"/>
            <a:ext cx="640360" cy="640360"/>
          </a:xfrm>
          <a:prstGeom prst="rect">
            <a:avLst/>
          </a:prstGeom>
        </p:spPr>
      </p:pic>
    </p:spTree>
    <p:extLst>
      <p:ext uri="{BB962C8B-B14F-4D97-AF65-F5344CB8AC3E}">
        <p14:creationId xmlns:p14="http://schemas.microsoft.com/office/powerpoint/2010/main" val="33545413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4B550A5-1423-F227-6BDC-5C5B305E991B}"/>
              </a:ext>
            </a:extLst>
          </p:cNvPr>
          <p:cNvSpPr>
            <a:spLocks noGrp="1"/>
          </p:cNvSpPr>
          <p:nvPr>
            <p:ph type="sldNum" sz="quarter" idx="12"/>
          </p:nvPr>
        </p:nvSpPr>
        <p:spPr>
          <a:xfrm>
            <a:off x="317500" y="6403484"/>
            <a:ext cx="317500" cy="232986"/>
          </a:xfrm>
        </p:spPr>
        <p:txBody>
          <a:bodyPr/>
          <a:lstStyle/>
          <a:p>
            <a:fld id="{D7756E16-444E-B644-B3D8-50D596555EAF}" type="slidenum">
              <a:rPr lang="en-US" smtClean="0"/>
              <a:pPr/>
              <a:t>23</a:t>
            </a:fld>
            <a:endParaRPr lang="en-US"/>
          </a:p>
        </p:txBody>
      </p:sp>
      <p:sp>
        <p:nvSpPr>
          <p:cNvPr id="3" name="Footer Placeholder 2">
            <a:extLst>
              <a:ext uri="{FF2B5EF4-FFF2-40B4-BE49-F238E27FC236}">
                <a16:creationId xmlns:a16="http://schemas.microsoft.com/office/drawing/2014/main" id="{2C1B4061-8230-D075-EE59-09C3830FAD5A}"/>
              </a:ext>
            </a:extLst>
          </p:cNvPr>
          <p:cNvSpPr>
            <a:spLocks noGrp="1"/>
          </p:cNvSpPr>
          <p:nvPr>
            <p:ph type="ftr" sz="quarter" idx="13"/>
          </p:nvPr>
        </p:nvSpPr>
        <p:spPr>
          <a:xfrm>
            <a:off x="1033936" y="6403484"/>
            <a:ext cx="4918289" cy="216451"/>
          </a:xfrm>
        </p:spPr>
        <p:txBody>
          <a:bodyPr/>
          <a:lstStyle/>
          <a:p>
            <a:r>
              <a:rPr lang="en-US"/>
              <a:t>©2025 Thrivent Charitable™ | All rights reserved. Do not distribute without authorization.</a:t>
            </a:r>
          </a:p>
        </p:txBody>
      </p:sp>
      <p:sp>
        <p:nvSpPr>
          <p:cNvPr id="17" name="Title 1">
            <a:extLst>
              <a:ext uri="{FF2B5EF4-FFF2-40B4-BE49-F238E27FC236}">
                <a16:creationId xmlns:a16="http://schemas.microsoft.com/office/drawing/2014/main" id="{D2AA2E38-2775-3F3C-FAA9-329BB30B9F61}"/>
              </a:ext>
            </a:extLst>
          </p:cNvPr>
          <p:cNvSpPr txBox="1">
            <a:spLocks/>
          </p:cNvSpPr>
          <p:nvPr/>
        </p:nvSpPr>
        <p:spPr>
          <a:xfrm>
            <a:off x="782028" y="2783132"/>
            <a:ext cx="6580064" cy="1596536"/>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6400" b="0" i="0" kern="1200" spc="-110" baseline="0">
                <a:solidFill>
                  <a:schemeClr val="tx2"/>
                </a:solidFill>
                <a:latin typeface="Basis Grt for Thrivent OffWhite" panose="020B0503030604040103" pitchFamily="34" charset="0"/>
                <a:ea typeface="+mj-ea"/>
                <a:cs typeface="Basis Grt for Thrivent OffWhite" panose="020B0503030604040103" pitchFamily="34" charset="0"/>
              </a:defRPr>
            </a:lvl1pPr>
          </a:lstStyle>
          <a:p>
            <a:r>
              <a:rPr lang="en-US" sz="5400">
                <a:latin typeface="+mj-lt"/>
              </a:rPr>
              <a:t>Give Now. </a:t>
            </a:r>
            <a:br>
              <a:rPr lang="en-US" sz="5400">
                <a:latin typeface="+mj-lt"/>
              </a:rPr>
            </a:br>
            <a:r>
              <a:rPr lang="en-US" sz="5400">
                <a:latin typeface="+mj-lt"/>
              </a:rPr>
              <a:t>Give Later. </a:t>
            </a:r>
            <a:br>
              <a:rPr lang="en-US" sz="5400">
                <a:latin typeface="+mj-lt"/>
              </a:rPr>
            </a:br>
            <a:r>
              <a:rPr lang="en-US" sz="5400">
                <a:solidFill>
                  <a:schemeClr val="bg1"/>
                </a:solidFill>
                <a:latin typeface="+mj-lt"/>
              </a:rPr>
              <a:t>Give &amp; Receive.</a:t>
            </a:r>
            <a:r>
              <a:rPr lang="en-US" sz="5400" baseline="30000">
                <a:solidFill>
                  <a:schemeClr val="bg1"/>
                </a:solidFill>
                <a:latin typeface="+mj-lt"/>
              </a:rPr>
              <a:t>™</a:t>
            </a:r>
            <a:endParaRPr lang="en-US" sz="5400">
              <a:solidFill>
                <a:schemeClr val="bg1"/>
              </a:solidFill>
              <a:latin typeface="+mj-lt"/>
            </a:endParaRPr>
          </a:p>
        </p:txBody>
      </p:sp>
    </p:spTree>
    <p:extLst>
      <p:ext uri="{BB962C8B-B14F-4D97-AF65-F5344CB8AC3E}">
        <p14:creationId xmlns:p14="http://schemas.microsoft.com/office/powerpoint/2010/main" val="3869192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5D6A6A-CB6C-E9C8-93B5-6146BBE3F34B}"/>
              </a:ext>
            </a:extLst>
          </p:cNvPr>
          <p:cNvSpPr/>
          <p:nvPr/>
        </p:nvSpPr>
        <p:spPr>
          <a:xfrm>
            <a:off x="317500" y="1656830"/>
            <a:ext cx="6920442" cy="3805098"/>
          </a:xfrm>
          <a:prstGeom prst="rect">
            <a:avLst/>
          </a:prstGeom>
          <a:solidFill>
            <a:srgbClr val="F1F5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2">
            <a:extLst>
              <a:ext uri="{FF2B5EF4-FFF2-40B4-BE49-F238E27FC236}">
                <a16:creationId xmlns:a16="http://schemas.microsoft.com/office/drawing/2014/main" id="{5D05063F-3A35-BADA-AB5D-3E506713B6F2}"/>
              </a:ext>
            </a:extLst>
          </p:cNvPr>
          <p:cNvSpPr txBox="1">
            <a:spLocks/>
          </p:cNvSpPr>
          <p:nvPr/>
        </p:nvSpPr>
        <p:spPr>
          <a:xfrm>
            <a:off x="549991" y="1818343"/>
            <a:ext cx="2506928" cy="412506"/>
          </a:xfrm>
          <a:prstGeom prst="rect">
            <a:avLst/>
          </a:prstGeom>
        </p:spPr>
        <p:txBody>
          <a:bodyPr lIns="0" tIns="0" rIns="0" bIns="0"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t>Give and receive</a:t>
            </a:r>
          </a:p>
        </p:txBody>
      </p:sp>
      <p:sp>
        <p:nvSpPr>
          <p:cNvPr id="7" name="Text Placeholder 2">
            <a:extLst>
              <a:ext uri="{FF2B5EF4-FFF2-40B4-BE49-F238E27FC236}">
                <a16:creationId xmlns:a16="http://schemas.microsoft.com/office/drawing/2014/main" id="{C779524C-E349-F17F-8B24-3B41814C0940}"/>
              </a:ext>
            </a:extLst>
          </p:cNvPr>
          <p:cNvSpPr txBox="1">
            <a:spLocks/>
          </p:cNvSpPr>
          <p:nvPr/>
        </p:nvSpPr>
        <p:spPr>
          <a:xfrm>
            <a:off x="4174054" y="1818343"/>
            <a:ext cx="2367953" cy="412506"/>
          </a:xfrm>
          <a:prstGeom prst="rect">
            <a:avLst/>
          </a:prstGeom>
        </p:spPr>
        <p:txBody>
          <a:bodyPr lIns="0" tIns="0" rIns="0" bIns="0" anchor="ctr"/>
          <a:lstStyle>
            <a:lvl1pPr marL="0" indent="0" algn="ctr" defTabSz="914400" rtl="0" eaLnBrk="1" latinLnBrk="0" hangingPunct="1">
              <a:lnSpc>
                <a:spcPct val="90000"/>
              </a:lnSpc>
              <a:spcBef>
                <a:spcPts val="1000"/>
              </a:spcBef>
              <a:buClr>
                <a:schemeClr val="accent1"/>
              </a:buClr>
              <a:buFontTx/>
              <a:buNone/>
              <a:defRPr sz="24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indent="0" algn="l" defTabSz="914400" rtl="0" eaLnBrk="1" latinLnBrk="0" hangingPunct="1">
              <a:lnSpc>
                <a:spcPct val="90000"/>
              </a:lnSpc>
              <a:spcBef>
                <a:spcPts val="500"/>
              </a:spcBef>
              <a:buClr>
                <a:schemeClr val="tx1"/>
              </a:buClr>
              <a:buFontTx/>
              <a:buNone/>
              <a:tabLst/>
              <a:defRPr lang="en-US" sz="2000" b="1" i="0" kern="120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914400" indent="0" algn="l" defTabSz="914400" rtl="0" eaLnBrk="1" latinLnBrk="0" hangingPunct="1">
              <a:lnSpc>
                <a:spcPct val="90000"/>
              </a:lnSpc>
              <a:spcBef>
                <a:spcPts val="500"/>
              </a:spcBef>
              <a:buClr>
                <a:schemeClr val="tx1"/>
              </a:buClr>
              <a:buFontTx/>
              <a:buNone/>
              <a:tabLst/>
              <a:defRPr sz="1800" b="1"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600" b="1" i="0" kern="1200">
                <a:solidFill>
                  <a:schemeClr val="tx1"/>
                </a:solidFill>
                <a:latin typeface="Basis Grotesque Pro Off-White" panose="020B05030306040401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l"/>
            <a:r>
              <a:rPr lang="en-US">
                <a:latin typeface="+mj-lt"/>
              </a:rPr>
              <a:t>For people who</a:t>
            </a:r>
          </a:p>
        </p:txBody>
      </p:sp>
      <p:cxnSp>
        <p:nvCxnSpPr>
          <p:cNvPr id="8" name="Straight Connector 7">
            <a:extLst>
              <a:ext uri="{FF2B5EF4-FFF2-40B4-BE49-F238E27FC236}">
                <a16:creationId xmlns:a16="http://schemas.microsoft.com/office/drawing/2014/main" id="{63E20240-5989-ED53-8CBF-D835B6482394}"/>
              </a:ext>
            </a:extLst>
          </p:cNvPr>
          <p:cNvCxnSpPr>
            <a:cxnSpLocks/>
          </p:cNvCxnSpPr>
          <p:nvPr/>
        </p:nvCxnSpPr>
        <p:spPr>
          <a:xfrm>
            <a:off x="3752860" y="1818343"/>
            <a:ext cx="0" cy="3460397"/>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
        <p:nvSpPr>
          <p:cNvPr id="17" name="Title 16">
            <a:extLst>
              <a:ext uri="{FF2B5EF4-FFF2-40B4-BE49-F238E27FC236}">
                <a16:creationId xmlns:a16="http://schemas.microsoft.com/office/drawing/2014/main" id="{15E94D75-C861-081D-7881-38E45963A094}"/>
              </a:ext>
            </a:extLst>
          </p:cNvPr>
          <p:cNvSpPr>
            <a:spLocks noGrp="1"/>
          </p:cNvSpPr>
          <p:nvPr>
            <p:ph type="title"/>
          </p:nvPr>
        </p:nvSpPr>
        <p:spPr/>
        <p:txBody>
          <a:bodyPr/>
          <a:lstStyle/>
          <a:p>
            <a:r>
              <a:rPr lang="en-US"/>
              <a:t>Give and receive</a:t>
            </a:r>
          </a:p>
        </p:txBody>
      </p:sp>
      <p:pic>
        <p:nvPicPr>
          <p:cNvPr id="3" name="Picture Placeholder 2" descr="A person holding a child in his arms&#10;&#10;AI-generated content may be incorrect.">
            <a:extLst>
              <a:ext uri="{FF2B5EF4-FFF2-40B4-BE49-F238E27FC236}">
                <a16:creationId xmlns:a16="http://schemas.microsoft.com/office/drawing/2014/main" id="{A0BBD3F6-0921-8221-793E-86AAF2B83A54}"/>
              </a:ext>
            </a:extLst>
          </p:cNvPr>
          <p:cNvPicPr>
            <a:picLocks noGrp="1" noChangeAspect="1"/>
          </p:cNvPicPr>
          <p:nvPr>
            <p:ph type="pic" sz="quarter" idx="4294967295"/>
          </p:nvPr>
        </p:nvPicPr>
        <p:blipFill>
          <a:blip r:embed="rId3"/>
          <a:srcRect l="37729" r="15159"/>
          <a:stretch/>
        </p:blipFill>
        <p:spPr>
          <a:xfrm>
            <a:off x="7877909" y="0"/>
            <a:ext cx="4308230" cy="6858000"/>
          </a:xfrm>
        </p:spPr>
      </p:pic>
      <p:sp>
        <p:nvSpPr>
          <p:cNvPr id="9" name="Content Placeholder 8">
            <a:extLst>
              <a:ext uri="{FF2B5EF4-FFF2-40B4-BE49-F238E27FC236}">
                <a16:creationId xmlns:a16="http://schemas.microsoft.com/office/drawing/2014/main" id="{46C38F79-B71D-E490-0089-81CC2FBD88C2}"/>
              </a:ext>
            </a:extLst>
          </p:cNvPr>
          <p:cNvSpPr>
            <a:spLocks noGrp="1"/>
          </p:cNvSpPr>
          <p:nvPr>
            <p:ph idx="1"/>
          </p:nvPr>
        </p:nvSpPr>
        <p:spPr>
          <a:xfrm>
            <a:off x="549992" y="2390815"/>
            <a:ext cx="3178909" cy="3079747"/>
          </a:xfrm>
        </p:spPr>
        <p:txBody>
          <a:bodyPr/>
          <a:lstStyle/>
          <a:p>
            <a:pPr marL="0" indent="0">
              <a:buNone/>
              <a:defRPr/>
            </a:pPr>
            <a:r>
              <a:rPr lang="en-US">
                <a:latin typeface="Basis Grt for Thrivent" panose="020B0503030604040103" pitchFamily="34" charset="0"/>
                <a:cs typeface="Basis Grt for Thrivent" panose="020B0503030604040103" pitchFamily="34" charset="0"/>
              </a:rPr>
              <a:t>Charitable gift annuity</a:t>
            </a:r>
          </a:p>
          <a:p>
            <a:pPr>
              <a:defRPr/>
            </a:pPr>
            <a:r>
              <a:rPr lang="en-US">
                <a:latin typeface="Basis Grt for Thrivent" panose="020B0503030604040103" pitchFamily="34" charset="0"/>
                <a:cs typeface="Basis Grt for Thrivent" panose="020B0503030604040103" pitchFamily="34" charset="0"/>
              </a:rPr>
              <a:t>Immediate</a:t>
            </a:r>
          </a:p>
          <a:p>
            <a:pPr>
              <a:defRPr/>
            </a:pPr>
            <a:r>
              <a:rPr lang="en-US">
                <a:latin typeface="Basis Grt for Thrivent" panose="020B0503030604040103" pitchFamily="34" charset="0"/>
                <a:cs typeface="Basis Grt for Thrivent" panose="020B0503030604040103" pitchFamily="34" charset="0"/>
              </a:rPr>
              <a:t>Deferred</a:t>
            </a:r>
          </a:p>
          <a:p>
            <a:pPr>
              <a:defRPr/>
            </a:pPr>
            <a:r>
              <a:rPr lang="en-US">
                <a:latin typeface="Basis Grt for Thrivent" panose="020B0503030604040103" pitchFamily="34" charset="0"/>
                <a:cs typeface="Basis Grt for Thrivent" panose="020B0503030604040103" pitchFamily="34" charset="0"/>
              </a:rPr>
              <a:t>Flexible deferred</a:t>
            </a:r>
          </a:p>
          <a:p>
            <a:pPr marL="0" indent="0">
              <a:buNone/>
              <a:defRPr/>
            </a:pPr>
            <a:r>
              <a:rPr lang="en-US">
                <a:latin typeface="Basis Grt for Thrivent" panose="020B0503030604040103" pitchFamily="34" charset="0"/>
                <a:cs typeface="Basis Grt for Thrivent" panose="020B0503030604040103" pitchFamily="34" charset="0"/>
              </a:rPr>
              <a:t>Charitable remainder trust</a:t>
            </a:r>
          </a:p>
          <a:p>
            <a:pPr>
              <a:defRPr/>
            </a:pPr>
            <a:r>
              <a:rPr lang="en-US">
                <a:latin typeface="Basis Grt for Thrivent" panose="020B0503030604040103" pitchFamily="34" charset="0"/>
                <a:cs typeface="Basis Grt for Thrivent" panose="020B0503030604040103" pitchFamily="34" charset="0"/>
              </a:rPr>
              <a:t>CRAT</a:t>
            </a:r>
          </a:p>
          <a:p>
            <a:pPr>
              <a:defRPr/>
            </a:pPr>
            <a:r>
              <a:rPr lang="en-US">
                <a:latin typeface="Basis Grt for Thrivent" panose="020B0503030604040103" pitchFamily="34" charset="0"/>
                <a:cs typeface="Basis Grt for Thrivent" panose="020B0503030604040103" pitchFamily="34" charset="0"/>
              </a:rPr>
              <a:t>CRUT</a:t>
            </a:r>
          </a:p>
          <a:p>
            <a:pPr>
              <a:defRPr/>
            </a:pPr>
            <a:r>
              <a:rPr lang="en-US">
                <a:latin typeface="Basis Grt for Thrivent" panose="020B0503030604040103" pitchFamily="34" charset="0"/>
                <a:cs typeface="Basis Grt for Thrivent" panose="020B0503030604040103" pitchFamily="34" charset="0"/>
              </a:rPr>
              <a:t>Flip-CRUT</a:t>
            </a:r>
          </a:p>
          <a:p>
            <a:pPr>
              <a:defRPr/>
            </a:pPr>
            <a:endParaRPr lang="en-US">
              <a:latin typeface="Basis Grt for Thrivent" panose="020B0503030604040103" pitchFamily="34" charset="0"/>
              <a:cs typeface="Basis Grt for Thrivent" panose="020B0503030604040103" pitchFamily="34" charset="0"/>
            </a:endParaRPr>
          </a:p>
        </p:txBody>
      </p:sp>
      <p:sp>
        <p:nvSpPr>
          <p:cNvPr id="5" name="Footer Placeholder 4">
            <a:extLst>
              <a:ext uri="{FF2B5EF4-FFF2-40B4-BE49-F238E27FC236}">
                <a16:creationId xmlns:a16="http://schemas.microsoft.com/office/drawing/2014/main" id="{2ECFFBC0-7E86-B291-5BFE-C30F6F07B5B6}"/>
              </a:ext>
            </a:extLst>
          </p:cNvPr>
          <p:cNvSpPr>
            <a:spLocks noGrp="1"/>
          </p:cNvSpPr>
          <p:nvPr>
            <p:ph type="ftr" sz="quarter" idx="37"/>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94F46B1F-DA62-9072-6FD9-4D4F1191EC8D}"/>
              </a:ext>
            </a:extLst>
          </p:cNvPr>
          <p:cNvSpPr>
            <a:spLocks noGrp="1"/>
          </p:cNvSpPr>
          <p:nvPr>
            <p:ph type="sldNum" sz="quarter" idx="38"/>
          </p:nvPr>
        </p:nvSpPr>
        <p:spPr/>
        <p:txBody>
          <a:bodyPr/>
          <a:lstStyle/>
          <a:p>
            <a:fld id="{D7756E16-444E-B644-B3D8-50D596555EAF}" type="slidenum">
              <a:rPr lang="en-US" smtClean="0"/>
              <a:pPr/>
              <a:t>24</a:t>
            </a:fld>
            <a:endParaRPr lang="en-US"/>
          </a:p>
        </p:txBody>
      </p:sp>
      <p:sp>
        <p:nvSpPr>
          <p:cNvPr id="14" name="Text Placeholder 9">
            <a:extLst>
              <a:ext uri="{FF2B5EF4-FFF2-40B4-BE49-F238E27FC236}">
                <a16:creationId xmlns:a16="http://schemas.microsoft.com/office/drawing/2014/main" id="{95D75E7B-7129-E587-57C9-90F9B4D8B748}"/>
              </a:ext>
            </a:extLst>
          </p:cNvPr>
          <p:cNvSpPr txBox="1">
            <a:spLocks/>
          </p:cNvSpPr>
          <p:nvPr/>
        </p:nvSpPr>
        <p:spPr>
          <a:xfrm>
            <a:off x="751606" y="2715221"/>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15" name="Text Placeholder 9">
            <a:extLst>
              <a:ext uri="{FF2B5EF4-FFF2-40B4-BE49-F238E27FC236}">
                <a16:creationId xmlns:a16="http://schemas.microsoft.com/office/drawing/2014/main" id="{8F7F4E36-AB5F-3AF0-39D5-FA47194EB1BC}"/>
              </a:ext>
            </a:extLst>
          </p:cNvPr>
          <p:cNvSpPr txBox="1">
            <a:spLocks/>
          </p:cNvSpPr>
          <p:nvPr/>
        </p:nvSpPr>
        <p:spPr>
          <a:xfrm>
            <a:off x="6378014" y="3193193"/>
            <a:ext cx="4900612" cy="279705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21" name="Content Placeholder 8">
            <a:extLst>
              <a:ext uri="{FF2B5EF4-FFF2-40B4-BE49-F238E27FC236}">
                <a16:creationId xmlns:a16="http://schemas.microsoft.com/office/drawing/2014/main" id="{699D64A5-957A-BB25-EE45-5A41AF3181AE}"/>
              </a:ext>
            </a:extLst>
          </p:cNvPr>
          <p:cNvSpPr txBox="1">
            <a:spLocks/>
          </p:cNvSpPr>
          <p:nvPr/>
        </p:nvSpPr>
        <p:spPr>
          <a:xfrm>
            <a:off x="4174054" y="2390815"/>
            <a:ext cx="2849067" cy="3079747"/>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t>Own assets they want converted to income payments.</a:t>
            </a:r>
          </a:p>
          <a:p>
            <a:pPr>
              <a:defRPr/>
            </a:pPr>
            <a:r>
              <a:rPr lang="en-US"/>
              <a:t>Own long-term appreciated securities.</a:t>
            </a:r>
          </a:p>
          <a:p>
            <a:pPr>
              <a:defRPr/>
            </a:pPr>
            <a:r>
              <a:rPr lang="en-US"/>
              <a:t>May seek to avoid market volatility.</a:t>
            </a:r>
          </a:p>
          <a:p>
            <a:pPr>
              <a:defRPr/>
            </a:pPr>
            <a:r>
              <a:rPr lang="en-US"/>
              <a:t>Seek a potential charitable deduction for portion of gift assets.</a:t>
            </a:r>
          </a:p>
          <a:p>
            <a:pPr marL="0" indent="0">
              <a:buNone/>
              <a:defRPr/>
            </a:pPr>
            <a:endParaRPr lang="en-US"/>
          </a:p>
        </p:txBody>
      </p:sp>
    </p:spTree>
    <p:extLst>
      <p:ext uri="{BB962C8B-B14F-4D97-AF65-F5344CB8AC3E}">
        <p14:creationId xmlns:p14="http://schemas.microsoft.com/office/powerpoint/2010/main" val="672150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86879-A1A5-E60C-4E26-4835E55F75C6}"/>
            </a:ext>
          </a:extLst>
        </p:cNvPr>
        <p:cNvGrpSpPr/>
        <p:nvPr/>
      </p:nvGrpSpPr>
      <p:grpSpPr>
        <a:xfrm>
          <a:off x="0" y="0"/>
          <a:ext cx="0" cy="0"/>
          <a:chOff x="0" y="0"/>
          <a:chExt cx="0" cy="0"/>
        </a:xfrm>
      </p:grpSpPr>
      <p:sp>
        <p:nvSpPr>
          <p:cNvPr id="13" name="Right Arrow 12">
            <a:extLst>
              <a:ext uri="{FF2B5EF4-FFF2-40B4-BE49-F238E27FC236}">
                <a16:creationId xmlns:a16="http://schemas.microsoft.com/office/drawing/2014/main" id="{0FD07FB6-29F4-2BAA-00B1-5CAECC2C49C1}"/>
              </a:ext>
            </a:extLst>
          </p:cNvPr>
          <p:cNvSpPr/>
          <p:nvPr/>
        </p:nvSpPr>
        <p:spPr>
          <a:xfrm>
            <a:off x="3093863"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F4593080-6C7E-CB32-AD75-8670393E9E1D}"/>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AD618097-CFE7-5276-4A11-D892D9CDF3F4}"/>
              </a:ext>
            </a:extLst>
          </p:cNvPr>
          <p:cNvSpPr>
            <a:spLocks noGrp="1"/>
          </p:cNvSpPr>
          <p:nvPr>
            <p:ph type="sldNum" sz="quarter" idx="15"/>
          </p:nvPr>
        </p:nvSpPr>
        <p:spPr/>
        <p:txBody>
          <a:bodyPr/>
          <a:lstStyle/>
          <a:p>
            <a:fld id="{D7756E16-444E-B644-B3D8-50D596555EAF}" type="slidenum">
              <a:rPr lang="en-US" smtClean="0"/>
              <a:pPr/>
              <a:t>25</a:t>
            </a:fld>
            <a:endParaRPr lang="en-US"/>
          </a:p>
        </p:txBody>
      </p:sp>
      <p:sp>
        <p:nvSpPr>
          <p:cNvPr id="2" name="Title 1">
            <a:extLst>
              <a:ext uri="{FF2B5EF4-FFF2-40B4-BE49-F238E27FC236}">
                <a16:creationId xmlns:a16="http://schemas.microsoft.com/office/drawing/2014/main" id="{405BBBF4-22E6-26BE-DCE3-D05B5F37E927}"/>
              </a:ext>
            </a:extLst>
          </p:cNvPr>
          <p:cNvSpPr>
            <a:spLocks noGrp="1"/>
          </p:cNvSpPr>
          <p:nvPr>
            <p:ph type="title" hasCustomPrompt="1"/>
          </p:nvPr>
        </p:nvSpPr>
        <p:spPr>
          <a:xfrm>
            <a:off x="635000" y="635000"/>
            <a:ext cx="10922000" cy="873125"/>
          </a:xfrm>
        </p:spPr>
        <p:txBody>
          <a:bodyPr anchor="t" anchorCtr="0"/>
          <a:lstStyle/>
          <a:p>
            <a:r>
              <a:rPr lang="en-US"/>
              <a:t>Charitable gift annuity</a:t>
            </a:r>
          </a:p>
        </p:txBody>
      </p:sp>
      <p:sp>
        <p:nvSpPr>
          <p:cNvPr id="4" name="Rounded Rectangle 3">
            <a:extLst>
              <a:ext uri="{FF2B5EF4-FFF2-40B4-BE49-F238E27FC236}">
                <a16:creationId xmlns:a16="http://schemas.microsoft.com/office/drawing/2014/main" id="{7C4AE2AC-2BD3-9B2F-BC4F-A1F26873CC5B}"/>
              </a:ext>
            </a:extLst>
          </p:cNvPr>
          <p:cNvSpPr/>
          <p:nvPr/>
        </p:nvSpPr>
        <p:spPr>
          <a:xfrm>
            <a:off x="634756" y="2672891"/>
            <a:ext cx="2309712" cy="411263"/>
          </a:xfrm>
          <a:prstGeom prst="roundRect">
            <a:avLst>
              <a:gd name="adj" fmla="val 5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Text Placeholder 9">
            <a:extLst>
              <a:ext uri="{FF2B5EF4-FFF2-40B4-BE49-F238E27FC236}">
                <a16:creationId xmlns:a16="http://schemas.microsoft.com/office/drawing/2014/main" id="{5B41F0C2-327E-0D94-E7FF-4F3812E6FBD1}"/>
              </a:ext>
            </a:extLst>
          </p:cNvPr>
          <p:cNvSpPr txBox="1">
            <a:spLocks/>
          </p:cNvSpPr>
          <p:nvPr/>
        </p:nvSpPr>
        <p:spPr>
          <a:xfrm>
            <a:off x="634757" y="3273014"/>
            <a:ext cx="2309711"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May receive income tax deduction </a:t>
            </a:r>
          </a:p>
          <a:p>
            <a:pPr>
              <a:defRPr/>
            </a:pPr>
            <a:r>
              <a:rPr lang="en-US">
                <a:latin typeface="Basis Grt for Thrivent" panose="020B0503030604040103" pitchFamily="34" charset="0"/>
                <a:cs typeface="Basis Grt for Thrivent" panose="020B0503030604040103" pitchFamily="34" charset="0"/>
              </a:rPr>
              <a:t>Will receive fixed income payments</a:t>
            </a:r>
          </a:p>
        </p:txBody>
      </p:sp>
      <p:sp>
        <p:nvSpPr>
          <p:cNvPr id="14" name="Text Placeholder 12">
            <a:extLst>
              <a:ext uri="{FF2B5EF4-FFF2-40B4-BE49-F238E27FC236}">
                <a16:creationId xmlns:a16="http://schemas.microsoft.com/office/drawing/2014/main" id="{41E8ADB7-6C5F-9D00-F50F-9A6D098E096B}"/>
              </a:ext>
            </a:extLst>
          </p:cNvPr>
          <p:cNvSpPr txBox="1">
            <a:spLocks/>
          </p:cNvSpPr>
          <p:nvPr/>
        </p:nvSpPr>
        <p:spPr>
          <a:xfrm>
            <a:off x="632438" y="2736212"/>
            <a:ext cx="2312030"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Supporters</a:t>
            </a:r>
          </a:p>
        </p:txBody>
      </p:sp>
      <p:pic>
        <p:nvPicPr>
          <p:cNvPr id="21" name="Graphic 20">
            <a:extLst>
              <a:ext uri="{FF2B5EF4-FFF2-40B4-BE49-F238E27FC236}">
                <a16:creationId xmlns:a16="http://schemas.microsoft.com/office/drawing/2014/main" id="{26E3B1B3-DB9E-5161-6AE6-300CA1ABDF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7553" y="1922239"/>
            <a:ext cx="634020" cy="634020"/>
          </a:xfrm>
          <a:prstGeom prst="rect">
            <a:avLst/>
          </a:prstGeom>
        </p:spPr>
      </p:pic>
      <p:sp>
        <p:nvSpPr>
          <p:cNvPr id="3" name="TextBox 2">
            <a:extLst>
              <a:ext uri="{FF2B5EF4-FFF2-40B4-BE49-F238E27FC236}">
                <a16:creationId xmlns:a16="http://schemas.microsoft.com/office/drawing/2014/main" id="{9D645221-5682-3B8C-9C04-A402DB340810}"/>
              </a:ext>
            </a:extLst>
          </p:cNvPr>
          <p:cNvSpPr txBox="1"/>
          <p:nvPr/>
        </p:nvSpPr>
        <p:spPr>
          <a:xfrm>
            <a:off x="717552" y="5581129"/>
            <a:ext cx="7637093" cy="2308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*Payout rates, charitable deductions and other benefits vary based on a number of factors. </a:t>
            </a:r>
          </a:p>
        </p:txBody>
      </p:sp>
      <p:sp>
        <p:nvSpPr>
          <p:cNvPr id="31" name="Right Arrow 30">
            <a:extLst>
              <a:ext uri="{FF2B5EF4-FFF2-40B4-BE49-F238E27FC236}">
                <a16:creationId xmlns:a16="http://schemas.microsoft.com/office/drawing/2014/main" id="{DA044ECC-A101-E620-1E4D-8AAE628BAD20}"/>
              </a:ext>
            </a:extLst>
          </p:cNvPr>
          <p:cNvSpPr/>
          <p:nvPr/>
        </p:nvSpPr>
        <p:spPr>
          <a:xfrm>
            <a:off x="6095618"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a:extLst>
              <a:ext uri="{FF2B5EF4-FFF2-40B4-BE49-F238E27FC236}">
                <a16:creationId xmlns:a16="http://schemas.microsoft.com/office/drawing/2014/main" id="{D0E4F6DB-BA44-3BB2-F254-2A9AD5EE751F}"/>
              </a:ext>
            </a:extLst>
          </p:cNvPr>
          <p:cNvSpPr/>
          <p:nvPr/>
        </p:nvSpPr>
        <p:spPr>
          <a:xfrm>
            <a:off x="3636511" y="2672891"/>
            <a:ext cx="2309712" cy="411263"/>
          </a:xfrm>
          <a:prstGeom prst="roundRect">
            <a:avLst>
              <a:gd name="adj" fmla="val 50000"/>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33" name="Text Placeholder 9">
            <a:extLst>
              <a:ext uri="{FF2B5EF4-FFF2-40B4-BE49-F238E27FC236}">
                <a16:creationId xmlns:a16="http://schemas.microsoft.com/office/drawing/2014/main" id="{E82D2318-3EEF-B213-738D-481A691284F7}"/>
              </a:ext>
            </a:extLst>
          </p:cNvPr>
          <p:cNvSpPr txBox="1">
            <a:spLocks/>
          </p:cNvSpPr>
          <p:nvPr/>
        </p:nvSpPr>
        <p:spPr>
          <a:xfrm>
            <a:off x="3636512" y="3273014"/>
            <a:ext cx="2309711"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34" name="Text Placeholder 12">
            <a:extLst>
              <a:ext uri="{FF2B5EF4-FFF2-40B4-BE49-F238E27FC236}">
                <a16:creationId xmlns:a16="http://schemas.microsoft.com/office/drawing/2014/main" id="{9A1FE869-C1BD-0477-7D31-0AE7498178B5}"/>
              </a:ext>
            </a:extLst>
          </p:cNvPr>
          <p:cNvSpPr txBox="1">
            <a:spLocks/>
          </p:cNvSpPr>
          <p:nvPr/>
        </p:nvSpPr>
        <p:spPr>
          <a:xfrm>
            <a:off x="3667774" y="2579702"/>
            <a:ext cx="2252293" cy="652268"/>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Charitable Gift Annuity</a:t>
            </a:r>
          </a:p>
        </p:txBody>
      </p:sp>
      <p:sp>
        <p:nvSpPr>
          <p:cNvPr id="36" name="Right Arrow 35">
            <a:extLst>
              <a:ext uri="{FF2B5EF4-FFF2-40B4-BE49-F238E27FC236}">
                <a16:creationId xmlns:a16="http://schemas.microsoft.com/office/drawing/2014/main" id="{0CCFFA43-E4BB-F79E-757D-823F0F43EF18}"/>
              </a:ext>
            </a:extLst>
          </p:cNvPr>
          <p:cNvSpPr/>
          <p:nvPr/>
        </p:nvSpPr>
        <p:spPr>
          <a:xfrm>
            <a:off x="9055038"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a:extLst>
              <a:ext uri="{FF2B5EF4-FFF2-40B4-BE49-F238E27FC236}">
                <a16:creationId xmlns:a16="http://schemas.microsoft.com/office/drawing/2014/main" id="{79AB72F2-BA16-6D49-AC52-5DFC38564F4A}"/>
              </a:ext>
            </a:extLst>
          </p:cNvPr>
          <p:cNvSpPr/>
          <p:nvPr/>
        </p:nvSpPr>
        <p:spPr>
          <a:xfrm>
            <a:off x="6638266" y="2672891"/>
            <a:ext cx="2309712" cy="411263"/>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38" name="Text Placeholder 9">
            <a:extLst>
              <a:ext uri="{FF2B5EF4-FFF2-40B4-BE49-F238E27FC236}">
                <a16:creationId xmlns:a16="http://schemas.microsoft.com/office/drawing/2014/main" id="{B952A6DE-3DC1-88DF-27ED-9EF9FC18A35D}"/>
              </a:ext>
            </a:extLst>
          </p:cNvPr>
          <p:cNvSpPr txBox="1">
            <a:spLocks/>
          </p:cNvSpPr>
          <p:nvPr/>
        </p:nvSpPr>
        <p:spPr>
          <a:xfrm>
            <a:off x="6617421" y="3273014"/>
            <a:ext cx="2330557" cy="2437158"/>
          </a:xfrm>
          <a:prstGeom prst="rect">
            <a:avLst/>
          </a:prstGeom>
        </p:spPr>
        <p:txBody>
          <a:bodyPr lIns="91440" tIns="45720" rIns="91440" bIns="45720" anchor="t"/>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dirty="0">
                <a:latin typeface="Basis Grt for Thrivent"/>
                <a:cs typeface="Basis Grt for Thrivent"/>
              </a:rPr>
              <a:t>Remainder goes to endowment fund upon income beneficiaries' death*</a:t>
            </a:r>
          </a:p>
        </p:txBody>
      </p:sp>
      <p:sp>
        <p:nvSpPr>
          <p:cNvPr id="39" name="Text Placeholder 12">
            <a:extLst>
              <a:ext uri="{FF2B5EF4-FFF2-40B4-BE49-F238E27FC236}">
                <a16:creationId xmlns:a16="http://schemas.microsoft.com/office/drawing/2014/main" id="{49795866-CF4B-B119-018A-8CB1F7471F6F}"/>
              </a:ext>
            </a:extLst>
          </p:cNvPr>
          <p:cNvSpPr txBox="1">
            <a:spLocks/>
          </p:cNvSpPr>
          <p:nvPr/>
        </p:nvSpPr>
        <p:spPr>
          <a:xfrm>
            <a:off x="6638267" y="2736212"/>
            <a:ext cx="2309711"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Endowment Fund</a:t>
            </a:r>
          </a:p>
        </p:txBody>
      </p:sp>
      <p:sp>
        <p:nvSpPr>
          <p:cNvPr id="42" name="Rounded Rectangle 41">
            <a:extLst>
              <a:ext uri="{FF2B5EF4-FFF2-40B4-BE49-F238E27FC236}">
                <a16:creationId xmlns:a16="http://schemas.microsoft.com/office/drawing/2014/main" id="{F4950A06-A19F-7685-4944-15A5BF6AF5C3}"/>
              </a:ext>
            </a:extLst>
          </p:cNvPr>
          <p:cNvSpPr/>
          <p:nvPr/>
        </p:nvSpPr>
        <p:spPr>
          <a:xfrm>
            <a:off x="9616575" y="2672891"/>
            <a:ext cx="2309712" cy="411263"/>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43" name="Text Placeholder 9">
            <a:extLst>
              <a:ext uri="{FF2B5EF4-FFF2-40B4-BE49-F238E27FC236}">
                <a16:creationId xmlns:a16="http://schemas.microsoft.com/office/drawing/2014/main" id="{23562178-EB17-BB4B-A74F-FCCA9CE57CA4}"/>
              </a:ext>
            </a:extLst>
          </p:cNvPr>
          <p:cNvSpPr txBox="1">
            <a:spLocks/>
          </p:cNvSpPr>
          <p:nvPr/>
        </p:nvSpPr>
        <p:spPr>
          <a:xfrm>
            <a:off x="9641954" y="3273014"/>
            <a:ext cx="2284333"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44" name="Text Placeholder 12">
            <a:extLst>
              <a:ext uri="{FF2B5EF4-FFF2-40B4-BE49-F238E27FC236}">
                <a16:creationId xmlns:a16="http://schemas.microsoft.com/office/drawing/2014/main" id="{D2628E9E-7AD5-9AB9-4DE8-6A63DC4BA954}"/>
              </a:ext>
            </a:extLst>
          </p:cNvPr>
          <p:cNvSpPr txBox="1">
            <a:spLocks/>
          </p:cNvSpPr>
          <p:nvPr/>
        </p:nvSpPr>
        <p:spPr>
          <a:xfrm>
            <a:off x="9616576" y="2736212"/>
            <a:ext cx="230971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tx2"/>
                </a:solidFill>
              </a:rPr>
              <a:t>Charitable Support</a:t>
            </a:r>
          </a:p>
        </p:txBody>
      </p:sp>
      <p:pic>
        <p:nvPicPr>
          <p:cNvPr id="47" name="Graphic 46">
            <a:extLst>
              <a:ext uri="{FF2B5EF4-FFF2-40B4-BE49-F238E27FC236}">
                <a16:creationId xmlns:a16="http://schemas.microsoft.com/office/drawing/2014/main" id="{D0D31CC5-24A1-9A5F-19D3-AB2DB825EE1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95862" y="1884715"/>
            <a:ext cx="640360" cy="640360"/>
          </a:xfrm>
          <a:prstGeom prst="rect">
            <a:avLst/>
          </a:prstGeom>
        </p:spPr>
      </p:pic>
      <p:pic>
        <p:nvPicPr>
          <p:cNvPr id="48" name="Graphic 47">
            <a:extLst>
              <a:ext uri="{FF2B5EF4-FFF2-40B4-BE49-F238E27FC236}">
                <a16:creationId xmlns:a16="http://schemas.microsoft.com/office/drawing/2014/main" id="{B549D478-0175-2FC6-7058-5B934185EC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733584" y="1947112"/>
            <a:ext cx="640360" cy="640360"/>
          </a:xfrm>
          <a:prstGeom prst="rect">
            <a:avLst/>
          </a:prstGeom>
        </p:spPr>
      </p:pic>
      <p:sp>
        <p:nvSpPr>
          <p:cNvPr id="7" name="Text Placeholder 9">
            <a:extLst>
              <a:ext uri="{FF2B5EF4-FFF2-40B4-BE49-F238E27FC236}">
                <a16:creationId xmlns:a16="http://schemas.microsoft.com/office/drawing/2014/main" id="{BFFF71E2-4B74-3450-00EB-57D7C6104AB0}"/>
              </a:ext>
            </a:extLst>
          </p:cNvPr>
          <p:cNvSpPr txBox="1">
            <a:spLocks/>
          </p:cNvSpPr>
          <p:nvPr/>
        </p:nvSpPr>
        <p:spPr>
          <a:xfrm>
            <a:off x="3636511" y="3273014"/>
            <a:ext cx="2330557" cy="172450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Gift of cash or securities</a:t>
            </a:r>
          </a:p>
        </p:txBody>
      </p:sp>
      <p:sp>
        <p:nvSpPr>
          <p:cNvPr id="8" name="Text Placeholder 9">
            <a:extLst>
              <a:ext uri="{FF2B5EF4-FFF2-40B4-BE49-F238E27FC236}">
                <a16:creationId xmlns:a16="http://schemas.microsoft.com/office/drawing/2014/main" id="{89057D42-E47F-7CE7-424D-63F6E01E7F58}"/>
              </a:ext>
            </a:extLst>
          </p:cNvPr>
          <p:cNvSpPr txBox="1">
            <a:spLocks/>
          </p:cNvSpPr>
          <p:nvPr/>
        </p:nvSpPr>
        <p:spPr>
          <a:xfrm>
            <a:off x="9615145" y="3273014"/>
            <a:ext cx="2330557" cy="2437158"/>
          </a:xfrm>
          <a:prstGeom prst="rect">
            <a:avLst/>
          </a:prstGeom>
        </p:spPr>
        <p:txBody>
          <a:bodyPr lIns="91440" tIns="45720" rIns="91440" bIns="45720" anchor="t"/>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dirty="0">
                <a:latin typeface="Basis Grt for Thrivent"/>
                <a:cs typeface="Basis Grt for Thrivent" panose="020B0503030604040103" pitchFamily="34" charset="0"/>
              </a:rPr>
              <a:t>Distributions from the endowment fund support endowment’s charitable mission</a:t>
            </a:r>
          </a:p>
        </p:txBody>
      </p:sp>
      <p:pic>
        <p:nvPicPr>
          <p:cNvPr id="10" name="Graphic 9">
            <a:extLst>
              <a:ext uri="{FF2B5EF4-FFF2-40B4-BE49-F238E27FC236}">
                <a16:creationId xmlns:a16="http://schemas.microsoft.com/office/drawing/2014/main" id="{4A2DEB63-F58A-80B8-1300-B80AB63C877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638266" y="1904348"/>
            <a:ext cx="640360" cy="640360"/>
          </a:xfrm>
          <a:prstGeom prst="rect">
            <a:avLst/>
          </a:prstGeom>
        </p:spPr>
      </p:pic>
    </p:spTree>
    <p:extLst>
      <p:ext uri="{BB962C8B-B14F-4D97-AF65-F5344CB8AC3E}">
        <p14:creationId xmlns:p14="http://schemas.microsoft.com/office/powerpoint/2010/main" val="26008044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86879-A1A5-E60C-4E26-4835E55F75C6}"/>
            </a:ext>
          </a:extLst>
        </p:cNvPr>
        <p:cNvGrpSpPr/>
        <p:nvPr/>
      </p:nvGrpSpPr>
      <p:grpSpPr>
        <a:xfrm>
          <a:off x="0" y="0"/>
          <a:ext cx="0" cy="0"/>
          <a:chOff x="0" y="0"/>
          <a:chExt cx="0" cy="0"/>
        </a:xfrm>
      </p:grpSpPr>
      <p:sp>
        <p:nvSpPr>
          <p:cNvPr id="13" name="Right Arrow 12">
            <a:extLst>
              <a:ext uri="{FF2B5EF4-FFF2-40B4-BE49-F238E27FC236}">
                <a16:creationId xmlns:a16="http://schemas.microsoft.com/office/drawing/2014/main" id="{0FD07FB6-29F4-2BAA-00B1-5CAECC2C49C1}"/>
              </a:ext>
            </a:extLst>
          </p:cNvPr>
          <p:cNvSpPr/>
          <p:nvPr/>
        </p:nvSpPr>
        <p:spPr>
          <a:xfrm>
            <a:off x="3093863"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F4593080-6C7E-CB32-AD75-8670393E9E1D}"/>
              </a:ext>
            </a:extLst>
          </p:cNvPr>
          <p:cNvSpPr>
            <a:spLocks noGrp="1"/>
          </p:cNvSpPr>
          <p:nvPr>
            <p:ph type="ftr" sz="quarter" idx="14"/>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AD618097-CFE7-5276-4A11-D892D9CDF3F4}"/>
              </a:ext>
            </a:extLst>
          </p:cNvPr>
          <p:cNvSpPr>
            <a:spLocks noGrp="1"/>
          </p:cNvSpPr>
          <p:nvPr>
            <p:ph type="sldNum" sz="quarter" idx="15"/>
          </p:nvPr>
        </p:nvSpPr>
        <p:spPr/>
        <p:txBody>
          <a:bodyPr/>
          <a:lstStyle/>
          <a:p>
            <a:fld id="{D7756E16-444E-B644-B3D8-50D596555EAF}" type="slidenum">
              <a:rPr lang="en-US" smtClean="0"/>
              <a:pPr/>
              <a:t>26</a:t>
            </a:fld>
            <a:endParaRPr lang="en-US"/>
          </a:p>
        </p:txBody>
      </p:sp>
      <p:sp>
        <p:nvSpPr>
          <p:cNvPr id="2" name="Title 1">
            <a:extLst>
              <a:ext uri="{FF2B5EF4-FFF2-40B4-BE49-F238E27FC236}">
                <a16:creationId xmlns:a16="http://schemas.microsoft.com/office/drawing/2014/main" id="{405BBBF4-22E6-26BE-DCE3-D05B5F37E927}"/>
              </a:ext>
            </a:extLst>
          </p:cNvPr>
          <p:cNvSpPr>
            <a:spLocks noGrp="1"/>
          </p:cNvSpPr>
          <p:nvPr>
            <p:ph type="title" hasCustomPrompt="1"/>
          </p:nvPr>
        </p:nvSpPr>
        <p:spPr>
          <a:xfrm>
            <a:off x="635000" y="635000"/>
            <a:ext cx="10922000" cy="873125"/>
          </a:xfrm>
        </p:spPr>
        <p:txBody>
          <a:bodyPr anchor="t" anchorCtr="0"/>
          <a:lstStyle/>
          <a:p>
            <a:r>
              <a:rPr lang="en-US"/>
              <a:t>Charitable remainder trust</a:t>
            </a:r>
          </a:p>
        </p:txBody>
      </p:sp>
      <p:sp>
        <p:nvSpPr>
          <p:cNvPr id="4" name="Rounded Rectangle 3">
            <a:extLst>
              <a:ext uri="{FF2B5EF4-FFF2-40B4-BE49-F238E27FC236}">
                <a16:creationId xmlns:a16="http://schemas.microsoft.com/office/drawing/2014/main" id="{7C4AE2AC-2BD3-9B2F-BC4F-A1F26873CC5B}"/>
              </a:ext>
            </a:extLst>
          </p:cNvPr>
          <p:cNvSpPr/>
          <p:nvPr/>
        </p:nvSpPr>
        <p:spPr>
          <a:xfrm>
            <a:off x="634756" y="2672891"/>
            <a:ext cx="2309712" cy="411263"/>
          </a:xfrm>
          <a:prstGeom prst="roundRect">
            <a:avLst>
              <a:gd name="adj" fmla="val 5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Text Placeholder 9">
            <a:extLst>
              <a:ext uri="{FF2B5EF4-FFF2-40B4-BE49-F238E27FC236}">
                <a16:creationId xmlns:a16="http://schemas.microsoft.com/office/drawing/2014/main" id="{5B41F0C2-327E-0D94-E7FF-4F3812E6FBD1}"/>
              </a:ext>
            </a:extLst>
          </p:cNvPr>
          <p:cNvSpPr txBox="1">
            <a:spLocks/>
          </p:cNvSpPr>
          <p:nvPr/>
        </p:nvSpPr>
        <p:spPr>
          <a:xfrm>
            <a:off x="634757" y="3273014"/>
            <a:ext cx="2309711"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Gift of cash, securities or property</a:t>
            </a:r>
          </a:p>
          <a:p>
            <a:pPr>
              <a:defRPr/>
            </a:pPr>
            <a:r>
              <a:rPr lang="en-US">
                <a:latin typeface="Basis Grt for Thrivent" panose="020B0503030604040103" pitchFamily="34" charset="0"/>
                <a:cs typeface="Basis Grt for Thrivent" panose="020B0503030604040103" pitchFamily="34" charset="0"/>
              </a:rPr>
              <a:t>May receive tax income tax deduction</a:t>
            </a:r>
          </a:p>
          <a:p>
            <a:pPr>
              <a:defRPr/>
            </a:pPr>
            <a:endParaRPr lang="en-US">
              <a:latin typeface="Basis Grt for Thrivent" panose="020B0503030604040103" pitchFamily="34" charset="0"/>
              <a:cs typeface="Basis Grt for Thrivent" panose="020B0503030604040103" pitchFamily="34" charset="0"/>
            </a:endParaRPr>
          </a:p>
        </p:txBody>
      </p:sp>
      <p:sp>
        <p:nvSpPr>
          <p:cNvPr id="14" name="Text Placeholder 12">
            <a:extLst>
              <a:ext uri="{FF2B5EF4-FFF2-40B4-BE49-F238E27FC236}">
                <a16:creationId xmlns:a16="http://schemas.microsoft.com/office/drawing/2014/main" id="{41E8ADB7-6C5F-9D00-F50F-9A6D098E096B}"/>
              </a:ext>
            </a:extLst>
          </p:cNvPr>
          <p:cNvSpPr txBox="1">
            <a:spLocks/>
          </p:cNvSpPr>
          <p:nvPr/>
        </p:nvSpPr>
        <p:spPr>
          <a:xfrm>
            <a:off x="632438" y="2736212"/>
            <a:ext cx="2312030"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Donors</a:t>
            </a:r>
          </a:p>
        </p:txBody>
      </p:sp>
      <p:pic>
        <p:nvPicPr>
          <p:cNvPr id="21" name="Graphic 20">
            <a:extLst>
              <a:ext uri="{FF2B5EF4-FFF2-40B4-BE49-F238E27FC236}">
                <a16:creationId xmlns:a16="http://schemas.microsoft.com/office/drawing/2014/main" id="{26E3B1B3-DB9E-5161-6AE6-300CA1ABDF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7553" y="1922239"/>
            <a:ext cx="634020" cy="634020"/>
          </a:xfrm>
          <a:prstGeom prst="rect">
            <a:avLst/>
          </a:prstGeom>
        </p:spPr>
      </p:pic>
      <p:sp>
        <p:nvSpPr>
          <p:cNvPr id="3" name="TextBox 2">
            <a:extLst>
              <a:ext uri="{FF2B5EF4-FFF2-40B4-BE49-F238E27FC236}">
                <a16:creationId xmlns:a16="http://schemas.microsoft.com/office/drawing/2014/main" id="{9D645221-5682-3B8C-9C04-A402DB340810}"/>
              </a:ext>
            </a:extLst>
          </p:cNvPr>
          <p:cNvSpPr txBox="1"/>
          <p:nvPr/>
        </p:nvSpPr>
        <p:spPr>
          <a:xfrm>
            <a:off x="717552" y="5581129"/>
            <a:ext cx="7637093" cy="2308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*Payout rates, charitable deductions and other benefits vary based on a number of factors. </a:t>
            </a:r>
          </a:p>
        </p:txBody>
      </p:sp>
      <p:sp>
        <p:nvSpPr>
          <p:cNvPr id="31" name="Right Arrow 30">
            <a:extLst>
              <a:ext uri="{FF2B5EF4-FFF2-40B4-BE49-F238E27FC236}">
                <a16:creationId xmlns:a16="http://schemas.microsoft.com/office/drawing/2014/main" id="{DA044ECC-A101-E620-1E4D-8AAE628BAD20}"/>
              </a:ext>
            </a:extLst>
          </p:cNvPr>
          <p:cNvSpPr/>
          <p:nvPr/>
        </p:nvSpPr>
        <p:spPr>
          <a:xfrm>
            <a:off x="6095618"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a:extLst>
              <a:ext uri="{FF2B5EF4-FFF2-40B4-BE49-F238E27FC236}">
                <a16:creationId xmlns:a16="http://schemas.microsoft.com/office/drawing/2014/main" id="{D0E4F6DB-BA44-3BB2-F254-2A9AD5EE751F}"/>
              </a:ext>
            </a:extLst>
          </p:cNvPr>
          <p:cNvSpPr/>
          <p:nvPr/>
        </p:nvSpPr>
        <p:spPr>
          <a:xfrm>
            <a:off x="3636511" y="2672891"/>
            <a:ext cx="2309712" cy="411263"/>
          </a:xfrm>
          <a:prstGeom prst="roundRect">
            <a:avLst>
              <a:gd name="adj" fmla="val 50000"/>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33" name="Text Placeholder 9">
            <a:extLst>
              <a:ext uri="{FF2B5EF4-FFF2-40B4-BE49-F238E27FC236}">
                <a16:creationId xmlns:a16="http://schemas.microsoft.com/office/drawing/2014/main" id="{E82D2318-3EEF-B213-738D-481A691284F7}"/>
              </a:ext>
            </a:extLst>
          </p:cNvPr>
          <p:cNvSpPr txBox="1">
            <a:spLocks/>
          </p:cNvSpPr>
          <p:nvPr/>
        </p:nvSpPr>
        <p:spPr>
          <a:xfrm>
            <a:off x="3636512" y="3273014"/>
            <a:ext cx="2309711"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34" name="Text Placeholder 12">
            <a:extLst>
              <a:ext uri="{FF2B5EF4-FFF2-40B4-BE49-F238E27FC236}">
                <a16:creationId xmlns:a16="http://schemas.microsoft.com/office/drawing/2014/main" id="{9A1FE869-C1BD-0477-7D31-0AE7498178B5}"/>
              </a:ext>
            </a:extLst>
          </p:cNvPr>
          <p:cNvSpPr txBox="1">
            <a:spLocks/>
          </p:cNvSpPr>
          <p:nvPr/>
        </p:nvSpPr>
        <p:spPr>
          <a:xfrm>
            <a:off x="3667774" y="2579702"/>
            <a:ext cx="2252293" cy="652268"/>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a:t>Charitable Remainder Trust</a:t>
            </a:r>
          </a:p>
        </p:txBody>
      </p:sp>
      <p:sp>
        <p:nvSpPr>
          <p:cNvPr id="36" name="Right Arrow 35">
            <a:extLst>
              <a:ext uri="{FF2B5EF4-FFF2-40B4-BE49-F238E27FC236}">
                <a16:creationId xmlns:a16="http://schemas.microsoft.com/office/drawing/2014/main" id="{0CCFFA43-E4BB-F79E-757D-823F0F43EF18}"/>
              </a:ext>
            </a:extLst>
          </p:cNvPr>
          <p:cNvSpPr/>
          <p:nvPr/>
        </p:nvSpPr>
        <p:spPr>
          <a:xfrm>
            <a:off x="9055038" y="2702025"/>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a:extLst>
              <a:ext uri="{FF2B5EF4-FFF2-40B4-BE49-F238E27FC236}">
                <a16:creationId xmlns:a16="http://schemas.microsoft.com/office/drawing/2014/main" id="{79AB72F2-BA16-6D49-AC52-5DFC38564F4A}"/>
              </a:ext>
            </a:extLst>
          </p:cNvPr>
          <p:cNvSpPr/>
          <p:nvPr/>
        </p:nvSpPr>
        <p:spPr>
          <a:xfrm>
            <a:off x="6638266" y="2672891"/>
            <a:ext cx="2309712" cy="411263"/>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38" name="Text Placeholder 9">
            <a:extLst>
              <a:ext uri="{FF2B5EF4-FFF2-40B4-BE49-F238E27FC236}">
                <a16:creationId xmlns:a16="http://schemas.microsoft.com/office/drawing/2014/main" id="{B952A6DE-3DC1-88DF-27ED-9EF9FC18A35D}"/>
              </a:ext>
            </a:extLst>
          </p:cNvPr>
          <p:cNvSpPr txBox="1">
            <a:spLocks/>
          </p:cNvSpPr>
          <p:nvPr/>
        </p:nvSpPr>
        <p:spPr>
          <a:xfrm>
            <a:off x="6638266" y="3273014"/>
            <a:ext cx="2330557" cy="2437158"/>
          </a:xfrm>
          <a:prstGeom prst="rect">
            <a:avLst/>
          </a:prstGeom>
        </p:spPr>
        <p:txBody>
          <a:bodyPr lIns="91440" tIns="45720" rIns="91440" bIns="45720" anchor="t"/>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dirty="0">
                <a:latin typeface="Basis Grt for Thrivent"/>
                <a:cs typeface="Basis Grt for Thrivent" panose="020B0503030604040103" pitchFamily="34" charset="0"/>
              </a:rPr>
              <a:t>Distributions from the endowment fund support endowment’s charitable mission</a:t>
            </a:r>
          </a:p>
          <a:p>
            <a:pPr>
              <a:defRPr/>
            </a:pPr>
            <a:endParaRPr lang="en-US">
              <a:latin typeface="Basis Grt for Thrivent" panose="020B0503030604040103" pitchFamily="34" charset="0"/>
              <a:cs typeface="Basis Grt for Thrivent" panose="020B0503030604040103" pitchFamily="34" charset="0"/>
            </a:endParaRPr>
          </a:p>
        </p:txBody>
      </p:sp>
      <p:sp>
        <p:nvSpPr>
          <p:cNvPr id="39" name="Text Placeholder 12">
            <a:extLst>
              <a:ext uri="{FF2B5EF4-FFF2-40B4-BE49-F238E27FC236}">
                <a16:creationId xmlns:a16="http://schemas.microsoft.com/office/drawing/2014/main" id="{49795866-CF4B-B119-018A-8CB1F7471F6F}"/>
              </a:ext>
            </a:extLst>
          </p:cNvPr>
          <p:cNvSpPr txBox="1">
            <a:spLocks/>
          </p:cNvSpPr>
          <p:nvPr/>
        </p:nvSpPr>
        <p:spPr>
          <a:xfrm>
            <a:off x="6638267" y="2736212"/>
            <a:ext cx="2309711"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Endowment Fund</a:t>
            </a:r>
          </a:p>
        </p:txBody>
      </p:sp>
      <p:sp>
        <p:nvSpPr>
          <p:cNvPr id="42" name="Rounded Rectangle 41">
            <a:extLst>
              <a:ext uri="{FF2B5EF4-FFF2-40B4-BE49-F238E27FC236}">
                <a16:creationId xmlns:a16="http://schemas.microsoft.com/office/drawing/2014/main" id="{F4950A06-A19F-7685-4944-15A5BF6AF5C3}"/>
              </a:ext>
            </a:extLst>
          </p:cNvPr>
          <p:cNvSpPr/>
          <p:nvPr/>
        </p:nvSpPr>
        <p:spPr>
          <a:xfrm>
            <a:off x="9616575" y="2672891"/>
            <a:ext cx="2309712" cy="411263"/>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43" name="Text Placeholder 9">
            <a:extLst>
              <a:ext uri="{FF2B5EF4-FFF2-40B4-BE49-F238E27FC236}">
                <a16:creationId xmlns:a16="http://schemas.microsoft.com/office/drawing/2014/main" id="{23562178-EB17-BB4B-A74F-FCCA9CE57CA4}"/>
              </a:ext>
            </a:extLst>
          </p:cNvPr>
          <p:cNvSpPr txBox="1">
            <a:spLocks/>
          </p:cNvSpPr>
          <p:nvPr/>
        </p:nvSpPr>
        <p:spPr>
          <a:xfrm>
            <a:off x="9641954" y="3273014"/>
            <a:ext cx="2284333"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sp>
        <p:nvSpPr>
          <p:cNvPr id="44" name="Text Placeholder 12">
            <a:extLst>
              <a:ext uri="{FF2B5EF4-FFF2-40B4-BE49-F238E27FC236}">
                <a16:creationId xmlns:a16="http://schemas.microsoft.com/office/drawing/2014/main" id="{D2628E9E-7AD5-9AB9-4DE8-6A63DC4BA954}"/>
              </a:ext>
            </a:extLst>
          </p:cNvPr>
          <p:cNvSpPr txBox="1">
            <a:spLocks/>
          </p:cNvSpPr>
          <p:nvPr/>
        </p:nvSpPr>
        <p:spPr>
          <a:xfrm>
            <a:off x="9616576" y="2736212"/>
            <a:ext cx="230971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chemeClr val="tx2"/>
                </a:solidFill>
              </a:rPr>
              <a:t>Charitable Support</a:t>
            </a:r>
          </a:p>
        </p:txBody>
      </p:sp>
      <p:pic>
        <p:nvPicPr>
          <p:cNvPr id="47" name="Graphic 46">
            <a:extLst>
              <a:ext uri="{FF2B5EF4-FFF2-40B4-BE49-F238E27FC236}">
                <a16:creationId xmlns:a16="http://schemas.microsoft.com/office/drawing/2014/main" id="{D0D31CC5-24A1-9A5F-19D3-AB2DB825EE1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95862" y="1884715"/>
            <a:ext cx="640360" cy="640360"/>
          </a:xfrm>
          <a:prstGeom prst="rect">
            <a:avLst/>
          </a:prstGeom>
        </p:spPr>
      </p:pic>
      <p:pic>
        <p:nvPicPr>
          <p:cNvPr id="48" name="Graphic 47">
            <a:extLst>
              <a:ext uri="{FF2B5EF4-FFF2-40B4-BE49-F238E27FC236}">
                <a16:creationId xmlns:a16="http://schemas.microsoft.com/office/drawing/2014/main" id="{B549D478-0175-2FC6-7058-5B934185EC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733584" y="1947112"/>
            <a:ext cx="640360" cy="640360"/>
          </a:xfrm>
          <a:prstGeom prst="rect">
            <a:avLst/>
          </a:prstGeom>
        </p:spPr>
      </p:pic>
      <p:sp>
        <p:nvSpPr>
          <p:cNvPr id="7" name="Text Placeholder 9">
            <a:extLst>
              <a:ext uri="{FF2B5EF4-FFF2-40B4-BE49-F238E27FC236}">
                <a16:creationId xmlns:a16="http://schemas.microsoft.com/office/drawing/2014/main" id="{BFFF71E2-4B74-3450-00EB-57D7C6104AB0}"/>
              </a:ext>
            </a:extLst>
          </p:cNvPr>
          <p:cNvSpPr txBox="1">
            <a:spLocks/>
          </p:cNvSpPr>
          <p:nvPr/>
        </p:nvSpPr>
        <p:spPr>
          <a:xfrm>
            <a:off x="3636511" y="3273014"/>
            <a:ext cx="2330557" cy="172450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atin typeface="Basis Grt for Thrivent" panose="020B0503030604040103" pitchFamily="34" charset="0"/>
                <a:cs typeface="Basis Grt for Thrivent" panose="020B0503030604040103" pitchFamily="34" charset="0"/>
              </a:rPr>
              <a:t>Remainder goes to endowment fund upon donors’ death*</a:t>
            </a:r>
          </a:p>
        </p:txBody>
      </p:sp>
      <p:sp>
        <p:nvSpPr>
          <p:cNvPr id="8" name="Text Placeholder 9">
            <a:extLst>
              <a:ext uri="{FF2B5EF4-FFF2-40B4-BE49-F238E27FC236}">
                <a16:creationId xmlns:a16="http://schemas.microsoft.com/office/drawing/2014/main" id="{5B7ABFC4-A4AC-65AF-53E0-BE70ABCC655A}"/>
              </a:ext>
            </a:extLst>
          </p:cNvPr>
          <p:cNvSpPr txBox="1">
            <a:spLocks/>
          </p:cNvSpPr>
          <p:nvPr/>
        </p:nvSpPr>
        <p:spPr>
          <a:xfrm>
            <a:off x="9617440" y="3273014"/>
            <a:ext cx="2330557" cy="2437158"/>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latin typeface="Basis Grt for Thrivent" panose="020B0503030604040103" pitchFamily="34" charset="0"/>
              <a:cs typeface="Basis Grt for Thrivent" panose="020B0503030604040103" pitchFamily="34" charset="0"/>
            </a:endParaRPr>
          </a:p>
        </p:txBody>
      </p:sp>
      <p:pic>
        <p:nvPicPr>
          <p:cNvPr id="10" name="Graphic 9">
            <a:extLst>
              <a:ext uri="{FF2B5EF4-FFF2-40B4-BE49-F238E27FC236}">
                <a16:creationId xmlns:a16="http://schemas.microsoft.com/office/drawing/2014/main" id="{A25ACE65-FE86-F334-A24F-45D019DEAE7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638266" y="1904348"/>
            <a:ext cx="640360" cy="640360"/>
          </a:xfrm>
          <a:prstGeom prst="rect">
            <a:avLst/>
          </a:prstGeom>
        </p:spPr>
      </p:pic>
    </p:spTree>
    <p:extLst>
      <p:ext uri="{BB962C8B-B14F-4D97-AF65-F5344CB8AC3E}">
        <p14:creationId xmlns:p14="http://schemas.microsoft.com/office/powerpoint/2010/main" val="22168526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36560-6EC5-C3B5-F715-5D41D7F3A96F}"/>
              </a:ext>
            </a:extLst>
          </p:cNvPr>
          <p:cNvSpPr>
            <a:spLocks noGrp="1"/>
          </p:cNvSpPr>
          <p:nvPr>
            <p:ph type="title"/>
          </p:nvPr>
        </p:nvSpPr>
        <p:spPr>
          <a:xfrm>
            <a:off x="635001" y="2133599"/>
            <a:ext cx="4772742" cy="2890684"/>
          </a:xfrm>
        </p:spPr>
        <p:txBody>
          <a:bodyPr/>
          <a:lstStyle/>
          <a:p>
            <a:r>
              <a:rPr lang="en-US" sz="3600"/>
              <a:t>Together, we can grow future support for our organization to continue to fulfill its mission. </a:t>
            </a:r>
            <a:br>
              <a:rPr lang="en-US" sz="3600"/>
            </a:br>
            <a:endParaRPr lang="en-US"/>
          </a:p>
        </p:txBody>
      </p:sp>
      <p:sp>
        <p:nvSpPr>
          <p:cNvPr id="5" name="Footer Placeholder 4">
            <a:extLst>
              <a:ext uri="{FF2B5EF4-FFF2-40B4-BE49-F238E27FC236}">
                <a16:creationId xmlns:a16="http://schemas.microsoft.com/office/drawing/2014/main" id="{925635E3-38B6-A21B-DAA9-A215367274D8}"/>
              </a:ext>
            </a:extLst>
          </p:cNvPr>
          <p:cNvSpPr>
            <a:spLocks noGrp="1"/>
          </p:cNvSpPr>
          <p:nvPr>
            <p:ph type="ftr" sz="quarter" idx="32"/>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F3C99465-2A57-E7E5-3A64-8092A0B87E77}"/>
              </a:ext>
            </a:extLst>
          </p:cNvPr>
          <p:cNvSpPr>
            <a:spLocks noGrp="1"/>
          </p:cNvSpPr>
          <p:nvPr>
            <p:ph type="sldNum" sz="quarter" idx="33"/>
          </p:nvPr>
        </p:nvSpPr>
        <p:spPr/>
        <p:txBody>
          <a:bodyPr/>
          <a:lstStyle/>
          <a:p>
            <a:fld id="{D7756E16-444E-B644-B3D8-50D596555EAF}" type="slidenum">
              <a:rPr lang="en-US" smtClean="0"/>
              <a:pPr/>
              <a:t>27</a:t>
            </a:fld>
            <a:endParaRPr lang="en-US"/>
          </a:p>
        </p:txBody>
      </p:sp>
    </p:spTree>
    <p:extLst>
      <p:ext uri="{BB962C8B-B14F-4D97-AF65-F5344CB8AC3E}">
        <p14:creationId xmlns:p14="http://schemas.microsoft.com/office/powerpoint/2010/main" val="28870471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A980948B-AF5A-B02F-1A52-9189D4109A88}"/>
              </a:ext>
            </a:extLst>
          </p:cNvPr>
          <p:cNvSpPr>
            <a:spLocks noGrp="1"/>
          </p:cNvSpPr>
          <p:nvPr>
            <p:ph type="title"/>
          </p:nvPr>
        </p:nvSpPr>
        <p:spPr>
          <a:xfrm>
            <a:off x="635000" y="1910341"/>
            <a:ext cx="5308600" cy="556012"/>
          </a:xfrm>
        </p:spPr>
        <p:txBody>
          <a:bodyPr anchor="t">
            <a:noAutofit/>
          </a:bodyPr>
          <a:lstStyle/>
          <a:p>
            <a:r>
              <a:rPr lang="en-US" sz="4800"/>
              <a:t>About </a:t>
            </a:r>
            <a:br>
              <a:rPr lang="en-US" sz="4800"/>
            </a:br>
            <a:r>
              <a:rPr lang="en-US" sz="4800"/>
              <a:t>Thrivent Charitable</a:t>
            </a:r>
          </a:p>
        </p:txBody>
      </p:sp>
      <p:sp>
        <p:nvSpPr>
          <p:cNvPr id="5" name="Footer Placeholder 4">
            <a:extLst>
              <a:ext uri="{FF2B5EF4-FFF2-40B4-BE49-F238E27FC236}">
                <a16:creationId xmlns:a16="http://schemas.microsoft.com/office/drawing/2014/main" id="{CACC46F2-83EC-538C-64E2-23DFA33C1CEB}"/>
              </a:ext>
            </a:extLst>
          </p:cNvPr>
          <p:cNvSpPr>
            <a:spLocks noGrp="1"/>
          </p:cNvSpPr>
          <p:nvPr>
            <p:ph type="ftr" sz="quarter" idx="30"/>
          </p:nvPr>
        </p:nvSpPr>
        <p:spPr/>
        <p:txBody>
          <a:bodyPr anchor="ctr">
            <a:normAutofit fontScale="92500"/>
          </a:bodyPr>
          <a:lstStyle/>
          <a:p>
            <a:pPr>
              <a:spcAft>
                <a:spcPts val="600"/>
              </a:spcAft>
            </a:pPr>
            <a:r>
              <a:rPr lang="en-US"/>
              <a:t>©2025 Thrivent Charitable™ | For internal use only. Not to be shown or distributed to the public.</a:t>
            </a:r>
          </a:p>
        </p:txBody>
      </p:sp>
      <p:sp>
        <p:nvSpPr>
          <p:cNvPr id="6" name="Slide Number Placeholder 5">
            <a:extLst>
              <a:ext uri="{FF2B5EF4-FFF2-40B4-BE49-F238E27FC236}">
                <a16:creationId xmlns:a16="http://schemas.microsoft.com/office/drawing/2014/main" id="{318374DD-538B-B1D5-770D-7FEC1CF83030}"/>
              </a:ext>
            </a:extLst>
          </p:cNvPr>
          <p:cNvSpPr>
            <a:spLocks noGrp="1"/>
          </p:cNvSpPr>
          <p:nvPr>
            <p:ph type="sldNum" sz="quarter" idx="31"/>
          </p:nvPr>
        </p:nvSpPr>
        <p:spPr/>
        <p:txBody>
          <a:bodyPr anchor="ctr">
            <a:normAutofit/>
          </a:bodyPr>
          <a:lstStyle/>
          <a:p>
            <a:pPr>
              <a:spcAft>
                <a:spcPts val="600"/>
              </a:spcAft>
            </a:pPr>
            <a:fld id="{D7756E16-444E-B644-B3D8-50D596555EAF}" type="slidenum">
              <a:rPr lang="en-US" smtClean="0"/>
              <a:pPr>
                <a:spcAft>
                  <a:spcPts val="600"/>
                </a:spcAft>
              </a:pPr>
              <a:t>28</a:t>
            </a:fld>
            <a:endParaRPr lang="en-US"/>
          </a:p>
        </p:txBody>
      </p:sp>
      <p:sp>
        <p:nvSpPr>
          <p:cNvPr id="15" name="Text Placeholder 14">
            <a:extLst>
              <a:ext uri="{FF2B5EF4-FFF2-40B4-BE49-F238E27FC236}">
                <a16:creationId xmlns:a16="http://schemas.microsoft.com/office/drawing/2014/main" id="{69C35922-4EE4-E2AF-8A09-82E9DD9D0392}"/>
              </a:ext>
            </a:extLst>
          </p:cNvPr>
          <p:cNvSpPr>
            <a:spLocks noGrp="1"/>
          </p:cNvSpPr>
          <p:nvPr>
            <p:ph type="body" sz="quarter" idx="34"/>
          </p:nvPr>
        </p:nvSpPr>
        <p:spPr>
          <a:xfrm>
            <a:off x="6496050" y="1830372"/>
            <a:ext cx="5060950" cy="3089971"/>
          </a:xfrm>
        </p:spPr>
        <p:txBody>
          <a:bodyPr>
            <a:noAutofit/>
          </a:bodyPr>
          <a:lstStyle/>
          <a:p>
            <a:r>
              <a:rPr lang="en-US"/>
              <a:t>Thrivent Charitable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a:p>
            <a:endParaRPr lang="en-US"/>
          </a:p>
        </p:txBody>
      </p:sp>
    </p:spTree>
    <p:extLst>
      <p:ext uri="{BB962C8B-B14F-4D97-AF65-F5344CB8AC3E}">
        <p14:creationId xmlns:p14="http://schemas.microsoft.com/office/powerpoint/2010/main" val="1466355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7847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FDD80B35-E5FD-7E19-519E-C4D547835322}"/>
              </a:ext>
            </a:extLst>
          </p:cNvPr>
          <p:cNvSpPr>
            <a:spLocks noGrp="1"/>
          </p:cNvSpPr>
          <p:nvPr>
            <p:ph type="title"/>
          </p:nvPr>
        </p:nvSpPr>
        <p:spPr>
          <a:xfrm>
            <a:off x="3468338" y="1981137"/>
            <a:ext cx="8662194" cy="1186724"/>
          </a:xfrm>
        </p:spPr>
        <p:txBody>
          <a:bodyPr/>
          <a:lstStyle/>
          <a:p>
            <a:r>
              <a:rPr lang="en-US" sz="4400"/>
              <a:t>“We believe it’s critical </a:t>
            </a:r>
            <a:br>
              <a:rPr lang="en-US" sz="4400"/>
            </a:br>
            <a:r>
              <a:rPr lang="en-US" sz="4400"/>
              <a:t>for organizations </a:t>
            </a:r>
            <a:br>
              <a:rPr lang="en-US" sz="4400"/>
            </a:br>
            <a:r>
              <a:rPr lang="en-US" sz="4400"/>
              <a:t>to have continual support </a:t>
            </a:r>
            <a:br>
              <a:rPr lang="en-US" sz="4400"/>
            </a:br>
            <a:r>
              <a:rPr lang="en-US" sz="4400"/>
              <a:t>on a yearly basis.”</a:t>
            </a:r>
            <a:br>
              <a:rPr lang="en-US" sz="4400"/>
            </a:br>
            <a:endParaRPr lang="en-US" sz="4400"/>
          </a:p>
        </p:txBody>
      </p:sp>
      <p:sp>
        <p:nvSpPr>
          <p:cNvPr id="3" name="Footer Placeholder 2">
            <a:extLst>
              <a:ext uri="{FF2B5EF4-FFF2-40B4-BE49-F238E27FC236}">
                <a16:creationId xmlns:a16="http://schemas.microsoft.com/office/drawing/2014/main" id="{671278D1-CF32-5AA5-2DEF-C66BAEE984B6}"/>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4" name="Slide Number Placeholder 3">
            <a:extLst>
              <a:ext uri="{FF2B5EF4-FFF2-40B4-BE49-F238E27FC236}">
                <a16:creationId xmlns:a16="http://schemas.microsoft.com/office/drawing/2014/main" id="{E8979888-510D-18A6-E3ED-D5578F75CCAC}"/>
              </a:ext>
            </a:extLst>
          </p:cNvPr>
          <p:cNvSpPr>
            <a:spLocks noGrp="1"/>
          </p:cNvSpPr>
          <p:nvPr>
            <p:ph type="sldNum" sz="quarter" idx="31"/>
          </p:nvPr>
        </p:nvSpPr>
        <p:spPr/>
        <p:txBody>
          <a:bodyPr/>
          <a:lstStyle/>
          <a:p>
            <a:fld id="{D7756E16-444E-B644-B3D8-50D596555EAF}" type="slidenum">
              <a:rPr lang="en-US" smtClean="0"/>
              <a:pPr/>
              <a:t>3</a:t>
            </a:fld>
            <a:endParaRPr lang="en-US"/>
          </a:p>
        </p:txBody>
      </p:sp>
      <p:sp>
        <p:nvSpPr>
          <p:cNvPr id="12" name="Text Placeholder 4">
            <a:extLst>
              <a:ext uri="{FF2B5EF4-FFF2-40B4-BE49-F238E27FC236}">
                <a16:creationId xmlns:a16="http://schemas.microsoft.com/office/drawing/2014/main" id="{D861EBB6-A3C0-D991-1FF8-E3AEB706EF92}"/>
              </a:ext>
            </a:extLst>
          </p:cNvPr>
          <p:cNvSpPr>
            <a:spLocks noGrp="1"/>
          </p:cNvSpPr>
          <p:nvPr>
            <p:ph type="body" sz="quarter" idx="32"/>
          </p:nvPr>
        </p:nvSpPr>
        <p:spPr>
          <a:xfrm>
            <a:off x="3966416" y="4679096"/>
            <a:ext cx="7666038" cy="245452"/>
          </a:xfrm>
        </p:spPr>
        <p:txBody>
          <a:bodyPr/>
          <a:lstStyle/>
          <a:p>
            <a:r>
              <a:rPr lang="en-US"/>
              <a:t>JIM &amp; SANDY THOMAS, DONORS</a:t>
            </a:r>
          </a:p>
        </p:txBody>
      </p:sp>
      <p:pic>
        <p:nvPicPr>
          <p:cNvPr id="13" name="Picture 3" descr="O:\David\Presentations\2011 PPT - widescreen\thomases-inset.jpg">
            <a:extLst>
              <a:ext uri="{FF2B5EF4-FFF2-40B4-BE49-F238E27FC236}">
                <a16:creationId xmlns:a16="http://schemas.microsoft.com/office/drawing/2014/main" id="{6AEC5971-3B05-258E-28B4-872C3CECE6A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41" t="4826" r="3978" b="4235"/>
          <a:stretch/>
        </p:blipFill>
        <p:spPr bwMode="auto">
          <a:xfrm>
            <a:off x="1552174" y="2090057"/>
            <a:ext cx="2425595" cy="2398160"/>
          </a:xfrm>
          <a:prstGeom prst="rect">
            <a:avLst/>
          </a:prstGeom>
          <a:solidFill>
            <a:srgbClr val="FFFFFF">
              <a:shade val="85000"/>
            </a:srgbClr>
          </a:solidFill>
          <a:ln w="88900" cap="sq">
            <a:noFill/>
            <a:miter lim="800000"/>
          </a:ln>
          <a:effectLst/>
        </p:spPr>
      </p:pic>
    </p:spTree>
    <p:extLst>
      <p:ext uri="{BB962C8B-B14F-4D97-AF65-F5344CB8AC3E}">
        <p14:creationId xmlns:p14="http://schemas.microsoft.com/office/powerpoint/2010/main" val="3798736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034F3-3865-41B6-2C53-A9AFB35EF423}"/>
              </a:ext>
            </a:extLst>
          </p:cNvPr>
          <p:cNvSpPr>
            <a:spLocks noGrp="1"/>
          </p:cNvSpPr>
          <p:nvPr>
            <p:ph type="title"/>
          </p:nvPr>
        </p:nvSpPr>
        <p:spPr/>
        <p:txBody>
          <a:bodyPr/>
          <a:lstStyle/>
          <a:p>
            <a:r>
              <a:rPr lang="en-US"/>
              <a:t>Disclosure/Disclaimer</a:t>
            </a:r>
          </a:p>
        </p:txBody>
      </p:sp>
      <p:sp>
        <p:nvSpPr>
          <p:cNvPr id="3" name="Footer Placeholder 2">
            <a:extLst>
              <a:ext uri="{FF2B5EF4-FFF2-40B4-BE49-F238E27FC236}">
                <a16:creationId xmlns:a16="http://schemas.microsoft.com/office/drawing/2014/main" id="{A08B1D27-C26B-0318-2EDB-94331F9A5284}"/>
              </a:ext>
            </a:extLst>
          </p:cNvPr>
          <p:cNvSpPr>
            <a:spLocks noGrp="1"/>
          </p:cNvSpPr>
          <p:nvPr>
            <p:ph type="ftr" sz="quarter" idx="36"/>
          </p:nvPr>
        </p:nvSpPr>
        <p:spPr>
          <a:xfrm>
            <a:off x="1033936" y="6435784"/>
            <a:ext cx="4513935" cy="200686"/>
          </a:xfrm>
        </p:spPr>
        <p:txBody>
          <a:bodyPr/>
          <a:lstStyle/>
          <a:p>
            <a:r>
              <a:rPr lang="en-US"/>
              <a:t>©2025 Thrivent Charitable™ | All rights reserved. Do not distribute without authorization.</a:t>
            </a:r>
          </a:p>
        </p:txBody>
      </p:sp>
      <p:sp>
        <p:nvSpPr>
          <p:cNvPr id="4" name="Slide Number Placeholder 3">
            <a:extLst>
              <a:ext uri="{FF2B5EF4-FFF2-40B4-BE49-F238E27FC236}">
                <a16:creationId xmlns:a16="http://schemas.microsoft.com/office/drawing/2014/main" id="{BB273BA5-A430-5DAA-1937-110F8B3B4070}"/>
              </a:ext>
            </a:extLst>
          </p:cNvPr>
          <p:cNvSpPr>
            <a:spLocks noGrp="1"/>
          </p:cNvSpPr>
          <p:nvPr>
            <p:ph type="sldNum" sz="quarter" idx="37"/>
          </p:nvPr>
        </p:nvSpPr>
        <p:spPr/>
        <p:txBody>
          <a:bodyPr/>
          <a:lstStyle/>
          <a:p>
            <a:fld id="{D7756E16-444E-B644-B3D8-50D596555EAF}" type="slidenum">
              <a:rPr lang="en-US" smtClean="0"/>
              <a:pPr/>
              <a:t>30</a:t>
            </a:fld>
            <a:endParaRPr lang="en-US"/>
          </a:p>
        </p:txBody>
      </p:sp>
      <p:sp>
        <p:nvSpPr>
          <p:cNvPr id="5" name="Text Placeholder 4">
            <a:extLst>
              <a:ext uri="{FF2B5EF4-FFF2-40B4-BE49-F238E27FC236}">
                <a16:creationId xmlns:a16="http://schemas.microsoft.com/office/drawing/2014/main" id="{E45F6253-69C4-6759-A9BB-F87B3815F951}"/>
              </a:ext>
            </a:extLst>
          </p:cNvPr>
          <p:cNvSpPr>
            <a:spLocks noGrp="1"/>
          </p:cNvSpPr>
          <p:nvPr>
            <p:ph type="body" sz="quarter" idx="38"/>
          </p:nvPr>
        </p:nvSpPr>
        <p:spPr>
          <a:xfrm>
            <a:off x="635000" y="1629152"/>
            <a:ext cx="11252200" cy="4593849"/>
          </a:xfrm>
        </p:spPr>
        <p:txBody>
          <a:bodyPr/>
          <a:lstStyle/>
          <a:p>
            <a:pPr>
              <a:spcBef>
                <a:spcPts val="1600"/>
              </a:spcBef>
            </a:pPr>
            <a:r>
              <a:rPr lang="en-US" sz="1100"/>
              <a:t>Thrivent Charitable™, the marketing name for Thrivent Charitable Impact &amp; Investing®, is a public charity that serves individuals, organizations and the community through charitable planning, donor-advised funds and endowments. Thrivent Charitable works collaboratively with Thrivent and its financial advisors. It is a separate legal entity from Thrivent, the marketing name for Thrivent Financial for Lutherans.</a:t>
            </a:r>
          </a:p>
          <a:p>
            <a:pPr>
              <a:spcBef>
                <a:spcPts val="1600"/>
              </a:spcBef>
            </a:pPr>
            <a:r>
              <a:rPr lang="en-US" sz="1100"/>
              <a:t>Insurance products, securities and investment advisory services are provided by appropriately appointed and licensed financial advisors and professionals. Only individuals who are financial advisors are credentialed to provide investment advisory services. Visit </a:t>
            </a:r>
            <a:r>
              <a:rPr lang="en-US" sz="1100" err="1"/>
              <a:t>Thrivent.com</a:t>
            </a:r>
            <a:r>
              <a:rPr lang="en-US" sz="1100"/>
              <a:t> or FINRA’s Broker Check for more information about Thrivent’s financial advisors.</a:t>
            </a:r>
          </a:p>
          <a:p>
            <a:pPr>
              <a:spcBef>
                <a:spcPts val="1600"/>
              </a:spcBef>
            </a:pPr>
            <a:r>
              <a:rPr lang="en-US" sz="1100"/>
              <a:t>Donors must itemize deductions to receive a charitable income tax deduction. Charitable giving can result in tax, legal and financial consequences. Thrivent, its financial professionals, and Thrivent Charitable Impact &amp; Investing ®, do not provide legal, accounting, or tax advice. Consult your attorney or tax professional. </a:t>
            </a:r>
          </a:p>
          <a:p>
            <a:pPr>
              <a:spcBef>
                <a:spcPts val="1600"/>
              </a:spcBef>
            </a:pPr>
            <a:r>
              <a:rPr lang="en-US" sz="1100"/>
              <a:t>To ensure compliance with IRS requirements, be aware that any U.S. federal tax advice that may be contained in this brochure is not intended to be used, and cannot be used, for the purpose of (</a:t>
            </a:r>
            <a:r>
              <a:rPr lang="en-US" sz="1100" err="1"/>
              <a:t>i</a:t>
            </a:r>
            <a:r>
              <a:rPr lang="en-US" sz="1100"/>
              <a:t>) avoiding penalties under the Internal Revenue Code or (ii) promoting, marketing and recommending another party to any transaction or matter addressed herein. </a:t>
            </a:r>
          </a:p>
          <a:p>
            <a:pPr>
              <a:spcBef>
                <a:spcPts val="1600"/>
              </a:spcBef>
            </a:pPr>
            <a:r>
              <a:rPr lang="en-US" sz="1100"/>
              <a:t>Thrivent and its financial advisors and professionals do not provide legal, accounting or tax advice. Consult your attorney or tax professional.</a:t>
            </a:r>
          </a:p>
          <a:p>
            <a:pPr>
              <a:spcBef>
                <a:spcPts val="1600"/>
              </a:spcBef>
            </a:pPr>
            <a:r>
              <a:rPr lang="en-US" sz="1100"/>
              <a:t>The donor’s experience may not be the same as other donors and does not indicate future performance or success.</a:t>
            </a:r>
          </a:p>
        </p:txBody>
      </p:sp>
      <p:sp>
        <p:nvSpPr>
          <p:cNvPr id="6" name="TextBox 5">
            <a:extLst>
              <a:ext uri="{FF2B5EF4-FFF2-40B4-BE49-F238E27FC236}">
                <a16:creationId xmlns:a16="http://schemas.microsoft.com/office/drawing/2014/main" id="{92D16FB6-9919-8E5E-9B7D-3C89FDD43B93}"/>
              </a:ext>
            </a:extLst>
          </p:cNvPr>
          <p:cNvSpPr txBox="1"/>
          <p:nvPr/>
        </p:nvSpPr>
        <p:spPr>
          <a:xfrm>
            <a:off x="10782370" y="6188040"/>
            <a:ext cx="6098582" cy="215444"/>
          </a:xfrm>
          <a:prstGeom prst="rect">
            <a:avLst/>
          </a:prstGeom>
          <a:noFill/>
        </p:spPr>
        <p:txBody>
          <a:bodyPr wrap="square">
            <a:spAutoFit/>
          </a:bodyPr>
          <a:lstStyle/>
          <a:p>
            <a:r>
              <a:rPr lang="en-US" sz="800"/>
              <a:t>3483479.6</a:t>
            </a:r>
          </a:p>
        </p:txBody>
      </p:sp>
    </p:spTree>
    <p:extLst>
      <p:ext uri="{BB962C8B-B14F-4D97-AF65-F5344CB8AC3E}">
        <p14:creationId xmlns:p14="http://schemas.microsoft.com/office/powerpoint/2010/main" val="2465597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19">
            <a:extLst>
              <a:ext uri="{FF2B5EF4-FFF2-40B4-BE49-F238E27FC236}">
                <a16:creationId xmlns:a16="http://schemas.microsoft.com/office/drawing/2014/main" id="{5F6A9A4A-40D8-CCBE-D4EB-FA6842005E58}"/>
              </a:ext>
            </a:extLst>
          </p:cNvPr>
          <p:cNvSpPr>
            <a:spLocks noGrp="1"/>
          </p:cNvSpPr>
          <p:nvPr>
            <p:ph type="sldNum" sz="quarter" idx="12"/>
          </p:nvPr>
        </p:nvSpPr>
        <p:spPr/>
        <p:txBody>
          <a:bodyPr/>
          <a:lstStyle/>
          <a:p>
            <a:fld id="{D7756E16-444E-B644-B3D8-50D596555EAF}" type="slidenum">
              <a:rPr lang="en-US" smtClean="0"/>
              <a:pPr/>
              <a:t>4</a:t>
            </a:fld>
            <a:endParaRPr lang="en-US"/>
          </a:p>
        </p:txBody>
      </p:sp>
      <p:sp>
        <p:nvSpPr>
          <p:cNvPr id="21" name="Title 20">
            <a:extLst>
              <a:ext uri="{FF2B5EF4-FFF2-40B4-BE49-F238E27FC236}">
                <a16:creationId xmlns:a16="http://schemas.microsoft.com/office/drawing/2014/main" id="{F467E29D-3191-3A50-A7C4-DC7E4D662B5E}"/>
              </a:ext>
            </a:extLst>
          </p:cNvPr>
          <p:cNvSpPr>
            <a:spLocks noGrp="1"/>
          </p:cNvSpPr>
          <p:nvPr>
            <p:ph type="title"/>
          </p:nvPr>
        </p:nvSpPr>
        <p:spPr/>
        <p:txBody>
          <a:bodyPr/>
          <a:lstStyle/>
          <a:p>
            <a:endParaRPr lang="en-US"/>
          </a:p>
        </p:txBody>
      </p:sp>
      <p:sp>
        <p:nvSpPr>
          <p:cNvPr id="27" name="Text Placeholder 26">
            <a:extLst>
              <a:ext uri="{FF2B5EF4-FFF2-40B4-BE49-F238E27FC236}">
                <a16:creationId xmlns:a16="http://schemas.microsoft.com/office/drawing/2014/main" id="{425EC6A3-36E2-4EC7-1FE4-4A97F757CC94}"/>
              </a:ext>
            </a:extLst>
          </p:cNvPr>
          <p:cNvSpPr>
            <a:spLocks noGrp="1"/>
          </p:cNvSpPr>
          <p:nvPr>
            <p:ph type="body" idx="21"/>
          </p:nvPr>
        </p:nvSpPr>
        <p:spPr>
          <a:xfrm>
            <a:off x="629627" y="1931739"/>
            <a:ext cx="4329561" cy="582583"/>
          </a:xfrm>
        </p:spPr>
        <p:txBody>
          <a:bodyPr/>
          <a:lstStyle/>
          <a:p>
            <a:r>
              <a:rPr lang="en-US" b="0"/>
              <a:t>Role of an endowment fund</a:t>
            </a:r>
            <a:endParaRPr lang="en-US"/>
          </a:p>
        </p:txBody>
      </p:sp>
      <p:sp>
        <p:nvSpPr>
          <p:cNvPr id="28" name="Text Placeholder 27">
            <a:extLst>
              <a:ext uri="{FF2B5EF4-FFF2-40B4-BE49-F238E27FC236}">
                <a16:creationId xmlns:a16="http://schemas.microsoft.com/office/drawing/2014/main" id="{4D052F0C-14E1-5A10-47AC-279AA1B3E126}"/>
              </a:ext>
            </a:extLst>
          </p:cNvPr>
          <p:cNvSpPr>
            <a:spLocks noGrp="1"/>
          </p:cNvSpPr>
          <p:nvPr>
            <p:ph type="body" idx="22"/>
          </p:nvPr>
        </p:nvSpPr>
        <p:spPr>
          <a:xfrm>
            <a:off x="8149780" y="1768710"/>
            <a:ext cx="1351995" cy="505619"/>
          </a:xfrm>
        </p:spPr>
        <p:txBody>
          <a:bodyPr/>
          <a:lstStyle/>
          <a:p>
            <a:r>
              <a:rPr lang="en-US"/>
              <a:t>01</a:t>
            </a:r>
          </a:p>
        </p:txBody>
      </p:sp>
      <p:sp>
        <p:nvSpPr>
          <p:cNvPr id="29" name="Text Placeholder 28">
            <a:extLst>
              <a:ext uri="{FF2B5EF4-FFF2-40B4-BE49-F238E27FC236}">
                <a16:creationId xmlns:a16="http://schemas.microsoft.com/office/drawing/2014/main" id="{37CC2C3A-3F87-723E-81FE-7D1B4653E8BF}"/>
              </a:ext>
            </a:extLst>
          </p:cNvPr>
          <p:cNvSpPr>
            <a:spLocks noGrp="1"/>
          </p:cNvSpPr>
          <p:nvPr>
            <p:ph type="body" idx="24"/>
          </p:nvPr>
        </p:nvSpPr>
        <p:spPr>
          <a:xfrm>
            <a:off x="8149780" y="2858955"/>
            <a:ext cx="1351995" cy="505619"/>
          </a:xfrm>
        </p:spPr>
        <p:txBody>
          <a:bodyPr/>
          <a:lstStyle/>
          <a:p>
            <a:r>
              <a:rPr lang="en-US"/>
              <a:t>02</a:t>
            </a:r>
          </a:p>
        </p:txBody>
      </p:sp>
      <p:sp>
        <p:nvSpPr>
          <p:cNvPr id="30" name="Text Placeholder 29">
            <a:extLst>
              <a:ext uri="{FF2B5EF4-FFF2-40B4-BE49-F238E27FC236}">
                <a16:creationId xmlns:a16="http://schemas.microsoft.com/office/drawing/2014/main" id="{A99D78FF-EACC-11A3-CD96-AA9BE6314A1B}"/>
              </a:ext>
            </a:extLst>
          </p:cNvPr>
          <p:cNvSpPr>
            <a:spLocks noGrp="1"/>
          </p:cNvSpPr>
          <p:nvPr>
            <p:ph type="body" idx="26"/>
          </p:nvPr>
        </p:nvSpPr>
        <p:spPr>
          <a:xfrm>
            <a:off x="8149780" y="3949202"/>
            <a:ext cx="1351995" cy="505619"/>
          </a:xfrm>
        </p:spPr>
        <p:txBody>
          <a:bodyPr/>
          <a:lstStyle/>
          <a:p>
            <a:r>
              <a:rPr lang="en-US"/>
              <a:t>03</a:t>
            </a:r>
          </a:p>
        </p:txBody>
      </p:sp>
      <p:sp>
        <p:nvSpPr>
          <p:cNvPr id="32" name="Text Placeholder 31">
            <a:extLst>
              <a:ext uri="{FF2B5EF4-FFF2-40B4-BE49-F238E27FC236}">
                <a16:creationId xmlns:a16="http://schemas.microsoft.com/office/drawing/2014/main" id="{E4D9A846-EAF8-35E1-FBCA-A46EA4E20E60}"/>
              </a:ext>
            </a:extLst>
          </p:cNvPr>
          <p:cNvSpPr>
            <a:spLocks noGrp="1"/>
          </p:cNvSpPr>
          <p:nvPr>
            <p:ph type="body" idx="29"/>
          </p:nvPr>
        </p:nvSpPr>
        <p:spPr>
          <a:xfrm>
            <a:off x="629627" y="2983642"/>
            <a:ext cx="4875365" cy="582583"/>
          </a:xfrm>
        </p:spPr>
        <p:txBody>
          <a:bodyPr/>
          <a:lstStyle/>
          <a:p>
            <a:r>
              <a:rPr lang="en-US" b="0"/>
              <a:t>How an endowment fund works</a:t>
            </a:r>
            <a:endParaRPr lang="en-US"/>
          </a:p>
        </p:txBody>
      </p:sp>
      <p:sp>
        <p:nvSpPr>
          <p:cNvPr id="33" name="Text Placeholder 32">
            <a:extLst>
              <a:ext uri="{FF2B5EF4-FFF2-40B4-BE49-F238E27FC236}">
                <a16:creationId xmlns:a16="http://schemas.microsoft.com/office/drawing/2014/main" id="{0FA9FA3A-1FB2-FAA9-A3B0-5BCC15013461}"/>
              </a:ext>
            </a:extLst>
          </p:cNvPr>
          <p:cNvSpPr>
            <a:spLocks noGrp="1"/>
          </p:cNvSpPr>
          <p:nvPr>
            <p:ph type="body" idx="30"/>
          </p:nvPr>
        </p:nvSpPr>
        <p:spPr>
          <a:xfrm>
            <a:off x="629628" y="4083672"/>
            <a:ext cx="3780692" cy="582583"/>
          </a:xfrm>
        </p:spPr>
        <p:txBody>
          <a:bodyPr/>
          <a:lstStyle/>
          <a:p>
            <a:r>
              <a:rPr lang="en-US" b="0"/>
              <a:t>Giving options</a:t>
            </a:r>
            <a:endParaRPr lang="en-US"/>
          </a:p>
        </p:txBody>
      </p:sp>
      <p:sp>
        <p:nvSpPr>
          <p:cNvPr id="19" name="Footer Placeholder 18">
            <a:extLst>
              <a:ext uri="{FF2B5EF4-FFF2-40B4-BE49-F238E27FC236}">
                <a16:creationId xmlns:a16="http://schemas.microsoft.com/office/drawing/2014/main" id="{02666EE9-5DE2-C9E8-C37D-40AE3872AEDF}"/>
              </a:ext>
            </a:extLst>
          </p:cNvPr>
          <p:cNvSpPr>
            <a:spLocks noGrp="1"/>
          </p:cNvSpPr>
          <p:nvPr>
            <p:ph type="ftr" sz="quarter" idx="36"/>
          </p:nvPr>
        </p:nvSpPr>
        <p:spPr/>
        <p:txBody>
          <a:bodyPr/>
          <a:lstStyle/>
          <a:p>
            <a:r>
              <a:rPr lang="en-US"/>
              <a:t>©2025 Thrivent Charitable™ | All rights reserved. Do not distribute without authorization.</a:t>
            </a:r>
          </a:p>
        </p:txBody>
      </p:sp>
      <p:cxnSp>
        <p:nvCxnSpPr>
          <p:cNvPr id="39" name="Straight Connector 38">
            <a:extLst>
              <a:ext uri="{FF2B5EF4-FFF2-40B4-BE49-F238E27FC236}">
                <a16:creationId xmlns:a16="http://schemas.microsoft.com/office/drawing/2014/main" id="{EE56A920-7421-BC4F-594C-3FD40D01A79E}"/>
              </a:ext>
            </a:extLst>
          </p:cNvPr>
          <p:cNvCxnSpPr>
            <a:cxnSpLocks/>
          </p:cNvCxnSpPr>
          <p:nvPr/>
        </p:nvCxnSpPr>
        <p:spPr>
          <a:xfrm>
            <a:off x="632528" y="2444588"/>
            <a:ext cx="892641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3CB61955-305E-F874-B55F-A4B6C63023CC}"/>
              </a:ext>
            </a:extLst>
          </p:cNvPr>
          <p:cNvCxnSpPr>
            <a:cxnSpLocks/>
          </p:cNvCxnSpPr>
          <p:nvPr/>
        </p:nvCxnSpPr>
        <p:spPr>
          <a:xfrm>
            <a:off x="632528" y="3534834"/>
            <a:ext cx="892641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200C0708-90BA-31FC-A909-D2A780BD3249}"/>
              </a:ext>
            </a:extLst>
          </p:cNvPr>
          <p:cNvCxnSpPr>
            <a:cxnSpLocks/>
          </p:cNvCxnSpPr>
          <p:nvPr/>
        </p:nvCxnSpPr>
        <p:spPr>
          <a:xfrm>
            <a:off x="632528" y="4625081"/>
            <a:ext cx="892641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644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B4B5561-F3FE-4783-EE65-7472A5EAF617}"/>
              </a:ext>
            </a:extLst>
          </p:cNvPr>
          <p:cNvSpPr>
            <a:spLocks noGrp="1"/>
          </p:cNvSpPr>
          <p:nvPr>
            <p:ph type="title"/>
          </p:nvPr>
        </p:nvSpPr>
        <p:spPr/>
        <p:txBody>
          <a:bodyPr/>
          <a:lstStyle/>
          <a:p>
            <a:r>
              <a:rPr lang="en-US"/>
              <a:t>Role of an endowment fund</a:t>
            </a:r>
          </a:p>
        </p:txBody>
      </p:sp>
      <p:sp>
        <p:nvSpPr>
          <p:cNvPr id="3" name="Slide Number Placeholder 2">
            <a:extLst>
              <a:ext uri="{FF2B5EF4-FFF2-40B4-BE49-F238E27FC236}">
                <a16:creationId xmlns:a16="http://schemas.microsoft.com/office/drawing/2014/main" id="{CDC02A37-A3E1-1E8C-A442-8E1F8A44FAB6}"/>
              </a:ext>
            </a:extLst>
          </p:cNvPr>
          <p:cNvSpPr>
            <a:spLocks noGrp="1"/>
          </p:cNvSpPr>
          <p:nvPr>
            <p:ph type="sldNum" sz="quarter" idx="12"/>
          </p:nvPr>
        </p:nvSpPr>
        <p:spPr>
          <a:xfrm>
            <a:off x="317500" y="6403484"/>
            <a:ext cx="317500" cy="232986"/>
          </a:xfrm>
        </p:spPr>
        <p:txBody>
          <a:bodyPr/>
          <a:lstStyle/>
          <a:p>
            <a:fld id="{D7756E16-444E-B644-B3D8-50D596555EAF}" type="slidenum">
              <a:rPr lang="en-US" smtClean="0"/>
              <a:pPr/>
              <a:t>5</a:t>
            </a:fld>
            <a:endParaRPr lang="en-US"/>
          </a:p>
        </p:txBody>
      </p:sp>
      <p:sp>
        <p:nvSpPr>
          <p:cNvPr id="4" name="Text Placeholder 3">
            <a:extLst>
              <a:ext uri="{FF2B5EF4-FFF2-40B4-BE49-F238E27FC236}">
                <a16:creationId xmlns:a16="http://schemas.microsoft.com/office/drawing/2014/main" id="{2990DAA6-FAF9-A133-F7DB-C4A4A70D1573}"/>
              </a:ext>
            </a:extLst>
          </p:cNvPr>
          <p:cNvSpPr>
            <a:spLocks noGrp="1"/>
          </p:cNvSpPr>
          <p:nvPr>
            <p:ph type="body" sz="quarter" idx="13"/>
          </p:nvPr>
        </p:nvSpPr>
        <p:spPr>
          <a:xfrm>
            <a:off x="7280131" y="4405451"/>
            <a:ext cx="4891088" cy="2251075"/>
          </a:xfrm>
        </p:spPr>
        <p:txBody>
          <a:bodyPr/>
          <a:lstStyle/>
          <a:p>
            <a:r>
              <a:rPr lang="en-US"/>
              <a:t>01</a:t>
            </a:r>
          </a:p>
        </p:txBody>
      </p:sp>
      <p:sp>
        <p:nvSpPr>
          <p:cNvPr id="11" name="Footer Placeholder 4">
            <a:extLst>
              <a:ext uri="{FF2B5EF4-FFF2-40B4-BE49-F238E27FC236}">
                <a16:creationId xmlns:a16="http://schemas.microsoft.com/office/drawing/2014/main" id="{C8C54F2D-3D16-7056-AD22-F0240DBC6468}"/>
              </a:ext>
            </a:extLst>
          </p:cNvPr>
          <p:cNvSpPr>
            <a:spLocks noGrp="1"/>
          </p:cNvSpPr>
          <p:nvPr>
            <p:ph type="ftr" sz="quarter" idx="14"/>
          </p:nvPr>
        </p:nvSpPr>
        <p:spPr>
          <a:xfrm>
            <a:off x="1033937" y="6435784"/>
            <a:ext cx="4114800" cy="1841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1393875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1A7C25-5895-2CF1-24F9-9D58A8C75DBA}"/>
              </a:ext>
            </a:extLst>
          </p:cNvPr>
          <p:cNvSpPr>
            <a:spLocks noGrp="1"/>
          </p:cNvSpPr>
          <p:nvPr>
            <p:ph type="title"/>
          </p:nvPr>
        </p:nvSpPr>
        <p:spPr/>
        <p:txBody>
          <a:bodyPr/>
          <a:lstStyle/>
          <a:p>
            <a:r>
              <a:rPr lang="en-US"/>
              <a:t>Your personal finances</a:t>
            </a:r>
          </a:p>
        </p:txBody>
      </p:sp>
      <p:sp>
        <p:nvSpPr>
          <p:cNvPr id="4" name="Footer Placeholder 3">
            <a:extLst>
              <a:ext uri="{FF2B5EF4-FFF2-40B4-BE49-F238E27FC236}">
                <a16:creationId xmlns:a16="http://schemas.microsoft.com/office/drawing/2014/main" id="{7E96E20A-00E9-176F-E9C3-F2368DFB6ED4}"/>
              </a:ext>
            </a:extLst>
          </p:cNvPr>
          <p:cNvSpPr>
            <a:spLocks noGrp="1"/>
          </p:cNvSpPr>
          <p:nvPr>
            <p:ph type="ftr" sz="quarter" idx="10"/>
          </p:nvPr>
        </p:nvSpPr>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2E497A6F-B47B-EA57-EEEE-D4AB416D027D}"/>
              </a:ext>
            </a:extLst>
          </p:cNvPr>
          <p:cNvSpPr>
            <a:spLocks noGrp="1"/>
          </p:cNvSpPr>
          <p:nvPr>
            <p:ph type="sldNum" sz="quarter" idx="11"/>
          </p:nvPr>
        </p:nvSpPr>
        <p:spPr/>
        <p:txBody>
          <a:bodyPr/>
          <a:lstStyle/>
          <a:p>
            <a:fld id="{D7756E16-444E-B644-B3D8-50D596555EAF}" type="slidenum">
              <a:rPr lang="en-US" smtClean="0"/>
              <a:pPr/>
              <a:t>6</a:t>
            </a:fld>
            <a:endParaRPr lang="en-US"/>
          </a:p>
        </p:txBody>
      </p:sp>
      <p:sp>
        <p:nvSpPr>
          <p:cNvPr id="7" name="Right Arrow 6">
            <a:extLst>
              <a:ext uri="{FF2B5EF4-FFF2-40B4-BE49-F238E27FC236}">
                <a16:creationId xmlns:a16="http://schemas.microsoft.com/office/drawing/2014/main" id="{61ECF592-AA8F-6088-B714-260ACCC6D636}"/>
              </a:ext>
            </a:extLst>
          </p:cNvPr>
          <p:cNvSpPr/>
          <p:nvPr/>
        </p:nvSpPr>
        <p:spPr>
          <a:xfrm>
            <a:off x="7830233" y="3185932"/>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a:extLst>
              <a:ext uri="{FF2B5EF4-FFF2-40B4-BE49-F238E27FC236}">
                <a16:creationId xmlns:a16="http://schemas.microsoft.com/office/drawing/2014/main" id="{08BC7097-DACC-536E-962C-995F606448AD}"/>
              </a:ext>
            </a:extLst>
          </p:cNvPr>
          <p:cNvSpPr/>
          <p:nvPr/>
        </p:nvSpPr>
        <p:spPr>
          <a:xfrm>
            <a:off x="3919883" y="3192048"/>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FCB2FC95-5CC8-3D60-D862-56875EF7ED7C}"/>
              </a:ext>
            </a:extLst>
          </p:cNvPr>
          <p:cNvSpPr/>
          <p:nvPr/>
        </p:nvSpPr>
        <p:spPr>
          <a:xfrm>
            <a:off x="634755" y="3162914"/>
            <a:ext cx="3107101" cy="411263"/>
          </a:xfrm>
          <a:prstGeom prst="roundRect">
            <a:avLst>
              <a:gd name="adj" fmla="val 5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0" name="Rounded Rectangle 9">
            <a:extLst>
              <a:ext uri="{FF2B5EF4-FFF2-40B4-BE49-F238E27FC236}">
                <a16:creationId xmlns:a16="http://schemas.microsoft.com/office/drawing/2014/main" id="{57C20363-4132-9A42-1427-76E2EB414204}"/>
              </a:ext>
            </a:extLst>
          </p:cNvPr>
          <p:cNvSpPr/>
          <p:nvPr/>
        </p:nvSpPr>
        <p:spPr>
          <a:xfrm>
            <a:off x="8449899" y="3162914"/>
            <a:ext cx="3107101" cy="411263"/>
          </a:xfrm>
          <a:prstGeom prst="roundRect">
            <a:avLst>
              <a:gd name="adj" fmla="val 50000"/>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1" name="Rounded Rectangle 10">
            <a:extLst>
              <a:ext uri="{FF2B5EF4-FFF2-40B4-BE49-F238E27FC236}">
                <a16:creationId xmlns:a16="http://schemas.microsoft.com/office/drawing/2014/main" id="{37A85F7B-6B91-DFCE-D854-A5A8704B1491}"/>
              </a:ext>
            </a:extLst>
          </p:cNvPr>
          <p:cNvSpPr/>
          <p:nvPr/>
        </p:nvSpPr>
        <p:spPr>
          <a:xfrm>
            <a:off x="4489453" y="3162914"/>
            <a:ext cx="3107101" cy="411263"/>
          </a:xfrm>
          <a:prstGeom prst="roundRect">
            <a:avLst>
              <a:gd name="adj" fmla="val 50000"/>
            </a:avLst>
          </a:prstGeom>
          <a:solidFill>
            <a:srgbClr val="CEE2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2" name="Text Placeholder 9">
            <a:extLst>
              <a:ext uri="{FF2B5EF4-FFF2-40B4-BE49-F238E27FC236}">
                <a16:creationId xmlns:a16="http://schemas.microsoft.com/office/drawing/2014/main" id="{2A9AC70E-9313-5E6B-5217-E9B42C708B69}"/>
              </a:ext>
            </a:extLst>
          </p:cNvPr>
          <p:cNvSpPr txBox="1">
            <a:spLocks/>
          </p:cNvSpPr>
          <p:nvPr/>
        </p:nvSpPr>
        <p:spPr>
          <a:xfrm>
            <a:off x="722189" y="3763037"/>
            <a:ext cx="2950572" cy="183906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atin typeface="Basis Grt for Thrivent" panose="020B0503030604040103" pitchFamily="34" charset="0"/>
                <a:cs typeface="Basis Grt for Thrivent" panose="020B0503030604040103" pitchFamily="34" charset="0"/>
              </a:rPr>
              <a:t>Living expenses</a:t>
            </a:r>
          </a:p>
        </p:txBody>
      </p:sp>
      <p:sp>
        <p:nvSpPr>
          <p:cNvPr id="13" name="Text Placeholder 9">
            <a:extLst>
              <a:ext uri="{FF2B5EF4-FFF2-40B4-BE49-F238E27FC236}">
                <a16:creationId xmlns:a16="http://schemas.microsoft.com/office/drawing/2014/main" id="{1676147C-5DC9-6E9B-6A55-1DC1E78C45D8}"/>
              </a:ext>
            </a:extLst>
          </p:cNvPr>
          <p:cNvSpPr txBox="1">
            <a:spLocks/>
          </p:cNvSpPr>
          <p:nvPr/>
        </p:nvSpPr>
        <p:spPr>
          <a:xfrm>
            <a:off x="4551668" y="3763037"/>
            <a:ext cx="3044885"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a:t>Major purchases</a:t>
            </a:r>
          </a:p>
        </p:txBody>
      </p:sp>
      <p:sp>
        <p:nvSpPr>
          <p:cNvPr id="14" name="Text Placeholder 12">
            <a:extLst>
              <a:ext uri="{FF2B5EF4-FFF2-40B4-BE49-F238E27FC236}">
                <a16:creationId xmlns:a16="http://schemas.microsoft.com/office/drawing/2014/main" id="{12973548-5EFB-B246-A469-20631CD9AB09}"/>
              </a:ext>
            </a:extLst>
          </p:cNvPr>
          <p:cNvSpPr txBox="1">
            <a:spLocks/>
          </p:cNvSpPr>
          <p:nvPr/>
        </p:nvSpPr>
        <p:spPr>
          <a:xfrm>
            <a:off x="4574534" y="3226235"/>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Mid-Term</a:t>
            </a:r>
          </a:p>
        </p:txBody>
      </p:sp>
      <p:sp>
        <p:nvSpPr>
          <p:cNvPr id="18" name="Text Placeholder 12">
            <a:extLst>
              <a:ext uri="{FF2B5EF4-FFF2-40B4-BE49-F238E27FC236}">
                <a16:creationId xmlns:a16="http://schemas.microsoft.com/office/drawing/2014/main" id="{6F6A1DDA-E172-D533-3738-3BBD22E7B08C}"/>
              </a:ext>
            </a:extLst>
          </p:cNvPr>
          <p:cNvSpPr txBox="1">
            <a:spLocks/>
          </p:cNvSpPr>
          <p:nvPr/>
        </p:nvSpPr>
        <p:spPr>
          <a:xfrm>
            <a:off x="724833" y="3226235"/>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Short-Term</a:t>
            </a:r>
          </a:p>
        </p:txBody>
      </p:sp>
      <p:sp>
        <p:nvSpPr>
          <p:cNvPr id="19" name="Text Placeholder 12">
            <a:extLst>
              <a:ext uri="{FF2B5EF4-FFF2-40B4-BE49-F238E27FC236}">
                <a16:creationId xmlns:a16="http://schemas.microsoft.com/office/drawing/2014/main" id="{D6F5A5FE-7C76-FD94-35E5-3702EF14D832}"/>
              </a:ext>
            </a:extLst>
          </p:cNvPr>
          <p:cNvSpPr txBox="1">
            <a:spLocks/>
          </p:cNvSpPr>
          <p:nvPr/>
        </p:nvSpPr>
        <p:spPr>
          <a:xfrm>
            <a:off x="8531811" y="3226235"/>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Long-Term</a:t>
            </a:r>
          </a:p>
        </p:txBody>
      </p:sp>
      <p:sp>
        <p:nvSpPr>
          <p:cNvPr id="20" name="Text Placeholder 9">
            <a:extLst>
              <a:ext uri="{FF2B5EF4-FFF2-40B4-BE49-F238E27FC236}">
                <a16:creationId xmlns:a16="http://schemas.microsoft.com/office/drawing/2014/main" id="{EF217335-716F-5F48-8A20-598E34D06B59}"/>
              </a:ext>
            </a:extLst>
          </p:cNvPr>
          <p:cNvSpPr txBox="1">
            <a:spLocks/>
          </p:cNvSpPr>
          <p:nvPr/>
        </p:nvSpPr>
        <p:spPr>
          <a:xfrm>
            <a:off x="8516629" y="3763037"/>
            <a:ext cx="3044885"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a:t>Retirement and estate planning</a:t>
            </a:r>
          </a:p>
        </p:txBody>
      </p:sp>
      <p:pic>
        <p:nvPicPr>
          <p:cNvPr id="2" name="Graphic 1">
            <a:extLst>
              <a:ext uri="{FF2B5EF4-FFF2-40B4-BE49-F238E27FC236}">
                <a16:creationId xmlns:a16="http://schemas.microsoft.com/office/drawing/2014/main" id="{ED048827-81A3-AE38-3699-12AA5895222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49949" y="2010187"/>
            <a:ext cx="884213" cy="884213"/>
          </a:xfrm>
          <a:prstGeom prst="rect">
            <a:avLst/>
          </a:prstGeom>
        </p:spPr>
      </p:pic>
      <p:pic>
        <p:nvPicPr>
          <p:cNvPr id="6" name="Graphic 5">
            <a:extLst>
              <a:ext uri="{FF2B5EF4-FFF2-40B4-BE49-F238E27FC236}">
                <a16:creationId xmlns:a16="http://schemas.microsoft.com/office/drawing/2014/main" id="{E7B560EA-DB47-CE06-07EA-392F30C1DFF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53894" y="2089842"/>
            <a:ext cx="884212" cy="884212"/>
          </a:xfrm>
          <a:prstGeom prst="rect">
            <a:avLst/>
          </a:prstGeom>
        </p:spPr>
      </p:pic>
      <p:pic>
        <p:nvPicPr>
          <p:cNvPr id="16" name="Graphic 15">
            <a:extLst>
              <a:ext uri="{FF2B5EF4-FFF2-40B4-BE49-F238E27FC236}">
                <a16:creationId xmlns:a16="http://schemas.microsoft.com/office/drawing/2014/main" id="{656A7721-7707-E82F-C44D-835651EF4BC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596965" y="2089842"/>
            <a:ext cx="884212" cy="884212"/>
          </a:xfrm>
          <a:prstGeom prst="rect">
            <a:avLst/>
          </a:prstGeom>
        </p:spPr>
      </p:pic>
    </p:spTree>
    <p:extLst>
      <p:ext uri="{BB962C8B-B14F-4D97-AF65-F5344CB8AC3E}">
        <p14:creationId xmlns:p14="http://schemas.microsoft.com/office/powerpoint/2010/main" val="2882974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1A7C25-5895-2CF1-24F9-9D58A8C75DBA}"/>
              </a:ext>
            </a:extLst>
          </p:cNvPr>
          <p:cNvSpPr>
            <a:spLocks noGrp="1"/>
          </p:cNvSpPr>
          <p:nvPr>
            <p:ph type="title"/>
          </p:nvPr>
        </p:nvSpPr>
        <p:spPr/>
        <p:txBody>
          <a:bodyPr/>
          <a:lstStyle/>
          <a:p>
            <a:r>
              <a:rPr lang="en-US"/>
              <a:t>An organization’s finances</a:t>
            </a:r>
          </a:p>
        </p:txBody>
      </p:sp>
      <p:sp>
        <p:nvSpPr>
          <p:cNvPr id="4" name="Footer Placeholder 3">
            <a:extLst>
              <a:ext uri="{FF2B5EF4-FFF2-40B4-BE49-F238E27FC236}">
                <a16:creationId xmlns:a16="http://schemas.microsoft.com/office/drawing/2014/main" id="{7E96E20A-00E9-176F-E9C3-F2368DFB6ED4}"/>
              </a:ext>
            </a:extLst>
          </p:cNvPr>
          <p:cNvSpPr>
            <a:spLocks noGrp="1"/>
          </p:cNvSpPr>
          <p:nvPr>
            <p:ph type="ftr" sz="quarter" idx="10"/>
          </p:nvPr>
        </p:nvSpPr>
        <p:spPr/>
        <p:txBody>
          <a:bodyPr/>
          <a:lstStyle/>
          <a:p>
            <a:r>
              <a:rPr lang="en-US"/>
              <a:t>©2025 Thrivent Charitable™ | For internal use only. Not to be shown or distributed to the public.</a:t>
            </a:r>
          </a:p>
        </p:txBody>
      </p:sp>
      <p:sp>
        <p:nvSpPr>
          <p:cNvPr id="5" name="Slide Number Placeholder 4">
            <a:extLst>
              <a:ext uri="{FF2B5EF4-FFF2-40B4-BE49-F238E27FC236}">
                <a16:creationId xmlns:a16="http://schemas.microsoft.com/office/drawing/2014/main" id="{2E497A6F-B47B-EA57-EEEE-D4AB416D027D}"/>
              </a:ext>
            </a:extLst>
          </p:cNvPr>
          <p:cNvSpPr>
            <a:spLocks noGrp="1"/>
          </p:cNvSpPr>
          <p:nvPr>
            <p:ph type="sldNum" sz="quarter" idx="11"/>
          </p:nvPr>
        </p:nvSpPr>
        <p:spPr/>
        <p:txBody>
          <a:bodyPr/>
          <a:lstStyle/>
          <a:p>
            <a:fld id="{D7756E16-444E-B644-B3D8-50D596555EAF}" type="slidenum">
              <a:rPr lang="en-US" smtClean="0"/>
              <a:pPr/>
              <a:t>7</a:t>
            </a:fld>
            <a:endParaRPr lang="en-US"/>
          </a:p>
        </p:txBody>
      </p:sp>
      <p:sp>
        <p:nvSpPr>
          <p:cNvPr id="7" name="Right Arrow 6">
            <a:extLst>
              <a:ext uri="{FF2B5EF4-FFF2-40B4-BE49-F238E27FC236}">
                <a16:creationId xmlns:a16="http://schemas.microsoft.com/office/drawing/2014/main" id="{61ECF592-AA8F-6088-B714-260ACCC6D636}"/>
              </a:ext>
            </a:extLst>
          </p:cNvPr>
          <p:cNvSpPr/>
          <p:nvPr/>
        </p:nvSpPr>
        <p:spPr>
          <a:xfrm>
            <a:off x="7830233" y="3185932"/>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a:extLst>
              <a:ext uri="{FF2B5EF4-FFF2-40B4-BE49-F238E27FC236}">
                <a16:creationId xmlns:a16="http://schemas.microsoft.com/office/drawing/2014/main" id="{08BC7097-DACC-536E-962C-995F606448AD}"/>
              </a:ext>
            </a:extLst>
          </p:cNvPr>
          <p:cNvSpPr/>
          <p:nvPr/>
        </p:nvSpPr>
        <p:spPr>
          <a:xfrm>
            <a:off x="3919883" y="3192048"/>
            <a:ext cx="385986" cy="406663"/>
          </a:xfrm>
          <a:prstGeom prst="rightArrow">
            <a:avLst>
              <a:gd name="adj1" fmla="val 50000"/>
              <a:gd name="adj2" fmla="val 54878"/>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FCB2FC95-5CC8-3D60-D862-56875EF7ED7C}"/>
              </a:ext>
            </a:extLst>
          </p:cNvPr>
          <p:cNvSpPr/>
          <p:nvPr/>
        </p:nvSpPr>
        <p:spPr>
          <a:xfrm>
            <a:off x="634755" y="3162914"/>
            <a:ext cx="3107101" cy="411263"/>
          </a:xfrm>
          <a:prstGeom prst="roundRect">
            <a:avLst>
              <a:gd name="adj" fmla="val 50000"/>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0" name="Rounded Rectangle 9">
            <a:extLst>
              <a:ext uri="{FF2B5EF4-FFF2-40B4-BE49-F238E27FC236}">
                <a16:creationId xmlns:a16="http://schemas.microsoft.com/office/drawing/2014/main" id="{57C20363-4132-9A42-1427-76E2EB414204}"/>
              </a:ext>
            </a:extLst>
          </p:cNvPr>
          <p:cNvSpPr/>
          <p:nvPr/>
        </p:nvSpPr>
        <p:spPr>
          <a:xfrm>
            <a:off x="8449899" y="3162914"/>
            <a:ext cx="3107101" cy="411263"/>
          </a:xfrm>
          <a:prstGeom prst="roundRect">
            <a:avLst>
              <a:gd name="adj" fmla="val 50000"/>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1" name="Rounded Rectangle 10">
            <a:extLst>
              <a:ext uri="{FF2B5EF4-FFF2-40B4-BE49-F238E27FC236}">
                <a16:creationId xmlns:a16="http://schemas.microsoft.com/office/drawing/2014/main" id="{37A85F7B-6B91-DFCE-D854-A5A8704B1491}"/>
              </a:ext>
            </a:extLst>
          </p:cNvPr>
          <p:cNvSpPr/>
          <p:nvPr/>
        </p:nvSpPr>
        <p:spPr>
          <a:xfrm>
            <a:off x="4489453" y="3162914"/>
            <a:ext cx="3107101" cy="411263"/>
          </a:xfrm>
          <a:prstGeom prst="roundRect">
            <a:avLst>
              <a:gd name="adj" fmla="val 50000"/>
            </a:avLst>
          </a:prstGeom>
          <a:solidFill>
            <a:srgbClr val="CEE2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2" name="Text Placeholder 9">
            <a:extLst>
              <a:ext uri="{FF2B5EF4-FFF2-40B4-BE49-F238E27FC236}">
                <a16:creationId xmlns:a16="http://schemas.microsoft.com/office/drawing/2014/main" id="{2A9AC70E-9313-5E6B-5217-E9B42C708B69}"/>
              </a:ext>
            </a:extLst>
          </p:cNvPr>
          <p:cNvSpPr txBox="1">
            <a:spLocks/>
          </p:cNvSpPr>
          <p:nvPr/>
        </p:nvSpPr>
        <p:spPr>
          <a:xfrm>
            <a:off x="722189" y="3763037"/>
            <a:ext cx="2950572" cy="1839062"/>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atin typeface="Basis Grt for Thrivent" panose="020B0503030604040103" pitchFamily="34" charset="0"/>
                <a:cs typeface="Basis Grt for Thrivent" panose="020B0503030604040103" pitchFamily="34" charset="0"/>
              </a:rPr>
              <a:t>Annual fund</a:t>
            </a:r>
          </a:p>
        </p:txBody>
      </p:sp>
      <p:sp>
        <p:nvSpPr>
          <p:cNvPr id="13" name="Text Placeholder 9">
            <a:extLst>
              <a:ext uri="{FF2B5EF4-FFF2-40B4-BE49-F238E27FC236}">
                <a16:creationId xmlns:a16="http://schemas.microsoft.com/office/drawing/2014/main" id="{1676147C-5DC9-6E9B-6A55-1DC1E78C45D8}"/>
              </a:ext>
            </a:extLst>
          </p:cNvPr>
          <p:cNvSpPr txBox="1">
            <a:spLocks/>
          </p:cNvSpPr>
          <p:nvPr/>
        </p:nvSpPr>
        <p:spPr>
          <a:xfrm>
            <a:off x="4551668" y="3763037"/>
            <a:ext cx="3044885"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a:t>Capital Fund</a:t>
            </a:r>
          </a:p>
        </p:txBody>
      </p:sp>
      <p:sp>
        <p:nvSpPr>
          <p:cNvPr id="14" name="Text Placeholder 12">
            <a:extLst>
              <a:ext uri="{FF2B5EF4-FFF2-40B4-BE49-F238E27FC236}">
                <a16:creationId xmlns:a16="http://schemas.microsoft.com/office/drawing/2014/main" id="{12973548-5EFB-B246-A469-20631CD9AB09}"/>
              </a:ext>
            </a:extLst>
          </p:cNvPr>
          <p:cNvSpPr txBox="1">
            <a:spLocks/>
          </p:cNvSpPr>
          <p:nvPr/>
        </p:nvSpPr>
        <p:spPr>
          <a:xfrm>
            <a:off x="4574534" y="3226235"/>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Mid-Term</a:t>
            </a:r>
          </a:p>
        </p:txBody>
      </p:sp>
      <p:sp>
        <p:nvSpPr>
          <p:cNvPr id="18" name="Text Placeholder 12">
            <a:extLst>
              <a:ext uri="{FF2B5EF4-FFF2-40B4-BE49-F238E27FC236}">
                <a16:creationId xmlns:a16="http://schemas.microsoft.com/office/drawing/2014/main" id="{6F6A1DDA-E172-D533-3738-3BBD22E7B08C}"/>
              </a:ext>
            </a:extLst>
          </p:cNvPr>
          <p:cNvSpPr txBox="1">
            <a:spLocks/>
          </p:cNvSpPr>
          <p:nvPr/>
        </p:nvSpPr>
        <p:spPr>
          <a:xfrm>
            <a:off x="724833" y="3226235"/>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Short-Term</a:t>
            </a:r>
          </a:p>
        </p:txBody>
      </p:sp>
      <p:sp>
        <p:nvSpPr>
          <p:cNvPr id="19" name="Text Placeholder 12">
            <a:extLst>
              <a:ext uri="{FF2B5EF4-FFF2-40B4-BE49-F238E27FC236}">
                <a16:creationId xmlns:a16="http://schemas.microsoft.com/office/drawing/2014/main" id="{D6F5A5FE-7C76-FD94-35E5-3702EF14D832}"/>
              </a:ext>
            </a:extLst>
          </p:cNvPr>
          <p:cNvSpPr txBox="1">
            <a:spLocks/>
          </p:cNvSpPr>
          <p:nvPr/>
        </p:nvSpPr>
        <p:spPr>
          <a:xfrm>
            <a:off x="8531811" y="3226235"/>
            <a:ext cx="2929242" cy="326059"/>
          </a:xfrm>
          <a:prstGeom prst="rect">
            <a:avLst/>
          </a:prstGeom>
        </p:spPr>
        <p:txBody>
          <a:bodyPr anchor="ctr"/>
          <a:lstStyle>
            <a:lvl1pPr marL="0" indent="0" algn="ctr" defTabSz="914400" rtl="0" eaLnBrk="1" latinLnBrk="0" hangingPunct="1">
              <a:lnSpc>
                <a:spcPct val="90000"/>
              </a:lnSpc>
              <a:spcBef>
                <a:spcPts val="1000"/>
              </a:spcBef>
              <a:buClr>
                <a:schemeClr val="accent1"/>
              </a:buClr>
              <a:buFontTx/>
              <a:buNone/>
              <a:defRPr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Long-Term</a:t>
            </a:r>
          </a:p>
        </p:txBody>
      </p:sp>
      <p:sp>
        <p:nvSpPr>
          <p:cNvPr id="20" name="Text Placeholder 9">
            <a:extLst>
              <a:ext uri="{FF2B5EF4-FFF2-40B4-BE49-F238E27FC236}">
                <a16:creationId xmlns:a16="http://schemas.microsoft.com/office/drawing/2014/main" id="{EF217335-716F-5F48-8A20-598E34D06B59}"/>
              </a:ext>
            </a:extLst>
          </p:cNvPr>
          <p:cNvSpPr txBox="1">
            <a:spLocks/>
          </p:cNvSpPr>
          <p:nvPr/>
        </p:nvSpPr>
        <p:spPr>
          <a:xfrm>
            <a:off x="8516629" y="3763037"/>
            <a:ext cx="3044885" cy="1227025"/>
          </a:xfrm>
          <a:prstGeom prst="rect">
            <a:avLst/>
          </a:prstGeom>
        </p:spPr>
        <p:txBody>
          <a:bodyPr/>
          <a:lstStyle>
            <a:lvl1pPr marL="0" indent="0" algn="l" defTabSz="914400" rtl="0" eaLnBrk="1" latinLnBrk="0" hangingPunct="1">
              <a:lnSpc>
                <a:spcPct val="90000"/>
              </a:lnSpc>
              <a:spcBef>
                <a:spcPts val="1000"/>
              </a:spcBef>
              <a:buClr>
                <a:schemeClr val="accent1"/>
              </a:buClr>
              <a:buFontTx/>
              <a:buNone/>
              <a:defRPr sz="16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6350" indent="0" algn="l" defTabSz="914400" rtl="0" eaLnBrk="1" latinLnBrk="0" hangingPunct="1">
              <a:lnSpc>
                <a:spcPct val="90000"/>
              </a:lnSpc>
              <a:spcBef>
                <a:spcPts val="500"/>
              </a:spcBef>
              <a:buClr>
                <a:schemeClr val="tx1"/>
              </a:buClr>
              <a:buFontTx/>
              <a:buNone/>
              <a:tabLst/>
              <a:defRPr lang="en-US" sz="1600" b="0" i="0" kern="1200" dirty="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a:t>Endowment Fund</a:t>
            </a:r>
          </a:p>
        </p:txBody>
      </p:sp>
      <p:pic>
        <p:nvPicPr>
          <p:cNvPr id="2" name="Graphic 1">
            <a:extLst>
              <a:ext uri="{FF2B5EF4-FFF2-40B4-BE49-F238E27FC236}">
                <a16:creationId xmlns:a16="http://schemas.microsoft.com/office/drawing/2014/main" id="{CF11BDC0-EB1C-14C8-7BCE-18F550726C4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55262" y="2301507"/>
            <a:ext cx="884425" cy="884425"/>
          </a:xfrm>
          <a:prstGeom prst="rect">
            <a:avLst/>
          </a:prstGeom>
        </p:spPr>
      </p:pic>
      <p:pic>
        <p:nvPicPr>
          <p:cNvPr id="6" name="Graphic 5">
            <a:extLst>
              <a:ext uri="{FF2B5EF4-FFF2-40B4-BE49-F238E27FC236}">
                <a16:creationId xmlns:a16="http://schemas.microsoft.com/office/drawing/2014/main" id="{A5036DFE-91EC-C10E-5AFF-B19FF7046F2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96943" y="2193369"/>
            <a:ext cx="884424" cy="884424"/>
          </a:xfrm>
          <a:prstGeom prst="rect">
            <a:avLst/>
          </a:prstGeom>
        </p:spPr>
      </p:pic>
      <p:pic>
        <p:nvPicPr>
          <p:cNvPr id="15" name="Graphic 14">
            <a:extLst>
              <a:ext uri="{FF2B5EF4-FFF2-40B4-BE49-F238E27FC236}">
                <a16:creationId xmlns:a16="http://schemas.microsoft.com/office/drawing/2014/main" id="{B5E2AAFE-546E-A79B-D519-B99948A9D4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552313" y="2102920"/>
            <a:ext cx="965564" cy="965564"/>
          </a:xfrm>
          <a:prstGeom prst="rect">
            <a:avLst/>
          </a:prstGeom>
        </p:spPr>
      </p:pic>
    </p:spTree>
    <p:extLst>
      <p:ext uri="{BB962C8B-B14F-4D97-AF65-F5344CB8AC3E}">
        <p14:creationId xmlns:p14="http://schemas.microsoft.com/office/powerpoint/2010/main" val="4187458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41F213-3274-8C07-7D7F-2B6369C50856}"/>
              </a:ext>
            </a:extLst>
          </p:cNvPr>
          <p:cNvSpPr>
            <a:spLocks noGrp="1"/>
          </p:cNvSpPr>
          <p:nvPr>
            <p:ph type="title"/>
          </p:nvPr>
        </p:nvSpPr>
        <p:spPr/>
        <p:txBody>
          <a:bodyPr/>
          <a:lstStyle/>
          <a:p>
            <a:r>
              <a:rPr lang="en-US"/>
              <a:t>All grow concurrently and don’t compete</a:t>
            </a:r>
          </a:p>
        </p:txBody>
      </p:sp>
      <p:sp>
        <p:nvSpPr>
          <p:cNvPr id="4" name="Footer Placeholder 3">
            <a:extLst>
              <a:ext uri="{FF2B5EF4-FFF2-40B4-BE49-F238E27FC236}">
                <a16:creationId xmlns:a16="http://schemas.microsoft.com/office/drawing/2014/main" id="{4E7B2FF7-C66E-8012-7EA5-34A808C13B85}"/>
              </a:ext>
            </a:extLst>
          </p:cNvPr>
          <p:cNvSpPr>
            <a:spLocks noGrp="1"/>
          </p:cNvSpPr>
          <p:nvPr>
            <p:ph type="ftr" sz="quarter" idx="10"/>
          </p:nvPr>
        </p:nvSpPr>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74F8FBCE-84AC-22AC-AFC3-8E66ED6BA258}"/>
              </a:ext>
            </a:extLst>
          </p:cNvPr>
          <p:cNvSpPr>
            <a:spLocks noGrp="1"/>
          </p:cNvSpPr>
          <p:nvPr>
            <p:ph type="sldNum" sz="quarter" idx="11"/>
          </p:nvPr>
        </p:nvSpPr>
        <p:spPr/>
        <p:txBody>
          <a:bodyPr/>
          <a:lstStyle/>
          <a:p>
            <a:fld id="{D7756E16-444E-B644-B3D8-50D596555EAF}" type="slidenum">
              <a:rPr lang="en-US" smtClean="0"/>
              <a:pPr/>
              <a:t>8</a:t>
            </a:fld>
            <a:endParaRPr lang="en-US"/>
          </a:p>
        </p:txBody>
      </p:sp>
      <p:grpSp>
        <p:nvGrpSpPr>
          <p:cNvPr id="29" name="Group 28">
            <a:extLst>
              <a:ext uri="{FF2B5EF4-FFF2-40B4-BE49-F238E27FC236}">
                <a16:creationId xmlns:a16="http://schemas.microsoft.com/office/drawing/2014/main" id="{277C51D4-AA3C-CE51-0145-B118E1293B68}"/>
              </a:ext>
            </a:extLst>
          </p:cNvPr>
          <p:cNvGrpSpPr/>
          <p:nvPr/>
        </p:nvGrpSpPr>
        <p:grpSpPr>
          <a:xfrm>
            <a:off x="8230335" y="2250742"/>
            <a:ext cx="2174320" cy="2161621"/>
            <a:chOff x="5002490" y="3995033"/>
            <a:chExt cx="2174320" cy="2161621"/>
          </a:xfrm>
        </p:grpSpPr>
        <p:sp>
          <p:nvSpPr>
            <p:cNvPr id="7" name="Oval 6">
              <a:extLst>
                <a:ext uri="{FF2B5EF4-FFF2-40B4-BE49-F238E27FC236}">
                  <a16:creationId xmlns:a16="http://schemas.microsoft.com/office/drawing/2014/main" id="{F5BFC9C5-B26B-FDC6-79DD-26A01657FCD8}"/>
                </a:ext>
              </a:extLst>
            </p:cNvPr>
            <p:cNvSpPr/>
            <p:nvPr/>
          </p:nvSpPr>
          <p:spPr>
            <a:xfrm>
              <a:off x="5015189" y="3995033"/>
              <a:ext cx="2161621" cy="2161621"/>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7930B537-BAF9-0E79-90FC-B077503F051E}"/>
                </a:ext>
              </a:extLst>
            </p:cNvPr>
            <p:cNvSpPr txBox="1">
              <a:spLocks/>
            </p:cNvSpPr>
            <p:nvPr/>
          </p:nvSpPr>
          <p:spPr>
            <a:xfrm>
              <a:off x="5002490" y="4822450"/>
              <a:ext cx="2161621" cy="38939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r>
                <a:rPr lang="en-US" sz="2400" b="1" spc="0">
                  <a:latin typeface="+mj-lt"/>
                  <a:ea typeface="Burgess for Thrivent" panose="02020503070402040403" pitchFamily="18" charset="0"/>
                  <a:cs typeface="Burgess for Thrivent" panose="02020503070402040403" pitchFamily="18" charset="0"/>
                </a:rPr>
                <a:t>Endowment</a:t>
              </a:r>
              <a:endParaRPr lang="en-US" sz="1800" b="1" spc="0">
                <a:latin typeface="+mj-lt"/>
                <a:ea typeface="Burgess for Thrivent" panose="02020503070402040403" pitchFamily="18" charset="0"/>
                <a:cs typeface="Burgess for Thrivent" panose="02020503070402040403" pitchFamily="18" charset="0"/>
              </a:endParaRPr>
            </a:p>
          </p:txBody>
        </p:sp>
        <p:sp>
          <p:nvSpPr>
            <p:cNvPr id="13" name="Title 1">
              <a:extLst>
                <a:ext uri="{FF2B5EF4-FFF2-40B4-BE49-F238E27FC236}">
                  <a16:creationId xmlns:a16="http://schemas.microsoft.com/office/drawing/2014/main" id="{7F97BDB1-6CC4-019B-065B-001A9BFB1FC5}"/>
                </a:ext>
              </a:extLst>
            </p:cNvPr>
            <p:cNvSpPr txBox="1">
              <a:spLocks/>
            </p:cNvSpPr>
            <p:nvPr/>
          </p:nvSpPr>
          <p:spPr>
            <a:xfrm>
              <a:off x="5015190" y="5287236"/>
              <a:ext cx="2161620" cy="38939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r>
                <a:rPr lang="en-US" sz="1300" b="1" i="0" spc="80" baseline="0">
                  <a:latin typeface="Basis Grt for Thrivent" panose="020B0503030604040103" pitchFamily="34" charset="0"/>
                  <a:cs typeface="Basis Grt for Thrivent" panose="020B0503030604040103" pitchFamily="34" charset="0"/>
                </a:rPr>
                <a:t>RETIREMENT &amp;</a:t>
              </a:r>
              <a:br>
                <a:rPr lang="en-US" sz="1300" b="1" i="0" spc="80" baseline="0">
                  <a:latin typeface="Basis Grt for Thrivent" panose="020B0503030604040103" pitchFamily="34" charset="0"/>
                  <a:cs typeface="Basis Grt for Thrivent" panose="020B0503030604040103" pitchFamily="34" charset="0"/>
                </a:rPr>
              </a:br>
              <a:r>
                <a:rPr lang="en-US" sz="1300" b="1" i="0" spc="80" baseline="0">
                  <a:latin typeface="Basis Grt for Thrivent" panose="020B0503030604040103" pitchFamily="34" charset="0"/>
                  <a:cs typeface="Basis Grt for Thrivent" panose="020B0503030604040103" pitchFamily="34" charset="0"/>
                </a:rPr>
                <a:t>ESTATE ASSETS</a:t>
              </a:r>
            </a:p>
            <a:p>
              <a:pPr algn="ctr"/>
              <a:endParaRPr lang="en-US" sz="1300" b="1" i="0" spc="80" baseline="0">
                <a:latin typeface="Basis Grt for Thrivent" panose="020B0503030604040103" pitchFamily="34" charset="0"/>
                <a:cs typeface="Basis Grt for Thrivent" panose="020B0503030604040103" pitchFamily="34" charset="0"/>
              </a:endParaRPr>
            </a:p>
          </p:txBody>
        </p:sp>
      </p:grpSp>
      <p:grpSp>
        <p:nvGrpSpPr>
          <p:cNvPr id="31" name="Group 30">
            <a:extLst>
              <a:ext uri="{FF2B5EF4-FFF2-40B4-BE49-F238E27FC236}">
                <a16:creationId xmlns:a16="http://schemas.microsoft.com/office/drawing/2014/main" id="{7D3BCAF3-90E9-63D2-FE74-2C4451BBD671}"/>
              </a:ext>
            </a:extLst>
          </p:cNvPr>
          <p:cNvGrpSpPr/>
          <p:nvPr/>
        </p:nvGrpSpPr>
        <p:grpSpPr>
          <a:xfrm>
            <a:off x="1400323" y="2250742"/>
            <a:ext cx="2128137" cy="2128137"/>
            <a:chOff x="5373875" y="1587766"/>
            <a:chExt cx="2128137" cy="2128137"/>
          </a:xfrm>
        </p:grpSpPr>
        <p:sp>
          <p:nvSpPr>
            <p:cNvPr id="15" name="Oval 14">
              <a:extLst>
                <a:ext uri="{FF2B5EF4-FFF2-40B4-BE49-F238E27FC236}">
                  <a16:creationId xmlns:a16="http://schemas.microsoft.com/office/drawing/2014/main" id="{7EC34F5D-B6CD-94CF-EF11-CFE1CA29A1C8}"/>
                </a:ext>
              </a:extLst>
            </p:cNvPr>
            <p:cNvSpPr/>
            <p:nvPr/>
          </p:nvSpPr>
          <p:spPr>
            <a:xfrm>
              <a:off x="5373875" y="1587766"/>
              <a:ext cx="2128137" cy="2128137"/>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a:extLst>
                <a:ext uri="{FF2B5EF4-FFF2-40B4-BE49-F238E27FC236}">
                  <a16:creationId xmlns:a16="http://schemas.microsoft.com/office/drawing/2014/main" id="{3215E143-5F5A-5F4B-C7CA-DF50048A9860}"/>
                </a:ext>
              </a:extLst>
            </p:cNvPr>
            <p:cNvSpPr txBox="1">
              <a:spLocks/>
            </p:cNvSpPr>
            <p:nvPr/>
          </p:nvSpPr>
          <p:spPr>
            <a:xfrm>
              <a:off x="5373875" y="2262876"/>
              <a:ext cx="2128137" cy="35996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lnSpc>
                  <a:spcPct val="80000"/>
                </a:lnSpc>
              </a:pPr>
              <a:r>
                <a:rPr lang="en-US" sz="2400" b="1" spc="0">
                  <a:solidFill>
                    <a:schemeClr val="bg1"/>
                  </a:solidFill>
                  <a:latin typeface="+mj-lt"/>
                  <a:ea typeface="Burgess for Thrivent" panose="02020503070402040403" pitchFamily="18" charset="0"/>
                  <a:cs typeface="Burgess for Thrivent" panose="02020503070402040403" pitchFamily="18" charset="0"/>
                </a:rPr>
                <a:t>Annual </a:t>
              </a:r>
              <a:br>
                <a:rPr lang="en-US" sz="2400" b="1" spc="0">
                  <a:solidFill>
                    <a:schemeClr val="bg1"/>
                  </a:solidFill>
                  <a:latin typeface="+mj-lt"/>
                  <a:ea typeface="Burgess for Thrivent" panose="02020503070402040403" pitchFamily="18" charset="0"/>
                  <a:cs typeface="Burgess for Thrivent" panose="02020503070402040403" pitchFamily="18" charset="0"/>
                </a:rPr>
              </a:br>
              <a:r>
                <a:rPr lang="en-US" sz="2400" b="1" spc="0">
                  <a:solidFill>
                    <a:schemeClr val="bg1"/>
                  </a:solidFill>
                  <a:latin typeface="+mj-lt"/>
                  <a:ea typeface="Burgess for Thrivent" panose="02020503070402040403" pitchFamily="18" charset="0"/>
                  <a:cs typeface="Burgess for Thrivent" panose="02020503070402040403" pitchFamily="18" charset="0"/>
                </a:rPr>
                <a:t>Fund</a:t>
              </a:r>
            </a:p>
          </p:txBody>
        </p:sp>
        <p:sp>
          <p:nvSpPr>
            <p:cNvPr id="18" name="Title 1">
              <a:extLst>
                <a:ext uri="{FF2B5EF4-FFF2-40B4-BE49-F238E27FC236}">
                  <a16:creationId xmlns:a16="http://schemas.microsoft.com/office/drawing/2014/main" id="{5ECD4A62-312A-FA03-1610-85992EE4F1B5}"/>
                </a:ext>
              </a:extLst>
            </p:cNvPr>
            <p:cNvSpPr txBox="1">
              <a:spLocks/>
            </p:cNvSpPr>
            <p:nvPr/>
          </p:nvSpPr>
          <p:spPr>
            <a:xfrm>
              <a:off x="5524210" y="2909212"/>
              <a:ext cx="1821642" cy="35996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r>
                <a:rPr lang="en-US" sz="1300" b="1" i="0" spc="80" baseline="0">
                  <a:solidFill>
                    <a:schemeClr val="bg1"/>
                  </a:solidFill>
                  <a:latin typeface="Basis Grt for Thrivent" panose="020B0503030604040103" pitchFamily="34" charset="0"/>
                  <a:cs typeface="Basis Grt for Thrivent" panose="020B0503030604040103" pitchFamily="34" charset="0"/>
                </a:rPr>
                <a:t>CASH FROM INCOME</a:t>
              </a:r>
            </a:p>
          </p:txBody>
        </p:sp>
      </p:grpSp>
      <p:grpSp>
        <p:nvGrpSpPr>
          <p:cNvPr id="32" name="Group 31">
            <a:extLst>
              <a:ext uri="{FF2B5EF4-FFF2-40B4-BE49-F238E27FC236}">
                <a16:creationId xmlns:a16="http://schemas.microsoft.com/office/drawing/2014/main" id="{55A509C4-2B0D-F7B6-88A1-2DAAF33E179D}"/>
              </a:ext>
            </a:extLst>
          </p:cNvPr>
          <p:cNvGrpSpPr/>
          <p:nvPr/>
        </p:nvGrpSpPr>
        <p:grpSpPr>
          <a:xfrm>
            <a:off x="4815329" y="2267485"/>
            <a:ext cx="2128137" cy="2128137"/>
            <a:chOff x="5373875" y="1587766"/>
            <a:chExt cx="2128137" cy="2128137"/>
          </a:xfrm>
        </p:grpSpPr>
        <p:sp>
          <p:nvSpPr>
            <p:cNvPr id="33" name="Oval 32">
              <a:extLst>
                <a:ext uri="{FF2B5EF4-FFF2-40B4-BE49-F238E27FC236}">
                  <a16:creationId xmlns:a16="http://schemas.microsoft.com/office/drawing/2014/main" id="{A075C5CC-DDDD-53EF-4D53-98C516ADDED4}"/>
                </a:ext>
              </a:extLst>
            </p:cNvPr>
            <p:cNvSpPr/>
            <p:nvPr/>
          </p:nvSpPr>
          <p:spPr>
            <a:xfrm>
              <a:off x="5373875" y="1587766"/>
              <a:ext cx="2128137" cy="2128137"/>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itle 1">
              <a:extLst>
                <a:ext uri="{FF2B5EF4-FFF2-40B4-BE49-F238E27FC236}">
                  <a16:creationId xmlns:a16="http://schemas.microsoft.com/office/drawing/2014/main" id="{21E5B87D-FA4C-3DCD-B63C-66E76D702E54}"/>
                </a:ext>
              </a:extLst>
            </p:cNvPr>
            <p:cNvSpPr txBox="1">
              <a:spLocks/>
            </p:cNvSpPr>
            <p:nvPr/>
          </p:nvSpPr>
          <p:spPr>
            <a:xfrm>
              <a:off x="5373875" y="2246133"/>
              <a:ext cx="2128137" cy="35996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lnSpc>
                  <a:spcPct val="80000"/>
                </a:lnSpc>
              </a:pPr>
              <a:r>
                <a:rPr lang="en-US" sz="2400" b="1" spc="0">
                  <a:latin typeface="+mj-lt"/>
                  <a:ea typeface="Burgess for Thrivent" panose="02020503070402040403" pitchFamily="18" charset="0"/>
                  <a:cs typeface="Burgess for Thrivent" panose="02020503070402040403" pitchFamily="18" charset="0"/>
                </a:rPr>
                <a:t>Capital</a:t>
              </a:r>
            </a:p>
            <a:p>
              <a:pPr algn="ctr">
                <a:lnSpc>
                  <a:spcPct val="80000"/>
                </a:lnSpc>
              </a:pPr>
              <a:r>
                <a:rPr lang="en-US" sz="2400" b="1" spc="0">
                  <a:latin typeface="+mj-lt"/>
                  <a:ea typeface="Burgess for Thrivent" panose="02020503070402040403" pitchFamily="18" charset="0"/>
                  <a:cs typeface="Burgess for Thrivent" panose="02020503070402040403" pitchFamily="18" charset="0"/>
                </a:rPr>
                <a:t>Campaign</a:t>
              </a:r>
            </a:p>
          </p:txBody>
        </p:sp>
        <p:sp>
          <p:nvSpPr>
            <p:cNvPr id="35" name="Title 1">
              <a:extLst>
                <a:ext uri="{FF2B5EF4-FFF2-40B4-BE49-F238E27FC236}">
                  <a16:creationId xmlns:a16="http://schemas.microsoft.com/office/drawing/2014/main" id="{241FD36A-9F13-CE98-471A-A3E33756F98A}"/>
                </a:ext>
              </a:extLst>
            </p:cNvPr>
            <p:cNvSpPr txBox="1">
              <a:spLocks/>
            </p:cNvSpPr>
            <p:nvPr/>
          </p:nvSpPr>
          <p:spPr>
            <a:xfrm>
              <a:off x="5524210" y="2909212"/>
              <a:ext cx="1821642" cy="355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a:lstStyle>
            <a:p>
              <a:pPr algn="ctr"/>
              <a:r>
                <a:rPr lang="en-US" sz="1300" b="1" i="0" spc="80" baseline="0">
                  <a:latin typeface="Basis Grt for Thrivent" panose="020B0503030604040103" pitchFamily="34" charset="0"/>
                  <a:cs typeface="Basis Grt for Thrivent" panose="020B0503030604040103" pitchFamily="34" charset="0"/>
                </a:rPr>
                <a:t>PLEDGED ASSETS</a:t>
              </a:r>
            </a:p>
            <a:p>
              <a:pPr algn="ctr"/>
              <a:r>
                <a:rPr lang="en-US" sz="1300" b="1" spc="80">
                  <a:latin typeface="Basis Grt for Thrivent" panose="020B0503030604040103" pitchFamily="34" charset="0"/>
                  <a:cs typeface="Basis Grt for Thrivent" panose="020B0503030604040103" pitchFamily="34" charset="0"/>
                </a:rPr>
                <a:t>&amp; SAVINGS</a:t>
              </a:r>
              <a:endParaRPr lang="en-US" sz="1300" b="1" i="0" spc="80" baseline="0">
                <a:latin typeface="Basis Grt for Thrivent" panose="020B0503030604040103" pitchFamily="34" charset="0"/>
                <a:cs typeface="Basis Grt for Thrivent" panose="020B0503030604040103" pitchFamily="34" charset="0"/>
              </a:endParaRPr>
            </a:p>
          </p:txBody>
        </p:sp>
      </p:grpSp>
      <p:sp>
        <p:nvSpPr>
          <p:cNvPr id="36" name="Right Arrow 35">
            <a:extLst>
              <a:ext uri="{FF2B5EF4-FFF2-40B4-BE49-F238E27FC236}">
                <a16:creationId xmlns:a16="http://schemas.microsoft.com/office/drawing/2014/main" id="{9F3DECAA-4FFA-F54C-9ED4-F4E676A46092}"/>
              </a:ext>
            </a:extLst>
          </p:cNvPr>
          <p:cNvSpPr/>
          <p:nvPr/>
        </p:nvSpPr>
        <p:spPr>
          <a:xfrm rot="16200000">
            <a:off x="3919883" y="3192048"/>
            <a:ext cx="385986" cy="406663"/>
          </a:xfrm>
          <a:prstGeom prst="rightArrow">
            <a:avLst>
              <a:gd name="adj1" fmla="val 50000"/>
              <a:gd name="adj2" fmla="val 5487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Arrow 36">
            <a:extLst>
              <a:ext uri="{FF2B5EF4-FFF2-40B4-BE49-F238E27FC236}">
                <a16:creationId xmlns:a16="http://schemas.microsoft.com/office/drawing/2014/main" id="{8A777F7A-E6C9-3A33-AD60-25442ABE823F}"/>
              </a:ext>
            </a:extLst>
          </p:cNvPr>
          <p:cNvSpPr/>
          <p:nvPr/>
        </p:nvSpPr>
        <p:spPr>
          <a:xfrm rot="16200000">
            <a:off x="7426877" y="3192049"/>
            <a:ext cx="385986" cy="406663"/>
          </a:xfrm>
          <a:prstGeom prst="rightArrow">
            <a:avLst>
              <a:gd name="adj1" fmla="val 50000"/>
              <a:gd name="adj2" fmla="val 54878"/>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7422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8D66B-A738-7437-7072-EB37237905FA}"/>
              </a:ext>
            </a:extLst>
          </p:cNvPr>
          <p:cNvSpPr>
            <a:spLocks noGrp="1"/>
          </p:cNvSpPr>
          <p:nvPr>
            <p:ph type="title"/>
          </p:nvPr>
        </p:nvSpPr>
        <p:spPr>
          <a:xfrm>
            <a:off x="629627" y="2630732"/>
            <a:ext cx="7138059" cy="1596536"/>
          </a:xfrm>
        </p:spPr>
        <p:txBody>
          <a:bodyPr/>
          <a:lstStyle/>
          <a:p>
            <a:r>
              <a:rPr lang="en-US"/>
              <a:t>How an endowment fund works</a:t>
            </a:r>
          </a:p>
        </p:txBody>
      </p:sp>
      <p:sp>
        <p:nvSpPr>
          <p:cNvPr id="3" name="Slide Number Placeholder 2">
            <a:extLst>
              <a:ext uri="{FF2B5EF4-FFF2-40B4-BE49-F238E27FC236}">
                <a16:creationId xmlns:a16="http://schemas.microsoft.com/office/drawing/2014/main" id="{DB24F213-8C86-F91E-2DAF-1CF4CCB0BF0C}"/>
              </a:ext>
            </a:extLst>
          </p:cNvPr>
          <p:cNvSpPr>
            <a:spLocks noGrp="1"/>
          </p:cNvSpPr>
          <p:nvPr>
            <p:ph type="sldNum" sz="quarter" idx="12"/>
          </p:nvPr>
        </p:nvSpPr>
        <p:spPr/>
        <p:txBody>
          <a:bodyPr/>
          <a:lstStyle/>
          <a:p>
            <a:fld id="{D7756E16-444E-B644-B3D8-50D596555EAF}" type="slidenum">
              <a:rPr lang="en-US" smtClean="0"/>
              <a:t>9</a:t>
            </a:fld>
            <a:endParaRPr lang="en-US"/>
          </a:p>
        </p:txBody>
      </p:sp>
      <p:sp>
        <p:nvSpPr>
          <p:cNvPr id="4" name="Text Placeholder 3">
            <a:extLst>
              <a:ext uri="{FF2B5EF4-FFF2-40B4-BE49-F238E27FC236}">
                <a16:creationId xmlns:a16="http://schemas.microsoft.com/office/drawing/2014/main" id="{B7DC7C2F-AAED-AFDE-D3F0-50DC89A91996}"/>
              </a:ext>
            </a:extLst>
          </p:cNvPr>
          <p:cNvSpPr>
            <a:spLocks noGrp="1"/>
          </p:cNvSpPr>
          <p:nvPr>
            <p:ph type="body" sz="quarter" idx="13"/>
          </p:nvPr>
        </p:nvSpPr>
        <p:spPr/>
        <p:txBody>
          <a:bodyPr/>
          <a:lstStyle/>
          <a:p>
            <a:r>
              <a:rPr lang="en-US"/>
              <a:t>02</a:t>
            </a:r>
          </a:p>
        </p:txBody>
      </p:sp>
      <p:sp>
        <p:nvSpPr>
          <p:cNvPr id="5" name="Footer Placeholder 4">
            <a:extLst>
              <a:ext uri="{FF2B5EF4-FFF2-40B4-BE49-F238E27FC236}">
                <a16:creationId xmlns:a16="http://schemas.microsoft.com/office/drawing/2014/main" id="{5A27BA78-81A3-BA51-BEBB-7A1C59548D20}"/>
              </a:ext>
            </a:extLst>
          </p:cNvPr>
          <p:cNvSpPr>
            <a:spLocks noGrp="1"/>
          </p:cNvSpPr>
          <p:nvPr>
            <p:ph type="ftr" sz="quarter" idx="14"/>
          </p:nvPr>
        </p:nvSpPr>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1085482286"/>
      </p:ext>
    </p:extLst>
  </p:cSld>
  <p:clrMapOvr>
    <a:masterClrMapping/>
  </p:clrMapOvr>
</p:sld>
</file>

<file path=ppt/theme/theme1.xml><?xml version="1.0" encoding="utf-8"?>
<a:theme xmlns:a="http://schemas.openxmlformats.org/drawingml/2006/main" name="Office Theme">
  <a:themeElements>
    <a:clrScheme name="Final Thrivent Color Palette">
      <a:dk1>
        <a:srgbClr val="1C4158"/>
      </a:dk1>
      <a:lt1>
        <a:srgbClr val="FFFFFF"/>
      </a:lt1>
      <a:dk2>
        <a:srgbClr val="9BBFC3"/>
      </a:dk2>
      <a:lt2>
        <a:srgbClr val="F5F8F9"/>
      </a:lt2>
      <a:accent1>
        <a:srgbClr val="1C4158"/>
      </a:accent1>
      <a:accent2>
        <a:srgbClr val="9BBFC3"/>
      </a:accent2>
      <a:accent3>
        <a:srgbClr val="F1D3A3"/>
      </a:accent3>
      <a:accent4>
        <a:srgbClr val="F79165"/>
      </a:accent4>
      <a:accent5>
        <a:srgbClr val="9E82BD"/>
      </a:accent5>
      <a:accent6>
        <a:srgbClr val="6D6E71"/>
      </a:accent6>
      <a:hlink>
        <a:srgbClr val="E30045"/>
      </a:hlink>
      <a:folHlink>
        <a:srgbClr val="1C4158"/>
      </a:folHlink>
    </a:clrScheme>
    <a:fontScheme name="Thrivent Default Fonts for PowerPoint">
      <a:majorFont>
        <a:latin typeface="Basis Grt for Thrivent"/>
        <a:ea typeface=""/>
        <a:cs typeface=""/>
      </a:majorFont>
      <a:minorFont>
        <a:latin typeface="Basis Grt for Thrive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rivent_PPT_Template_2025_v4" id="{9C75BFAA-3BED-B64D-ADCB-64F92062FB36}" vid="{0D4E3EFE-E61A-5548-83D4-ACA7DB9A08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lcf76f155ced4ddcb4097134ff3c332f xmlns="f96f4849-9aa6-4f8e-9a55-f589e869c01f">
      <Terms xmlns="http://schemas.microsoft.com/office/infopath/2007/PartnerControls"/>
    </lcf76f155ced4ddcb4097134ff3c332f>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5" ma:contentTypeDescription="Create a new document." ma:contentTypeScope="" ma:versionID="6587ba12888d2c16a168a25988712a9f">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be505fbaf895745d94b786ff761e42a7"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element name="MediaServiceBillingMetadata" ma:index="3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82A11AB-DBA8-4EAC-972F-0B500EB40E10}">
  <ds:schemaRefs>
    <ds:schemaRef ds:uri="56b3378c-42cb-41dc-9c05-5327e3fb1bca"/>
    <ds:schemaRef ds:uri="6356c91e-0591-4633-a126-f4026bafc479"/>
    <ds:schemaRef ds:uri="e2af3888-c5a2-43f8-ba29-f2580b7e9ed2"/>
    <ds:schemaRef ds:uri="f96f4849-9aa6-4f8e-9a55-f589e869c0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5244B72-286E-4E07-9BD3-C7D1C99F0A96}">
  <ds:schemaRefs>
    <ds:schemaRef ds:uri="http://schemas.microsoft.com/sharepoint/v3/contenttype/forms"/>
  </ds:schemaRefs>
</ds:datastoreItem>
</file>

<file path=customXml/itemProps3.xml><?xml version="1.0" encoding="utf-8"?>
<ds:datastoreItem xmlns:ds="http://schemas.openxmlformats.org/officeDocument/2006/customXml" ds:itemID="{7CB23CFC-DF38-4DFA-9DA9-F929AE6FB2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96f4849-9aa6-4f8e-9a55-f589e869c01f"/>
    <ds:schemaRef ds:uri="9257cdb8-f29a-47d2-88f3-24be9247a746"/>
    <ds:schemaRef ds:uri="56b3378c-42cb-41dc-9c05-5327e3fb1b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TotalTime>
  <Words>4222</Words>
  <Application>Microsoft Office PowerPoint</Application>
  <PresentationFormat>Widescreen</PresentationFormat>
  <Paragraphs>391</Paragraphs>
  <Slides>30</Slides>
  <Notes>28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Aptos</vt:lpstr>
      <vt:lpstr>Arial</vt:lpstr>
      <vt:lpstr>Basis Grotesque Pro Off-White</vt:lpstr>
      <vt:lpstr>Basis Grt for Thrivent</vt:lpstr>
      <vt:lpstr>Basis Grt for Thrivent OffWhite</vt:lpstr>
      <vt:lpstr>Burgess for Thrivent</vt:lpstr>
      <vt:lpstr>Times New Roman</vt:lpstr>
      <vt:lpstr>Office Theme</vt:lpstr>
      <vt:lpstr>Growing our endowment</vt:lpstr>
      <vt:lpstr>“Years from now,  a gift I have given will be  of service to others.”</vt:lpstr>
      <vt:lpstr>“We believe it’s critical  for organizations  to have continual support  on a yearly basis.” </vt:lpstr>
      <vt:lpstr>PowerPoint Presentation</vt:lpstr>
      <vt:lpstr>Role of an endowment fund</vt:lpstr>
      <vt:lpstr>Your personal finances</vt:lpstr>
      <vt:lpstr>An organization’s finances</vt:lpstr>
      <vt:lpstr>All grow concurrently and don’t compete</vt:lpstr>
      <vt:lpstr>How an endowment fund works</vt:lpstr>
      <vt:lpstr>Endowment fund process</vt:lpstr>
      <vt:lpstr>Anonymity options</vt:lpstr>
      <vt:lpstr>Gifts are managed responsibly</vt:lpstr>
      <vt:lpstr>Ways to give</vt:lpstr>
      <vt:lpstr>Ways to give</vt:lpstr>
      <vt:lpstr>Give Now.  Give Later.  Give &amp; Receive.™</vt:lpstr>
      <vt:lpstr>Give now</vt:lpstr>
      <vt:lpstr>Gifts of securities and property</vt:lpstr>
      <vt:lpstr>Qualified charitable distributions (QCDs)</vt:lpstr>
      <vt:lpstr>PowerPoint Presentation</vt:lpstr>
      <vt:lpstr>Give later</vt:lpstr>
      <vt:lpstr>Beneficiary proceeds &amp; bequests</vt:lpstr>
      <vt:lpstr>Life insurance</vt:lpstr>
      <vt:lpstr>PowerPoint Presentation</vt:lpstr>
      <vt:lpstr>Give and receive</vt:lpstr>
      <vt:lpstr>Charitable gift annuity</vt:lpstr>
      <vt:lpstr>Charitable remainder trust</vt:lpstr>
      <vt:lpstr>Together, we can grow future support for our organization to continue to fulfill its mission.  </vt:lpstr>
      <vt:lpstr>About  Thrivent Charitable</vt:lpstr>
      <vt:lpstr>PowerPoint Presentation</vt:lpstr>
      <vt:lpstr>Disclosure/Disclaimer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Ashley Zimiga</dc:creator>
  <cp:lastModifiedBy>Cassie Meyer</cp:lastModifiedBy>
  <cp:revision>207</cp:revision>
  <dcterms:created xsi:type="dcterms:W3CDTF">2024-10-24T18:25:29Z</dcterms:created>
  <dcterms:modified xsi:type="dcterms:W3CDTF">2025-08-06T17:08:53Z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0x0101002154FD056937C947ADBB571B05A30D2C</vt:lpwstr>
  </property>
</Properties>
</file>