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147481615" r:id="rId5"/>
    <p:sldId id="2147481705" r:id="rId6"/>
    <p:sldId id="2147481706" r:id="rId7"/>
    <p:sldId id="2147481713" r:id="rId8"/>
    <p:sldId id="2147481634" r:id="rId9"/>
    <p:sldId id="2147481708" r:id="rId10"/>
    <p:sldId id="2147481709" r:id="rId11"/>
    <p:sldId id="2147481710" r:id="rId12"/>
    <p:sldId id="2147481657" r:id="rId13"/>
    <p:sldId id="2147481673" r:id="rId14"/>
    <p:sldId id="2147481711" r:id="rId15"/>
    <p:sldId id="2147481712" r:id="rId16"/>
    <p:sldId id="2147481658" r:id="rId17"/>
    <p:sldId id="2147481675" r:id="rId18"/>
    <p:sldId id="2147481691" r:id="rId19"/>
    <p:sldId id="2147481676" r:id="rId20"/>
    <p:sldId id="2147481679" r:id="rId21"/>
    <p:sldId id="2147481680" r:id="rId22"/>
    <p:sldId id="2147481693" r:id="rId23"/>
    <p:sldId id="2147481703" r:id="rId24"/>
    <p:sldId id="2147481683" r:id="rId25"/>
    <p:sldId id="2147481682" r:id="rId26"/>
    <p:sldId id="2147481694" r:id="rId27"/>
    <p:sldId id="2147481704" r:id="rId28"/>
    <p:sldId id="2147481686" r:id="rId29"/>
    <p:sldId id="2147481685" r:id="rId30"/>
    <p:sldId id="2147481707" r:id="rId31"/>
    <p:sldId id="2147481700" r:id="rId32"/>
    <p:sldId id="2147481702" r:id="rId33"/>
    <p:sldId id="214748166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AFD38-87CC-7A05-B5FD-F6B0949921C3}" name="Cassie Nix" initials="CN" userId="S::cassie.nix@thrivent.com::08a5aa7a-ae5a-421d-a3c7-7305870f4a49" providerId="AD"/>
  <p188:author id="{99616540-E981-DD9B-AD93-CFE1BE50EDFE}" name="Cindy Aegerter" initials=""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88417DDD-E5BB-E836-B06A-75E73DFA6C36}" name="Marisa McMillan" initials="MM" userId="S::marisa.mcmillan@thrivent.com::d2adc6ec-acff-43b3-9b2f-159dc3aa8ef9"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9FA"/>
    <a:srgbClr val="D6E4E7"/>
    <a:srgbClr val="F5F8F9"/>
    <a:srgbClr val="F6E2C1"/>
    <a:srgbClr val="CEE2E3"/>
    <a:srgbClr val="E30045"/>
    <a:srgbClr val="FAEDD8"/>
    <a:srgbClr val="F9EED9"/>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372" autoAdjust="0"/>
  </p:normalViewPr>
  <p:slideViewPr>
    <p:cSldViewPr snapToGrid="0">
      <p:cViewPr varScale="1">
        <p:scale>
          <a:sx n="42" d="100"/>
          <a:sy n="42" d="100"/>
        </p:scale>
        <p:origin x="20" y="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sa McMillan" userId="d2adc6ec-acff-43b3-9b2f-159dc3aa8ef9" providerId="ADAL" clId="{617E4189-42EC-43A6-908C-861A152A4A58}"/>
    <pc:docChg chg="undo redo custSel modSld">
      <pc:chgData name="Marisa McMillan" userId="d2adc6ec-acff-43b3-9b2f-159dc3aa8ef9" providerId="ADAL" clId="{617E4189-42EC-43A6-908C-861A152A4A58}" dt="2026-07-07T16:24:24.155" v="130" actId="20577"/>
      <pc:docMkLst>
        <pc:docMk/>
      </pc:docMkLst>
      <pc:sldChg chg="modSp mod">
        <pc:chgData name="Marisa McMillan" userId="d2adc6ec-acff-43b3-9b2f-159dc3aa8ef9" providerId="ADAL" clId="{617E4189-42EC-43A6-908C-861A152A4A58}" dt="2026-07-07T15:28:18.061" v="7" actId="20577"/>
        <pc:sldMkLst>
          <pc:docMk/>
          <pc:sldMk cId="1393875860" sldId="2147481634"/>
        </pc:sldMkLst>
        <pc:spChg chg="mod">
          <ac:chgData name="Marisa McMillan" userId="d2adc6ec-acff-43b3-9b2f-159dc3aa8ef9" providerId="ADAL" clId="{617E4189-42EC-43A6-908C-861A152A4A58}" dt="2026-07-07T15:28:18.061" v="7" actId="20577"/>
          <ac:spMkLst>
            <pc:docMk/>
            <pc:sldMk cId="1393875860" sldId="2147481634"/>
            <ac:spMk id="11" creationId="{C8C54F2D-3D16-7056-AD22-F0240DBC6468}"/>
          </ac:spMkLst>
        </pc:spChg>
      </pc:sldChg>
      <pc:sldChg chg="modSp mod">
        <pc:chgData name="Marisa McMillan" userId="d2adc6ec-acff-43b3-9b2f-159dc3aa8ef9" providerId="ADAL" clId="{617E4189-42EC-43A6-908C-861A152A4A58}" dt="2026-07-07T16:19:30.587" v="86" actId="20577"/>
        <pc:sldMkLst>
          <pc:docMk/>
          <pc:sldMk cId="1085482286" sldId="2147481657"/>
        </pc:sldMkLst>
        <pc:spChg chg="mod">
          <ac:chgData name="Marisa McMillan" userId="d2adc6ec-acff-43b3-9b2f-159dc3aa8ef9" providerId="ADAL" clId="{617E4189-42EC-43A6-908C-861A152A4A58}" dt="2026-07-07T16:19:30.587" v="86" actId="20577"/>
          <ac:spMkLst>
            <pc:docMk/>
            <pc:sldMk cId="1085482286" sldId="2147481657"/>
            <ac:spMk id="5" creationId="{5A27BA78-81A3-BA51-BEBB-7A1C59548D20}"/>
          </ac:spMkLst>
        </pc:spChg>
      </pc:sldChg>
      <pc:sldChg chg="modSp mod">
        <pc:chgData name="Marisa McMillan" userId="d2adc6ec-acff-43b3-9b2f-159dc3aa8ef9" providerId="ADAL" clId="{617E4189-42EC-43A6-908C-861A152A4A58}" dt="2026-07-07T16:22:40.763" v="94" actId="20577"/>
        <pc:sldMkLst>
          <pc:docMk/>
          <pc:sldMk cId="2797731165" sldId="2147481658"/>
        </pc:sldMkLst>
        <pc:spChg chg="mod">
          <ac:chgData name="Marisa McMillan" userId="d2adc6ec-acff-43b3-9b2f-159dc3aa8ef9" providerId="ADAL" clId="{617E4189-42EC-43A6-908C-861A152A4A58}" dt="2026-07-07T16:22:40.763" v="94" actId="20577"/>
          <ac:spMkLst>
            <pc:docMk/>
            <pc:sldMk cId="2797731165" sldId="2147481658"/>
            <ac:spMk id="5" creationId="{E0A3697B-7123-703E-AE2D-D54A3D080072}"/>
          </ac:spMkLst>
        </pc:spChg>
      </pc:sldChg>
      <pc:sldChg chg="modSp mod">
        <pc:chgData name="Marisa McMillan" userId="d2adc6ec-acff-43b3-9b2f-159dc3aa8ef9" providerId="ADAL" clId="{617E4189-42EC-43A6-908C-861A152A4A58}" dt="2026-07-07T16:24:24.155" v="130" actId="20577"/>
        <pc:sldMkLst>
          <pc:docMk/>
          <pc:sldMk cId="2465597720" sldId="2147481663"/>
        </pc:sldMkLst>
        <pc:spChg chg="mod">
          <ac:chgData name="Marisa McMillan" userId="d2adc6ec-acff-43b3-9b2f-159dc3aa8ef9" providerId="ADAL" clId="{617E4189-42EC-43A6-908C-861A152A4A58}" dt="2026-07-07T16:24:24.155" v="130" actId="20577"/>
          <ac:spMkLst>
            <pc:docMk/>
            <pc:sldMk cId="2465597720" sldId="2147481663"/>
            <ac:spMk id="3" creationId="{A08B1D27-C26B-0318-2EDB-94331F9A5284}"/>
          </ac:spMkLst>
        </pc:spChg>
      </pc:sldChg>
      <pc:sldChg chg="modSp mod">
        <pc:chgData name="Marisa McMillan" userId="d2adc6ec-acff-43b3-9b2f-159dc3aa8ef9" providerId="ADAL" clId="{617E4189-42EC-43A6-908C-861A152A4A58}" dt="2026-07-07T16:19:35.037" v="88" actId="20577"/>
        <pc:sldMkLst>
          <pc:docMk/>
          <pc:sldMk cId="3170114197" sldId="2147481673"/>
        </pc:sldMkLst>
        <pc:spChg chg="mod">
          <ac:chgData name="Marisa McMillan" userId="d2adc6ec-acff-43b3-9b2f-159dc3aa8ef9" providerId="ADAL" clId="{617E4189-42EC-43A6-908C-861A152A4A58}" dt="2026-07-07T16:19:35.037" v="88" actId="20577"/>
          <ac:spMkLst>
            <pc:docMk/>
            <pc:sldMk cId="3170114197" sldId="2147481673"/>
            <ac:spMk id="5" creationId="{F4593080-6C7E-CB32-AD75-8670393E9E1D}"/>
          </ac:spMkLst>
        </pc:spChg>
      </pc:sldChg>
      <pc:sldChg chg="modSp mod">
        <pc:chgData name="Marisa McMillan" userId="d2adc6ec-acff-43b3-9b2f-159dc3aa8ef9" providerId="ADAL" clId="{617E4189-42EC-43A6-908C-861A152A4A58}" dt="2026-07-07T16:22:43.823" v="96" actId="20577"/>
        <pc:sldMkLst>
          <pc:docMk/>
          <pc:sldMk cId="1877319237" sldId="2147481675"/>
        </pc:sldMkLst>
        <pc:spChg chg="mod">
          <ac:chgData name="Marisa McMillan" userId="d2adc6ec-acff-43b3-9b2f-159dc3aa8ef9" providerId="ADAL" clId="{617E4189-42EC-43A6-908C-861A152A4A58}" dt="2026-07-07T16:22:43.823" v="96" actId="20577"/>
          <ac:spMkLst>
            <pc:docMk/>
            <pc:sldMk cId="1877319237" sldId="2147481675"/>
            <ac:spMk id="5" creationId="{1A13A835-8B1B-007C-E4EF-816C2383AAD7}"/>
          </ac:spMkLst>
        </pc:spChg>
      </pc:sldChg>
      <pc:sldChg chg="modSp mod">
        <pc:chgData name="Marisa McMillan" userId="d2adc6ec-acff-43b3-9b2f-159dc3aa8ef9" providerId="ADAL" clId="{617E4189-42EC-43A6-908C-861A152A4A58}" dt="2026-07-07T16:22:49.965" v="100" actId="20577"/>
        <pc:sldMkLst>
          <pc:docMk/>
          <pc:sldMk cId="4005244259" sldId="2147481676"/>
        </pc:sldMkLst>
        <pc:spChg chg="mod">
          <ac:chgData name="Marisa McMillan" userId="d2adc6ec-acff-43b3-9b2f-159dc3aa8ef9" providerId="ADAL" clId="{617E4189-42EC-43A6-908C-861A152A4A58}" dt="2026-07-07T16:22:49.965" v="100" actId="20577"/>
          <ac:spMkLst>
            <pc:docMk/>
            <pc:sldMk cId="4005244259" sldId="2147481676"/>
            <ac:spMk id="5" creationId="{2ECFFBC0-7E86-B291-5BFE-C30F6F07B5B6}"/>
          </ac:spMkLst>
        </pc:spChg>
      </pc:sldChg>
      <pc:sldChg chg="modSp mod">
        <pc:chgData name="Marisa McMillan" userId="d2adc6ec-acff-43b3-9b2f-159dc3aa8ef9" providerId="ADAL" clId="{617E4189-42EC-43A6-908C-861A152A4A58}" dt="2026-07-07T16:22:53.172" v="102" actId="20577"/>
        <pc:sldMkLst>
          <pc:docMk/>
          <pc:sldMk cId="1258974052" sldId="2147481679"/>
        </pc:sldMkLst>
        <pc:spChg chg="mod">
          <ac:chgData name="Marisa McMillan" userId="d2adc6ec-acff-43b3-9b2f-159dc3aa8ef9" providerId="ADAL" clId="{617E4189-42EC-43A6-908C-861A152A4A58}" dt="2026-07-07T16:22:53.172" v="102" actId="20577"/>
          <ac:spMkLst>
            <pc:docMk/>
            <pc:sldMk cId="1258974052" sldId="2147481679"/>
            <ac:spMk id="5" creationId="{F4593080-6C7E-CB32-AD75-8670393E9E1D}"/>
          </ac:spMkLst>
        </pc:spChg>
      </pc:sldChg>
      <pc:sldChg chg="modSp mod">
        <pc:chgData name="Marisa McMillan" userId="d2adc6ec-acff-43b3-9b2f-159dc3aa8ef9" providerId="ADAL" clId="{617E4189-42EC-43A6-908C-861A152A4A58}" dt="2026-07-07T16:22:56.299" v="104" actId="20577"/>
        <pc:sldMkLst>
          <pc:docMk/>
          <pc:sldMk cId="3310434347" sldId="2147481680"/>
        </pc:sldMkLst>
        <pc:spChg chg="mod">
          <ac:chgData name="Marisa McMillan" userId="d2adc6ec-acff-43b3-9b2f-159dc3aa8ef9" providerId="ADAL" clId="{617E4189-42EC-43A6-908C-861A152A4A58}" dt="2026-07-07T16:22:56.299" v="104" actId="20577"/>
          <ac:spMkLst>
            <pc:docMk/>
            <pc:sldMk cId="3310434347" sldId="2147481680"/>
            <ac:spMk id="5" creationId="{F4593080-6C7E-CB32-AD75-8670393E9E1D}"/>
          </ac:spMkLst>
        </pc:spChg>
      </pc:sldChg>
      <pc:sldChg chg="modSp mod">
        <pc:chgData name="Marisa McMillan" userId="d2adc6ec-acff-43b3-9b2f-159dc3aa8ef9" providerId="ADAL" clId="{617E4189-42EC-43A6-908C-861A152A4A58}" dt="2026-07-07T16:23:10.285" v="112" actId="20577"/>
        <pc:sldMkLst>
          <pc:docMk/>
          <pc:sldMk cId="3354541354" sldId="2147481682"/>
        </pc:sldMkLst>
        <pc:spChg chg="mod">
          <ac:chgData name="Marisa McMillan" userId="d2adc6ec-acff-43b3-9b2f-159dc3aa8ef9" providerId="ADAL" clId="{617E4189-42EC-43A6-908C-861A152A4A58}" dt="2026-07-07T16:23:10.285" v="112" actId="20577"/>
          <ac:spMkLst>
            <pc:docMk/>
            <pc:sldMk cId="3354541354" sldId="2147481682"/>
            <ac:spMk id="5" creationId="{F4593080-6C7E-CB32-AD75-8670393E9E1D}"/>
          </ac:spMkLst>
        </pc:spChg>
      </pc:sldChg>
      <pc:sldChg chg="modSp mod">
        <pc:chgData name="Marisa McMillan" userId="d2adc6ec-acff-43b3-9b2f-159dc3aa8ef9" providerId="ADAL" clId="{617E4189-42EC-43A6-908C-861A152A4A58}" dt="2026-07-07T16:23:07.353" v="110" actId="20577"/>
        <pc:sldMkLst>
          <pc:docMk/>
          <pc:sldMk cId="2281763539" sldId="2147481683"/>
        </pc:sldMkLst>
        <pc:spChg chg="mod">
          <ac:chgData name="Marisa McMillan" userId="d2adc6ec-acff-43b3-9b2f-159dc3aa8ef9" providerId="ADAL" clId="{617E4189-42EC-43A6-908C-861A152A4A58}" dt="2026-07-07T16:23:07.353" v="110" actId="20577"/>
          <ac:spMkLst>
            <pc:docMk/>
            <pc:sldMk cId="2281763539" sldId="2147481683"/>
            <ac:spMk id="5" creationId="{F4593080-6C7E-CB32-AD75-8670393E9E1D}"/>
          </ac:spMkLst>
        </pc:spChg>
      </pc:sldChg>
      <pc:sldChg chg="modSp mod">
        <pc:chgData name="Marisa McMillan" userId="d2adc6ec-acff-43b3-9b2f-159dc3aa8ef9" providerId="ADAL" clId="{617E4189-42EC-43A6-908C-861A152A4A58}" dt="2026-07-07T16:23:22.768" v="120" actId="20577"/>
        <pc:sldMkLst>
          <pc:docMk/>
          <pc:sldMk cId="2216852637" sldId="2147481685"/>
        </pc:sldMkLst>
        <pc:spChg chg="mod">
          <ac:chgData name="Marisa McMillan" userId="d2adc6ec-acff-43b3-9b2f-159dc3aa8ef9" providerId="ADAL" clId="{617E4189-42EC-43A6-908C-861A152A4A58}" dt="2026-07-07T16:23:22.768" v="120" actId="20577"/>
          <ac:spMkLst>
            <pc:docMk/>
            <pc:sldMk cId="2216852637" sldId="2147481685"/>
            <ac:spMk id="5" creationId="{F4593080-6C7E-CB32-AD75-8670393E9E1D}"/>
          </ac:spMkLst>
        </pc:spChg>
      </pc:sldChg>
      <pc:sldChg chg="modSp mod">
        <pc:chgData name="Marisa McMillan" userId="d2adc6ec-acff-43b3-9b2f-159dc3aa8ef9" providerId="ADAL" clId="{617E4189-42EC-43A6-908C-861A152A4A58}" dt="2026-07-07T16:23:19.699" v="118" actId="20577"/>
        <pc:sldMkLst>
          <pc:docMk/>
          <pc:sldMk cId="2600804428" sldId="2147481686"/>
        </pc:sldMkLst>
        <pc:spChg chg="mod">
          <ac:chgData name="Marisa McMillan" userId="d2adc6ec-acff-43b3-9b2f-159dc3aa8ef9" providerId="ADAL" clId="{617E4189-42EC-43A6-908C-861A152A4A58}" dt="2026-07-07T16:23:19.699" v="118" actId="20577"/>
          <ac:spMkLst>
            <pc:docMk/>
            <pc:sldMk cId="2600804428" sldId="2147481686"/>
            <ac:spMk id="5" creationId="{F4593080-6C7E-CB32-AD75-8670393E9E1D}"/>
          </ac:spMkLst>
        </pc:spChg>
      </pc:sldChg>
      <pc:sldChg chg="modSp mod">
        <pc:chgData name="Marisa McMillan" userId="d2adc6ec-acff-43b3-9b2f-159dc3aa8ef9" providerId="ADAL" clId="{617E4189-42EC-43A6-908C-861A152A4A58}" dt="2026-07-07T16:22:46.599" v="98" actId="20577"/>
        <pc:sldMkLst>
          <pc:docMk/>
          <pc:sldMk cId="4110081303" sldId="2147481691"/>
        </pc:sldMkLst>
        <pc:spChg chg="mod">
          <ac:chgData name="Marisa McMillan" userId="d2adc6ec-acff-43b3-9b2f-159dc3aa8ef9" providerId="ADAL" clId="{617E4189-42EC-43A6-908C-861A152A4A58}" dt="2026-07-07T16:22:46.599" v="98" actId="20577"/>
          <ac:spMkLst>
            <pc:docMk/>
            <pc:sldMk cId="4110081303" sldId="2147481691"/>
            <ac:spMk id="3" creationId="{2C1B4061-8230-D075-EE59-09C3830FAD5A}"/>
          </ac:spMkLst>
        </pc:spChg>
      </pc:sldChg>
      <pc:sldChg chg="modSp mod">
        <pc:chgData name="Marisa McMillan" userId="d2adc6ec-acff-43b3-9b2f-159dc3aa8ef9" providerId="ADAL" clId="{617E4189-42EC-43A6-908C-861A152A4A58}" dt="2026-07-07T16:22:59.884" v="106" actId="20577"/>
        <pc:sldMkLst>
          <pc:docMk/>
          <pc:sldMk cId="118811148" sldId="2147481693"/>
        </pc:sldMkLst>
        <pc:spChg chg="mod">
          <ac:chgData name="Marisa McMillan" userId="d2adc6ec-acff-43b3-9b2f-159dc3aa8ef9" providerId="ADAL" clId="{617E4189-42EC-43A6-908C-861A152A4A58}" dt="2026-07-07T16:22:59.884" v="106" actId="20577"/>
          <ac:spMkLst>
            <pc:docMk/>
            <pc:sldMk cId="118811148" sldId="2147481693"/>
            <ac:spMk id="3" creationId="{2C1B4061-8230-D075-EE59-09C3830FAD5A}"/>
          </ac:spMkLst>
        </pc:spChg>
      </pc:sldChg>
      <pc:sldChg chg="modSp mod">
        <pc:chgData name="Marisa McMillan" userId="d2adc6ec-acff-43b3-9b2f-159dc3aa8ef9" providerId="ADAL" clId="{617E4189-42EC-43A6-908C-861A152A4A58}" dt="2026-07-07T16:23:13.164" v="114" actId="20577"/>
        <pc:sldMkLst>
          <pc:docMk/>
          <pc:sldMk cId="3869192242" sldId="2147481694"/>
        </pc:sldMkLst>
        <pc:spChg chg="mod">
          <ac:chgData name="Marisa McMillan" userId="d2adc6ec-acff-43b3-9b2f-159dc3aa8ef9" providerId="ADAL" clId="{617E4189-42EC-43A6-908C-861A152A4A58}" dt="2026-07-07T16:23:13.164" v="114" actId="20577"/>
          <ac:spMkLst>
            <pc:docMk/>
            <pc:sldMk cId="3869192242" sldId="2147481694"/>
            <ac:spMk id="3" creationId="{2C1B4061-8230-D075-EE59-09C3830FAD5A}"/>
          </ac:spMkLst>
        </pc:spChg>
      </pc:sldChg>
      <pc:sldChg chg="addSp modSp mod">
        <pc:chgData name="Marisa McMillan" userId="d2adc6ec-acff-43b3-9b2f-159dc3aa8ef9" providerId="ADAL" clId="{617E4189-42EC-43A6-908C-861A152A4A58}" dt="2026-07-07T16:24:16.556" v="128"/>
        <pc:sldMkLst>
          <pc:docMk/>
          <pc:sldMk cId="1466355494" sldId="2147481700"/>
        </pc:sldMkLst>
        <pc:spChg chg="mod">
          <ac:chgData name="Marisa McMillan" userId="d2adc6ec-acff-43b3-9b2f-159dc3aa8ef9" providerId="ADAL" clId="{617E4189-42EC-43A6-908C-861A152A4A58}" dt="2026-07-07T16:24:16.556" v="128"/>
          <ac:spMkLst>
            <pc:docMk/>
            <pc:sldMk cId="1466355494" sldId="2147481700"/>
            <ac:spMk id="5" creationId="{CACC46F2-83EC-538C-64E2-23DFA33C1CEB}"/>
          </ac:spMkLst>
        </pc:spChg>
      </pc:sldChg>
      <pc:sldChg chg="modSp mod">
        <pc:chgData name="Marisa McMillan" userId="d2adc6ec-acff-43b3-9b2f-159dc3aa8ef9" providerId="ADAL" clId="{617E4189-42EC-43A6-908C-861A152A4A58}" dt="2026-07-07T16:23:04.202" v="108" actId="20577"/>
        <pc:sldMkLst>
          <pc:docMk/>
          <pc:sldMk cId="4168695944" sldId="2147481703"/>
        </pc:sldMkLst>
        <pc:spChg chg="mod">
          <ac:chgData name="Marisa McMillan" userId="d2adc6ec-acff-43b3-9b2f-159dc3aa8ef9" providerId="ADAL" clId="{617E4189-42EC-43A6-908C-861A152A4A58}" dt="2026-07-07T16:23:04.202" v="108" actId="20577"/>
          <ac:spMkLst>
            <pc:docMk/>
            <pc:sldMk cId="4168695944" sldId="2147481703"/>
            <ac:spMk id="5" creationId="{2ECFFBC0-7E86-B291-5BFE-C30F6F07B5B6}"/>
          </ac:spMkLst>
        </pc:spChg>
      </pc:sldChg>
      <pc:sldChg chg="modSp mod">
        <pc:chgData name="Marisa McMillan" userId="d2adc6ec-acff-43b3-9b2f-159dc3aa8ef9" providerId="ADAL" clId="{617E4189-42EC-43A6-908C-861A152A4A58}" dt="2026-07-07T16:23:16.592" v="116" actId="20577"/>
        <pc:sldMkLst>
          <pc:docMk/>
          <pc:sldMk cId="672150657" sldId="2147481704"/>
        </pc:sldMkLst>
        <pc:spChg chg="mod">
          <ac:chgData name="Marisa McMillan" userId="d2adc6ec-acff-43b3-9b2f-159dc3aa8ef9" providerId="ADAL" clId="{617E4189-42EC-43A6-908C-861A152A4A58}" dt="2026-07-07T16:23:16.592" v="116" actId="20577"/>
          <ac:spMkLst>
            <pc:docMk/>
            <pc:sldMk cId="672150657" sldId="2147481704"/>
            <ac:spMk id="5" creationId="{2ECFFBC0-7E86-B291-5BFE-C30F6F07B5B6}"/>
          </ac:spMkLst>
        </pc:spChg>
      </pc:sldChg>
      <pc:sldChg chg="modSp mod">
        <pc:chgData name="Marisa McMillan" userId="d2adc6ec-acff-43b3-9b2f-159dc3aa8ef9" providerId="ADAL" clId="{617E4189-42EC-43A6-908C-861A152A4A58}" dt="2026-07-07T15:28:01.464" v="1" actId="20577"/>
        <pc:sldMkLst>
          <pc:docMk/>
          <pc:sldMk cId="3478759573" sldId="2147481705"/>
        </pc:sldMkLst>
        <pc:spChg chg="mod">
          <ac:chgData name="Marisa McMillan" userId="d2adc6ec-acff-43b3-9b2f-159dc3aa8ef9" providerId="ADAL" clId="{617E4189-42EC-43A6-908C-861A152A4A58}" dt="2026-07-07T15:28:01.464" v="1" actId="20577"/>
          <ac:spMkLst>
            <pc:docMk/>
            <pc:sldMk cId="3478759573" sldId="2147481705"/>
            <ac:spMk id="3" creationId="{671278D1-CF32-5AA5-2DEF-C66BAEE984B6}"/>
          </ac:spMkLst>
        </pc:spChg>
      </pc:sldChg>
      <pc:sldChg chg="modSp mod">
        <pc:chgData name="Marisa McMillan" userId="d2adc6ec-acff-43b3-9b2f-159dc3aa8ef9" providerId="ADAL" clId="{617E4189-42EC-43A6-908C-861A152A4A58}" dt="2026-07-07T15:28:08.150" v="3" actId="20577"/>
        <pc:sldMkLst>
          <pc:docMk/>
          <pc:sldMk cId="379873682" sldId="2147481706"/>
        </pc:sldMkLst>
        <pc:spChg chg="mod">
          <ac:chgData name="Marisa McMillan" userId="d2adc6ec-acff-43b3-9b2f-159dc3aa8ef9" providerId="ADAL" clId="{617E4189-42EC-43A6-908C-861A152A4A58}" dt="2026-07-07T15:28:08.150" v="3" actId="20577"/>
          <ac:spMkLst>
            <pc:docMk/>
            <pc:sldMk cId="379873682" sldId="2147481706"/>
            <ac:spMk id="3" creationId="{671278D1-CF32-5AA5-2DEF-C66BAEE984B6}"/>
          </ac:spMkLst>
        </pc:spChg>
      </pc:sldChg>
      <pc:sldChg chg="modSp mod">
        <pc:chgData name="Marisa McMillan" userId="d2adc6ec-acff-43b3-9b2f-159dc3aa8ef9" providerId="ADAL" clId="{617E4189-42EC-43A6-908C-861A152A4A58}" dt="2026-07-07T16:23:29.418" v="122" actId="20577"/>
        <pc:sldMkLst>
          <pc:docMk/>
          <pc:sldMk cId="2887047172" sldId="2147481707"/>
        </pc:sldMkLst>
        <pc:spChg chg="mod">
          <ac:chgData name="Marisa McMillan" userId="d2adc6ec-acff-43b3-9b2f-159dc3aa8ef9" providerId="ADAL" clId="{617E4189-42EC-43A6-908C-861A152A4A58}" dt="2026-07-07T16:23:29.418" v="122" actId="20577"/>
          <ac:spMkLst>
            <pc:docMk/>
            <pc:sldMk cId="2887047172" sldId="2147481707"/>
            <ac:spMk id="5" creationId="{925635E3-38B6-A21B-DAA9-A215367274D8}"/>
          </ac:spMkLst>
        </pc:spChg>
      </pc:sldChg>
      <pc:sldChg chg="modSp mod">
        <pc:chgData name="Marisa McMillan" userId="d2adc6ec-acff-43b3-9b2f-159dc3aa8ef9" providerId="ADAL" clId="{617E4189-42EC-43A6-908C-861A152A4A58}" dt="2026-07-07T16:15:47.250" v="9" actId="20577"/>
        <pc:sldMkLst>
          <pc:docMk/>
          <pc:sldMk cId="2882974364" sldId="2147481708"/>
        </pc:sldMkLst>
        <pc:spChg chg="mod">
          <ac:chgData name="Marisa McMillan" userId="d2adc6ec-acff-43b3-9b2f-159dc3aa8ef9" providerId="ADAL" clId="{617E4189-42EC-43A6-908C-861A152A4A58}" dt="2026-07-07T16:15:47.250" v="9" actId="20577"/>
          <ac:spMkLst>
            <pc:docMk/>
            <pc:sldMk cId="2882974364" sldId="2147481708"/>
            <ac:spMk id="4" creationId="{7E96E20A-00E9-176F-E9C3-F2368DFB6ED4}"/>
          </ac:spMkLst>
        </pc:spChg>
      </pc:sldChg>
      <pc:sldChg chg="modSp mod">
        <pc:chgData name="Marisa McMillan" userId="d2adc6ec-acff-43b3-9b2f-159dc3aa8ef9" providerId="ADAL" clId="{617E4189-42EC-43A6-908C-861A152A4A58}" dt="2026-07-07T16:19:11.128" v="82" actId="20577"/>
        <pc:sldMkLst>
          <pc:docMk/>
          <pc:sldMk cId="4187458573" sldId="2147481709"/>
        </pc:sldMkLst>
        <pc:spChg chg="mod">
          <ac:chgData name="Marisa McMillan" userId="d2adc6ec-acff-43b3-9b2f-159dc3aa8ef9" providerId="ADAL" clId="{617E4189-42EC-43A6-908C-861A152A4A58}" dt="2026-07-07T16:19:11.128" v="82" actId="20577"/>
          <ac:spMkLst>
            <pc:docMk/>
            <pc:sldMk cId="4187458573" sldId="2147481709"/>
            <ac:spMk id="4" creationId="{7E96E20A-00E9-176F-E9C3-F2368DFB6ED4}"/>
          </ac:spMkLst>
        </pc:spChg>
      </pc:sldChg>
      <pc:sldChg chg="modSp mod">
        <pc:chgData name="Marisa McMillan" userId="d2adc6ec-acff-43b3-9b2f-159dc3aa8ef9" providerId="ADAL" clId="{617E4189-42EC-43A6-908C-861A152A4A58}" dt="2026-07-07T16:19:17.942" v="84" actId="20577"/>
        <pc:sldMkLst>
          <pc:docMk/>
          <pc:sldMk cId="3477422599" sldId="2147481710"/>
        </pc:sldMkLst>
        <pc:spChg chg="mod">
          <ac:chgData name="Marisa McMillan" userId="d2adc6ec-acff-43b3-9b2f-159dc3aa8ef9" providerId="ADAL" clId="{617E4189-42EC-43A6-908C-861A152A4A58}" dt="2026-07-07T16:19:17.942" v="84" actId="20577"/>
          <ac:spMkLst>
            <pc:docMk/>
            <pc:sldMk cId="3477422599" sldId="2147481710"/>
            <ac:spMk id="4" creationId="{4E7B2FF7-C66E-8012-7EA5-34A808C13B85}"/>
          </ac:spMkLst>
        </pc:spChg>
      </pc:sldChg>
      <pc:sldChg chg="modSp mod">
        <pc:chgData name="Marisa McMillan" userId="d2adc6ec-acff-43b3-9b2f-159dc3aa8ef9" providerId="ADAL" clId="{617E4189-42EC-43A6-908C-861A152A4A58}" dt="2026-07-07T16:19:37.948" v="90" actId="20577"/>
        <pc:sldMkLst>
          <pc:docMk/>
          <pc:sldMk cId="576488691" sldId="2147481711"/>
        </pc:sldMkLst>
        <pc:spChg chg="mod">
          <ac:chgData name="Marisa McMillan" userId="d2adc6ec-acff-43b3-9b2f-159dc3aa8ef9" providerId="ADAL" clId="{617E4189-42EC-43A6-908C-861A152A4A58}" dt="2026-07-07T16:19:37.948" v="90" actId="20577"/>
          <ac:spMkLst>
            <pc:docMk/>
            <pc:sldMk cId="576488691" sldId="2147481711"/>
            <ac:spMk id="5" creationId="{6FD61BC5-9C87-00A4-582C-83C9A05665B3}"/>
          </ac:spMkLst>
        </pc:spChg>
      </pc:sldChg>
      <pc:sldChg chg="modSp mod">
        <pc:chgData name="Marisa McMillan" userId="d2adc6ec-acff-43b3-9b2f-159dc3aa8ef9" providerId="ADAL" clId="{617E4189-42EC-43A6-908C-861A152A4A58}" dt="2026-07-07T16:22:36.029" v="92" actId="20577"/>
        <pc:sldMkLst>
          <pc:docMk/>
          <pc:sldMk cId="3464435114" sldId="2147481712"/>
        </pc:sldMkLst>
        <pc:spChg chg="mod">
          <ac:chgData name="Marisa McMillan" userId="d2adc6ec-acff-43b3-9b2f-159dc3aa8ef9" providerId="ADAL" clId="{617E4189-42EC-43A6-908C-861A152A4A58}" dt="2026-07-07T16:22:36.029" v="92" actId="20577"/>
          <ac:spMkLst>
            <pc:docMk/>
            <pc:sldMk cId="3464435114" sldId="2147481712"/>
            <ac:spMk id="5" creationId="{60CEA629-4CB7-3BB3-D0A4-2DC7D7334501}"/>
          </ac:spMkLst>
        </pc:spChg>
      </pc:sldChg>
      <pc:sldChg chg="modSp mod">
        <pc:chgData name="Marisa McMillan" userId="d2adc6ec-acff-43b3-9b2f-159dc3aa8ef9" providerId="ADAL" clId="{617E4189-42EC-43A6-908C-861A152A4A58}" dt="2026-07-07T15:28:12.605" v="5" actId="20577"/>
        <pc:sldMkLst>
          <pc:docMk/>
          <pc:sldMk cId="2326644040" sldId="2147481713"/>
        </pc:sldMkLst>
        <pc:spChg chg="mod">
          <ac:chgData name="Marisa McMillan" userId="d2adc6ec-acff-43b3-9b2f-159dc3aa8ef9" providerId="ADAL" clId="{617E4189-42EC-43A6-908C-861A152A4A58}" dt="2026-07-07T15:28:12.605" v="5" actId="20577"/>
          <ac:spMkLst>
            <pc:docMk/>
            <pc:sldMk cId="2326644040" sldId="2147481713"/>
            <ac:spMk id="19" creationId="{02666EE9-5DE2-C9E8-C37D-40AE3872AEDF}"/>
          </ac:spMkLst>
        </pc:spChg>
      </pc:sldChg>
    </pc:docChg>
  </pc:docChgLst>
  <pc:docChgLst>
    <pc:chgData name="Cassie Nix" userId="08a5aa7a-ae5a-421d-a3c7-7305870f4a49" providerId="ADAL" clId="{CD8A7631-162D-4F4F-B00A-39DDDEBEF8D5}"/>
    <pc:docChg chg="undo custSel modSld">
      <pc:chgData name="Cassie Nix" userId="08a5aa7a-ae5a-421d-a3c7-7305870f4a49" providerId="ADAL" clId="{CD8A7631-162D-4F4F-B00A-39DDDEBEF8D5}" dt="2026-06-26T15:45:00.278" v="17" actId="20577"/>
      <pc:docMkLst>
        <pc:docMk/>
      </pc:docMkLst>
      <pc:sldChg chg="modSp mod">
        <pc:chgData name="Cassie Nix" userId="08a5aa7a-ae5a-421d-a3c7-7305870f4a49" providerId="ADAL" clId="{CD8A7631-162D-4F4F-B00A-39DDDEBEF8D5}" dt="2026-06-26T15:45:00.278" v="17" actId="20577"/>
        <pc:sldMkLst>
          <pc:docMk/>
          <pc:sldMk cId="3549559383" sldId="2147481615"/>
        </pc:sldMkLst>
        <pc:spChg chg="mod">
          <ac:chgData name="Cassie Nix" userId="08a5aa7a-ae5a-421d-a3c7-7305870f4a49" providerId="ADAL" clId="{CD8A7631-162D-4F4F-B00A-39DDDEBEF8D5}" dt="2026-06-26T15:44:33.663" v="12" actId="20577"/>
          <ac:spMkLst>
            <pc:docMk/>
            <pc:sldMk cId="3549559383" sldId="2147481615"/>
            <ac:spMk id="3" creationId="{72EFCA9C-1B23-2572-458F-793D3872FD3B}"/>
          </ac:spMkLst>
        </pc:spChg>
        <pc:spChg chg="mod">
          <ac:chgData name="Cassie Nix" userId="08a5aa7a-ae5a-421d-a3c7-7305870f4a49" providerId="ADAL" clId="{CD8A7631-162D-4F4F-B00A-39DDDEBEF8D5}" dt="2026-06-26T15:45:00.278" v="17" actId="20577"/>
          <ac:spMkLst>
            <pc:docMk/>
            <pc:sldMk cId="3549559383" sldId="2147481615"/>
            <ac:spMk id="4" creationId="{6856C850-B5C7-4CF2-EEA6-2D360B85C0C0}"/>
          </ac:spMkLst>
        </pc:spChg>
      </pc:sldChg>
      <pc:sldChg chg="addSp delSp mod">
        <pc:chgData name="Cassie Nix" userId="08a5aa7a-ae5a-421d-a3c7-7305870f4a49" providerId="ADAL" clId="{CD8A7631-162D-4F4F-B00A-39DDDEBEF8D5}" dt="2026-06-26T15:44:49.790" v="13" actId="478"/>
        <pc:sldMkLst>
          <pc:docMk/>
          <pc:sldMk cId="2465597720" sldId="21474816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 I will be sharing ways to grow a source of future support through an endowment. These opportunities are available to you through Thrivent and our partnership with Thrivent Charitable®.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background, this presentation is not designed to provide tax, legal or accounting advice. Our purpose today is to review the wide variety of giving options available to you. You’ll want to consult with qualified legal and tax professionals before acting on any legal or tax information provided. </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How does an endowment fund work? Assets from the organization and gifts from supporters are invested in the endowment fund. Individuals who make gifts to the endowment receive the personal satisfaction of supporting a future mission and may receive tax benefits based on when and how their gifts were made. The endowment committee selects the investment portfolio and determines the distribution policy for grants from the endowment to support the organization’s mission.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1004967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We allow individuals to give in their name or give anonymously, and your wishes are respected. Supporters can work directly with Thrivent Charitable to make gifts and have the option to give anonymously, with IRS-required tax documentation sent directly from Thrivent Charitable.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3748988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Gifts are managed responsibly and invested to provide long-term support.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While sound fiscal management is critical, endowments may grow faster with gifts from supporters than by investment returns.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1641173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Thrivent Charitable offers a full-range of giving options, which can be tailored to your specific financial circumstances and can be used to support </a:t>
            </a:r>
            <a:r>
              <a:rPr lang="en-US" sz="1200" b="1" i="0" u="none" strike="noStrike" kern="1200" baseline="0" dirty="0">
                <a:solidFill>
                  <a:schemeClr val="tx1"/>
                </a:solidFill>
                <a:latin typeface="+mn-lt"/>
                <a:ea typeface="+mn-ea"/>
                <a:cs typeface="+mn-cs"/>
              </a:rPr>
              <a:t>[organization’s name]’s </a:t>
            </a:r>
            <a:r>
              <a:rPr lang="en-US" sz="1200" b="0" i="0" u="none" strike="noStrike" kern="1200" baseline="0" dirty="0">
                <a:solidFill>
                  <a:schemeClr val="tx1"/>
                </a:solidFill>
                <a:latin typeface="+mn-lt"/>
                <a:ea typeface="+mn-ea"/>
                <a:cs typeface="+mn-cs"/>
              </a:rPr>
              <a:t>endowment.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1134199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0" i="0" u="none" strike="noStrike" kern="1200" baseline="0" dirty="0">
                <a:solidFill>
                  <a:schemeClr val="tx1"/>
                </a:solidFill>
                <a:latin typeface="+mn-lt"/>
                <a:ea typeface="+mn-ea"/>
                <a:cs typeface="+mn-cs"/>
              </a:rPr>
              <a:t>To help you understand all the charitable giving opportunities, let’s break it down into three categories: Give Now, Give Later and Give &amp; Receive. Each of these giving methods may benefit an endowment fund.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496688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First, we’ll discuss a few gifts in the category of “Give Now.”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We’re all familiar with the concept of taking out our checkbook and donating in response to an appeal, but we can also be more strategic and give in bigger, wiser ways.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discuss a couple of strategies within the “Give Now” category and how they may work to support an endowment fund. </a:t>
            </a:r>
            <a:endParaRPr lang="en-US" sz="1200" kern="1200" dirty="0">
              <a:solidFill>
                <a:schemeClr val="tx1"/>
              </a:solidFill>
              <a:effectLst/>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1327476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Here is one example of how members of a church or other non-profit organization could use appreciated assets—a Give Now gift—to support their organization’s endowment.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supporter received shares of the company he worked for over the years as part of compensation. While planning for his retirement, his financial advisor suggested he might want to diversify his holdings. Since he wanted to support the endowment, he decided to gift several shares to the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supporter avoids having to recognize the capital gain on the shares gifted and may also receive a tax-deduction for the fair market value of the shares, which he could potentially use to help offset the gain from selling other shares to reinvest in a more diversified portfolio. </a:t>
            </a:r>
            <a:endParaRPr lang="en-US" sz="12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3360461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let’s look at using qualified charitable distributions (QCDs) to make a gift.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mid-70s has been supporting a Christian social service organization for years; however, with tax changes, they no longer itemize deductions on their federal tax return and don’t receive any tax benefit for making gifts. They’re required to take minimum distributions from their IRA, and don’t need all the income for living expenses. And they don’t want to pay taxes on the minimum distribution.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They decide to make gifts directly from their IRA to the organization’s fund at Thrivent Charitable, taking advantage of the IRA charitable rollover, or QCD. They avoid recognizing the income from their RMD and can support the charity they cherish.</a:t>
            </a:r>
            <a:endParaRPr lang="en-US" sz="12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3461990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Now we’ll discuss a few gifts in the “Give Later” category. </a:t>
            </a:r>
            <a:endParaRPr lang="en-US"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start with a couple quotes from donors of why they supported their organization’s endowment.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Shirley wanted to make sure the organization she loves would be around to serve others.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3349888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Later” gifts are popular giving options because many people may need or want the flexibility to use their assets while living but also want to continue to support the charities and causes they cherish after their passing. “Give Later” gifts include: Gifts through will, beneficiary proceeds and gifts of life insurance.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look at some specific examples of Give Later donations benefiting an endowment.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20</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through your will or living trust or naming a charity as a beneficiary on retirement or other accounts, is a simple, flexible way to act on your values and charitable interests.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Whether your assets are IRAs or other qualified retirement assets, life insurance, annuities, investments or real estate, they provide an opportunity to support your organization’s endowment fund. Thrivent Charitable is here to help.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Sharing all or a portion of these assets, you benefit in these ways: </a:t>
            </a:r>
          </a:p>
          <a:p>
            <a:pPr marL="228600" indent="-228600">
              <a:buFont typeface="+mj-lt"/>
              <a:buAutoNum type="arabicPeriod"/>
            </a:pPr>
            <a:r>
              <a:rPr lang="en-US" sz="1200" b="0" i="0" u="none" strike="noStrike" kern="1200" baseline="0" dirty="0">
                <a:solidFill>
                  <a:schemeClr val="tx1"/>
                </a:solidFill>
                <a:latin typeface="+mn-lt"/>
                <a:ea typeface="+mn-ea"/>
                <a:cs typeface="+mn-cs"/>
              </a:rPr>
              <a:t>You make a significant gift, oftentimes larger than what you could have made while living. </a:t>
            </a:r>
          </a:p>
          <a:p>
            <a:pPr marL="228600" indent="-228600">
              <a:buFont typeface="+mj-lt"/>
              <a:buAutoNum type="arabicPeriod"/>
            </a:pPr>
            <a:r>
              <a:rPr lang="en-US" sz="1200" b="0" i="0" u="none" strike="noStrike" kern="1200" baseline="0" dirty="0">
                <a:solidFill>
                  <a:schemeClr val="tx1"/>
                </a:solidFill>
                <a:latin typeface="+mn-lt"/>
                <a:ea typeface="+mn-ea"/>
                <a:cs typeface="+mn-cs"/>
              </a:rPr>
              <a:t>You retain control of your assets while living and have the flexibility to make changes as needed.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tax treatment of inherited assets can vary depending on the type of asset and the recipient. Thrivent Charitable </a:t>
            </a:r>
            <a:r>
              <a:rPr lang="en-US" sz="1200" b="0" i="0" u="none" strike="noStrike" kern="1200" baseline="0" dirty="0" err="1">
                <a:solidFill>
                  <a:schemeClr val="tx1"/>
                </a:solidFill>
                <a:latin typeface="+mn-lt"/>
                <a:ea typeface="+mn-ea"/>
                <a:cs typeface="+mn-cs"/>
              </a:rPr>
              <a:t>charitable</a:t>
            </a:r>
            <a:r>
              <a:rPr lang="en-US" sz="1200" b="0" i="0" u="none" strike="noStrike" kern="1200" baseline="0" dirty="0">
                <a:solidFill>
                  <a:schemeClr val="tx1"/>
                </a:solidFill>
                <a:latin typeface="+mn-lt"/>
                <a:ea typeface="+mn-ea"/>
                <a:cs typeface="+mn-cs"/>
              </a:rPr>
              <a:t> planning experts can team with your planning professionals to help you identify which assets are best to leave to charity and which are best to leave to loved ones.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 donor—beneficiary proceeds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in their 70s wanted control of their assets while living in case they needed them in retirement, but they were aware that IRAs inherited by family may be subject to income tax and, possibly, estate tax. By naming Thrivent Charitable® as beneficiary of their IRAs, the donors retain access to these assets while living. Upon their deaths, remaining IRA assets are directed to their organization’s endowment fund.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story—bequests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couple, 66 and 72, was very active in their church and wanted to ensure its mission continued in the long-term. They didn’t have children of their own, but wanted to honor nieces and nephews by remembering them with gifts of some specific assets through their wills. For the remainder of their estate, they included language in their wills that directed the residual amount (after the gifts to family) to go to the church’s endowment fund, and a special named fund will be set up in their honor as part of their legacy. </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21</a:t>
            </a:fld>
            <a:endParaRPr lang="en-US"/>
          </a:p>
        </p:txBody>
      </p:sp>
    </p:spTree>
    <p:extLst>
      <p:ext uri="{BB962C8B-B14F-4D97-AF65-F5344CB8AC3E}">
        <p14:creationId xmlns:p14="http://schemas.microsoft.com/office/powerpoint/2010/main" val="1712339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addition to using beneficiary gifts, donors may also gift life insurance contracts. Many people are familiar with the idea of naming a charity as a beneficiary of a retirement account or life insurance contract, but did you know there is a way to use life insurance strategically to leverage smaller gifts during a lifetime into a much larger gift at death?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Example donor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music teacher wanted to leave enough money to her local church school’s endowment fund to help support the music program, since she was concerned that it was always one of the first things to get cut when the budget was tight. However, she wasn’t wealthy and didn’t think she would have enough money to meet her goal. But, with the help of her financial advisor, she developed a strategy: She would take out a life insurance contract and donate it to the endowment. Once the contract is owned by charity, the premium payments she makes each year may be tax deductible. She can leverage an affordable annual gift into a much larger death benefit that will be invested to support the music program far into the future. She’s thrilled to know that children will be learning the joy of music long after she’s gone.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22</a:t>
            </a:fld>
            <a:endParaRPr lang="en-US"/>
          </a:p>
        </p:txBody>
      </p:sp>
    </p:spTree>
    <p:extLst>
      <p:ext uri="{BB962C8B-B14F-4D97-AF65-F5344CB8AC3E}">
        <p14:creationId xmlns:p14="http://schemas.microsoft.com/office/powerpoint/2010/main" val="2578975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Now we’ll discuss a few gifts that are in the category of “Give Later.” </a:t>
            </a:r>
            <a:endParaRPr lang="en-US"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23</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and Receive offerings allow donors who make a charitable gift to receive ongoing income payments during their lifetimes, and then the remainder of their gift provides charitable support to causes they love after they pass.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giving option can generate an income stream to the person making the gift or someone else. The donor may receive an income tax deduction when the gift is made; then the gift is invested and pays an income either for life or a term of years. At the termination of the contract, the remaining amount goes to the endowment fund.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24</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charitable gift annuity is a popular way to give. It provides income payments to the donor while living and future support to the endowment. Income rates are based on age and other factors. Many donors find gift annuities to be a simple, effective way to convert money market fund assets or a CD into an ongoing income stream.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Donors not only enjoy income and may enjoy tax advantages from their gift, but they also provide lasting support to their organization’s endowment funds.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widow in her 70’s had several CDs invested, which were coming due. She liked receiving the interest from the CD’s but didn’t need the principal. She was a long-time supporter of her local Humane Society and knew they’d miss her support after she passed. After talking with her financial advisor, she decided to donate the cash from some of her maturing CDs to create a charitable gift annuity. The payout rate was higher than what she could get from a new bank CD, and when she passes the remainder will go into an endowed fund that supports her local Humane Society far into the future.</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25</a:t>
            </a:fld>
            <a:endParaRPr lang="en-US"/>
          </a:p>
        </p:txBody>
      </p:sp>
    </p:spTree>
    <p:extLst>
      <p:ext uri="{BB962C8B-B14F-4D97-AF65-F5344CB8AC3E}">
        <p14:creationId xmlns:p14="http://schemas.microsoft.com/office/powerpoint/2010/main" val="2122174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Through a charitable remainder annuity trust or unitrust, your gift is converted to ongoing income payments for a lifetime or a term of up to 20 years. At the end of the trust, the remainder benefits the endowment.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an annuity trust, you make a one-time gift and receive a set income. Your gift can be cash or publicly traded securities and the minimum is $50,000.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a unitrust, you can make multiple gifts of cash, publicly traded securities or real estate or other illiquid assets. Your income payments are calculated annually using a set percentage rate and the value of your trust’s assets. The gift minimum is $100,000 to $200,000 when giving real estate or closely held stock.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either type of trust, you may receive a charitable deduction.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Other common assets used for charitable remainder trusts include rental properties, farm equipment crops and livestock.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Two farmers ready for retirement planned to crop share their land and sell equipment and machinery at auction. However, they were concerned about the income tax due from the sale of the equipment. After consulting with their advisor, they established a charitable remainder trust and gifted several large pieces of the equipment prior to the auction. This reduced the amount of tax due from the sale, and the proceeds from those items were invested in the trust. For the next 20 years, their children will split a predetermined percentage of the trust’s assets annually. If the donors are still alive in 20 years, they will choose which charities will share the remaining dollars, otherwise, their kids and grandkids will be able to support their choice of charities, including their church’s endowment.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26</a:t>
            </a:fld>
            <a:endParaRPr lang="en-US"/>
          </a:p>
        </p:txBody>
      </p:sp>
    </p:spTree>
    <p:extLst>
      <p:ext uri="{BB962C8B-B14F-4D97-AF65-F5344CB8AC3E}">
        <p14:creationId xmlns:p14="http://schemas.microsoft.com/office/powerpoint/2010/main" val="3804370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An endowment fund is an excellent tool to support our organization well into the future. It allows for current and future support for our organization’s needs. It also allows community members a way to give to our organization other than in the weekly giving they already may do.</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27</a:t>
            </a:fld>
            <a:endParaRPr lang="en-US"/>
          </a:p>
        </p:txBody>
      </p:sp>
    </p:spTree>
    <p:extLst>
      <p:ext uri="{BB962C8B-B14F-4D97-AF65-F5344CB8AC3E}">
        <p14:creationId xmlns:p14="http://schemas.microsoft.com/office/powerpoint/2010/main" val="2477624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29</a:t>
            </a:fld>
            <a:endParaRPr lang="en-US"/>
          </a:p>
        </p:txBody>
      </p:sp>
    </p:spTree>
    <p:extLst>
      <p:ext uri="{BB962C8B-B14F-4D97-AF65-F5344CB8AC3E}">
        <p14:creationId xmlns:p14="http://schemas.microsoft.com/office/powerpoint/2010/main" val="1049956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Jim and Sandy wanted to provide continual support on an annual basis.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 endowment helped these supporters realize their charitable intent.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3253151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Today’s presentation will cover many ways supporters like you can give to the </a:t>
            </a:r>
            <a:r>
              <a:rPr lang="en-US" sz="1200" b="1" i="0" u="none" strike="noStrike" kern="1200" baseline="0" dirty="0">
                <a:solidFill>
                  <a:schemeClr val="tx1"/>
                </a:solidFill>
                <a:latin typeface="+mn-lt"/>
                <a:ea typeface="+mn-ea"/>
                <a:cs typeface="+mn-cs"/>
              </a:rPr>
              <a:t>[organization name’s] </a:t>
            </a:r>
            <a:r>
              <a:rPr lang="en-US" sz="1200" b="0" i="0" u="none" strike="noStrike" kern="1200" baseline="0" dirty="0">
                <a:solidFill>
                  <a:schemeClr val="tx1"/>
                </a:solidFill>
                <a:latin typeface="+mn-lt"/>
                <a:ea typeface="+mn-ea"/>
                <a:cs typeface="+mn-cs"/>
              </a:rPr>
              <a:t>endowment fund, and how the fund fits into the organization’s overall finances.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We’ll discuss how an endowment fund can help sustain [church or nonprofit’s] mission well into the future.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1340154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Let’s dive in with the role an endowment fund plays in an organization.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137520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 organization’s finances are similar in concept to your personal </a:t>
            </a:r>
            <a:r>
              <a:rPr lang="en-US" sz="1200" b="0" i="0" u="none" strike="noStrike" kern="1200" baseline="0" dirty="0" err="1">
                <a:solidFill>
                  <a:schemeClr val="tx1"/>
                </a:solidFill>
                <a:latin typeface="+mn-lt"/>
                <a:ea typeface="+mn-ea"/>
                <a:cs typeface="+mn-cs"/>
              </a:rPr>
              <a:t>finances─you</a:t>
            </a:r>
            <a:r>
              <a:rPr lang="en-US" sz="1200" b="0" i="0" u="none" strike="noStrike" kern="1200" baseline="0" dirty="0">
                <a:solidFill>
                  <a:schemeClr val="tx1"/>
                </a:solidFill>
                <a:latin typeface="+mn-lt"/>
                <a:ea typeface="+mn-ea"/>
                <a:cs typeface="+mn-cs"/>
              </a:rPr>
              <a:t> have short-, mid- and long-term financial needs.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our personal finances, we need to plan for day-to-day living expenses and major purchases such as our home and car. We also need a plan for the </a:t>
            </a:r>
            <a:r>
              <a:rPr lang="en-US" sz="1200" b="0" i="0" u="none" strike="noStrike" kern="1200" baseline="0" dirty="0" err="1">
                <a:solidFill>
                  <a:schemeClr val="tx1"/>
                </a:solidFill>
                <a:latin typeface="+mn-lt"/>
                <a:ea typeface="+mn-ea"/>
                <a:cs typeface="+mn-cs"/>
              </a:rPr>
              <a:t>future─our</a:t>
            </a:r>
            <a:r>
              <a:rPr lang="en-US" sz="1200" b="0" i="0" u="none" strike="noStrike" kern="1200" baseline="0" dirty="0">
                <a:solidFill>
                  <a:schemeClr val="tx1"/>
                </a:solidFill>
                <a:latin typeface="+mn-lt"/>
                <a:ea typeface="+mn-ea"/>
                <a:cs typeface="+mn-cs"/>
              </a:rPr>
              <a:t> retirement and the estate we build throughout our lives.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Each is supported through different </a:t>
            </a:r>
            <a:r>
              <a:rPr lang="en-US" sz="1200" b="0" i="0" u="none" strike="noStrike" kern="1200" baseline="0" dirty="0" err="1">
                <a:solidFill>
                  <a:schemeClr val="tx1"/>
                </a:solidFill>
                <a:latin typeface="+mn-lt"/>
                <a:ea typeface="+mn-ea"/>
                <a:cs typeface="+mn-cs"/>
              </a:rPr>
              <a:t>assets─short-term</a:t>
            </a:r>
            <a:r>
              <a:rPr lang="en-US" sz="1200" b="0" i="0" u="none" strike="noStrike" kern="1200" baseline="0" dirty="0">
                <a:solidFill>
                  <a:schemeClr val="tx1"/>
                </a:solidFill>
                <a:latin typeface="+mn-lt"/>
                <a:ea typeface="+mn-ea"/>
                <a:cs typeface="+mn-cs"/>
              </a:rPr>
              <a:t> living expenses come out of our income, for major purchases we may set aside savings over time and for long-term needs we invest assets we expect will grow over time.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same is true for an organization’s finances.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3992233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b="0" i="0" u="none" strike="noStrike" kern="1200" baseline="0" dirty="0">
                <a:solidFill>
                  <a:schemeClr val="tx1"/>
                </a:solidFill>
                <a:latin typeface="+mn-lt"/>
                <a:ea typeface="+mn-ea"/>
                <a:cs typeface="+mn-cs"/>
              </a:rPr>
              <a:t>Organizations have short-, medium- and long-term financial needs. Ongoing operations are supported through an annual fund or a stewardship campaign, or there may be a special capital campaign for a new building or a start-up project. An endowment fund offers a means of addressing the long-term needs and interests of the organization.</a:t>
            </a:r>
            <a:endParaRPr lang="en-US" alt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3992233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give to these various needs in different ways: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Short-term needs through gifts out of income.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Larger capital projects from accumulated assets.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Endowment through planned giving sources (such as retirement and estate assets).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Because of this, they don’t compete with each other, and all can grow concurrently.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3936147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let’s explore how an endowment fund works.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3972551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826477" y="6427901"/>
            <a:ext cx="4114800" cy="1841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a:extLst>
              <a:ext uri="{FF2B5EF4-FFF2-40B4-BE49-F238E27FC236}">
                <a16:creationId xmlns:a16="http://schemas.microsoft.com/office/drawing/2014/main" id="{96CE240A-E660-5BE3-64AB-5BB3A22F27FB}"/>
              </a:ext>
            </a:extLst>
          </p:cNvPr>
          <p:cNvPicPr>
            <a:picLocks noChangeAspect="1"/>
          </p:cNvPicPr>
          <p:nvPr userDrawn="1"/>
        </p:nvPicPr>
        <p:blipFill>
          <a:blip r:embed="rId2"/>
          <a:srcRect l="19614" r="13732"/>
          <a:stretch/>
        </p:blipFill>
        <p:spPr>
          <a:xfrm>
            <a:off x="6096000" y="0"/>
            <a:ext cx="6096000" cy="6858000"/>
          </a:xfrm>
          <a:prstGeom prst="rect">
            <a:avLst/>
          </a:prstGeom>
        </p:spPr>
      </p:pic>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3" name="Picture 2" descr="A pixelated heart on a black background&#10;&#10;AI-generated content may be incorrect.">
            <a:extLst>
              <a:ext uri="{FF2B5EF4-FFF2-40B4-BE49-F238E27FC236}">
                <a16:creationId xmlns:a16="http://schemas.microsoft.com/office/drawing/2014/main" id="{4F96B8BC-98D3-A5DA-6F22-F632A496B8EF}"/>
              </a:ext>
            </a:extLst>
          </p:cNvPr>
          <p:cNvPicPr>
            <a:picLocks noChangeAspect="1"/>
          </p:cNvPicPr>
          <p:nvPr userDrawn="1"/>
        </p:nvPicPr>
        <p:blipFill>
          <a:blip r:embed="rId2"/>
          <a:stretch>
            <a:fillRect/>
          </a:stretch>
        </p:blipFill>
        <p:spPr>
          <a:xfrm>
            <a:off x="2550160" y="2416535"/>
            <a:ext cx="7091680" cy="202492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7" y="6443464"/>
            <a:ext cx="4114800" cy="18415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676" r:id="rId24"/>
    <p:sldLayoutId id="2147483712" r:id="rId25"/>
    <p:sldLayoutId id="2147483713" r:id="rId26"/>
    <p:sldLayoutId id="2147483677" r:id="rId27"/>
    <p:sldLayoutId id="2147483678" r:id="rId28"/>
    <p:sldLayoutId id="2147483679" r:id="rId29"/>
    <p:sldLayoutId id="2147483672" r:id="rId30"/>
    <p:sldLayoutId id="2147483673" r:id="rId31"/>
    <p:sldLayoutId id="2147483674" r:id="rId32"/>
    <p:sldLayoutId id="2147483723" r:id="rId33"/>
    <p:sldLayoutId id="2147483695" r:id="rId34"/>
    <p:sldLayoutId id="2147483722" r:id="rId35"/>
    <p:sldLayoutId id="2147483697" r:id="rId36"/>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29.svg"/><Relationship Id="rId4" Type="http://schemas.openxmlformats.org/officeDocument/2006/relationships/image" Target="../media/image34.svg"/></Relationships>
</file>

<file path=ppt/slides/_rels/slide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8.xml"/><Relationship Id="rId1" Type="http://schemas.openxmlformats.org/officeDocument/2006/relationships/slideLayout" Target="../slideLayouts/slideLayout20.xml"/><Relationship Id="rId5" Type="http://schemas.openxmlformats.org/officeDocument/2006/relationships/image" Target="../media/image29.svg"/><Relationship Id="rId4" Type="http://schemas.openxmlformats.org/officeDocument/2006/relationships/image" Target="../media/image34.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1.xml"/><Relationship Id="rId1" Type="http://schemas.openxmlformats.org/officeDocument/2006/relationships/slideLayout" Target="../slideLayouts/slideLayout20.xml"/><Relationship Id="rId5" Type="http://schemas.openxmlformats.org/officeDocument/2006/relationships/image" Target="../media/image29.svg"/><Relationship Id="rId4" Type="http://schemas.openxmlformats.org/officeDocument/2006/relationships/image" Target="../media/image34.svg"/></Relationships>
</file>

<file path=ppt/slides/_rels/slide22.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34.svg"/><Relationship Id="rId4" Type="http://schemas.openxmlformats.org/officeDocument/2006/relationships/image" Target="../media/image36.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5.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34.svg"/><Relationship Id="rId4" Type="http://schemas.openxmlformats.org/officeDocument/2006/relationships/image" Target="../media/image36.sv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6.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34.svg"/><Relationship Id="rId4" Type="http://schemas.openxmlformats.org/officeDocument/2006/relationships/image" Target="../media/image36.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24.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image" Target="../media/image27.svg"/><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EB9D-2996-9139-B1B8-3DE31F20D3A5}"/>
              </a:ext>
            </a:extLst>
          </p:cNvPr>
          <p:cNvSpPr>
            <a:spLocks noGrp="1"/>
          </p:cNvSpPr>
          <p:nvPr>
            <p:ph type="ctrTitle"/>
          </p:nvPr>
        </p:nvSpPr>
        <p:spPr/>
        <p:txBody>
          <a:bodyPr anchor="b"/>
          <a:lstStyle/>
          <a:p>
            <a:r>
              <a:rPr lang="en-US"/>
              <a:t>Growing our endowment</a:t>
            </a:r>
          </a:p>
        </p:txBody>
      </p:sp>
      <p:sp>
        <p:nvSpPr>
          <p:cNvPr id="3" name="TextBox 2">
            <a:extLst>
              <a:ext uri="{FF2B5EF4-FFF2-40B4-BE49-F238E27FC236}">
                <a16:creationId xmlns:a16="http://schemas.microsoft.com/office/drawing/2014/main" id="{72EFCA9C-1B23-2572-458F-793D3872FD3B}"/>
              </a:ext>
            </a:extLst>
          </p:cNvPr>
          <p:cNvSpPr txBox="1"/>
          <p:nvPr/>
        </p:nvSpPr>
        <p:spPr>
          <a:xfrm>
            <a:off x="11417370" y="6395243"/>
            <a:ext cx="774630" cy="215444"/>
          </a:xfrm>
          <a:prstGeom prst="rect">
            <a:avLst/>
          </a:prstGeom>
          <a:noFill/>
        </p:spPr>
        <p:txBody>
          <a:bodyPr wrap="square">
            <a:spAutoFit/>
          </a:bodyPr>
          <a:lstStyle/>
          <a:p>
            <a:r>
              <a:rPr lang="en-US" sz="800" dirty="0"/>
              <a:t>3483479.8</a:t>
            </a:r>
          </a:p>
        </p:txBody>
      </p:sp>
      <p:sp>
        <p:nvSpPr>
          <p:cNvPr id="4" name="Date Placeholder 2">
            <a:extLst>
              <a:ext uri="{FF2B5EF4-FFF2-40B4-BE49-F238E27FC236}">
                <a16:creationId xmlns:a16="http://schemas.microsoft.com/office/drawing/2014/main" id="{6856C850-B5C7-4CF2-EEA6-2D360B85C0C0}"/>
              </a:ext>
            </a:extLst>
          </p:cNvPr>
          <p:cNvSpPr txBox="1">
            <a:spLocks/>
          </p:cNvSpPr>
          <p:nvPr/>
        </p:nvSpPr>
        <p:spPr>
          <a:xfrm>
            <a:off x="11248410" y="6610687"/>
            <a:ext cx="833913"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27878-35</a:t>
            </a:r>
            <a:r>
              <a:rPr lang="en-US" dirty="0">
                <a:solidFill>
                  <a:schemeClr val="bg1"/>
                </a:solidFill>
              </a:rPr>
              <a:t> </a:t>
            </a:r>
            <a:r>
              <a:rPr lang="en-US" dirty="0"/>
              <a:t>N7-26</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25879CAC-68AF-7A37-6049-18DB94B056F5}"/>
              </a:ext>
            </a:extLst>
          </p:cNvPr>
          <p:cNvSpPr/>
          <p:nvPr/>
        </p:nvSpPr>
        <p:spPr>
          <a:xfrm>
            <a:off x="4624754" y="2233404"/>
            <a:ext cx="3259993"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EC5118C6-A16D-6943-D522-E1F9D3A272DC}"/>
              </a:ext>
            </a:extLst>
          </p:cNvPr>
          <p:cNvSpPr/>
          <p:nvPr/>
        </p:nvSpPr>
        <p:spPr>
          <a:xfrm>
            <a:off x="4797184" y="3258280"/>
            <a:ext cx="2831223" cy="411263"/>
          </a:xfrm>
          <a:prstGeom prst="roundRect">
            <a:avLst>
              <a:gd name="adj" fmla="val 50000"/>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882265" y="3321601"/>
            <a:ext cx="2669156"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37" name="Rectangle 36">
            <a:extLst>
              <a:ext uri="{FF2B5EF4-FFF2-40B4-BE49-F238E27FC236}">
                <a16:creationId xmlns:a16="http://schemas.microsoft.com/office/drawing/2014/main" id="{1AC784F6-782A-AA63-B3D2-9DDBFB7157A2}"/>
              </a:ext>
            </a:extLst>
          </p:cNvPr>
          <p:cNvSpPr/>
          <p:nvPr/>
        </p:nvSpPr>
        <p:spPr>
          <a:xfrm>
            <a:off x="422031" y="4571994"/>
            <a:ext cx="3663078" cy="1441010"/>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0E26C6D-FD8F-3DFE-C1D2-2881083EBF9E}"/>
              </a:ext>
            </a:extLst>
          </p:cNvPr>
          <p:cNvSpPr/>
          <p:nvPr/>
        </p:nvSpPr>
        <p:spPr>
          <a:xfrm>
            <a:off x="422031" y="1354010"/>
            <a:ext cx="3663078" cy="307730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07546A99-DD64-EBEE-37AE-8825194714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7687" y="4627210"/>
            <a:ext cx="640360" cy="640360"/>
          </a:xfrm>
          <a:prstGeom prst="rect">
            <a:avLst/>
          </a:prstGeom>
        </p:spPr>
      </p:pic>
      <p:sp>
        <p:nvSpPr>
          <p:cNvPr id="26" name="Rounded Rectangle 25">
            <a:extLst>
              <a:ext uri="{FF2B5EF4-FFF2-40B4-BE49-F238E27FC236}">
                <a16:creationId xmlns:a16="http://schemas.microsoft.com/office/drawing/2014/main" id="{3A1AEC49-6986-9787-E8AB-6B5945B6FB17}"/>
              </a:ext>
            </a:extLst>
          </p:cNvPr>
          <p:cNvSpPr/>
          <p:nvPr/>
        </p:nvSpPr>
        <p:spPr>
          <a:xfrm>
            <a:off x="594461" y="5419622"/>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7" name="Text Placeholder 12">
            <a:extLst>
              <a:ext uri="{FF2B5EF4-FFF2-40B4-BE49-F238E27FC236}">
                <a16:creationId xmlns:a16="http://schemas.microsoft.com/office/drawing/2014/main" id="{FEC4CBC2-E081-C3E0-DCCF-4520F497BDA0}"/>
              </a:ext>
            </a:extLst>
          </p:cNvPr>
          <p:cNvSpPr txBox="1">
            <a:spLocks/>
          </p:cNvSpPr>
          <p:nvPr/>
        </p:nvSpPr>
        <p:spPr>
          <a:xfrm>
            <a:off x="594461" y="5473835"/>
            <a:ext cx="333057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mj-lt"/>
              </a:rPr>
              <a:t>Support from the organization</a:t>
            </a:r>
          </a:p>
        </p:txBody>
      </p:sp>
      <p:sp>
        <p:nvSpPr>
          <p:cNvPr id="25" name="Rounded Rectangle 24">
            <a:extLst>
              <a:ext uri="{FF2B5EF4-FFF2-40B4-BE49-F238E27FC236}">
                <a16:creationId xmlns:a16="http://schemas.microsoft.com/office/drawing/2014/main" id="{23EB4EC3-B517-6974-BDAC-2CB39ED146D3}"/>
              </a:ext>
            </a:extLst>
          </p:cNvPr>
          <p:cNvSpPr/>
          <p:nvPr/>
        </p:nvSpPr>
        <p:spPr>
          <a:xfrm>
            <a:off x="594461" y="2179191"/>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10</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Endowment fund process</a:t>
            </a: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8" y="2678448"/>
            <a:ext cx="3243141"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400">
                <a:latin typeface="Basis Grt for Thrivent" panose="020B0503030604040103" pitchFamily="34" charset="0"/>
                <a:cs typeface="Basis Grt for Thrivent" panose="020B0503030604040103" pitchFamily="34" charset="0"/>
              </a:rPr>
              <a:t>May receive tax benefits.</a:t>
            </a:r>
          </a:p>
          <a:p>
            <a:pPr>
              <a:defRPr/>
            </a:pPr>
            <a:r>
              <a:rPr lang="en-US" sz="1400"/>
              <a:t>Individuals who make gifts to the endowment receive the joy of supporting a future mission and potential tax benefits based on when and how their gifts were made.</a:t>
            </a:r>
            <a:endParaRPr lang="en-GB" sz="1400"/>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5000" y="2233404"/>
            <a:ext cx="32599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j-lt"/>
              </a:rPr>
              <a:t>Gifts from supporters</a:t>
            </a:r>
          </a:p>
        </p:txBody>
      </p:sp>
      <p:pic>
        <p:nvPicPr>
          <p:cNvPr id="19" name="Graphic 18">
            <a:extLst>
              <a:ext uri="{FF2B5EF4-FFF2-40B4-BE49-F238E27FC236}">
                <a16:creationId xmlns:a16="http://schemas.microsoft.com/office/drawing/2014/main" id="{D6DC6935-4244-E29C-9CCC-8BA0A8F73F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7553" y="1458748"/>
            <a:ext cx="640360" cy="640360"/>
          </a:xfrm>
          <a:prstGeom prst="rect">
            <a:avLst/>
          </a:prstGeom>
        </p:spPr>
      </p:pic>
      <p:sp>
        <p:nvSpPr>
          <p:cNvPr id="32" name="Right Arrow 31">
            <a:extLst>
              <a:ext uri="{FF2B5EF4-FFF2-40B4-BE49-F238E27FC236}">
                <a16:creationId xmlns:a16="http://schemas.microsoft.com/office/drawing/2014/main" id="{D5CEC499-1852-D924-0CC6-7FCCF4775B35}"/>
              </a:ext>
            </a:extLst>
          </p:cNvPr>
          <p:cNvSpPr/>
          <p:nvPr/>
        </p:nvSpPr>
        <p:spPr>
          <a:xfrm>
            <a:off x="4085109" y="2711680"/>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86385FD9-BA7D-7E9B-5ECE-481AAB174B52}"/>
              </a:ext>
            </a:extLst>
          </p:cNvPr>
          <p:cNvSpPr/>
          <p:nvPr/>
        </p:nvSpPr>
        <p:spPr>
          <a:xfrm>
            <a:off x="4085109" y="4730496"/>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9">
            <a:extLst>
              <a:ext uri="{FF2B5EF4-FFF2-40B4-BE49-F238E27FC236}">
                <a16:creationId xmlns:a16="http://schemas.microsoft.com/office/drawing/2014/main" id="{1266D287-67A5-7858-BCF5-8D781256B5A7}"/>
              </a:ext>
            </a:extLst>
          </p:cNvPr>
          <p:cNvSpPr txBox="1">
            <a:spLocks/>
          </p:cNvSpPr>
          <p:nvPr/>
        </p:nvSpPr>
        <p:spPr>
          <a:xfrm>
            <a:off x="4924912" y="3759837"/>
            <a:ext cx="2626510"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Assets from the organization and gifts from supporters are invested in the endowment fund for the organization’s benefit. </a:t>
            </a:r>
            <a:endParaRPr lang="en-GB" sz="1400" b="0"/>
          </a:p>
        </p:txBody>
      </p:sp>
      <p:sp>
        <p:nvSpPr>
          <p:cNvPr id="44" name="Right Arrow 43">
            <a:extLst>
              <a:ext uri="{FF2B5EF4-FFF2-40B4-BE49-F238E27FC236}">
                <a16:creationId xmlns:a16="http://schemas.microsoft.com/office/drawing/2014/main" id="{884B1EEA-2D93-CEA1-D538-BEA79EC469D2}"/>
              </a:ext>
            </a:extLst>
          </p:cNvPr>
          <p:cNvSpPr/>
          <p:nvPr/>
        </p:nvSpPr>
        <p:spPr>
          <a:xfrm>
            <a:off x="7876226" y="3619487"/>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6C2423D9-E7EC-DDD1-E6EC-42F04F1D12E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37723" y="2511793"/>
            <a:ext cx="640360" cy="640360"/>
          </a:xfrm>
          <a:prstGeom prst="rect">
            <a:avLst/>
          </a:prstGeom>
        </p:spPr>
      </p:pic>
      <p:sp>
        <p:nvSpPr>
          <p:cNvPr id="48" name="Rectangle 47">
            <a:extLst>
              <a:ext uri="{FF2B5EF4-FFF2-40B4-BE49-F238E27FC236}">
                <a16:creationId xmlns:a16="http://schemas.microsoft.com/office/drawing/2014/main" id="{E6744493-44C7-30D0-EC7F-4F7A1F286D88}"/>
              </a:ext>
            </a:extLst>
          </p:cNvPr>
          <p:cNvSpPr/>
          <p:nvPr/>
        </p:nvSpPr>
        <p:spPr>
          <a:xfrm>
            <a:off x="8424392" y="2233404"/>
            <a:ext cx="3001511"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9">
            <a:extLst>
              <a:ext uri="{FF2B5EF4-FFF2-40B4-BE49-F238E27FC236}">
                <a16:creationId xmlns:a16="http://schemas.microsoft.com/office/drawing/2014/main" id="{01C370B8-19B2-56C1-87F0-E90710AE207E}"/>
              </a:ext>
            </a:extLst>
          </p:cNvPr>
          <p:cNvSpPr txBox="1">
            <a:spLocks/>
          </p:cNvSpPr>
          <p:nvPr/>
        </p:nvSpPr>
        <p:spPr>
          <a:xfrm>
            <a:off x="8724549" y="3759837"/>
            <a:ext cx="2633543"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The endowment committee determines the distribution policy for grants from the endowment to support the organization’s mission.</a:t>
            </a:r>
            <a:endParaRPr lang="en-GB" sz="1400"/>
          </a:p>
          <a:p>
            <a:endParaRPr lang="en-GB" sz="1400"/>
          </a:p>
        </p:txBody>
      </p:sp>
      <p:sp>
        <p:nvSpPr>
          <p:cNvPr id="53" name="Rounded Rectangle 52">
            <a:extLst>
              <a:ext uri="{FF2B5EF4-FFF2-40B4-BE49-F238E27FC236}">
                <a16:creationId xmlns:a16="http://schemas.microsoft.com/office/drawing/2014/main" id="{43AA5650-8C69-978D-EC32-A181C1775738}"/>
              </a:ext>
            </a:extLst>
          </p:cNvPr>
          <p:cNvSpPr/>
          <p:nvPr/>
        </p:nvSpPr>
        <p:spPr>
          <a:xfrm>
            <a:off x="8861387" y="3258280"/>
            <a:ext cx="2127520" cy="411263"/>
          </a:xfrm>
          <a:prstGeom prst="roundRect">
            <a:avLst>
              <a:gd name="adj" fmla="val 5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4" name="Text Placeholder 12">
            <a:extLst>
              <a:ext uri="{FF2B5EF4-FFF2-40B4-BE49-F238E27FC236}">
                <a16:creationId xmlns:a16="http://schemas.microsoft.com/office/drawing/2014/main" id="{F2386A56-7EAF-8A94-8CFB-388D1D7023AC}"/>
              </a:ext>
            </a:extLst>
          </p:cNvPr>
          <p:cNvSpPr txBox="1">
            <a:spLocks/>
          </p:cNvSpPr>
          <p:nvPr/>
        </p:nvSpPr>
        <p:spPr>
          <a:xfrm>
            <a:off x="8818741" y="3321601"/>
            <a:ext cx="200573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2"/>
                </a:solidFill>
              </a:rPr>
              <a:t>Distributions</a:t>
            </a:r>
          </a:p>
        </p:txBody>
      </p:sp>
      <p:pic>
        <p:nvPicPr>
          <p:cNvPr id="56" name="Graphic 55">
            <a:extLst>
              <a:ext uri="{FF2B5EF4-FFF2-40B4-BE49-F238E27FC236}">
                <a16:creationId xmlns:a16="http://schemas.microsoft.com/office/drawing/2014/main" id="{E82B72DE-68FF-A7BD-D68B-E995F441B1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583934" y="2505424"/>
            <a:ext cx="640360" cy="640360"/>
          </a:xfrm>
          <a:prstGeom prst="rect">
            <a:avLst/>
          </a:prstGeom>
        </p:spPr>
      </p:pic>
    </p:spTree>
    <p:extLst>
      <p:ext uri="{BB962C8B-B14F-4D97-AF65-F5344CB8AC3E}">
        <p14:creationId xmlns:p14="http://schemas.microsoft.com/office/powerpoint/2010/main" val="317011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12">
            <a:extLst>
              <a:ext uri="{FF2B5EF4-FFF2-40B4-BE49-F238E27FC236}">
                <a16:creationId xmlns:a16="http://schemas.microsoft.com/office/drawing/2014/main" id="{4890A40A-1C7D-6057-8462-7AF357058ED4}"/>
              </a:ext>
            </a:extLst>
          </p:cNvPr>
          <p:cNvSpPr/>
          <p:nvPr/>
        </p:nvSpPr>
        <p:spPr>
          <a:xfrm>
            <a:off x="6338720" y="1750142"/>
            <a:ext cx="5459983" cy="4152029"/>
          </a:xfrm>
          <a:prstGeom prst="roundRect">
            <a:avLst>
              <a:gd name="adj" fmla="val 2236"/>
            </a:avLst>
          </a:prstGeom>
          <a:solidFill>
            <a:srgbClr val="F6F9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Rounded Rectangle 12">
            <a:extLst>
              <a:ext uri="{FF2B5EF4-FFF2-40B4-BE49-F238E27FC236}">
                <a16:creationId xmlns:a16="http://schemas.microsoft.com/office/drawing/2014/main" id="{AD5AD419-9A61-55B0-F8E1-17E63A69A4AA}"/>
              </a:ext>
            </a:extLst>
          </p:cNvPr>
          <p:cNvSpPr/>
          <p:nvPr/>
        </p:nvSpPr>
        <p:spPr>
          <a:xfrm>
            <a:off x="636010" y="1750142"/>
            <a:ext cx="5459983" cy="4152029"/>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 name="Title 1">
            <a:extLst>
              <a:ext uri="{FF2B5EF4-FFF2-40B4-BE49-F238E27FC236}">
                <a16:creationId xmlns:a16="http://schemas.microsoft.com/office/drawing/2014/main" id="{FAF55DB3-1865-19E5-491C-E9428AC04AEC}"/>
              </a:ext>
            </a:extLst>
          </p:cNvPr>
          <p:cNvSpPr>
            <a:spLocks noGrp="1"/>
          </p:cNvSpPr>
          <p:nvPr>
            <p:ph type="title"/>
          </p:nvPr>
        </p:nvSpPr>
        <p:spPr/>
        <p:txBody>
          <a:bodyPr/>
          <a:lstStyle/>
          <a:p>
            <a:r>
              <a:rPr lang="en-US"/>
              <a:t>Anonymity options</a:t>
            </a:r>
          </a:p>
        </p:txBody>
      </p:sp>
      <p:sp>
        <p:nvSpPr>
          <p:cNvPr id="5" name="Footer Placeholder 4">
            <a:extLst>
              <a:ext uri="{FF2B5EF4-FFF2-40B4-BE49-F238E27FC236}">
                <a16:creationId xmlns:a16="http://schemas.microsoft.com/office/drawing/2014/main" id="{6FD61BC5-9C87-00A4-582C-83C9A05665B3}"/>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4EF1F164-4514-20D9-3014-56DE1315432B}"/>
              </a:ext>
            </a:extLst>
          </p:cNvPr>
          <p:cNvSpPr>
            <a:spLocks noGrp="1"/>
          </p:cNvSpPr>
          <p:nvPr>
            <p:ph type="sldNum" sz="quarter" idx="15"/>
          </p:nvPr>
        </p:nvSpPr>
        <p:spPr/>
        <p:txBody>
          <a:bodyPr/>
          <a:lstStyle/>
          <a:p>
            <a:fld id="{D7756E16-444E-B644-B3D8-50D596555EAF}" type="slidenum">
              <a:rPr lang="en-US" smtClean="0"/>
              <a:pPr/>
              <a:t>11</a:t>
            </a:fld>
            <a:endParaRPr lang="en-US"/>
          </a:p>
        </p:txBody>
      </p:sp>
      <p:sp>
        <p:nvSpPr>
          <p:cNvPr id="18" name="Text Placeholder 12">
            <a:extLst>
              <a:ext uri="{FF2B5EF4-FFF2-40B4-BE49-F238E27FC236}">
                <a16:creationId xmlns:a16="http://schemas.microsoft.com/office/drawing/2014/main" id="{F6B16E81-FD62-7644-FE53-35AB31D7CEA1}"/>
              </a:ext>
            </a:extLst>
          </p:cNvPr>
          <p:cNvSpPr txBox="1">
            <a:spLocks/>
          </p:cNvSpPr>
          <p:nvPr/>
        </p:nvSpPr>
        <p:spPr>
          <a:xfrm>
            <a:off x="1609477" y="2138887"/>
            <a:ext cx="344430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latin typeface="+mj-lt"/>
              </a:rPr>
              <a:t>Give Anonymously</a:t>
            </a:r>
          </a:p>
        </p:txBody>
      </p:sp>
      <p:sp>
        <p:nvSpPr>
          <p:cNvPr id="19" name="Text Placeholder 12">
            <a:extLst>
              <a:ext uri="{FF2B5EF4-FFF2-40B4-BE49-F238E27FC236}">
                <a16:creationId xmlns:a16="http://schemas.microsoft.com/office/drawing/2014/main" id="{129B82F8-3E7D-D37D-A311-816B1207F1F9}"/>
              </a:ext>
            </a:extLst>
          </p:cNvPr>
          <p:cNvSpPr txBox="1">
            <a:spLocks/>
          </p:cNvSpPr>
          <p:nvPr/>
        </p:nvSpPr>
        <p:spPr>
          <a:xfrm>
            <a:off x="7346560" y="2138887"/>
            <a:ext cx="344430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a:latin typeface="+mj-lt"/>
              </a:rPr>
              <a:t>Give in your name</a:t>
            </a:r>
          </a:p>
        </p:txBody>
      </p:sp>
      <p:sp>
        <p:nvSpPr>
          <p:cNvPr id="23" name="Text Placeholder 12">
            <a:extLst>
              <a:ext uri="{FF2B5EF4-FFF2-40B4-BE49-F238E27FC236}">
                <a16:creationId xmlns:a16="http://schemas.microsoft.com/office/drawing/2014/main" id="{BE301924-ABFD-C768-D8EB-D15DF438EE55}"/>
              </a:ext>
            </a:extLst>
          </p:cNvPr>
          <p:cNvSpPr txBox="1">
            <a:spLocks/>
          </p:cNvSpPr>
          <p:nvPr/>
        </p:nvSpPr>
        <p:spPr>
          <a:xfrm>
            <a:off x="1033937" y="3704883"/>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a:t>
            </a:r>
          </a:p>
        </p:txBody>
      </p:sp>
      <p:sp>
        <p:nvSpPr>
          <p:cNvPr id="24" name="Text Placeholder 12">
            <a:extLst>
              <a:ext uri="{FF2B5EF4-FFF2-40B4-BE49-F238E27FC236}">
                <a16:creationId xmlns:a16="http://schemas.microsoft.com/office/drawing/2014/main" id="{999B66CE-FC97-D816-6509-1E2E36DDA741}"/>
              </a:ext>
            </a:extLst>
          </p:cNvPr>
          <p:cNvSpPr txBox="1">
            <a:spLocks/>
          </p:cNvSpPr>
          <p:nvPr/>
        </p:nvSpPr>
        <p:spPr>
          <a:xfrm>
            <a:off x="3856981" y="3744211"/>
            <a:ext cx="1739198"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Thrivent Charitable</a:t>
            </a:r>
          </a:p>
        </p:txBody>
      </p:sp>
      <p:sp>
        <p:nvSpPr>
          <p:cNvPr id="25" name="Left-Right Arrow 24">
            <a:extLst>
              <a:ext uri="{FF2B5EF4-FFF2-40B4-BE49-F238E27FC236}">
                <a16:creationId xmlns:a16="http://schemas.microsoft.com/office/drawing/2014/main" id="{B438D1D7-956F-CA81-4269-CBED5595D642}"/>
              </a:ext>
            </a:extLst>
          </p:cNvPr>
          <p:cNvSpPr/>
          <p:nvPr/>
        </p:nvSpPr>
        <p:spPr>
          <a:xfrm>
            <a:off x="2714849" y="3558371"/>
            <a:ext cx="1253221" cy="552635"/>
          </a:xfrm>
          <a:prstGeom prst="leftRightArrow">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2">
            <a:extLst>
              <a:ext uri="{FF2B5EF4-FFF2-40B4-BE49-F238E27FC236}">
                <a16:creationId xmlns:a16="http://schemas.microsoft.com/office/drawing/2014/main" id="{93B089C5-AA63-86A6-4D59-68CD19EA5DA0}"/>
              </a:ext>
            </a:extLst>
          </p:cNvPr>
          <p:cNvSpPr txBox="1">
            <a:spLocks/>
          </p:cNvSpPr>
          <p:nvPr/>
        </p:nvSpPr>
        <p:spPr>
          <a:xfrm>
            <a:off x="2359206" y="3688164"/>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spc="0"/>
              <a:t>works with</a:t>
            </a:r>
          </a:p>
        </p:txBody>
      </p:sp>
      <p:sp>
        <p:nvSpPr>
          <p:cNvPr id="27" name="Text Placeholder 12">
            <a:extLst>
              <a:ext uri="{FF2B5EF4-FFF2-40B4-BE49-F238E27FC236}">
                <a16:creationId xmlns:a16="http://schemas.microsoft.com/office/drawing/2014/main" id="{A2752369-25ED-F05E-D1E2-CC3ACB280057}"/>
              </a:ext>
            </a:extLst>
          </p:cNvPr>
          <p:cNvSpPr txBox="1">
            <a:spLocks/>
          </p:cNvSpPr>
          <p:nvPr/>
        </p:nvSpPr>
        <p:spPr>
          <a:xfrm>
            <a:off x="6785808" y="2918302"/>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a:t>
            </a:r>
          </a:p>
        </p:txBody>
      </p:sp>
      <p:sp>
        <p:nvSpPr>
          <p:cNvPr id="28" name="Text Placeholder 12">
            <a:extLst>
              <a:ext uri="{FF2B5EF4-FFF2-40B4-BE49-F238E27FC236}">
                <a16:creationId xmlns:a16="http://schemas.microsoft.com/office/drawing/2014/main" id="{82FE9CB2-7ABB-1978-3904-FC0058367F73}"/>
              </a:ext>
            </a:extLst>
          </p:cNvPr>
          <p:cNvSpPr txBox="1">
            <a:spLocks/>
          </p:cNvSpPr>
          <p:nvPr/>
        </p:nvSpPr>
        <p:spPr>
          <a:xfrm>
            <a:off x="9608852" y="2918302"/>
            <a:ext cx="1739198"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Organization</a:t>
            </a:r>
          </a:p>
        </p:txBody>
      </p:sp>
      <p:sp>
        <p:nvSpPr>
          <p:cNvPr id="29" name="Left-Right Arrow 28">
            <a:extLst>
              <a:ext uri="{FF2B5EF4-FFF2-40B4-BE49-F238E27FC236}">
                <a16:creationId xmlns:a16="http://schemas.microsoft.com/office/drawing/2014/main" id="{12BF735F-DF9D-974F-A2C1-962752FE6F69}"/>
              </a:ext>
            </a:extLst>
          </p:cNvPr>
          <p:cNvSpPr/>
          <p:nvPr/>
        </p:nvSpPr>
        <p:spPr>
          <a:xfrm>
            <a:off x="8466720" y="2771790"/>
            <a:ext cx="1253221" cy="552635"/>
          </a:xfrm>
          <a:prstGeom prst="leftRightArrow">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12">
            <a:extLst>
              <a:ext uri="{FF2B5EF4-FFF2-40B4-BE49-F238E27FC236}">
                <a16:creationId xmlns:a16="http://schemas.microsoft.com/office/drawing/2014/main" id="{A770E9F0-1DE9-12A1-4351-A8D6C5810F02}"/>
              </a:ext>
            </a:extLst>
          </p:cNvPr>
          <p:cNvSpPr txBox="1">
            <a:spLocks/>
          </p:cNvSpPr>
          <p:nvPr/>
        </p:nvSpPr>
        <p:spPr>
          <a:xfrm>
            <a:off x="8111077" y="2901583"/>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spc="0"/>
              <a:t>works with</a:t>
            </a:r>
          </a:p>
        </p:txBody>
      </p:sp>
      <p:sp>
        <p:nvSpPr>
          <p:cNvPr id="31" name="Text Placeholder 12">
            <a:extLst>
              <a:ext uri="{FF2B5EF4-FFF2-40B4-BE49-F238E27FC236}">
                <a16:creationId xmlns:a16="http://schemas.microsoft.com/office/drawing/2014/main" id="{3A00ED68-A17C-F171-D302-0699760503C7}"/>
              </a:ext>
            </a:extLst>
          </p:cNvPr>
          <p:cNvSpPr txBox="1">
            <a:spLocks/>
          </p:cNvSpPr>
          <p:nvPr/>
        </p:nvSpPr>
        <p:spPr>
          <a:xfrm>
            <a:off x="6785808" y="4589786"/>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a:t>
            </a:r>
          </a:p>
        </p:txBody>
      </p:sp>
      <p:sp>
        <p:nvSpPr>
          <p:cNvPr id="32" name="Text Placeholder 12">
            <a:extLst>
              <a:ext uri="{FF2B5EF4-FFF2-40B4-BE49-F238E27FC236}">
                <a16:creationId xmlns:a16="http://schemas.microsoft.com/office/drawing/2014/main" id="{7101BADE-97D8-C9B0-1B4F-47B2D2D56EA1}"/>
              </a:ext>
            </a:extLst>
          </p:cNvPr>
          <p:cNvSpPr txBox="1">
            <a:spLocks/>
          </p:cNvSpPr>
          <p:nvPr/>
        </p:nvSpPr>
        <p:spPr>
          <a:xfrm>
            <a:off x="9608852" y="4629114"/>
            <a:ext cx="1739198"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Thrivent Charitable</a:t>
            </a:r>
          </a:p>
        </p:txBody>
      </p:sp>
      <p:sp>
        <p:nvSpPr>
          <p:cNvPr id="33" name="Left-Right Arrow 32">
            <a:extLst>
              <a:ext uri="{FF2B5EF4-FFF2-40B4-BE49-F238E27FC236}">
                <a16:creationId xmlns:a16="http://schemas.microsoft.com/office/drawing/2014/main" id="{76728AB3-7B09-25A4-831F-623611F8B96A}"/>
              </a:ext>
            </a:extLst>
          </p:cNvPr>
          <p:cNvSpPr/>
          <p:nvPr/>
        </p:nvSpPr>
        <p:spPr>
          <a:xfrm>
            <a:off x="8466720" y="4443274"/>
            <a:ext cx="1253221" cy="552635"/>
          </a:xfrm>
          <a:prstGeom prst="leftRightArrow">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2">
            <a:extLst>
              <a:ext uri="{FF2B5EF4-FFF2-40B4-BE49-F238E27FC236}">
                <a16:creationId xmlns:a16="http://schemas.microsoft.com/office/drawing/2014/main" id="{154C0331-9B6A-8C11-80B3-560BEB8D7D57}"/>
              </a:ext>
            </a:extLst>
          </p:cNvPr>
          <p:cNvSpPr txBox="1">
            <a:spLocks/>
          </p:cNvSpPr>
          <p:nvPr/>
        </p:nvSpPr>
        <p:spPr>
          <a:xfrm>
            <a:off x="8111077" y="4573067"/>
            <a:ext cx="199592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spc="0"/>
              <a:t>works with</a:t>
            </a:r>
          </a:p>
        </p:txBody>
      </p:sp>
      <p:cxnSp>
        <p:nvCxnSpPr>
          <p:cNvPr id="36" name="Straight Connector 35">
            <a:extLst>
              <a:ext uri="{FF2B5EF4-FFF2-40B4-BE49-F238E27FC236}">
                <a16:creationId xmlns:a16="http://schemas.microsoft.com/office/drawing/2014/main" id="{FEBF8743-CB4B-5E2B-CAE7-4071C4F95428}"/>
              </a:ext>
            </a:extLst>
          </p:cNvPr>
          <p:cNvCxnSpPr>
            <a:cxnSpLocks/>
          </p:cNvCxnSpPr>
          <p:nvPr/>
        </p:nvCxnSpPr>
        <p:spPr>
          <a:xfrm flipH="1">
            <a:off x="7427338" y="3864909"/>
            <a:ext cx="3331983" cy="15780"/>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35" name="Text Placeholder 12">
            <a:extLst>
              <a:ext uri="{FF2B5EF4-FFF2-40B4-BE49-F238E27FC236}">
                <a16:creationId xmlns:a16="http://schemas.microsoft.com/office/drawing/2014/main" id="{C5634C1D-B113-88FE-21AB-D0047CBB1695}"/>
              </a:ext>
            </a:extLst>
          </p:cNvPr>
          <p:cNvSpPr txBox="1">
            <a:spLocks/>
          </p:cNvSpPr>
          <p:nvPr/>
        </p:nvSpPr>
        <p:spPr>
          <a:xfrm>
            <a:off x="8781730" y="3700452"/>
            <a:ext cx="472629" cy="326059"/>
          </a:xfrm>
          <a:prstGeom prst="rect">
            <a:avLst/>
          </a:prstGeom>
          <a:solidFill>
            <a:srgbClr val="F6F9FA"/>
          </a:solidFill>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mj-lt"/>
              </a:rPr>
              <a:t>or</a:t>
            </a:r>
          </a:p>
        </p:txBody>
      </p:sp>
    </p:spTree>
    <p:extLst>
      <p:ext uri="{BB962C8B-B14F-4D97-AF65-F5344CB8AC3E}">
        <p14:creationId xmlns:p14="http://schemas.microsoft.com/office/powerpoint/2010/main" val="576488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17">
            <a:extLst>
              <a:ext uri="{FF2B5EF4-FFF2-40B4-BE49-F238E27FC236}">
                <a16:creationId xmlns:a16="http://schemas.microsoft.com/office/drawing/2014/main" id="{B59501C3-2598-96B9-4EA8-E14AE6C33A8D}"/>
              </a:ext>
            </a:extLst>
          </p:cNvPr>
          <p:cNvSpPr/>
          <p:nvPr/>
        </p:nvSpPr>
        <p:spPr>
          <a:xfrm>
            <a:off x="1466836" y="3247102"/>
            <a:ext cx="8357121" cy="1983482"/>
          </a:xfrm>
          <a:custGeom>
            <a:avLst/>
            <a:gdLst>
              <a:gd name="connsiteX0" fmla="*/ 8905026 w 8905026"/>
              <a:gd name="connsiteY0" fmla="*/ 0 h 1918482"/>
              <a:gd name="connsiteX1" fmla="*/ 8891890 w 8905026"/>
              <a:gd name="connsiteY1" fmla="*/ 1628897 h 1918482"/>
              <a:gd name="connsiteX2" fmla="*/ 8900800 w 8905026"/>
              <a:gd name="connsiteY2" fmla="*/ 1918482 h 1918482"/>
              <a:gd name="connsiteX3" fmla="*/ 35538 w 8905026"/>
              <a:gd name="connsiteY3" fmla="*/ 1917906 h 1918482"/>
              <a:gd name="connsiteX4" fmla="*/ 0 w 8905026"/>
              <a:gd name="connsiteY4" fmla="*/ 1910030 h 1918482"/>
              <a:gd name="connsiteX5" fmla="*/ 0 w 8905026"/>
              <a:gd name="connsiteY5" fmla="*/ 1711782 h 1918482"/>
              <a:gd name="connsiteX6" fmla="*/ 432962 w 8905026"/>
              <a:gd name="connsiteY6" fmla="*/ 1687765 h 1918482"/>
              <a:gd name="connsiteX7" fmla="*/ 444905 w 8905026"/>
              <a:gd name="connsiteY7" fmla="*/ 1675119 h 1918482"/>
              <a:gd name="connsiteX8" fmla="*/ 475641 w 8905026"/>
              <a:gd name="connsiteY8" fmla="*/ 1575227 h 1918482"/>
              <a:gd name="connsiteX9" fmla="*/ 1390041 w 8905026"/>
              <a:gd name="connsiteY9" fmla="*/ 1529122 h 1918482"/>
              <a:gd name="connsiteX10" fmla="*/ 1413093 w 8905026"/>
              <a:gd name="connsiteY10" fmla="*/ 1490702 h 1918482"/>
              <a:gd name="connsiteX11" fmla="*/ 2550330 w 8905026"/>
              <a:gd name="connsiteY11" fmla="*/ 1390810 h 1918482"/>
              <a:gd name="connsiteX12" fmla="*/ 2604118 w 8905026"/>
              <a:gd name="connsiteY12" fmla="*/ 1321653 h 1918482"/>
              <a:gd name="connsiteX13" fmla="*/ 3687567 w 8905026"/>
              <a:gd name="connsiteY13" fmla="*/ 1206393 h 1918482"/>
              <a:gd name="connsiteX14" fmla="*/ 3733671 w 8905026"/>
              <a:gd name="connsiteY14" fmla="*/ 1152605 h 1918482"/>
              <a:gd name="connsiteX15" fmla="*/ 4963117 w 8905026"/>
              <a:gd name="connsiteY15" fmla="*/ 1029660 h 1918482"/>
              <a:gd name="connsiteX16" fmla="*/ 5001537 w 8905026"/>
              <a:gd name="connsiteY16" fmla="*/ 952820 h 1918482"/>
              <a:gd name="connsiteX17" fmla="*/ 6576764 w 8905026"/>
              <a:gd name="connsiteY17" fmla="*/ 760719 h 1918482"/>
              <a:gd name="connsiteX18" fmla="*/ 6630552 w 8905026"/>
              <a:gd name="connsiteY18" fmla="*/ 668511 h 1918482"/>
              <a:gd name="connsiteX19" fmla="*/ 8029046 w 8905026"/>
              <a:gd name="connsiteY19" fmla="*/ 422622 h 1918482"/>
              <a:gd name="connsiteX20" fmla="*/ 8128938 w 8905026"/>
              <a:gd name="connsiteY20" fmla="*/ 322729 h 191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05026" h="1918482">
                <a:moveTo>
                  <a:pt x="8905026" y="0"/>
                </a:moveTo>
                <a:lnTo>
                  <a:pt x="8891890" y="1628897"/>
                </a:lnTo>
                <a:lnTo>
                  <a:pt x="8900800" y="1918482"/>
                </a:lnTo>
                <a:lnTo>
                  <a:pt x="35538" y="1917906"/>
                </a:lnTo>
                <a:lnTo>
                  <a:pt x="0" y="1910030"/>
                </a:lnTo>
                <a:lnTo>
                  <a:pt x="0" y="1711782"/>
                </a:lnTo>
                <a:lnTo>
                  <a:pt x="432962" y="1687765"/>
                </a:lnTo>
                <a:lnTo>
                  <a:pt x="444905" y="1675119"/>
                </a:lnTo>
                <a:lnTo>
                  <a:pt x="475641" y="1575227"/>
                </a:lnTo>
                <a:lnTo>
                  <a:pt x="1390041" y="1529122"/>
                </a:lnTo>
                <a:lnTo>
                  <a:pt x="1413093" y="1490702"/>
                </a:lnTo>
                <a:lnTo>
                  <a:pt x="2550330" y="1390810"/>
                </a:lnTo>
                <a:lnTo>
                  <a:pt x="2604118" y="1321653"/>
                </a:lnTo>
                <a:lnTo>
                  <a:pt x="3687567" y="1206393"/>
                </a:lnTo>
                <a:lnTo>
                  <a:pt x="3733671" y="1152605"/>
                </a:lnTo>
                <a:lnTo>
                  <a:pt x="4963117" y="1029660"/>
                </a:lnTo>
                <a:lnTo>
                  <a:pt x="5001537" y="952820"/>
                </a:lnTo>
                <a:lnTo>
                  <a:pt x="6576764" y="760719"/>
                </a:lnTo>
                <a:lnTo>
                  <a:pt x="6630552" y="668511"/>
                </a:lnTo>
                <a:lnTo>
                  <a:pt x="8029046" y="422622"/>
                </a:lnTo>
                <a:lnTo>
                  <a:pt x="8128938" y="32272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14">
            <a:extLst>
              <a:ext uri="{FF2B5EF4-FFF2-40B4-BE49-F238E27FC236}">
                <a16:creationId xmlns:a16="http://schemas.microsoft.com/office/drawing/2014/main" id="{E9922B65-9698-BB9F-C440-30F3B7734FE4}"/>
              </a:ext>
            </a:extLst>
          </p:cNvPr>
          <p:cNvSpPr/>
          <p:nvPr/>
        </p:nvSpPr>
        <p:spPr>
          <a:xfrm>
            <a:off x="1467699" y="4508286"/>
            <a:ext cx="8360179" cy="722299"/>
          </a:xfrm>
          <a:custGeom>
            <a:avLst/>
            <a:gdLst>
              <a:gd name="connsiteX0" fmla="*/ 0 w 8907332"/>
              <a:gd name="connsiteY0" fmla="*/ 505610 h 699247"/>
              <a:gd name="connsiteX1" fmla="*/ 8885817 w 8907332"/>
              <a:gd name="connsiteY1" fmla="*/ 0 h 699247"/>
              <a:gd name="connsiteX2" fmla="*/ 8907332 w 8907332"/>
              <a:gd name="connsiteY2" fmla="*/ 699247 h 699247"/>
              <a:gd name="connsiteX3" fmla="*/ 32273 w 8907332"/>
              <a:gd name="connsiteY3" fmla="*/ 656217 h 699247"/>
              <a:gd name="connsiteX4" fmla="*/ 0 w 8907332"/>
              <a:gd name="connsiteY4" fmla="*/ 677732 h 699247"/>
              <a:gd name="connsiteX5" fmla="*/ 0 w 8907332"/>
              <a:gd name="connsiteY5" fmla="*/ 505610 h 699247"/>
              <a:gd name="connsiteX0" fmla="*/ 0 w 8907332"/>
              <a:gd name="connsiteY0" fmla="*/ 505610 h 699247"/>
              <a:gd name="connsiteX1" fmla="*/ 8885817 w 8907332"/>
              <a:gd name="connsiteY1" fmla="*/ 0 h 699247"/>
              <a:gd name="connsiteX2" fmla="*/ 8907332 w 8907332"/>
              <a:gd name="connsiteY2" fmla="*/ 699247 h 699247"/>
              <a:gd name="connsiteX3" fmla="*/ 64930 w 8907332"/>
              <a:gd name="connsiteY3" fmla="*/ 688874 h 699247"/>
              <a:gd name="connsiteX4" fmla="*/ 0 w 8907332"/>
              <a:gd name="connsiteY4" fmla="*/ 677732 h 699247"/>
              <a:gd name="connsiteX5" fmla="*/ 0 w 8907332"/>
              <a:gd name="connsiteY5" fmla="*/ 505610 h 699247"/>
              <a:gd name="connsiteX0" fmla="*/ 0 w 8907332"/>
              <a:gd name="connsiteY0" fmla="*/ 505610 h 699247"/>
              <a:gd name="connsiteX1" fmla="*/ 8885817 w 8907332"/>
              <a:gd name="connsiteY1" fmla="*/ 0 h 699247"/>
              <a:gd name="connsiteX2" fmla="*/ 8907332 w 8907332"/>
              <a:gd name="connsiteY2" fmla="*/ 699247 h 699247"/>
              <a:gd name="connsiteX3" fmla="*/ 64930 w 8907332"/>
              <a:gd name="connsiteY3" fmla="*/ 688874 h 699247"/>
              <a:gd name="connsiteX4" fmla="*/ 6532 w 8907332"/>
              <a:gd name="connsiteY4" fmla="*/ 690795 h 699247"/>
              <a:gd name="connsiteX5" fmla="*/ 0 w 8907332"/>
              <a:gd name="connsiteY5" fmla="*/ 505610 h 699247"/>
              <a:gd name="connsiteX0" fmla="*/ 0 w 8907332"/>
              <a:gd name="connsiteY0" fmla="*/ 505610 h 699247"/>
              <a:gd name="connsiteX1" fmla="*/ 8885817 w 8907332"/>
              <a:gd name="connsiteY1" fmla="*/ 0 h 699247"/>
              <a:gd name="connsiteX2" fmla="*/ 8907332 w 8907332"/>
              <a:gd name="connsiteY2" fmla="*/ 699247 h 699247"/>
              <a:gd name="connsiteX3" fmla="*/ 25741 w 8907332"/>
              <a:gd name="connsiteY3" fmla="*/ 675811 h 699247"/>
              <a:gd name="connsiteX4" fmla="*/ 6532 w 8907332"/>
              <a:gd name="connsiteY4" fmla="*/ 690795 h 699247"/>
              <a:gd name="connsiteX5" fmla="*/ 0 w 8907332"/>
              <a:gd name="connsiteY5" fmla="*/ 505610 h 699247"/>
              <a:gd name="connsiteX0" fmla="*/ 0 w 8900800"/>
              <a:gd name="connsiteY0" fmla="*/ 492547 h 699247"/>
              <a:gd name="connsiteX1" fmla="*/ 8879285 w 8900800"/>
              <a:gd name="connsiteY1" fmla="*/ 0 h 699247"/>
              <a:gd name="connsiteX2" fmla="*/ 8900800 w 8900800"/>
              <a:gd name="connsiteY2" fmla="*/ 699247 h 699247"/>
              <a:gd name="connsiteX3" fmla="*/ 19209 w 8900800"/>
              <a:gd name="connsiteY3" fmla="*/ 675811 h 699247"/>
              <a:gd name="connsiteX4" fmla="*/ 0 w 8900800"/>
              <a:gd name="connsiteY4" fmla="*/ 690795 h 699247"/>
              <a:gd name="connsiteX5" fmla="*/ 0 w 8900800"/>
              <a:gd name="connsiteY5" fmla="*/ 492547 h 699247"/>
              <a:gd name="connsiteX0" fmla="*/ 0 w 8900800"/>
              <a:gd name="connsiteY0" fmla="*/ 492547 h 699247"/>
              <a:gd name="connsiteX1" fmla="*/ 8879285 w 8900800"/>
              <a:gd name="connsiteY1" fmla="*/ 0 h 699247"/>
              <a:gd name="connsiteX2" fmla="*/ 8900800 w 8900800"/>
              <a:gd name="connsiteY2" fmla="*/ 699247 h 699247"/>
              <a:gd name="connsiteX3" fmla="*/ 35538 w 8900800"/>
              <a:gd name="connsiteY3" fmla="*/ 698671 h 699247"/>
              <a:gd name="connsiteX4" fmla="*/ 0 w 8900800"/>
              <a:gd name="connsiteY4" fmla="*/ 690795 h 699247"/>
              <a:gd name="connsiteX5" fmla="*/ 0 w 8900800"/>
              <a:gd name="connsiteY5" fmla="*/ 492547 h 699247"/>
              <a:gd name="connsiteX0" fmla="*/ 0 w 8910021"/>
              <a:gd name="connsiteY0" fmla="*/ 515599 h 722299"/>
              <a:gd name="connsiteX1" fmla="*/ 8910021 w 8910021"/>
              <a:gd name="connsiteY1" fmla="*/ 0 h 722299"/>
              <a:gd name="connsiteX2" fmla="*/ 8900800 w 8910021"/>
              <a:gd name="connsiteY2" fmla="*/ 722299 h 722299"/>
              <a:gd name="connsiteX3" fmla="*/ 35538 w 8910021"/>
              <a:gd name="connsiteY3" fmla="*/ 721723 h 722299"/>
              <a:gd name="connsiteX4" fmla="*/ 0 w 8910021"/>
              <a:gd name="connsiteY4" fmla="*/ 713847 h 722299"/>
              <a:gd name="connsiteX5" fmla="*/ 0 w 8910021"/>
              <a:gd name="connsiteY5" fmla="*/ 515599 h 72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0021" h="722299">
                <a:moveTo>
                  <a:pt x="0" y="515599"/>
                </a:moveTo>
                <a:lnTo>
                  <a:pt x="8910021" y="0"/>
                </a:lnTo>
                <a:lnTo>
                  <a:pt x="8900800" y="722299"/>
                </a:lnTo>
                <a:lnTo>
                  <a:pt x="35538" y="721723"/>
                </a:lnTo>
                <a:lnTo>
                  <a:pt x="0" y="713847"/>
                </a:lnTo>
                <a:lnTo>
                  <a:pt x="0" y="515599"/>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0CAC0C-50F0-5609-57F2-4CC49F76AC6F}"/>
              </a:ext>
            </a:extLst>
          </p:cNvPr>
          <p:cNvSpPr>
            <a:spLocks noGrp="1"/>
          </p:cNvSpPr>
          <p:nvPr>
            <p:ph type="title"/>
          </p:nvPr>
        </p:nvSpPr>
        <p:spPr>
          <a:xfrm>
            <a:off x="635000" y="711444"/>
            <a:ext cx="10922000" cy="376115"/>
          </a:xfrm>
        </p:spPr>
        <p:txBody>
          <a:bodyPr/>
          <a:lstStyle/>
          <a:p>
            <a:r>
              <a:rPr lang="en-US"/>
              <a:t>Gifts are managed responsibly</a:t>
            </a:r>
          </a:p>
        </p:txBody>
      </p:sp>
      <p:sp>
        <p:nvSpPr>
          <p:cNvPr id="5" name="Footer Placeholder 4">
            <a:extLst>
              <a:ext uri="{FF2B5EF4-FFF2-40B4-BE49-F238E27FC236}">
                <a16:creationId xmlns:a16="http://schemas.microsoft.com/office/drawing/2014/main" id="{60CEA629-4CB7-3BB3-D0A4-2DC7D7334501}"/>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DFD128F5-2FA8-CC34-4AE8-6457AF8D3C86}"/>
              </a:ext>
            </a:extLst>
          </p:cNvPr>
          <p:cNvSpPr>
            <a:spLocks noGrp="1"/>
          </p:cNvSpPr>
          <p:nvPr>
            <p:ph type="sldNum" sz="quarter" idx="15"/>
          </p:nvPr>
        </p:nvSpPr>
        <p:spPr/>
        <p:txBody>
          <a:bodyPr/>
          <a:lstStyle/>
          <a:p>
            <a:fld id="{D7756E16-444E-B644-B3D8-50D596555EAF}" type="slidenum">
              <a:rPr lang="en-US" smtClean="0"/>
              <a:pPr/>
              <a:t>12</a:t>
            </a:fld>
            <a:endParaRPr lang="en-US"/>
          </a:p>
        </p:txBody>
      </p:sp>
      <p:cxnSp>
        <p:nvCxnSpPr>
          <p:cNvPr id="8" name="Straight Connector 7">
            <a:extLst>
              <a:ext uri="{FF2B5EF4-FFF2-40B4-BE49-F238E27FC236}">
                <a16:creationId xmlns:a16="http://schemas.microsoft.com/office/drawing/2014/main" id="{7E0A1C9D-F9A6-B89D-24D3-ED9165ECD4F9}"/>
              </a:ext>
            </a:extLst>
          </p:cNvPr>
          <p:cNvCxnSpPr>
            <a:cxnSpLocks/>
          </p:cNvCxnSpPr>
          <p:nvPr/>
        </p:nvCxnSpPr>
        <p:spPr>
          <a:xfrm>
            <a:off x="1261672" y="5230585"/>
            <a:ext cx="9173246" cy="0"/>
          </a:xfrm>
          <a:prstGeom prst="line">
            <a:avLst/>
          </a:prstGeom>
          <a:ln>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75F09A4-63D0-A56A-985A-0C5E662B1CEF}"/>
              </a:ext>
            </a:extLst>
          </p:cNvPr>
          <p:cNvSpPr txBox="1"/>
          <p:nvPr/>
        </p:nvSpPr>
        <p:spPr>
          <a:xfrm>
            <a:off x="1777671" y="5562418"/>
            <a:ext cx="1629942" cy="369332"/>
          </a:xfrm>
          <a:prstGeom prst="rect">
            <a:avLst/>
          </a:prstGeom>
          <a:noFill/>
        </p:spPr>
        <p:txBody>
          <a:bodyPr wrap="square">
            <a:spAutoFit/>
          </a:bodyPr>
          <a:lstStyle/>
          <a:p>
            <a:pPr algn="ctr"/>
            <a:r>
              <a:rPr lang="en-US" b="1"/>
              <a:t>Short-term</a:t>
            </a:r>
            <a:endParaRPr lang="en-US"/>
          </a:p>
        </p:txBody>
      </p:sp>
      <p:sp>
        <p:nvSpPr>
          <p:cNvPr id="11" name="TextBox 10">
            <a:extLst>
              <a:ext uri="{FF2B5EF4-FFF2-40B4-BE49-F238E27FC236}">
                <a16:creationId xmlns:a16="http://schemas.microsoft.com/office/drawing/2014/main" id="{942DE3D4-A415-627B-3348-B857E879F30B}"/>
              </a:ext>
            </a:extLst>
          </p:cNvPr>
          <p:cNvSpPr txBox="1"/>
          <p:nvPr/>
        </p:nvSpPr>
        <p:spPr>
          <a:xfrm>
            <a:off x="5465816" y="5562418"/>
            <a:ext cx="1629942" cy="369332"/>
          </a:xfrm>
          <a:prstGeom prst="rect">
            <a:avLst/>
          </a:prstGeom>
          <a:noFill/>
        </p:spPr>
        <p:txBody>
          <a:bodyPr wrap="square">
            <a:spAutoFit/>
          </a:bodyPr>
          <a:lstStyle/>
          <a:p>
            <a:pPr algn="ctr"/>
            <a:r>
              <a:rPr lang="en-US" b="1"/>
              <a:t>Mid-term</a:t>
            </a:r>
            <a:endParaRPr lang="en-US"/>
          </a:p>
        </p:txBody>
      </p:sp>
      <p:sp>
        <p:nvSpPr>
          <p:cNvPr id="12" name="TextBox 11">
            <a:extLst>
              <a:ext uri="{FF2B5EF4-FFF2-40B4-BE49-F238E27FC236}">
                <a16:creationId xmlns:a16="http://schemas.microsoft.com/office/drawing/2014/main" id="{391E3925-5701-D810-D4F3-4205365535E6}"/>
              </a:ext>
            </a:extLst>
          </p:cNvPr>
          <p:cNvSpPr txBox="1">
            <a:spLocks noGrp="1" noRot="1" noMove="1" noResize="1" noEditPoints="1" noAdjustHandles="1" noChangeArrowheads="1" noChangeShapeType="1"/>
          </p:cNvSpPr>
          <p:nvPr/>
        </p:nvSpPr>
        <p:spPr>
          <a:xfrm>
            <a:off x="8987233" y="5543668"/>
            <a:ext cx="1629942" cy="369332"/>
          </a:xfrm>
          <a:prstGeom prst="rect">
            <a:avLst/>
          </a:prstGeom>
          <a:noFill/>
        </p:spPr>
        <p:txBody>
          <a:bodyPr wrap="square">
            <a:spAutoFit/>
          </a:bodyPr>
          <a:lstStyle/>
          <a:p>
            <a:pPr algn="ctr"/>
            <a:r>
              <a:rPr lang="en-US" b="1"/>
              <a:t>Long-term</a:t>
            </a:r>
            <a:endParaRPr lang="en-US"/>
          </a:p>
        </p:txBody>
      </p:sp>
      <p:sp>
        <p:nvSpPr>
          <p:cNvPr id="13" name="TextBox 12">
            <a:extLst>
              <a:ext uri="{FF2B5EF4-FFF2-40B4-BE49-F238E27FC236}">
                <a16:creationId xmlns:a16="http://schemas.microsoft.com/office/drawing/2014/main" id="{00FAAD75-3FE2-FE0D-3470-E5261F200B60}"/>
              </a:ext>
            </a:extLst>
          </p:cNvPr>
          <p:cNvSpPr txBox="1"/>
          <p:nvPr/>
        </p:nvSpPr>
        <p:spPr>
          <a:xfrm>
            <a:off x="1685786" y="3416737"/>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14" name="Straight Arrow Connector 13">
            <a:extLst>
              <a:ext uri="{FF2B5EF4-FFF2-40B4-BE49-F238E27FC236}">
                <a16:creationId xmlns:a16="http://schemas.microsoft.com/office/drawing/2014/main" id="{DE8F2E16-471F-B378-65F1-FCEDBD8F52F3}"/>
              </a:ext>
            </a:extLst>
          </p:cNvPr>
          <p:cNvCxnSpPr>
            <a:cxnSpLocks/>
            <a:endCxn id="7" idx="8"/>
          </p:cNvCxnSpPr>
          <p:nvPr/>
        </p:nvCxnSpPr>
        <p:spPr>
          <a:xfrm flipH="1">
            <a:off x="1913212" y="3678411"/>
            <a:ext cx="33" cy="1197288"/>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A2830C2-9F67-9215-0DAD-4A808917FE01}"/>
              </a:ext>
            </a:extLst>
          </p:cNvPr>
          <p:cNvSpPr txBox="1"/>
          <p:nvPr/>
        </p:nvSpPr>
        <p:spPr>
          <a:xfrm>
            <a:off x="2521857" y="3340544"/>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16" name="Straight Arrow Connector 15">
            <a:extLst>
              <a:ext uri="{FF2B5EF4-FFF2-40B4-BE49-F238E27FC236}">
                <a16:creationId xmlns:a16="http://schemas.microsoft.com/office/drawing/2014/main" id="{5D763B29-217E-130A-6E0E-DFFEDC3CB001}"/>
              </a:ext>
            </a:extLst>
          </p:cNvPr>
          <p:cNvCxnSpPr>
            <a:cxnSpLocks/>
            <a:endCxn id="7" idx="10"/>
          </p:cNvCxnSpPr>
          <p:nvPr/>
        </p:nvCxnSpPr>
        <p:spPr>
          <a:xfrm>
            <a:off x="2784567" y="3594618"/>
            <a:ext cx="8418" cy="1193692"/>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05D5220-232F-FB4B-7180-7DD4567E582F}"/>
              </a:ext>
            </a:extLst>
          </p:cNvPr>
          <p:cNvSpPr txBox="1"/>
          <p:nvPr/>
        </p:nvSpPr>
        <p:spPr>
          <a:xfrm>
            <a:off x="3644515" y="3172079"/>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18" name="Straight Arrow Connector 17">
            <a:extLst>
              <a:ext uri="{FF2B5EF4-FFF2-40B4-BE49-F238E27FC236}">
                <a16:creationId xmlns:a16="http://schemas.microsoft.com/office/drawing/2014/main" id="{CCCD0F1E-0AB4-83F5-F230-571937BF43B1}"/>
              </a:ext>
            </a:extLst>
          </p:cNvPr>
          <p:cNvCxnSpPr>
            <a:cxnSpLocks/>
            <a:endCxn id="7" idx="12"/>
          </p:cNvCxnSpPr>
          <p:nvPr/>
        </p:nvCxnSpPr>
        <p:spPr>
          <a:xfrm>
            <a:off x="3899632" y="3425278"/>
            <a:ext cx="11097" cy="1188256"/>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8B0EB71-8160-578B-5261-BBC0B46979E0}"/>
              </a:ext>
            </a:extLst>
          </p:cNvPr>
          <p:cNvSpPr txBox="1"/>
          <p:nvPr/>
        </p:nvSpPr>
        <p:spPr>
          <a:xfrm>
            <a:off x="4684516" y="3009715"/>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0" name="Straight Arrow Connector 19">
            <a:extLst>
              <a:ext uri="{FF2B5EF4-FFF2-40B4-BE49-F238E27FC236}">
                <a16:creationId xmlns:a16="http://schemas.microsoft.com/office/drawing/2014/main" id="{3F45105B-F5B9-2FA7-4771-0FF4F2832D24}"/>
              </a:ext>
            </a:extLst>
          </p:cNvPr>
          <p:cNvCxnSpPr>
            <a:cxnSpLocks/>
            <a:endCxn id="7" idx="14"/>
          </p:cNvCxnSpPr>
          <p:nvPr/>
        </p:nvCxnSpPr>
        <p:spPr>
          <a:xfrm>
            <a:off x="4954210" y="3256104"/>
            <a:ext cx="16573" cy="1182654"/>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6A7A933-8CD7-FB77-4DB5-975130EEC8FD}"/>
              </a:ext>
            </a:extLst>
          </p:cNvPr>
          <p:cNvSpPr txBox="1"/>
          <p:nvPr/>
        </p:nvSpPr>
        <p:spPr>
          <a:xfrm>
            <a:off x="5896294" y="2820861"/>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2" name="Straight Arrow Connector 21">
            <a:extLst>
              <a:ext uri="{FF2B5EF4-FFF2-40B4-BE49-F238E27FC236}">
                <a16:creationId xmlns:a16="http://schemas.microsoft.com/office/drawing/2014/main" id="{7643F5DD-3807-273C-6EB1-E8BF2819890D}"/>
              </a:ext>
            </a:extLst>
          </p:cNvPr>
          <p:cNvCxnSpPr>
            <a:cxnSpLocks/>
            <a:endCxn id="7" idx="16"/>
          </p:cNvCxnSpPr>
          <p:nvPr/>
        </p:nvCxnSpPr>
        <p:spPr>
          <a:xfrm>
            <a:off x="6151411" y="3061631"/>
            <a:ext cx="9229" cy="1170573"/>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6065423-D0A8-806D-EC28-EF1C04C353DF}"/>
              </a:ext>
            </a:extLst>
          </p:cNvPr>
          <p:cNvSpPr txBox="1"/>
          <p:nvPr/>
        </p:nvSpPr>
        <p:spPr>
          <a:xfrm>
            <a:off x="7423180" y="2532072"/>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4" name="Straight Arrow Connector 23">
            <a:extLst>
              <a:ext uri="{FF2B5EF4-FFF2-40B4-BE49-F238E27FC236}">
                <a16:creationId xmlns:a16="http://schemas.microsoft.com/office/drawing/2014/main" id="{B4741FA0-4113-EF05-2FC5-B47BEEF5C95D}"/>
              </a:ext>
            </a:extLst>
          </p:cNvPr>
          <p:cNvCxnSpPr>
            <a:cxnSpLocks/>
            <a:endCxn id="7" idx="18"/>
          </p:cNvCxnSpPr>
          <p:nvPr/>
        </p:nvCxnSpPr>
        <p:spPr>
          <a:xfrm>
            <a:off x="7678297" y="2774089"/>
            <a:ext cx="11129" cy="1164174"/>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26AFE69-C63C-0E33-E39B-890E74649FA1}"/>
              </a:ext>
            </a:extLst>
          </p:cNvPr>
          <p:cNvCxnSpPr>
            <a:cxnSpLocks/>
          </p:cNvCxnSpPr>
          <p:nvPr/>
        </p:nvCxnSpPr>
        <p:spPr>
          <a:xfrm>
            <a:off x="1275599" y="2404902"/>
            <a:ext cx="0" cy="3083258"/>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B87468A-A4AB-14D1-4C17-D000DE23B6A2}"/>
              </a:ext>
            </a:extLst>
          </p:cNvPr>
          <p:cNvSpPr txBox="1"/>
          <p:nvPr/>
        </p:nvSpPr>
        <p:spPr>
          <a:xfrm>
            <a:off x="8791083" y="2178739"/>
            <a:ext cx="510233" cy="307777"/>
          </a:xfrm>
          <a:prstGeom prst="rect">
            <a:avLst/>
          </a:prstGeom>
          <a:noFill/>
        </p:spPr>
        <p:txBody>
          <a:bodyPr wrap="square">
            <a:spAutoFit/>
          </a:bodyPr>
          <a:lstStyle/>
          <a:p>
            <a:r>
              <a:rPr lang="en-US" sz="1400" b="1">
                <a:solidFill>
                  <a:schemeClr val="accent1"/>
                </a:solidFill>
              </a:rPr>
              <a:t>Gift</a:t>
            </a:r>
            <a:endParaRPr lang="en-US" sz="1400">
              <a:solidFill>
                <a:schemeClr val="accent1"/>
              </a:solidFill>
            </a:endParaRPr>
          </a:p>
        </p:txBody>
      </p:sp>
      <p:cxnSp>
        <p:nvCxnSpPr>
          <p:cNvPr id="27" name="Straight Arrow Connector 26">
            <a:extLst>
              <a:ext uri="{FF2B5EF4-FFF2-40B4-BE49-F238E27FC236}">
                <a16:creationId xmlns:a16="http://schemas.microsoft.com/office/drawing/2014/main" id="{0B7C41B4-983A-BB53-0EB0-8724E83CB1BA}"/>
              </a:ext>
            </a:extLst>
          </p:cNvPr>
          <p:cNvCxnSpPr>
            <a:cxnSpLocks/>
            <a:endCxn id="7" idx="20"/>
          </p:cNvCxnSpPr>
          <p:nvPr/>
        </p:nvCxnSpPr>
        <p:spPr>
          <a:xfrm>
            <a:off x="9081389" y="2417361"/>
            <a:ext cx="14231" cy="1163404"/>
          </a:xfrm>
          <a:prstGeom prst="straightConnector1">
            <a:avLst/>
          </a:prstGeom>
          <a:ln w="635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92D2138-E60D-5F4F-CCAE-24F4CE2F0076}"/>
              </a:ext>
            </a:extLst>
          </p:cNvPr>
          <p:cNvSpPr txBox="1"/>
          <p:nvPr/>
        </p:nvSpPr>
        <p:spPr>
          <a:xfrm>
            <a:off x="526646" y="5045919"/>
            <a:ext cx="630788" cy="276999"/>
          </a:xfrm>
          <a:prstGeom prst="rect">
            <a:avLst/>
          </a:prstGeom>
          <a:noFill/>
        </p:spPr>
        <p:txBody>
          <a:bodyPr wrap="square">
            <a:spAutoFit/>
          </a:bodyPr>
          <a:lstStyle/>
          <a:p>
            <a:pPr algn="r"/>
            <a:r>
              <a:rPr lang="en-US" sz="1200"/>
              <a:t>$</a:t>
            </a:r>
          </a:p>
        </p:txBody>
      </p:sp>
      <p:sp>
        <p:nvSpPr>
          <p:cNvPr id="29" name="TextBox 28">
            <a:extLst>
              <a:ext uri="{FF2B5EF4-FFF2-40B4-BE49-F238E27FC236}">
                <a16:creationId xmlns:a16="http://schemas.microsoft.com/office/drawing/2014/main" id="{2D48A3E7-7301-28D7-D93B-69D19C9F06DC}"/>
              </a:ext>
            </a:extLst>
          </p:cNvPr>
          <p:cNvSpPr txBox="1"/>
          <p:nvPr/>
        </p:nvSpPr>
        <p:spPr>
          <a:xfrm>
            <a:off x="526646" y="4429295"/>
            <a:ext cx="630788" cy="276999"/>
          </a:xfrm>
          <a:prstGeom prst="rect">
            <a:avLst/>
          </a:prstGeom>
          <a:noFill/>
        </p:spPr>
        <p:txBody>
          <a:bodyPr wrap="square">
            <a:spAutoFit/>
          </a:bodyPr>
          <a:lstStyle/>
          <a:p>
            <a:pPr algn="r"/>
            <a:r>
              <a:rPr lang="en-US" sz="1200"/>
              <a:t>$$</a:t>
            </a:r>
          </a:p>
        </p:txBody>
      </p:sp>
      <p:sp>
        <p:nvSpPr>
          <p:cNvPr id="30" name="TextBox 29">
            <a:extLst>
              <a:ext uri="{FF2B5EF4-FFF2-40B4-BE49-F238E27FC236}">
                <a16:creationId xmlns:a16="http://schemas.microsoft.com/office/drawing/2014/main" id="{7A4F8B31-2966-40C7-2A03-AF800E346EC8}"/>
              </a:ext>
            </a:extLst>
          </p:cNvPr>
          <p:cNvSpPr txBox="1"/>
          <p:nvPr/>
        </p:nvSpPr>
        <p:spPr>
          <a:xfrm>
            <a:off x="526646" y="3812672"/>
            <a:ext cx="630788" cy="276999"/>
          </a:xfrm>
          <a:prstGeom prst="rect">
            <a:avLst/>
          </a:prstGeom>
          <a:noFill/>
        </p:spPr>
        <p:txBody>
          <a:bodyPr wrap="square">
            <a:spAutoFit/>
          </a:bodyPr>
          <a:lstStyle/>
          <a:p>
            <a:pPr algn="r"/>
            <a:r>
              <a:rPr lang="en-US" sz="1200"/>
              <a:t>$$$</a:t>
            </a:r>
          </a:p>
        </p:txBody>
      </p:sp>
      <p:sp>
        <p:nvSpPr>
          <p:cNvPr id="31" name="TextBox 30">
            <a:extLst>
              <a:ext uri="{FF2B5EF4-FFF2-40B4-BE49-F238E27FC236}">
                <a16:creationId xmlns:a16="http://schemas.microsoft.com/office/drawing/2014/main" id="{024DB0C5-5EDB-3E34-757E-EC40C864DB88}"/>
              </a:ext>
            </a:extLst>
          </p:cNvPr>
          <p:cNvSpPr txBox="1"/>
          <p:nvPr/>
        </p:nvSpPr>
        <p:spPr>
          <a:xfrm>
            <a:off x="170624" y="3196049"/>
            <a:ext cx="986810" cy="276999"/>
          </a:xfrm>
          <a:prstGeom prst="rect">
            <a:avLst/>
          </a:prstGeom>
          <a:noFill/>
        </p:spPr>
        <p:txBody>
          <a:bodyPr wrap="square">
            <a:spAutoFit/>
          </a:bodyPr>
          <a:lstStyle/>
          <a:p>
            <a:pPr algn="r"/>
            <a:r>
              <a:rPr lang="en-US" sz="1200"/>
              <a:t>$$$$</a:t>
            </a:r>
          </a:p>
        </p:txBody>
      </p:sp>
      <p:sp>
        <p:nvSpPr>
          <p:cNvPr id="32" name="TextBox 31">
            <a:extLst>
              <a:ext uri="{FF2B5EF4-FFF2-40B4-BE49-F238E27FC236}">
                <a16:creationId xmlns:a16="http://schemas.microsoft.com/office/drawing/2014/main" id="{5FF35643-EF80-8953-0FB1-02B41A4093FA}"/>
              </a:ext>
            </a:extLst>
          </p:cNvPr>
          <p:cNvSpPr txBox="1"/>
          <p:nvPr/>
        </p:nvSpPr>
        <p:spPr>
          <a:xfrm>
            <a:off x="-13736" y="2579426"/>
            <a:ext cx="1171170" cy="276999"/>
          </a:xfrm>
          <a:prstGeom prst="rect">
            <a:avLst/>
          </a:prstGeom>
          <a:noFill/>
        </p:spPr>
        <p:txBody>
          <a:bodyPr wrap="square">
            <a:spAutoFit/>
          </a:bodyPr>
          <a:lstStyle/>
          <a:p>
            <a:pPr algn="r"/>
            <a:r>
              <a:rPr lang="en-US" sz="1200"/>
              <a:t>$$$$$</a:t>
            </a:r>
          </a:p>
        </p:txBody>
      </p:sp>
      <p:sp>
        <p:nvSpPr>
          <p:cNvPr id="33" name="TextBox 32">
            <a:extLst>
              <a:ext uri="{FF2B5EF4-FFF2-40B4-BE49-F238E27FC236}">
                <a16:creationId xmlns:a16="http://schemas.microsoft.com/office/drawing/2014/main" id="{EAE31208-4D96-5111-7C79-F3F88B64AA08}"/>
              </a:ext>
            </a:extLst>
          </p:cNvPr>
          <p:cNvSpPr txBox="1"/>
          <p:nvPr/>
        </p:nvSpPr>
        <p:spPr>
          <a:xfrm>
            <a:off x="1384104" y="4254705"/>
            <a:ext cx="2290173" cy="307777"/>
          </a:xfrm>
          <a:prstGeom prst="rect">
            <a:avLst/>
          </a:prstGeom>
          <a:solidFill>
            <a:schemeClr val="bg1"/>
          </a:solidFill>
          <a:ln w="12700">
            <a:solidFill>
              <a:schemeClr val="tx1"/>
            </a:solidFill>
          </a:ln>
        </p:spPr>
        <p:txBody>
          <a:bodyPr wrap="square">
            <a:spAutoFit/>
          </a:bodyPr>
          <a:lstStyle/>
          <a:p>
            <a:r>
              <a:rPr lang="en-US" sz="1400" b="1"/>
              <a:t>Original support money</a:t>
            </a:r>
            <a:endParaRPr lang="en-US" sz="1400"/>
          </a:p>
        </p:txBody>
      </p:sp>
      <p:cxnSp>
        <p:nvCxnSpPr>
          <p:cNvPr id="34" name="Straight Arrow Connector 33">
            <a:extLst>
              <a:ext uri="{FF2B5EF4-FFF2-40B4-BE49-F238E27FC236}">
                <a16:creationId xmlns:a16="http://schemas.microsoft.com/office/drawing/2014/main" id="{DB8C9324-97C2-6C98-18D0-17469745D933}"/>
              </a:ext>
            </a:extLst>
          </p:cNvPr>
          <p:cNvCxnSpPr>
            <a:cxnSpLocks/>
            <a:stCxn id="10" idx="4"/>
          </p:cNvCxnSpPr>
          <p:nvPr/>
        </p:nvCxnSpPr>
        <p:spPr>
          <a:xfrm flipV="1">
            <a:off x="1467699" y="4562482"/>
            <a:ext cx="0" cy="659651"/>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30267DBC-EC6F-3D7B-E8A0-899306DCCBBB}"/>
              </a:ext>
            </a:extLst>
          </p:cNvPr>
          <p:cNvSpPr txBox="1"/>
          <p:nvPr/>
        </p:nvSpPr>
        <p:spPr>
          <a:xfrm>
            <a:off x="9860877" y="4581614"/>
            <a:ext cx="1824276" cy="523220"/>
          </a:xfrm>
          <a:prstGeom prst="rect">
            <a:avLst/>
          </a:prstGeom>
          <a:noFill/>
        </p:spPr>
        <p:txBody>
          <a:bodyPr wrap="square">
            <a:spAutoFit/>
          </a:bodyPr>
          <a:lstStyle/>
          <a:p>
            <a:r>
              <a:rPr lang="en-US" sz="1400"/>
              <a:t>Original support money with </a:t>
            </a:r>
            <a:r>
              <a:rPr lang="en-US" sz="1400" b="1"/>
              <a:t>growth</a:t>
            </a:r>
          </a:p>
        </p:txBody>
      </p:sp>
      <p:sp>
        <p:nvSpPr>
          <p:cNvPr id="36" name="TextBox 35">
            <a:extLst>
              <a:ext uri="{FF2B5EF4-FFF2-40B4-BE49-F238E27FC236}">
                <a16:creationId xmlns:a16="http://schemas.microsoft.com/office/drawing/2014/main" id="{6674D4B0-A90D-9F98-D813-B0DF789993FC}"/>
              </a:ext>
            </a:extLst>
          </p:cNvPr>
          <p:cNvSpPr txBox="1"/>
          <p:nvPr/>
        </p:nvSpPr>
        <p:spPr>
          <a:xfrm>
            <a:off x="9876531" y="3452800"/>
            <a:ext cx="1629935" cy="738664"/>
          </a:xfrm>
          <a:prstGeom prst="rect">
            <a:avLst/>
          </a:prstGeom>
          <a:noFill/>
        </p:spPr>
        <p:txBody>
          <a:bodyPr wrap="square">
            <a:spAutoFit/>
          </a:bodyPr>
          <a:lstStyle/>
          <a:p>
            <a:r>
              <a:rPr lang="en-US" sz="1400">
                <a:solidFill>
                  <a:schemeClr val="accent1">
                    <a:lumMod val="75000"/>
                  </a:schemeClr>
                </a:solidFill>
              </a:rPr>
              <a:t>Original support money with </a:t>
            </a:r>
            <a:r>
              <a:rPr lang="en-US" sz="1400" b="1">
                <a:solidFill>
                  <a:schemeClr val="accent1">
                    <a:lumMod val="75000"/>
                  </a:schemeClr>
                </a:solidFill>
              </a:rPr>
              <a:t>gifts &amp; growth</a:t>
            </a:r>
          </a:p>
        </p:txBody>
      </p:sp>
      <p:cxnSp>
        <p:nvCxnSpPr>
          <p:cNvPr id="37" name="Straight Arrow Connector 36">
            <a:extLst>
              <a:ext uri="{FF2B5EF4-FFF2-40B4-BE49-F238E27FC236}">
                <a16:creationId xmlns:a16="http://schemas.microsoft.com/office/drawing/2014/main" id="{2080D01F-7CEF-7362-27AC-36FE1149198B}"/>
              </a:ext>
            </a:extLst>
          </p:cNvPr>
          <p:cNvCxnSpPr>
            <a:cxnSpLocks/>
          </p:cNvCxnSpPr>
          <p:nvPr/>
        </p:nvCxnSpPr>
        <p:spPr>
          <a:xfrm>
            <a:off x="2572792" y="5230585"/>
            <a:ext cx="0" cy="365759"/>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C1221D5-1B8A-5E97-2640-7B613DAA86AE}"/>
              </a:ext>
            </a:extLst>
          </p:cNvPr>
          <p:cNvCxnSpPr>
            <a:cxnSpLocks/>
          </p:cNvCxnSpPr>
          <p:nvPr/>
        </p:nvCxnSpPr>
        <p:spPr>
          <a:xfrm>
            <a:off x="6198375" y="5230585"/>
            <a:ext cx="0" cy="365759"/>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405D449A-76F5-8A9E-50EC-0AA8B0A4BC6C}"/>
              </a:ext>
            </a:extLst>
          </p:cNvPr>
          <p:cNvCxnSpPr>
            <a:cxnSpLocks/>
          </p:cNvCxnSpPr>
          <p:nvPr/>
        </p:nvCxnSpPr>
        <p:spPr>
          <a:xfrm>
            <a:off x="9802204" y="5222133"/>
            <a:ext cx="0" cy="365759"/>
          </a:xfrm>
          <a:prstGeom prst="straightConnector1">
            <a:avLst/>
          </a:prstGeom>
          <a:ln w="127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9822618-F474-1942-84CC-C82CCA565AF0}"/>
              </a:ext>
            </a:extLst>
          </p:cNvPr>
          <p:cNvSpPr txBox="1"/>
          <p:nvPr/>
        </p:nvSpPr>
        <p:spPr>
          <a:xfrm>
            <a:off x="923820" y="6031523"/>
            <a:ext cx="8377496" cy="246221"/>
          </a:xfrm>
          <a:prstGeom prst="rect">
            <a:avLst/>
          </a:prstGeom>
          <a:noFill/>
        </p:spPr>
        <p:txBody>
          <a:bodyPr wrap="square">
            <a:spAutoFit/>
          </a:bodyPr>
          <a:lstStyle/>
          <a:p>
            <a:r>
              <a:rPr lang="en-US" sz="1000"/>
              <a:t>The organization’s experience may not be the same as other organizations and does not indicate future performance or success.</a:t>
            </a:r>
          </a:p>
        </p:txBody>
      </p:sp>
    </p:spTree>
    <p:extLst>
      <p:ext uri="{BB962C8B-B14F-4D97-AF65-F5344CB8AC3E}">
        <p14:creationId xmlns:p14="http://schemas.microsoft.com/office/powerpoint/2010/main" val="3464435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2E3C-1138-220A-9D7A-2E53130FE783}"/>
              </a:ext>
            </a:extLst>
          </p:cNvPr>
          <p:cNvSpPr>
            <a:spLocks noGrp="1"/>
          </p:cNvSpPr>
          <p:nvPr>
            <p:ph type="title"/>
          </p:nvPr>
        </p:nvSpPr>
        <p:spPr/>
        <p:txBody>
          <a:bodyPr/>
          <a:lstStyle/>
          <a:p>
            <a:r>
              <a:rPr lang="en-US"/>
              <a:t>Ways to give</a:t>
            </a:r>
          </a:p>
        </p:txBody>
      </p:sp>
      <p:sp>
        <p:nvSpPr>
          <p:cNvPr id="3" name="Slide Number Placeholder 2">
            <a:extLst>
              <a:ext uri="{FF2B5EF4-FFF2-40B4-BE49-F238E27FC236}">
                <a16:creationId xmlns:a16="http://schemas.microsoft.com/office/drawing/2014/main" id="{3C9A2FF5-9419-A863-8982-8AC2E5284727}"/>
              </a:ext>
            </a:extLst>
          </p:cNvPr>
          <p:cNvSpPr>
            <a:spLocks noGrp="1"/>
          </p:cNvSpPr>
          <p:nvPr>
            <p:ph type="sldNum" sz="quarter" idx="12"/>
          </p:nvPr>
        </p:nvSpPr>
        <p:spPr/>
        <p:txBody>
          <a:bodyPr/>
          <a:lstStyle/>
          <a:p>
            <a:fld id="{D7756E16-444E-B644-B3D8-50D596555EAF}" type="slidenum">
              <a:rPr lang="en-US" smtClean="0"/>
              <a:pPr/>
              <a:t>13</a:t>
            </a:fld>
            <a:endParaRPr lang="en-US"/>
          </a:p>
        </p:txBody>
      </p:sp>
      <p:sp>
        <p:nvSpPr>
          <p:cNvPr id="4" name="Text Placeholder 3">
            <a:extLst>
              <a:ext uri="{FF2B5EF4-FFF2-40B4-BE49-F238E27FC236}">
                <a16:creationId xmlns:a16="http://schemas.microsoft.com/office/drawing/2014/main" id="{AFEFD439-406C-CCFE-4BA7-F53C8F2AA419}"/>
              </a:ext>
            </a:extLst>
          </p:cNvPr>
          <p:cNvSpPr>
            <a:spLocks noGrp="1"/>
          </p:cNvSpPr>
          <p:nvPr>
            <p:ph type="body" sz="quarter" idx="13"/>
          </p:nvPr>
        </p:nvSpPr>
        <p:spPr/>
        <p:txBody>
          <a:bodyPr/>
          <a:lstStyle/>
          <a:p>
            <a:r>
              <a:rPr lang="en-US"/>
              <a:t>03</a:t>
            </a:r>
          </a:p>
        </p:txBody>
      </p:sp>
      <p:sp>
        <p:nvSpPr>
          <p:cNvPr id="5" name="Footer Placeholder 4">
            <a:extLst>
              <a:ext uri="{FF2B5EF4-FFF2-40B4-BE49-F238E27FC236}">
                <a16:creationId xmlns:a16="http://schemas.microsoft.com/office/drawing/2014/main" id="{E0A3697B-7123-703E-AE2D-D54A3D080072}"/>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2797731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Ways to give</a:t>
            </a:r>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dirty="0"/>
              <a:t>©2026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14</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6B41013-35E9-F675-2F15-75B0B55C7BA1}"/>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7" name="TextBox 6">
            <a:extLst>
              <a:ext uri="{FF2B5EF4-FFF2-40B4-BE49-F238E27FC236}">
                <a16:creationId xmlns:a16="http://schemas.microsoft.com/office/drawing/2014/main" id="{8ACA9206-B171-9985-C1CC-13BB062CB72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cxnSp>
        <p:nvCxnSpPr>
          <p:cNvPr id="8" name="Straight Connector 7">
            <a:extLst>
              <a:ext uri="{FF2B5EF4-FFF2-40B4-BE49-F238E27FC236}">
                <a16:creationId xmlns:a16="http://schemas.microsoft.com/office/drawing/2014/main" id="{066952E9-0972-3ABA-2BC2-AF395DD7C56B}"/>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1E1BA2F-75FC-C658-D166-B340BB32C249}"/>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3" name="Text Placeholder 28">
            <a:extLst>
              <a:ext uri="{FF2B5EF4-FFF2-40B4-BE49-F238E27FC236}">
                <a16:creationId xmlns:a16="http://schemas.microsoft.com/office/drawing/2014/main" id="{CB7D6210-5945-BD5D-77EB-41D06F4210AA}"/>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14" name="Text Placeholder 9">
            <a:extLst>
              <a:ext uri="{FF2B5EF4-FFF2-40B4-BE49-F238E27FC236}">
                <a16:creationId xmlns:a16="http://schemas.microsoft.com/office/drawing/2014/main" id="{BC349976-446D-4C4D-A409-52770B8C58B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15" name="Text Placeholder 28">
            <a:extLst>
              <a:ext uri="{FF2B5EF4-FFF2-40B4-BE49-F238E27FC236}">
                <a16:creationId xmlns:a16="http://schemas.microsoft.com/office/drawing/2014/main" id="{9345633B-08EA-E0C6-43ED-400DB1DDEC60}"/>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16" name="Text Placeholder 28">
            <a:extLst>
              <a:ext uri="{FF2B5EF4-FFF2-40B4-BE49-F238E27FC236}">
                <a16:creationId xmlns:a16="http://schemas.microsoft.com/office/drawing/2014/main" id="{ED6FE7A0-AB55-902A-B17D-A856AF6B552D}"/>
              </a:ext>
            </a:extLst>
          </p:cNvPr>
          <p:cNvSpPr txBox="1">
            <a:spLocks/>
          </p:cNvSpPr>
          <p:nvPr/>
        </p:nvSpPr>
        <p:spPr>
          <a:xfrm>
            <a:off x="7862485" y="3085355"/>
            <a:ext cx="3939471"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17" name="Text Placeholder 9">
            <a:extLst>
              <a:ext uri="{FF2B5EF4-FFF2-40B4-BE49-F238E27FC236}">
                <a16:creationId xmlns:a16="http://schemas.microsoft.com/office/drawing/2014/main" id="{AE904DE1-4A05-4A5C-4F79-CBBF9CAA3296}"/>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18" name="Text Placeholder 9">
            <a:extLst>
              <a:ext uri="{FF2B5EF4-FFF2-40B4-BE49-F238E27FC236}">
                <a16:creationId xmlns:a16="http://schemas.microsoft.com/office/drawing/2014/main" id="{256A5A79-8A60-6B48-0EAA-FEE291108163}"/>
              </a:ext>
            </a:extLst>
          </p:cNvPr>
          <p:cNvSpPr txBox="1">
            <a:spLocks/>
          </p:cNvSpPr>
          <p:nvPr/>
        </p:nvSpPr>
        <p:spPr>
          <a:xfrm>
            <a:off x="7992541" y="4083680"/>
            <a:ext cx="3162788" cy="17054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2">
                    <a:lumMod val="75000"/>
                  </a:schemeClr>
                </a:solidFill>
                <a:latin typeface="Basis Grt for Thrivent OffWhite"/>
                <a:cs typeface="Basis Grt for Thrivent OffWhite"/>
              </a:rPr>
              <a:t>Charitable gift annuities Charitable remainder trusts</a:t>
            </a:r>
          </a:p>
        </p:txBody>
      </p:sp>
      <p:sp>
        <p:nvSpPr>
          <p:cNvPr id="22" name="TextBox 21">
            <a:extLst>
              <a:ext uri="{FF2B5EF4-FFF2-40B4-BE49-F238E27FC236}">
                <a16:creationId xmlns:a16="http://schemas.microsoft.com/office/drawing/2014/main" id="{A960B897-DBFA-9326-C94A-536C803C5CF1}"/>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Tree>
    <p:extLst>
      <p:ext uri="{BB962C8B-B14F-4D97-AF65-F5344CB8AC3E}">
        <p14:creationId xmlns:p14="http://schemas.microsoft.com/office/powerpoint/2010/main" val="1877319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15</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4110081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a:xfrm>
            <a:off x="635000" y="635001"/>
            <a:ext cx="5461000" cy="478692"/>
          </a:xfrm>
        </p:spPr>
        <p:txBody>
          <a:bodyPr/>
          <a:lstStyle/>
          <a:p>
            <a:r>
              <a:rPr lang="en-US"/>
              <a:t>Give now</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a:xfrm>
            <a:off x="1033937" y="6403484"/>
            <a:ext cx="5220214" cy="216451"/>
          </a:xfrm>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a:xfrm>
            <a:off x="317500" y="6403484"/>
            <a:ext cx="317500" cy="232986"/>
          </a:xfrm>
        </p:spPr>
        <p:txBody>
          <a:bodyPr/>
          <a:lstStyle/>
          <a:p>
            <a:fld id="{D7756E16-444E-B644-B3D8-50D596555EAF}" type="slidenum">
              <a:rPr lang="en-US" smtClean="0"/>
              <a:pPr/>
              <a:t>16</a:t>
            </a:fld>
            <a:endParaRPr lang="en-US"/>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26" name="Picture Placeholder 25" descr="A person and person carrying crates of plants&#10;&#10;AI-generated content may be incorrect.">
            <a:extLst>
              <a:ext uri="{FF2B5EF4-FFF2-40B4-BE49-F238E27FC236}">
                <a16:creationId xmlns:a16="http://schemas.microsoft.com/office/drawing/2014/main" id="{08BF1FBF-2620-EF2A-E959-9977DE9ACAA5}"/>
              </a:ext>
            </a:extLst>
          </p:cNvPr>
          <p:cNvPicPr>
            <a:picLocks noGrp="1" noChangeAspect="1"/>
          </p:cNvPicPr>
          <p:nvPr>
            <p:ph type="pic" sz="quarter" idx="4294967295"/>
          </p:nvPr>
        </p:nvPicPr>
        <p:blipFill>
          <a:blip r:embed="rId3"/>
          <a:srcRect l="19486" r="33402"/>
          <a:stretch/>
        </p:blipFill>
        <p:spPr>
          <a:xfrm>
            <a:off x="7877909" y="0"/>
            <a:ext cx="4308230" cy="6858000"/>
          </a:xfrm>
        </p:spPr>
      </p:pic>
      <p:sp>
        <p:nvSpPr>
          <p:cNvPr id="28" name="Rectangle 27">
            <a:extLst>
              <a:ext uri="{FF2B5EF4-FFF2-40B4-BE49-F238E27FC236}">
                <a16:creationId xmlns:a16="http://schemas.microsoft.com/office/drawing/2014/main" id="{D69D063F-0C96-BA36-EB35-D2770D51EF21}"/>
              </a:ext>
            </a:extLst>
          </p:cNvPr>
          <p:cNvSpPr/>
          <p:nvPr/>
        </p:nvSpPr>
        <p:spPr>
          <a:xfrm>
            <a:off x="402507" y="1752773"/>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Content Placeholder 8">
            <a:extLst>
              <a:ext uri="{FF2B5EF4-FFF2-40B4-BE49-F238E27FC236}">
                <a16:creationId xmlns:a16="http://schemas.microsoft.com/office/drawing/2014/main" id="{4025F92C-1E42-7A5C-A090-09CA517B1561}"/>
              </a:ext>
            </a:extLst>
          </p:cNvPr>
          <p:cNvSpPr>
            <a:spLocks noGrp="1"/>
          </p:cNvSpPr>
          <p:nvPr>
            <p:ph idx="1"/>
          </p:nvPr>
        </p:nvSpPr>
        <p:spPr>
          <a:xfrm>
            <a:off x="634999" y="2478124"/>
            <a:ext cx="3178909" cy="3079747"/>
          </a:xfrm>
        </p:spPr>
        <p:txBody>
          <a:bodyPr/>
          <a:lstStyle/>
          <a:p>
            <a:pPr>
              <a:defRPr/>
            </a:pPr>
            <a:r>
              <a:rPr lang="en-US">
                <a:latin typeface="Basis Grt for Thrivent" panose="020B0503030604040103" pitchFamily="34" charset="0"/>
                <a:cs typeface="Basis Grt for Thrivent" panose="020B0503030604040103" pitchFamily="34" charset="0"/>
              </a:rPr>
              <a:t>Cash</a:t>
            </a:r>
          </a:p>
          <a:p>
            <a:pPr>
              <a:defRPr/>
            </a:pPr>
            <a:r>
              <a:rPr lang="en-US">
                <a:latin typeface="Basis Grt for Thrivent" panose="020B0503030604040103" pitchFamily="34" charset="0"/>
                <a:cs typeface="Basis Grt for Thrivent" panose="020B0503030604040103" pitchFamily="34" charset="0"/>
              </a:rPr>
              <a:t>Publicly traded securities</a:t>
            </a:r>
          </a:p>
          <a:p>
            <a:pPr>
              <a:defRPr/>
            </a:pPr>
            <a:r>
              <a:rPr lang="en-US">
                <a:latin typeface="Basis Grt for Thrivent" panose="020B0503030604040103" pitchFamily="34" charset="0"/>
                <a:cs typeface="Basis Grt for Thrivent" panose="020B0503030604040103" pitchFamily="34" charset="0"/>
              </a:rPr>
              <a:t>Real estate</a:t>
            </a:r>
          </a:p>
          <a:p>
            <a:pPr>
              <a:defRPr/>
            </a:pPr>
            <a:r>
              <a:rPr lang="en-US">
                <a:latin typeface="Basis Grt for Thrivent" panose="020B0503030604040103" pitchFamily="34" charset="0"/>
                <a:cs typeface="Basis Grt for Thrivent" panose="020B0503030604040103" pitchFamily="34" charset="0"/>
              </a:rPr>
              <a:t>Closely held stock</a:t>
            </a:r>
          </a:p>
          <a:p>
            <a:pPr>
              <a:defRPr/>
            </a:pPr>
            <a:r>
              <a:rPr lang="en-US">
                <a:latin typeface="Basis Grt for Thrivent" panose="020B0503030604040103" pitchFamily="34" charset="0"/>
                <a:cs typeface="Basis Grt for Thrivent" panose="020B0503030604040103" pitchFamily="34" charset="0"/>
              </a:rPr>
              <a:t>Qualified charitable distributions (QCDs) from IRA</a:t>
            </a:r>
          </a:p>
          <a:p>
            <a:pPr>
              <a:defRPr/>
            </a:pPr>
            <a:r>
              <a:rPr lang="en-US">
                <a:latin typeface="Basis Grt for Thrivent" panose="020B0503030604040103" pitchFamily="34" charset="0"/>
                <a:cs typeface="Basis Grt for Thrivent" panose="020B0503030604040103" pitchFamily="34" charset="0"/>
              </a:rPr>
              <a:t>Crops/farm equipment</a:t>
            </a:r>
          </a:p>
          <a:p>
            <a:pPr>
              <a:defRPr/>
            </a:pPr>
            <a:r>
              <a:rPr lang="en-US">
                <a:latin typeface="Basis Grt for Thrivent" panose="020B0503030604040103" pitchFamily="34" charset="0"/>
                <a:cs typeface="Basis Grt for Thrivent" panose="020B0503030604040103" pitchFamily="34" charset="0"/>
              </a:rPr>
              <a:t>Limited or general partnerships</a:t>
            </a:r>
          </a:p>
          <a:p>
            <a:pPr>
              <a:defRPr/>
            </a:pPr>
            <a:r>
              <a:rPr lang="en-US">
                <a:latin typeface="Basis Grt for Thrivent" panose="020B0503030604040103" pitchFamily="34" charset="0"/>
                <a:cs typeface="Basis Grt for Thrivent" panose="020B0503030604040103" pitchFamily="34" charset="0"/>
              </a:rPr>
              <a:t>Limited liability company</a:t>
            </a:r>
          </a:p>
          <a:p>
            <a:endParaRPr lang="en-US"/>
          </a:p>
        </p:txBody>
      </p:sp>
      <p:sp>
        <p:nvSpPr>
          <p:cNvPr id="30" name="Text Placeholder 2">
            <a:extLst>
              <a:ext uri="{FF2B5EF4-FFF2-40B4-BE49-F238E27FC236}">
                <a16:creationId xmlns:a16="http://schemas.microsoft.com/office/drawing/2014/main" id="{22F9D809-FD16-B75A-7AAB-9F7FAC6A7FDC}"/>
              </a:ext>
            </a:extLst>
          </p:cNvPr>
          <p:cNvSpPr txBox="1">
            <a:spLocks/>
          </p:cNvSpPr>
          <p:nvPr/>
        </p:nvSpPr>
        <p:spPr>
          <a:xfrm>
            <a:off x="634998" y="1914286"/>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now</a:t>
            </a:r>
          </a:p>
        </p:txBody>
      </p:sp>
      <p:sp>
        <p:nvSpPr>
          <p:cNvPr id="31" name="Text Placeholder 9">
            <a:extLst>
              <a:ext uri="{FF2B5EF4-FFF2-40B4-BE49-F238E27FC236}">
                <a16:creationId xmlns:a16="http://schemas.microsoft.com/office/drawing/2014/main" id="{759FFF89-762D-12A4-7346-14DDA0F1BD2C}"/>
              </a:ext>
            </a:extLst>
          </p:cNvPr>
          <p:cNvSpPr txBox="1">
            <a:spLocks/>
          </p:cNvSpPr>
          <p:nvPr/>
        </p:nvSpPr>
        <p:spPr>
          <a:xfrm>
            <a:off x="836613" y="26490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2" name="Text Placeholder 2">
            <a:extLst>
              <a:ext uri="{FF2B5EF4-FFF2-40B4-BE49-F238E27FC236}">
                <a16:creationId xmlns:a16="http://schemas.microsoft.com/office/drawing/2014/main" id="{55003960-8C88-54C2-0A87-03AE7152F0A5}"/>
              </a:ext>
            </a:extLst>
          </p:cNvPr>
          <p:cNvSpPr txBox="1">
            <a:spLocks/>
          </p:cNvSpPr>
          <p:nvPr/>
        </p:nvSpPr>
        <p:spPr>
          <a:xfrm>
            <a:off x="4195930" y="1914286"/>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33" name="Content Placeholder 8">
            <a:extLst>
              <a:ext uri="{FF2B5EF4-FFF2-40B4-BE49-F238E27FC236}">
                <a16:creationId xmlns:a16="http://schemas.microsoft.com/office/drawing/2014/main" id="{E25BBD72-D72E-6EF3-3E25-C71B2766884E}"/>
              </a:ext>
            </a:extLst>
          </p:cNvPr>
          <p:cNvSpPr txBox="1">
            <a:spLocks/>
          </p:cNvSpPr>
          <p:nvPr/>
        </p:nvSpPr>
        <p:spPr>
          <a:xfrm>
            <a:off x="4195932" y="2478124"/>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provide charitable support now, while living.</a:t>
            </a:r>
          </a:p>
          <a:p>
            <a:pPr>
              <a:defRPr/>
            </a:pPr>
            <a:r>
              <a:rPr lang="en-US"/>
              <a:t>Want to give long-term assets and avoid paying taxes on capital gains.</a:t>
            </a:r>
          </a:p>
          <a:p>
            <a:pPr>
              <a:defRPr/>
            </a:pPr>
            <a:r>
              <a:rPr lang="en-US"/>
              <a:t>Wish to include family in giving decisions. </a:t>
            </a:r>
          </a:p>
          <a:p>
            <a:pPr>
              <a:defRPr/>
            </a:pPr>
            <a:r>
              <a:rPr lang="en-US"/>
              <a:t>Seek a potential charitable deduction.</a:t>
            </a:r>
          </a:p>
          <a:p>
            <a:pPr>
              <a:defRPr/>
            </a:pPr>
            <a:endParaRPr lang="en-US"/>
          </a:p>
        </p:txBody>
      </p:sp>
      <p:cxnSp>
        <p:nvCxnSpPr>
          <p:cNvPr id="34" name="Straight Connector 33">
            <a:extLst>
              <a:ext uri="{FF2B5EF4-FFF2-40B4-BE49-F238E27FC236}">
                <a16:creationId xmlns:a16="http://schemas.microsoft.com/office/drawing/2014/main" id="{84E21880-38BA-E791-A8D8-3C054D56971E}"/>
              </a:ext>
            </a:extLst>
          </p:cNvPr>
          <p:cNvCxnSpPr>
            <a:cxnSpLocks/>
          </p:cNvCxnSpPr>
          <p:nvPr/>
        </p:nvCxnSpPr>
        <p:spPr>
          <a:xfrm>
            <a:off x="3837867" y="1914286"/>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17</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Gifts of securities and property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600"/>
              <a:t>Gifts to support endowment fund</a:t>
            </a:r>
          </a:p>
          <a:p>
            <a:pPr>
              <a:defRPr/>
            </a:pPr>
            <a:r>
              <a:rPr lang="en-US">
                <a:latin typeface="Basis Grt for Thrivent" panose="020B0503030604040103" pitchFamily="34" charset="0"/>
                <a:cs typeface="Basis Grt for Thrivent" panose="020B0503030604040103" pitchFamily="34" charset="0"/>
              </a:rPr>
              <a:t>Supporters may receive income tax deduction</a:t>
            </a:r>
          </a:p>
          <a:p>
            <a:pPr>
              <a:defRPr/>
            </a:pPr>
            <a:r>
              <a:rPr lang="en-US">
                <a:latin typeface="Basis Grt for Thrivent" panose="020B0503030604040103" pitchFamily="34" charset="0"/>
                <a:cs typeface="Basis Grt for Thrivent" panose="020B0503030604040103" pitchFamily="34" charset="0"/>
              </a:rPr>
              <a:t>May avoid capital gain on gifts of appreciated assets.</a:t>
            </a:r>
          </a:p>
          <a:p>
            <a:pPr>
              <a:defRPr/>
            </a:pPr>
            <a:endParaRPr lang="en-US">
              <a:latin typeface="Basis Grt for Thrivent" panose="020B0503030604040103" pitchFamily="34" charset="0"/>
              <a:cs typeface="Basis Grt for Thrivent" panose="020B0503030604040103" pitchFamily="34" charset="0"/>
            </a:endParaRP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Basis Grt for Thrivent OffWhite"/>
                <a:cs typeface="Basis Grt for Thrivent OffWhite"/>
              </a:rPr>
              <a:t>Distributions from the endowment fund support endowment’s charitable mission</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pic>
        <p:nvPicPr>
          <p:cNvPr id="12" name="Graphic 11">
            <a:extLst>
              <a:ext uri="{FF2B5EF4-FFF2-40B4-BE49-F238E27FC236}">
                <a16:creationId xmlns:a16="http://schemas.microsoft.com/office/drawing/2014/main" id="{FFE62B99-1C73-DEC5-D167-542226F4C4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89453" y="1904348"/>
            <a:ext cx="640360" cy="640360"/>
          </a:xfrm>
          <a:prstGeom prst="rect">
            <a:avLst/>
          </a:prstGeom>
        </p:spPr>
      </p:pic>
    </p:spTree>
    <p:extLst>
      <p:ext uri="{BB962C8B-B14F-4D97-AF65-F5344CB8AC3E}">
        <p14:creationId xmlns:p14="http://schemas.microsoft.com/office/powerpoint/2010/main" val="1258974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18</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Qualified charitable distributions (QCDs)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4"/>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Donor gives QCDs to establish non-advised fund</a:t>
            </a:r>
          </a:p>
          <a:p>
            <a:pPr>
              <a:defRPr/>
            </a:pPr>
            <a:r>
              <a:rPr lang="en-US">
                <a:latin typeface="Basis Grt for Thrivent" panose="020B0503030604040103" pitchFamily="34" charset="0"/>
                <a:cs typeface="Basis Grt for Thrivent" panose="020B0503030604040103" pitchFamily="34" charset="0"/>
              </a:rPr>
              <a:t>Donor’s QCD counts toward required minimum distributions. </a:t>
            </a:r>
          </a:p>
          <a:p>
            <a:pPr>
              <a:defRPr/>
            </a:pPr>
            <a:r>
              <a:rPr lang="en-US">
                <a:latin typeface="Basis Grt for Thrivent" panose="020B0503030604040103" pitchFamily="34" charset="0"/>
                <a:cs typeface="Basis Grt for Thrivent" panose="020B0503030604040103" pitchFamily="34" charset="0"/>
              </a:rPr>
              <a:t>Income tax may not be owed</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Grants from donor-advised fund support donors’ selected charities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pic>
        <p:nvPicPr>
          <p:cNvPr id="11" name="Graphic 10">
            <a:extLst>
              <a:ext uri="{FF2B5EF4-FFF2-40B4-BE49-F238E27FC236}">
                <a16:creationId xmlns:a16="http://schemas.microsoft.com/office/drawing/2014/main" id="{0427D3CF-797E-59C6-CD8A-4C0C461DB6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10442" y="1990218"/>
            <a:ext cx="640360" cy="640360"/>
          </a:xfrm>
          <a:prstGeom prst="rect">
            <a:avLst/>
          </a:prstGeom>
        </p:spPr>
      </p:pic>
    </p:spTree>
    <p:extLst>
      <p:ext uri="{BB962C8B-B14F-4D97-AF65-F5344CB8AC3E}">
        <p14:creationId xmlns:p14="http://schemas.microsoft.com/office/powerpoint/2010/main" val="3310434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19</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dirty="0"/>
              <a:t>©2026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p>
        </p:txBody>
      </p:sp>
    </p:spTree>
    <p:extLst>
      <p:ext uri="{BB962C8B-B14F-4D97-AF65-F5344CB8AC3E}">
        <p14:creationId xmlns:p14="http://schemas.microsoft.com/office/powerpoint/2010/main" val="1188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1630-6A79-9BCB-8AE3-AD7F9FE2A190}"/>
              </a:ext>
            </a:extLst>
          </p:cNvPr>
          <p:cNvSpPr>
            <a:spLocks noGrp="1"/>
          </p:cNvSpPr>
          <p:nvPr>
            <p:ph type="title"/>
          </p:nvPr>
        </p:nvSpPr>
        <p:spPr>
          <a:xfrm>
            <a:off x="317500" y="2417029"/>
            <a:ext cx="8662194" cy="1186724"/>
          </a:xfrm>
        </p:spPr>
        <p:txBody>
          <a:bodyPr/>
          <a:lstStyle/>
          <a:p>
            <a:r>
              <a:rPr lang="en-US" sz="4400"/>
              <a:t>“Years from now, </a:t>
            </a:r>
            <a:br>
              <a:rPr lang="en-US" sz="4400"/>
            </a:br>
            <a:r>
              <a:rPr lang="en-US" sz="4400"/>
              <a:t>a gift I have given will be </a:t>
            </a:r>
            <a:br>
              <a:rPr lang="en-US" sz="4400"/>
            </a:br>
            <a:r>
              <a:rPr lang="en-US" sz="4400"/>
              <a:t>of service to others.”</a:t>
            </a:r>
            <a:endParaRPr lang="en-US"/>
          </a:p>
        </p:txBody>
      </p:sp>
      <p:sp>
        <p:nvSpPr>
          <p:cNvPr id="3" name="Footer Placeholder 2">
            <a:extLst>
              <a:ext uri="{FF2B5EF4-FFF2-40B4-BE49-F238E27FC236}">
                <a16:creationId xmlns:a16="http://schemas.microsoft.com/office/drawing/2014/main" id="{671278D1-CF32-5AA5-2DEF-C66BAEE984B6}"/>
              </a:ext>
            </a:extLst>
          </p:cNvPr>
          <p:cNvSpPr>
            <a:spLocks noGrp="1"/>
          </p:cNvSpPr>
          <p:nvPr>
            <p:ph type="ftr" sz="quarter" idx="30"/>
          </p:nvPr>
        </p:nvSpPr>
        <p:spPr/>
        <p:txBody>
          <a:bodyPr/>
          <a:lstStyle/>
          <a:p>
            <a:r>
              <a:rPr lang="en-US" dirty="0"/>
              <a:t>©2026 Thrivent Charitable™ | All rights reserved. Do not distribute without authorization.</a:t>
            </a:r>
          </a:p>
        </p:txBody>
      </p:sp>
      <p:sp>
        <p:nvSpPr>
          <p:cNvPr id="4" name="Slide Number Placeholder 3">
            <a:extLst>
              <a:ext uri="{FF2B5EF4-FFF2-40B4-BE49-F238E27FC236}">
                <a16:creationId xmlns:a16="http://schemas.microsoft.com/office/drawing/2014/main" id="{E8979888-510D-18A6-E3ED-D5578F75CCAC}"/>
              </a:ext>
            </a:extLst>
          </p:cNvPr>
          <p:cNvSpPr>
            <a:spLocks noGrp="1"/>
          </p:cNvSpPr>
          <p:nvPr>
            <p:ph type="sldNum" sz="quarter" idx="31"/>
          </p:nvPr>
        </p:nvSpPr>
        <p:spPr/>
        <p:txBody>
          <a:bodyPr/>
          <a:lstStyle/>
          <a:p>
            <a:fld id="{D7756E16-444E-B644-B3D8-50D596555EAF}" type="slidenum">
              <a:rPr lang="en-US" smtClean="0"/>
              <a:pPr/>
              <a:t>2</a:t>
            </a:fld>
            <a:endParaRPr lang="en-US"/>
          </a:p>
        </p:txBody>
      </p:sp>
      <p:sp>
        <p:nvSpPr>
          <p:cNvPr id="5" name="Text Placeholder 4">
            <a:extLst>
              <a:ext uri="{FF2B5EF4-FFF2-40B4-BE49-F238E27FC236}">
                <a16:creationId xmlns:a16="http://schemas.microsoft.com/office/drawing/2014/main" id="{B6F43201-54C4-D1E9-CE2C-92DF82DA9366}"/>
              </a:ext>
            </a:extLst>
          </p:cNvPr>
          <p:cNvSpPr>
            <a:spLocks noGrp="1"/>
          </p:cNvSpPr>
          <p:nvPr>
            <p:ph type="body" sz="quarter" idx="32"/>
          </p:nvPr>
        </p:nvSpPr>
        <p:spPr>
          <a:xfrm>
            <a:off x="815578" y="4419498"/>
            <a:ext cx="7666038" cy="245452"/>
          </a:xfrm>
        </p:spPr>
        <p:txBody>
          <a:bodyPr/>
          <a:lstStyle/>
          <a:p>
            <a:r>
              <a:rPr lang="en-US"/>
              <a:t>SHIRLEY PAULSON, DONOR</a:t>
            </a:r>
          </a:p>
        </p:txBody>
      </p:sp>
      <p:pic>
        <p:nvPicPr>
          <p:cNvPr id="6" name="Picture 2" descr="O:\David\Presentations\2007 PPT graphics\Shirley.jpg">
            <a:extLst>
              <a:ext uri="{FF2B5EF4-FFF2-40B4-BE49-F238E27FC236}">
                <a16:creationId xmlns:a16="http://schemas.microsoft.com/office/drawing/2014/main" id="{53298239-04B7-3102-F9CD-0DE46F97FC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9" t="1118" b="1"/>
          <a:stretch/>
        </p:blipFill>
        <p:spPr bwMode="auto">
          <a:xfrm>
            <a:off x="8214231" y="2220686"/>
            <a:ext cx="2456377" cy="2444264"/>
          </a:xfrm>
          <a:prstGeom prst="rect">
            <a:avLst/>
          </a:prstGeom>
          <a:solidFill>
            <a:srgbClr val="FFFFFF">
              <a:shade val="85000"/>
            </a:srgbClr>
          </a:solidFill>
          <a:ln w="88900" cap="sq">
            <a:noFill/>
            <a:miter lim="800000"/>
          </a:ln>
          <a:effectLst/>
        </p:spPr>
      </p:pic>
    </p:spTree>
    <p:extLst>
      <p:ext uri="{BB962C8B-B14F-4D97-AF65-F5344CB8AC3E}">
        <p14:creationId xmlns:p14="http://schemas.microsoft.com/office/powerpoint/2010/main" val="3478759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later</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20</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4294967295"/>
          </p:nvPr>
        </p:nvPicPr>
        <p:blipFill>
          <a:blip r:embed="rId3"/>
          <a:srcRect l="41699" t="13223" r="22452" b="10685"/>
          <a:stretch/>
        </p:blipFill>
        <p:spPr>
          <a:xfrm>
            <a:off x="7883770" y="0"/>
            <a:ext cx="4308230" cy="6858000"/>
          </a:xfrm>
        </p:spPr>
      </p:pic>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836613" y="3372947"/>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grpSp>
        <p:nvGrpSpPr>
          <p:cNvPr id="10" name="Group 9">
            <a:extLst>
              <a:ext uri="{FF2B5EF4-FFF2-40B4-BE49-F238E27FC236}">
                <a16:creationId xmlns:a16="http://schemas.microsoft.com/office/drawing/2014/main" id="{E61E09CF-7797-77B3-EA40-A58BE4DBF6F1}"/>
              </a:ext>
            </a:extLst>
          </p:cNvPr>
          <p:cNvGrpSpPr/>
          <p:nvPr/>
        </p:nvGrpSpPr>
        <p:grpSpPr>
          <a:xfrm>
            <a:off x="299098" y="1659136"/>
            <a:ext cx="6920442" cy="3919056"/>
            <a:chOff x="377646" y="2835413"/>
            <a:chExt cx="6920442" cy="3919056"/>
          </a:xfrm>
        </p:grpSpPr>
        <p:sp>
          <p:nvSpPr>
            <p:cNvPr id="4" name="Rectangle 3">
              <a:extLst>
                <a:ext uri="{FF2B5EF4-FFF2-40B4-BE49-F238E27FC236}">
                  <a16:creationId xmlns:a16="http://schemas.microsoft.com/office/drawing/2014/main" id="{256F395E-30FB-7A22-9062-BF134EFD2BF3}"/>
                </a:ext>
              </a:extLst>
            </p:cNvPr>
            <p:cNvSpPr/>
            <p:nvPr/>
          </p:nvSpPr>
          <p:spPr>
            <a:xfrm>
              <a:off x="377646" y="2835413"/>
              <a:ext cx="6920442" cy="304087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634999" y="3674722"/>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Life insurance</a:t>
              </a:r>
            </a:p>
            <a:p>
              <a:pPr>
                <a:defRPr/>
              </a:pPr>
              <a:r>
                <a:rPr lang="en-US">
                  <a:latin typeface="Basis Grt for Thrivent" panose="020B0503030604040103" pitchFamily="34" charset="0"/>
                  <a:cs typeface="Basis Grt for Thrivent" panose="020B0503030604040103" pitchFamily="34" charset="0"/>
                </a:rPr>
                <a:t>Beneficiary proceeds </a:t>
              </a:r>
              <a:br>
                <a:rPr lang="en-US">
                  <a:latin typeface="Basis Grt for Thrivent" panose="020B0503030604040103" pitchFamily="34" charset="0"/>
                  <a:cs typeface="Basis Grt for Thrivent" panose="020B0503030604040103" pitchFamily="34" charset="0"/>
                </a:rPr>
              </a:br>
              <a:r>
                <a:rPr lang="en-US">
                  <a:latin typeface="Basis Grt for Thrivent" panose="020B0503030604040103" pitchFamily="34" charset="0"/>
                  <a:cs typeface="Basis Grt for Thrivent" panose="020B0503030604040103" pitchFamily="34" charset="0"/>
                </a:rPr>
                <a:t>and bequests</a:t>
              </a:r>
            </a:p>
            <a:p>
              <a:pPr>
                <a:defRPr/>
              </a:pPr>
              <a:r>
                <a:rPr lang="en-US">
                  <a:latin typeface="Basis Grt for Thrivent" panose="020B0503030604040103" pitchFamily="34" charset="0"/>
                  <a:cs typeface="Basis Grt for Thrivent" panose="020B0503030604040103" pitchFamily="34" charset="0"/>
                </a:rPr>
                <a:t>Will or living trust</a:t>
              </a:r>
            </a:p>
            <a:p>
              <a:pPr>
                <a:defRPr/>
              </a:pPr>
              <a:r>
                <a:rPr lang="en-US">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634998" y="3110884"/>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later</a:t>
              </a: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195930" y="3110884"/>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195932" y="3674722"/>
              <a:ext cx="3021014" cy="3079747"/>
            </a:xfrm>
            <a:prstGeom prst="rect">
              <a:avLst/>
            </a:prstGeom>
          </p:spPr>
          <p:txBody>
            <a:bodyPr vert="horz" lIns="0" tIns="45720" rIns="91440" bIns="45720" rtlCol="0" anchor="t">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a:rPr>
                <a:t>Want to create a legacy by making a significant gift upon death</a:t>
              </a:r>
            </a:p>
            <a:p>
              <a:pPr>
                <a:defRPr/>
              </a:pPr>
              <a:r>
                <a:rPr lang="en-US" dirty="0">
                  <a:latin typeface="Basis Grt for Thrivent"/>
                  <a:cs typeface="Basis Grt for Thrivent"/>
                </a:rPr>
                <a:t>Wish to retain control of assets while living</a:t>
              </a:r>
            </a:p>
            <a:p>
              <a:pPr>
                <a:defRPr/>
              </a:pPr>
              <a:r>
                <a:rPr lang="en-US" dirty="0">
                  <a:latin typeface="Basis Grt for Thrivent"/>
                  <a:cs typeface="Basis Grt for Thrivent"/>
                </a:rPr>
                <a:t>Want to help heirs avoid income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3837867" y="3110884"/>
              <a:ext cx="0" cy="2765403"/>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68695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9" name="Right Arrow 18">
            <a:extLst>
              <a:ext uri="{FF2B5EF4-FFF2-40B4-BE49-F238E27FC236}">
                <a16:creationId xmlns:a16="http://schemas.microsoft.com/office/drawing/2014/main" id="{339B4CC4-5DB1-3937-E6C1-8B4EC5A0890C}"/>
              </a:ext>
            </a:extLst>
          </p:cNvPr>
          <p:cNvSpPr/>
          <p:nvPr/>
        </p:nvSpPr>
        <p:spPr>
          <a:xfrm>
            <a:off x="7830233" y="2695909"/>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0FD07FB6-29F4-2BAA-00B1-5CAECC2C49C1}"/>
              </a:ext>
            </a:extLst>
          </p:cNvPr>
          <p:cNvSpPr/>
          <p:nvPr/>
        </p:nvSpPr>
        <p:spPr>
          <a:xfrm>
            <a:off x="391988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21</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Beneficiary proceeds &amp; bequests</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5" y="2672891"/>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7" name="Rounded Rectangle 6">
            <a:extLst>
              <a:ext uri="{FF2B5EF4-FFF2-40B4-BE49-F238E27FC236}">
                <a16:creationId xmlns:a16="http://schemas.microsoft.com/office/drawing/2014/main" id="{B7AA9709-5FEB-59F5-934D-B835C93DE501}"/>
              </a:ext>
            </a:extLst>
          </p:cNvPr>
          <p:cNvSpPr/>
          <p:nvPr/>
        </p:nvSpPr>
        <p:spPr>
          <a:xfrm>
            <a:off x="8449899" y="2672891"/>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8" name="Rounded Rectangle 7">
            <a:extLst>
              <a:ext uri="{FF2B5EF4-FFF2-40B4-BE49-F238E27FC236}">
                <a16:creationId xmlns:a16="http://schemas.microsoft.com/office/drawing/2014/main" id="{EC5118C6-A16D-6943-D522-E1F9D3A272DC}"/>
              </a:ext>
            </a:extLst>
          </p:cNvPr>
          <p:cNvSpPr/>
          <p:nvPr/>
        </p:nvSpPr>
        <p:spPr>
          <a:xfrm>
            <a:off x="4489453" y="2672891"/>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9" y="3273013"/>
            <a:ext cx="2950572" cy="227265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Heirs may avoid income taxes on assets given, taxable estate may be reduced</a:t>
            </a:r>
          </a:p>
          <a:p>
            <a:pPr>
              <a:defRPr/>
            </a:pPr>
            <a:r>
              <a:rPr lang="en-US">
                <a:latin typeface="Basis Grt for Thrivent" panose="020B0503030604040103" pitchFamily="34" charset="0"/>
                <a:cs typeface="Basis Grt for Thrivent" panose="020B0503030604040103" pitchFamily="34" charset="0"/>
              </a:rPr>
              <a:t>Name Thrivent Charitable as beneficiary and retain control of assets while living</a:t>
            </a:r>
          </a:p>
        </p:txBody>
      </p:sp>
      <p:sp>
        <p:nvSpPr>
          <p:cNvPr id="10" name="Text Placeholder 9">
            <a:extLst>
              <a:ext uri="{FF2B5EF4-FFF2-40B4-BE49-F238E27FC236}">
                <a16:creationId xmlns:a16="http://schemas.microsoft.com/office/drawing/2014/main" id="{4C5828D5-57CB-B368-B8D6-1AF612EB5589}"/>
              </a:ext>
            </a:extLst>
          </p:cNvPr>
          <p:cNvSpPr txBox="1">
            <a:spLocks/>
          </p:cNvSpPr>
          <p:nvPr/>
        </p:nvSpPr>
        <p:spPr>
          <a:xfrm>
            <a:off x="4551668" y="3273014"/>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Receives beneficiary proceeds upon death</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717553" y="2736212"/>
            <a:ext cx="3029859"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574534" y="2736212"/>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16" name="Text Placeholder 12">
            <a:extLst>
              <a:ext uri="{FF2B5EF4-FFF2-40B4-BE49-F238E27FC236}">
                <a16:creationId xmlns:a16="http://schemas.microsoft.com/office/drawing/2014/main" id="{ACD1538D-1207-48C5-BBAA-3B1E9BFCB123}"/>
              </a:ext>
            </a:extLst>
          </p:cNvPr>
          <p:cNvSpPr txBox="1">
            <a:spLocks/>
          </p:cNvSpPr>
          <p:nvPr/>
        </p:nvSpPr>
        <p:spPr>
          <a:xfrm>
            <a:off x="8536434" y="2736212"/>
            <a:ext cx="2948484"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Charitable Support</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pic>
        <p:nvPicPr>
          <p:cNvPr id="24" name="Graphic 23">
            <a:extLst>
              <a:ext uri="{FF2B5EF4-FFF2-40B4-BE49-F238E27FC236}">
                <a16:creationId xmlns:a16="http://schemas.microsoft.com/office/drawing/2014/main" id="{32C86980-452F-5C85-412B-D206E2C360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36434" y="1947112"/>
            <a:ext cx="640360" cy="640360"/>
          </a:xfrm>
          <a:prstGeom prst="rect">
            <a:avLst/>
          </a:prstGeom>
        </p:spPr>
      </p:pic>
      <p:sp>
        <p:nvSpPr>
          <p:cNvPr id="3" name="TextBox 2">
            <a:extLst>
              <a:ext uri="{FF2B5EF4-FFF2-40B4-BE49-F238E27FC236}">
                <a16:creationId xmlns:a16="http://schemas.microsoft.com/office/drawing/2014/main" id="{282DA9C4-5100-2296-A447-1D927CA7DDB2}"/>
              </a:ext>
            </a:extLst>
          </p:cNvPr>
          <p:cNvSpPr txBox="1"/>
          <p:nvPr/>
        </p:nvSpPr>
        <p:spPr>
          <a:xfrm>
            <a:off x="717552" y="575658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11" name="Text Placeholder 9">
            <a:extLst>
              <a:ext uri="{FF2B5EF4-FFF2-40B4-BE49-F238E27FC236}">
                <a16:creationId xmlns:a16="http://schemas.microsoft.com/office/drawing/2014/main" id="{B65E337D-B86B-17A6-B8DF-A1C850035290}"/>
              </a:ext>
            </a:extLst>
          </p:cNvPr>
          <p:cNvSpPr txBox="1">
            <a:spLocks/>
          </p:cNvSpPr>
          <p:nvPr/>
        </p:nvSpPr>
        <p:spPr>
          <a:xfrm>
            <a:off x="8531002" y="3273014"/>
            <a:ext cx="3044885" cy="12270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latin typeface="Basis Grt for Thrivent OffWhite"/>
                <a:cs typeface="Basis Grt for Thrivent OffWhite"/>
              </a:rPr>
              <a:t>Distributions from the endowment fund support endowment’s charitable</a:t>
            </a:r>
            <a:r>
              <a:rPr lang="en-US">
                <a:latin typeface="Basis Grt for Thrivent OffWhite"/>
                <a:cs typeface="Basis Grt for Thrivent OffWhite"/>
              </a:rPr>
              <a:t> </a:t>
            </a:r>
            <a:r>
              <a:rPr lang="en-US" sz="1600">
                <a:latin typeface="Basis Grt for Thrivent OffWhite"/>
                <a:cs typeface="Basis Grt for Thrivent OffWhite"/>
              </a:rPr>
              <a:t>mission</a:t>
            </a:r>
          </a:p>
          <a:p>
            <a:endParaRPr lang="en-US" sz="1600"/>
          </a:p>
        </p:txBody>
      </p:sp>
      <p:pic>
        <p:nvPicPr>
          <p:cNvPr id="12" name="Graphic 11">
            <a:extLst>
              <a:ext uri="{FF2B5EF4-FFF2-40B4-BE49-F238E27FC236}">
                <a16:creationId xmlns:a16="http://schemas.microsoft.com/office/drawing/2014/main" id="{24B55F71-B8FA-EECE-32DC-312D3AEF089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89453" y="1904348"/>
            <a:ext cx="640360" cy="640360"/>
          </a:xfrm>
          <a:prstGeom prst="rect">
            <a:avLst/>
          </a:prstGeom>
        </p:spPr>
      </p:pic>
    </p:spTree>
    <p:extLst>
      <p:ext uri="{BB962C8B-B14F-4D97-AF65-F5344CB8AC3E}">
        <p14:creationId xmlns:p14="http://schemas.microsoft.com/office/powerpoint/2010/main" val="2281763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22</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Life insurance</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Give life insurance, naming Thrivent Charitable as owner and beneficiary</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6005805"/>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736212"/>
            <a:ext cx="22522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Life Insurance</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63645" y="3273014"/>
            <a:ext cx="2284333"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a:cs typeface="Basis Grt for Thrivent"/>
              </a:rPr>
              <a:t>Distributions from the endowment fund support endowment’s charitable mission</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2AA8AC6E-2400-60D2-AB49-5CB73C713CEF}"/>
              </a:ext>
            </a:extLst>
          </p:cNvPr>
          <p:cNvSpPr txBox="1">
            <a:spLocks/>
          </p:cNvSpPr>
          <p:nvPr/>
        </p:nvSpPr>
        <p:spPr>
          <a:xfrm>
            <a:off x="365227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Annual premium payments are charitable gifts that may provide an income tax deduction for the supporter</a:t>
            </a:r>
          </a:p>
        </p:txBody>
      </p:sp>
      <p:pic>
        <p:nvPicPr>
          <p:cNvPr id="8" name="Graphic 7">
            <a:extLst>
              <a:ext uri="{FF2B5EF4-FFF2-40B4-BE49-F238E27FC236}">
                <a16:creationId xmlns:a16="http://schemas.microsoft.com/office/drawing/2014/main" id="{5936D945-EAF1-3A32-16B8-9A1438017D5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38266" y="1904348"/>
            <a:ext cx="640360" cy="640360"/>
          </a:xfrm>
          <a:prstGeom prst="rect">
            <a:avLst/>
          </a:prstGeom>
        </p:spPr>
      </p:pic>
    </p:spTree>
    <p:extLst>
      <p:ext uri="{BB962C8B-B14F-4D97-AF65-F5344CB8AC3E}">
        <p14:creationId xmlns:p14="http://schemas.microsoft.com/office/powerpoint/2010/main" val="3354541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23</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dirty="0"/>
              <a:t>©2026 Thrivent Charitable™ | All rights reserved. Do not distribute without authorization.</a:t>
            </a:r>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317500" y="1656830"/>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549991" y="1818343"/>
            <a:ext cx="2506928"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174054" y="1818343"/>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3752860" y="1818343"/>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and receive</a:t>
            </a:r>
          </a:p>
        </p:txBody>
      </p: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4294967295"/>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549992" y="2390815"/>
            <a:ext cx="3178909" cy="3079747"/>
          </a:xfrm>
        </p:spPr>
        <p:txBody>
          <a:bodyPr/>
          <a:lstStyle/>
          <a:p>
            <a:pPr marL="0" indent="0">
              <a:buNone/>
              <a:defRPr/>
            </a:pPr>
            <a:r>
              <a:rPr lang="en-US">
                <a:latin typeface="Basis Grt for Thrivent" panose="020B0503030604040103" pitchFamily="34" charset="0"/>
                <a:cs typeface="Basis Grt for Thrivent" panose="020B0503030604040103" pitchFamily="34" charset="0"/>
              </a:rPr>
              <a:t>Charitable gift annuity</a:t>
            </a:r>
          </a:p>
          <a:p>
            <a:pPr>
              <a:defRPr/>
            </a:pPr>
            <a:r>
              <a:rPr lang="en-US">
                <a:latin typeface="Basis Grt for Thrivent" panose="020B0503030604040103" pitchFamily="34" charset="0"/>
                <a:cs typeface="Basis Grt for Thrivent" panose="020B0503030604040103" pitchFamily="34" charset="0"/>
              </a:rPr>
              <a:t>Immediate</a:t>
            </a:r>
          </a:p>
          <a:p>
            <a:pPr>
              <a:defRPr/>
            </a:pPr>
            <a:r>
              <a:rPr lang="en-US">
                <a:latin typeface="Basis Grt for Thrivent" panose="020B0503030604040103" pitchFamily="34" charset="0"/>
                <a:cs typeface="Basis Grt for Thrivent" panose="020B0503030604040103" pitchFamily="34" charset="0"/>
              </a:rPr>
              <a:t>Deferred</a:t>
            </a:r>
          </a:p>
          <a:p>
            <a:pPr>
              <a:defRPr/>
            </a:pPr>
            <a:r>
              <a:rPr lang="en-US">
                <a:latin typeface="Basis Grt for Thrivent" panose="020B0503030604040103" pitchFamily="34" charset="0"/>
                <a:cs typeface="Basis Grt for Thrivent" panose="020B0503030604040103" pitchFamily="34" charset="0"/>
              </a:rPr>
              <a:t>Flexible deferred</a:t>
            </a:r>
          </a:p>
          <a:p>
            <a:pPr marL="0" indent="0">
              <a:buNone/>
              <a:defRPr/>
            </a:pPr>
            <a:r>
              <a:rPr lang="en-US">
                <a:latin typeface="Basis Grt for Thrivent" panose="020B0503030604040103" pitchFamily="34" charset="0"/>
                <a:cs typeface="Basis Grt for Thrivent" panose="020B0503030604040103" pitchFamily="34" charset="0"/>
              </a:rPr>
              <a:t>Charitable remainder trust</a:t>
            </a:r>
          </a:p>
          <a:p>
            <a:pPr>
              <a:defRPr/>
            </a:pPr>
            <a:r>
              <a:rPr lang="en-US">
                <a:latin typeface="Basis Grt for Thrivent" panose="020B0503030604040103" pitchFamily="34" charset="0"/>
                <a:cs typeface="Basis Grt for Thrivent" panose="020B0503030604040103" pitchFamily="34" charset="0"/>
              </a:rPr>
              <a:t>CRAT</a:t>
            </a:r>
          </a:p>
          <a:p>
            <a:pPr>
              <a:defRPr/>
            </a:pPr>
            <a:r>
              <a:rPr lang="en-US">
                <a:latin typeface="Basis Grt for Thrivent" panose="020B0503030604040103" pitchFamily="34" charset="0"/>
                <a:cs typeface="Basis Grt for Thrivent" panose="020B0503030604040103" pitchFamily="34" charset="0"/>
              </a:rPr>
              <a:t>CRUT</a:t>
            </a:r>
          </a:p>
          <a:p>
            <a:pPr>
              <a:defRPr/>
            </a:pPr>
            <a:r>
              <a:rPr lang="en-US">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24</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751606" y="2715221"/>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174054" y="2390815"/>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Own assets they want converted to income payments.</a:t>
            </a:r>
          </a:p>
          <a:p>
            <a:pPr>
              <a:defRPr/>
            </a:pPr>
            <a:r>
              <a:rPr lang="en-US"/>
              <a:t>Own long-term appreciated securities.</a:t>
            </a:r>
          </a:p>
          <a:p>
            <a:pPr>
              <a:defRPr/>
            </a:pPr>
            <a:r>
              <a:rPr lang="en-US"/>
              <a:t>May seek to avoid market volatility.</a:t>
            </a:r>
          </a:p>
          <a:p>
            <a:pPr>
              <a:defRPr/>
            </a:pPr>
            <a:r>
              <a:rPr lang="en-US"/>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25</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gift annuity</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May receive income tax deduction </a:t>
            </a:r>
          </a:p>
          <a:p>
            <a:pPr>
              <a:defRPr/>
            </a:pPr>
            <a:r>
              <a:rPr lang="en-US">
                <a:latin typeface="Basis Grt for Thrivent" panose="020B0503030604040103" pitchFamily="34" charset="0"/>
                <a:cs typeface="Basis Grt for Thrivent" panose="020B0503030604040103" pitchFamily="34" charset="0"/>
              </a:rPr>
              <a:t>Will receive fixed income payments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Supporters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Charitable Gift Annuity</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17421"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a:rPr>
              <a:t>Remainder goes to endowment fund upon income beneficiaries' death*</a:t>
            </a: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or securities</a:t>
            </a:r>
          </a:p>
        </p:txBody>
      </p:sp>
      <p:sp>
        <p:nvSpPr>
          <p:cNvPr id="8" name="Text Placeholder 9">
            <a:extLst>
              <a:ext uri="{FF2B5EF4-FFF2-40B4-BE49-F238E27FC236}">
                <a16:creationId xmlns:a16="http://schemas.microsoft.com/office/drawing/2014/main" id="{89057D42-E47F-7CE7-424D-63F6E01E7F58}"/>
              </a:ext>
            </a:extLst>
          </p:cNvPr>
          <p:cNvSpPr txBox="1">
            <a:spLocks/>
          </p:cNvSpPr>
          <p:nvPr/>
        </p:nvSpPr>
        <p:spPr>
          <a:xfrm>
            <a:off x="9615145"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panose="020B0503030604040103" pitchFamily="34" charset="0"/>
              </a:rPr>
              <a:t>Distributions from the endowment fund support endowment’s charitable mission</a:t>
            </a:r>
          </a:p>
        </p:txBody>
      </p:sp>
      <p:pic>
        <p:nvPicPr>
          <p:cNvPr id="10" name="Graphic 9">
            <a:extLst>
              <a:ext uri="{FF2B5EF4-FFF2-40B4-BE49-F238E27FC236}">
                <a16:creationId xmlns:a16="http://schemas.microsoft.com/office/drawing/2014/main" id="{4A2DEB63-F58A-80B8-1300-B80AB63C87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38266" y="1904348"/>
            <a:ext cx="640360" cy="640360"/>
          </a:xfrm>
          <a:prstGeom prst="rect">
            <a:avLst/>
          </a:prstGeom>
        </p:spPr>
      </p:pic>
    </p:spTree>
    <p:extLst>
      <p:ext uri="{BB962C8B-B14F-4D97-AF65-F5344CB8AC3E}">
        <p14:creationId xmlns:p14="http://schemas.microsoft.com/office/powerpoint/2010/main" val="2600804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13" name="Right Arrow 12">
            <a:extLst>
              <a:ext uri="{FF2B5EF4-FFF2-40B4-BE49-F238E27FC236}">
                <a16:creationId xmlns:a16="http://schemas.microsoft.com/office/drawing/2014/main" id="{0FD07FB6-29F4-2BAA-00B1-5CAECC2C49C1}"/>
              </a:ext>
            </a:extLst>
          </p:cNvPr>
          <p:cNvSpPr/>
          <p:nvPr/>
        </p:nvSpPr>
        <p:spPr>
          <a:xfrm>
            <a:off x="3093863"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26</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Charitable remainder trust</a:t>
            </a:r>
          </a:p>
        </p:txBody>
      </p:sp>
      <p:sp>
        <p:nvSpPr>
          <p:cNvPr id="4" name="Rounded Rectangle 3">
            <a:extLst>
              <a:ext uri="{FF2B5EF4-FFF2-40B4-BE49-F238E27FC236}">
                <a16:creationId xmlns:a16="http://schemas.microsoft.com/office/drawing/2014/main" id="{7C4AE2AC-2BD3-9B2F-BC4F-A1F26873CC5B}"/>
              </a:ext>
            </a:extLst>
          </p:cNvPr>
          <p:cNvSpPr/>
          <p:nvPr/>
        </p:nvSpPr>
        <p:spPr>
          <a:xfrm>
            <a:off x="634756" y="2672891"/>
            <a:ext cx="2309712"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634757"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Gift of cash, securities or property</a:t>
            </a:r>
          </a:p>
          <a:p>
            <a:pPr>
              <a:defRPr/>
            </a:pPr>
            <a:r>
              <a:rPr lang="en-US">
                <a:latin typeface="Basis Grt for Thrivent" panose="020B0503030604040103" pitchFamily="34" charset="0"/>
                <a:cs typeface="Basis Grt for Thrivent" panose="020B0503030604040103" pitchFamily="34" charset="0"/>
              </a:rPr>
              <a:t>May receive tax income tax deduction</a:t>
            </a:r>
          </a:p>
          <a:p>
            <a:pPr>
              <a:defRPr/>
            </a:pPr>
            <a:endParaRPr lang="en-US">
              <a:latin typeface="Basis Grt for Thrivent" panose="020B0503030604040103" pitchFamily="34" charset="0"/>
              <a:cs typeface="Basis Grt for Thrivent" panose="020B0503030604040103" pitchFamily="34" charset="0"/>
            </a:endParaRP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2438" y="2736212"/>
            <a:ext cx="2312030"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Donors</a:t>
            </a:r>
          </a:p>
        </p:txBody>
      </p:sp>
      <p:pic>
        <p:nvPicPr>
          <p:cNvPr id="21" name="Graphic 20">
            <a:extLst>
              <a:ext uri="{FF2B5EF4-FFF2-40B4-BE49-F238E27FC236}">
                <a16:creationId xmlns:a16="http://schemas.microsoft.com/office/drawing/2014/main" id="{26E3B1B3-DB9E-5161-6AE6-300CA1ABDF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7553" y="1922239"/>
            <a:ext cx="634020" cy="634020"/>
          </a:xfrm>
          <a:prstGeom prst="rect">
            <a:avLst/>
          </a:prstGeom>
        </p:spPr>
      </p:pic>
      <p:sp>
        <p:nvSpPr>
          <p:cNvPr id="3" name="TextBox 2">
            <a:extLst>
              <a:ext uri="{FF2B5EF4-FFF2-40B4-BE49-F238E27FC236}">
                <a16:creationId xmlns:a16="http://schemas.microsoft.com/office/drawing/2014/main" id="{9D645221-5682-3B8C-9C04-A402DB340810}"/>
              </a:ext>
            </a:extLst>
          </p:cNvPr>
          <p:cNvSpPr txBox="1"/>
          <p:nvPr/>
        </p:nvSpPr>
        <p:spPr>
          <a:xfrm>
            <a:off x="717552" y="5581129"/>
            <a:ext cx="7637093" cy="2308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*Payout rates, charitable deductions and other benefits vary based on a number of factors. </a:t>
            </a:r>
          </a:p>
        </p:txBody>
      </p:sp>
      <p:sp>
        <p:nvSpPr>
          <p:cNvPr id="31" name="Right Arrow 30">
            <a:extLst>
              <a:ext uri="{FF2B5EF4-FFF2-40B4-BE49-F238E27FC236}">
                <a16:creationId xmlns:a16="http://schemas.microsoft.com/office/drawing/2014/main" id="{DA044ECC-A101-E620-1E4D-8AAE628BAD20}"/>
              </a:ext>
            </a:extLst>
          </p:cNvPr>
          <p:cNvSpPr/>
          <p:nvPr/>
        </p:nvSpPr>
        <p:spPr>
          <a:xfrm>
            <a:off x="609561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D0E4F6DB-BA44-3BB2-F254-2A9AD5EE751F}"/>
              </a:ext>
            </a:extLst>
          </p:cNvPr>
          <p:cNvSpPr/>
          <p:nvPr/>
        </p:nvSpPr>
        <p:spPr>
          <a:xfrm>
            <a:off x="3636511" y="2672891"/>
            <a:ext cx="2309712"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3" name="Text Placeholder 9">
            <a:extLst>
              <a:ext uri="{FF2B5EF4-FFF2-40B4-BE49-F238E27FC236}">
                <a16:creationId xmlns:a16="http://schemas.microsoft.com/office/drawing/2014/main" id="{E82D2318-3EEF-B213-738D-481A691284F7}"/>
              </a:ext>
            </a:extLst>
          </p:cNvPr>
          <p:cNvSpPr txBox="1">
            <a:spLocks/>
          </p:cNvSpPr>
          <p:nvPr/>
        </p:nvSpPr>
        <p:spPr>
          <a:xfrm>
            <a:off x="3636512" y="3273014"/>
            <a:ext cx="2309711"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34" name="Text Placeholder 12">
            <a:extLst>
              <a:ext uri="{FF2B5EF4-FFF2-40B4-BE49-F238E27FC236}">
                <a16:creationId xmlns:a16="http://schemas.microsoft.com/office/drawing/2014/main" id="{9A1FE869-C1BD-0477-7D31-0AE7498178B5}"/>
              </a:ext>
            </a:extLst>
          </p:cNvPr>
          <p:cNvSpPr txBox="1">
            <a:spLocks/>
          </p:cNvSpPr>
          <p:nvPr/>
        </p:nvSpPr>
        <p:spPr>
          <a:xfrm>
            <a:off x="3667774" y="2579702"/>
            <a:ext cx="2252293" cy="652268"/>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Charitable Remainder Trust</a:t>
            </a:r>
          </a:p>
        </p:txBody>
      </p:sp>
      <p:sp>
        <p:nvSpPr>
          <p:cNvPr id="36" name="Right Arrow 35">
            <a:extLst>
              <a:ext uri="{FF2B5EF4-FFF2-40B4-BE49-F238E27FC236}">
                <a16:creationId xmlns:a16="http://schemas.microsoft.com/office/drawing/2014/main" id="{0CCFFA43-E4BB-F79E-757D-823F0F43EF18}"/>
              </a:ext>
            </a:extLst>
          </p:cNvPr>
          <p:cNvSpPr/>
          <p:nvPr/>
        </p:nvSpPr>
        <p:spPr>
          <a:xfrm>
            <a:off x="9055038" y="2702025"/>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79AB72F2-BA16-6D49-AC52-5DFC38564F4A}"/>
              </a:ext>
            </a:extLst>
          </p:cNvPr>
          <p:cNvSpPr/>
          <p:nvPr/>
        </p:nvSpPr>
        <p:spPr>
          <a:xfrm>
            <a:off x="6638266" y="2672891"/>
            <a:ext cx="2309712" cy="411263"/>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38" name="Text Placeholder 9">
            <a:extLst>
              <a:ext uri="{FF2B5EF4-FFF2-40B4-BE49-F238E27FC236}">
                <a16:creationId xmlns:a16="http://schemas.microsoft.com/office/drawing/2014/main" id="{B952A6DE-3DC1-88DF-27ED-9EF9FC18A35D}"/>
              </a:ext>
            </a:extLst>
          </p:cNvPr>
          <p:cNvSpPr txBox="1">
            <a:spLocks/>
          </p:cNvSpPr>
          <p:nvPr/>
        </p:nvSpPr>
        <p:spPr>
          <a:xfrm>
            <a:off x="6638266" y="3273014"/>
            <a:ext cx="2330557" cy="2437158"/>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latin typeface="Basis Grt for Thrivent"/>
                <a:cs typeface="Basis Grt for Thrivent" panose="020B0503030604040103" pitchFamily="34" charset="0"/>
              </a:rPr>
              <a:t>Distributions from the endowment fund support endowment’s charitable mission</a:t>
            </a:r>
          </a:p>
          <a:p>
            <a:pPr>
              <a:defRPr/>
            </a:pPr>
            <a:endParaRPr lang="en-US">
              <a:latin typeface="Basis Grt for Thrivent" panose="020B0503030604040103" pitchFamily="34" charset="0"/>
              <a:cs typeface="Basis Grt for Thrivent" panose="020B0503030604040103" pitchFamily="34" charset="0"/>
            </a:endParaRPr>
          </a:p>
        </p:txBody>
      </p:sp>
      <p:sp>
        <p:nvSpPr>
          <p:cNvPr id="39" name="Text Placeholder 12">
            <a:extLst>
              <a:ext uri="{FF2B5EF4-FFF2-40B4-BE49-F238E27FC236}">
                <a16:creationId xmlns:a16="http://schemas.microsoft.com/office/drawing/2014/main" id="{49795866-CF4B-B119-018A-8CB1F7471F6F}"/>
              </a:ext>
            </a:extLst>
          </p:cNvPr>
          <p:cNvSpPr txBox="1">
            <a:spLocks/>
          </p:cNvSpPr>
          <p:nvPr/>
        </p:nvSpPr>
        <p:spPr>
          <a:xfrm>
            <a:off x="6638267" y="2736212"/>
            <a:ext cx="2309711"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42" name="Rounded Rectangle 41">
            <a:extLst>
              <a:ext uri="{FF2B5EF4-FFF2-40B4-BE49-F238E27FC236}">
                <a16:creationId xmlns:a16="http://schemas.microsoft.com/office/drawing/2014/main" id="{F4950A06-A19F-7685-4944-15A5BF6AF5C3}"/>
              </a:ext>
            </a:extLst>
          </p:cNvPr>
          <p:cNvSpPr/>
          <p:nvPr/>
        </p:nvSpPr>
        <p:spPr>
          <a:xfrm>
            <a:off x="9616575" y="2672891"/>
            <a:ext cx="2309712" cy="411263"/>
          </a:xfrm>
          <a:prstGeom prst="roundRect">
            <a:avLst>
              <a:gd name="adj"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43" name="Text Placeholder 9">
            <a:extLst>
              <a:ext uri="{FF2B5EF4-FFF2-40B4-BE49-F238E27FC236}">
                <a16:creationId xmlns:a16="http://schemas.microsoft.com/office/drawing/2014/main" id="{23562178-EB17-BB4B-A74F-FCCA9CE57CA4}"/>
              </a:ext>
            </a:extLst>
          </p:cNvPr>
          <p:cNvSpPr txBox="1">
            <a:spLocks/>
          </p:cNvSpPr>
          <p:nvPr/>
        </p:nvSpPr>
        <p:spPr>
          <a:xfrm>
            <a:off x="9641954" y="3273014"/>
            <a:ext cx="2284333"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44" name="Text Placeholder 12">
            <a:extLst>
              <a:ext uri="{FF2B5EF4-FFF2-40B4-BE49-F238E27FC236}">
                <a16:creationId xmlns:a16="http://schemas.microsoft.com/office/drawing/2014/main" id="{D2628E9E-7AD5-9AB9-4DE8-6A63DC4BA954}"/>
              </a:ext>
            </a:extLst>
          </p:cNvPr>
          <p:cNvSpPr txBox="1">
            <a:spLocks/>
          </p:cNvSpPr>
          <p:nvPr/>
        </p:nvSpPr>
        <p:spPr>
          <a:xfrm>
            <a:off x="9616576" y="2736212"/>
            <a:ext cx="230971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solidFill>
              </a:rPr>
              <a:t>Charitable Support</a:t>
            </a:r>
          </a:p>
        </p:txBody>
      </p:sp>
      <p:pic>
        <p:nvPicPr>
          <p:cNvPr id="47" name="Graphic 46">
            <a:extLst>
              <a:ext uri="{FF2B5EF4-FFF2-40B4-BE49-F238E27FC236}">
                <a16:creationId xmlns:a16="http://schemas.microsoft.com/office/drawing/2014/main" id="{D0D31CC5-24A1-9A5F-19D3-AB2DB825EE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95862" y="1884715"/>
            <a:ext cx="640360" cy="640360"/>
          </a:xfrm>
          <a:prstGeom prst="rect">
            <a:avLst/>
          </a:prstGeom>
        </p:spPr>
      </p:pic>
      <p:pic>
        <p:nvPicPr>
          <p:cNvPr id="48" name="Graphic 47">
            <a:extLst>
              <a:ext uri="{FF2B5EF4-FFF2-40B4-BE49-F238E27FC236}">
                <a16:creationId xmlns:a16="http://schemas.microsoft.com/office/drawing/2014/main" id="{B549D478-0175-2FC6-7058-5B934185EC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33584" y="1947112"/>
            <a:ext cx="640360" cy="640360"/>
          </a:xfrm>
          <a:prstGeom prst="rect">
            <a:avLst/>
          </a:prstGeom>
        </p:spPr>
      </p:pic>
      <p:sp>
        <p:nvSpPr>
          <p:cNvPr id="7" name="Text Placeholder 9">
            <a:extLst>
              <a:ext uri="{FF2B5EF4-FFF2-40B4-BE49-F238E27FC236}">
                <a16:creationId xmlns:a16="http://schemas.microsoft.com/office/drawing/2014/main" id="{BFFF71E2-4B74-3450-00EB-57D7C6104AB0}"/>
              </a:ext>
            </a:extLst>
          </p:cNvPr>
          <p:cNvSpPr txBox="1">
            <a:spLocks/>
          </p:cNvSpPr>
          <p:nvPr/>
        </p:nvSpPr>
        <p:spPr>
          <a:xfrm>
            <a:off x="3636511" y="3273014"/>
            <a:ext cx="2330557" cy="172450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Remainder goes to endowment fund upon donors’ death*</a:t>
            </a:r>
          </a:p>
        </p:txBody>
      </p:sp>
      <p:sp>
        <p:nvSpPr>
          <p:cNvPr id="8" name="Text Placeholder 9">
            <a:extLst>
              <a:ext uri="{FF2B5EF4-FFF2-40B4-BE49-F238E27FC236}">
                <a16:creationId xmlns:a16="http://schemas.microsoft.com/office/drawing/2014/main" id="{5B7ABFC4-A4AC-65AF-53E0-BE70ABCC655A}"/>
              </a:ext>
            </a:extLst>
          </p:cNvPr>
          <p:cNvSpPr txBox="1">
            <a:spLocks/>
          </p:cNvSpPr>
          <p:nvPr/>
        </p:nvSpPr>
        <p:spPr>
          <a:xfrm>
            <a:off x="9617440" y="3273014"/>
            <a:ext cx="2330557" cy="2437158"/>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10" name="Graphic 9">
            <a:extLst>
              <a:ext uri="{FF2B5EF4-FFF2-40B4-BE49-F238E27FC236}">
                <a16:creationId xmlns:a16="http://schemas.microsoft.com/office/drawing/2014/main" id="{A25ACE65-FE86-F334-A24F-45D019DEAE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38266" y="1904348"/>
            <a:ext cx="640360" cy="640360"/>
          </a:xfrm>
          <a:prstGeom prst="rect">
            <a:avLst/>
          </a:prstGeom>
        </p:spPr>
      </p:pic>
    </p:spTree>
    <p:extLst>
      <p:ext uri="{BB962C8B-B14F-4D97-AF65-F5344CB8AC3E}">
        <p14:creationId xmlns:p14="http://schemas.microsoft.com/office/powerpoint/2010/main" val="2216852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36560-6EC5-C3B5-F715-5D41D7F3A96F}"/>
              </a:ext>
            </a:extLst>
          </p:cNvPr>
          <p:cNvSpPr>
            <a:spLocks noGrp="1"/>
          </p:cNvSpPr>
          <p:nvPr>
            <p:ph type="title"/>
          </p:nvPr>
        </p:nvSpPr>
        <p:spPr>
          <a:xfrm>
            <a:off x="635001" y="2133599"/>
            <a:ext cx="4772742" cy="2890684"/>
          </a:xfrm>
        </p:spPr>
        <p:txBody>
          <a:bodyPr/>
          <a:lstStyle/>
          <a:p>
            <a:r>
              <a:rPr lang="en-US" sz="3600"/>
              <a:t>Together, we can grow future support for our organization to continue to fulfill its mission. </a:t>
            </a:r>
            <a:br>
              <a:rPr lang="en-US" sz="3600"/>
            </a:br>
            <a:endParaRPr lang="en-US"/>
          </a:p>
        </p:txBody>
      </p:sp>
      <p:sp>
        <p:nvSpPr>
          <p:cNvPr id="5" name="Footer Placeholder 4">
            <a:extLst>
              <a:ext uri="{FF2B5EF4-FFF2-40B4-BE49-F238E27FC236}">
                <a16:creationId xmlns:a16="http://schemas.microsoft.com/office/drawing/2014/main" id="{925635E3-38B6-A21B-DAA9-A215367274D8}"/>
              </a:ext>
            </a:extLst>
          </p:cNvPr>
          <p:cNvSpPr>
            <a:spLocks noGrp="1"/>
          </p:cNvSpPr>
          <p:nvPr>
            <p:ph type="ftr" sz="quarter" idx="32"/>
          </p:nvPr>
        </p:nvSpPr>
        <p:spPr/>
        <p:txBody>
          <a:bodyPr/>
          <a:lstStyle/>
          <a:p>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F3C99465-2A57-E7E5-3A64-8092A0B87E77}"/>
              </a:ext>
            </a:extLst>
          </p:cNvPr>
          <p:cNvSpPr>
            <a:spLocks noGrp="1"/>
          </p:cNvSpPr>
          <p:nvPr>
            <p:ph type="sldNum" sz="quarter" idx="33"/>
          </p:nvPr>
        </p:nvSpPr>
        <p:spPr/>
        <p:txBody>
          <a:bodyPr/>
          <a:lstStyle/>
          <a:p>
            <a:fld id="{D7756E16-444E-B644-B3D8-50D596555EAF}" type="slidenum">
              <a:rPr lang="en-US" smtClean="0"/>
              <a:pPr/>
              <a:t>27</a:t>
            </a:fld>
            <a:endParaRPr lang="en-US"/>
          </a:p>
        </p:txBody>
      </p:sp>
    </p:spTree>
    <p:extLst>
      <p:ext uri="{BB962C8B-B14F-4D97-AF65-F5344CB8AC3E}">
        <p14:creationId xmlns:p14="http://schemas.microsoft.com/office/powerpoint/2010/main" val="2887047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980948B-AF5A-B02F-1A52-9189D4109A88}"/>
              </a:ext>
            </a:extLst>
          </p:cNvPr>
          <p:cNvSpPr>
            <a:spLocks noGrp="1"/>
          </p:cNvSpPr>
          <p:nvPr>
            <p:ph type="title"/>
          </p:nvPr>
        </p:nvSpPr>
        <p:spPr>
          <a:xfrm>
            <a:off x="635000" y="1910341"/>
            <a:ext cx="5308600" cy="556012"/>
          </a:xfrm>
        </p:spPr>
        <p:txBody>
          <a:bodyPr anchor="t">
            <a:noAutofit/>
          </a:bodyPr>
          <a:lstStyle/>
          <a:p>
            <a:r>
              <a:rPr lang="en-US" sz="4800"/>
              <a:t>About </a:t>
            </a:r>
            <a:br>
              <a:rPr lang="en-US" sz="4800"/>
            </a:br>
            <a:r>
              <a:rPr lang="en-US" sz="4800"/>
              <a:t>Thrivent Charitable</a:t>
            </a:r>
          </a:p>
        </p:txBody>
      </p:sp>
      <p:sp>
        <p:nvSpPr>
          <p:cNvPr id="5" name="Footer Placeholder 4">
            <a:extLst>
              <a:ext uri="{FF2B5EF4-FFF2-40B4-BE49-F238E27FC236}">
                <a16:creationId xmlns:a16="http://schemas.microsoft.com/office/drawing/2014/main" id="{CACC46F2-83EC-538C-64E2-23DFA33C1CEB}"/>
              </a:ext>
            </a:extLst>
          </p:cNvPr>
          <p:cNvSpPr>
            <a:spLocks noGrp="1"/>
          </p:cNvSpPr>
          <p:nvPr>
            <p:ph type="ftr" sz="quarter" idx="30"/>
          </p:nvPr>
        </p:nvSpPr>
        <p:spPr/>
        <p:txBody>
          <a:bodyPr anchor="ctr">
            <a:noAutofit/>
          </a:bodyPr>
          <a:lstStyle/>
          <a:p>
            <a:pPr>
              <a:spcAft>
                <a:spcPts val="600"/>
              </a:spcAft>
            </a:pPr>
            <a:r>
              <a:rPr lang="en-US" dirty="0"/>
              <a:t>©2026 Thrivent Charitable™ | All rights reserved. Do not distribute without authorization.</a:t>
            </a:r>
          </a:p>
        </p:txBody>
      </p:sp>
      <p:sp>
        <p:nvSpPr>
          <p:cNvPr id="6" name="Slide Number Placeholder 5">
            <a:extLst>
              <a:ext uri="{FF2B5EF4-FFF2-40B4-BE49-F238E27FC236}">
                <a16:creationId xmlns:a16="http://schemas.microsoft.com/office/drawing/2014/main" id="{318374DD-538B-B1D5-770D-7FEC1CF83030}"/>
              </a:ext>
            </a:extLst>
          </p:cNvPr>
          <p:cNvSpPr>
            <a:spLocks noGrp="1"/>
          </p:cNvSpPr>
          <p:nvPr>
            <p:ph type="sldNum" sz="quarter" idx="31"/>
          </p:nvPr>
        </p:nvSpPr>
        <p:spPr/>
        <p:txBody>
          <a:bodyPr anchor="ctr">
            <a:normAutofit/>
          </a:bodyPr>
          <a:lstStyle/>
          <a:p>
            <a:pPr>
              <a:spcAft>
                <a:spcPts val="600"/>
              </a:spcAft>
            </a:pPr>
            <a:fld id="{D7756E16-444E-B644-B3D8-50D596555EAF}" type="slidenum">
              <a:rPr lang="en-US" smtClean="0"/>
              <a:pPr>
                <a:spcAft>
                  <a:spcPts val="600"/>
                </a:spcAft>
              </a:pPr>
              <a:t>28</a:t>
            </a:fld>
            <a:endParaRPr lang="en-US"/>
          </a:p>
        </p:txBody>
      </p:sp>
      <p:sp>
        <p:nvSpPr>
          <p:cNvPr id="15" name="Text Placeholder 14">
            <a:extLst>
              <a:ext uri="{FF2B5EF4-FFF2-40B4-BE49-F238E27FC236}">
                <a16:creationId xmlns:a16="http://schemas.microsoft.com/office/drawing/2014/main" id="{69C35922-4EE4-E2AF-8A09-82E9DD9D0392}"/>
              </a:ext>
            </a:extLst>
          </p:cNvPr>
          <p:cNvSpPr>
            <a:spLocks noGrp="1"/>
          </p:cNvSpPr>
          <p:nvPr>
            <p:ph type="body" sz="quarter" idx="34"/>
          </p:nvPr>
        </p:nvSpPr>
        <p:spPr>
          <a:xfrm>
            <a:off x="6496050" y="1830372"/>
            <a:ext cx="5060950" cy="3089971"/>
          </a:xfrm>
        </p:spPr>
        <p:txBody>
          <a:bodyPr>
            <a:noAutofit/>
          </a:bodyPr>
          <a:lstStyle/>
          <a:p>
            <a:r>
              <a:rPr lang="en-US"/>
              <a:t>Thrivent Charitable brings hope to the world by empowering people to create the change that matters most to them. We open the joy of generosity to all by making it easy for anyone to give to the causes they cherish. We take a holistic, personalized approach to help our donors create strategic charitable plans, illuminating new paths to personalized impact through visionary models, tailored service and deep expertise. Ignited by our faith, we are passionate about creating positive impact and inspiring lasting change in our communities.</a:t>
            </a:r>
          </a:p>
          <a:p>
            <a:endParaRPr lang="en-US"/>
          </a:p>
        </p:txBody>
      </p:sp>
    </p:spTree>
    <p:extLst>
      <p:ext uri="{BB962C8B-B14F-4D97-AF65-F5344CB8AC3E}">
        <p14:creationId xmlns:p14="http://schemas.microsoft.com/office/powerpoint/2010/main" val="1466355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847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DD80B35-E5FD-7E19-519E-C4D547835322}"/>
              </a:ext>
            </a:extLst>
          </p:cNvPr>
          <p:cNvSpPr>
            <a:spLocks noGrp="1"/>
          </p:cNvSpPr>
          <p:nvPr>
            <p:ph type="title"/>
          </p:nvPr>
        </p:nvSpPr>
        <p:spPr>
          <a:xfrm>
            <a:off x="3468338" y="1981137"/>
            <a:ext cx="8662194" cy="1186724"/>
          </a:xfrm>
        </p:spPr>
        <p:txBody>
          <a:bodyPr/>
          <a:lstStyle/>
          <a:p>
            <a:r>
              <a:rPr lang="en-US" sz="4400"/>
              <a:t>“We believe it’s critical </a:t>
            </a:r>
            <a:br>
              <a:rPr lang="en-US" sz="4400"/>
            </a:br>
            <a:r>
              <a:rPr lang="en-US" sz="4400"/>
              <a:t>for organizations </a:t>
            </a:r>
            <a:br>
              <a:rPr lang="en-US" sz="4400"/>
            </a:br>
            <a:r>
              <a:rPr lang="en-US" sz="4400"/>
              <a:t>to have continual support </a:t>
            </a:r>
            <a:br>
              <a:rPr lang="en-US" sz="4400"/>
            </a:br>
            <a:r>
              <a:rPr lang="en-US" sz="4400"/>
              <a:t>on a yearly basis.”</a:t>
            </a:r>
            <a:br>
              <a:rPr lang="en-US" sz="4400"/>
            </a:br>
            <a:endParaRPr lang="en-US" sz="4400"/>
          </a:p>
        </p:txBody>
      </p:sp>
      <p:sp>
        <p:nvSpPr>
          <p:cNvPr id="3" name="Footer Placeholder 2">
            <a:extLst>
              <a:ext uri="{FF2B5EF4-FFF2-40B4-BE49-F238E27FC236}">
                <a16:creationId xmlns:a16="http://schemas.microsoft.com/office/drawing/2014/main" id="{671278D1-CF32-5AA5-2DEF-C66BAEE984B6}"/>
              </a:ext>
            </a:extLst>
          </p:cNvPr>
          <p:cNvSpPr>
            <a:spLocks noGrp="1"/>
          </p:cNvSpPr>
          <p:nvPr>
            <p:ph type="ftr" sz="quarter" idx="30"/>
          </p:nvPr>
        </p:nvSpPr>
        <p:spPr/>
        <p:txBody>
          <a:bodyPr/>
          <a:lstStyle/>
          <a:p>
            <a:r>
              <a:rPr lang="en-US" dirty="0"/>
              <a:t>©2026 Thrivent Charitable™ | All rights reserved. Do not distribute without authorization.</a:t>
            </a:r>
          </a:p>
        </p:txBody>
      </p:sp>
      <p:sp>
        <p:nvSpPr>
          <p:cNvPr id="4" name="Slide Number Placeholder 3">
            <a:extLst>
              <a:ext uri="{FF2B5EF4-FFF2-40B4-BE49-F238E27FC236}">
                <a16:creationId xmlns:a16="http://schemas.microsoft.com/office/drawing/2014/main" id="{E8979888-510D-18A6-E3ED-D5578F75CCAC}"/>
              </a:ext>
            </a:extLst>
          </p:cNvPr>
          <p:cNvSpPr>
            <a:spLocks noGrp="1"/>
          </p:cNvSpPr>
          <p:nvPr>
            <p:ph type="sldNum" sz="quarter" idx="31"/>
          </p:nvPr>
        </p:nvSpPr>
        <p:spPr/>
        <p:txBody>
          <a:bodyPr/>
          <a:lstStyle/>
          <a:p>
            <a:fld id="{D7756E16-444E-B644-B3D8-50D596555EAF}" type="slidenum">
              <a:rPr lang="en-US" smtClean="0"/>
              <a:pPr/>
              <a:t>3</a:t>
            </a:fld>
            <a:endParaRPr lang="en-US"/>
          </a:p>
        </p:txBody>
      </p:sp>
      <p:sp>
        <p:nvSpPr>
          <p:cNvPr id="12" name="Text Placeholder 4">
            <a:extLst>
              <a:ext uri="{FF2B5EF4-FFF2-40B4-BE49-F238E27FC236}">
                <a16:creationId xmlns:a16="http://schemas.microsoft.com/office/drawing/2014/main" id="{D861EBB6-A3C0-D991-1FF8-E3AEB706EF92}"/>
              </a:ext>
            </a:extLst>
          </p:cNvPr>
          <p:cNvSpPr>
            <a:spLocks noGrp="1"/>
          </p:cNvSpPr>
          <p:nvPr>
            <p:ph type="body" sz="quarter" idx="32"/>
          </p:nvPr>
        </p:nvSpPr>
        <p:spPr>
          <a:xfrm>
            <a:off x="3966416" y="4679096"/>
            <a:ext cx="7666038" cy="245452"/>
          </a:xfrm>
        </p:spPr>
        <p:txBody>
          <a:bodyPr/>
          <a:lstStyle/>
          <a:p>
            <a:r>
              <a:rPr lang="en-US"/>
              <a:t>JIM &amp; SANDY THOMAS, DONORS</a:t>
            </a:r>
          </a:p>
        </p:txBody>
      </p:sp>
      <p:pic>
        <p:nvPicPr>
          <p:cNvPr id="13" name="Picture 3" descr="O:\David\Presentations\2011 PPT - widescreen\thomases-inset.jpg">
            <a:extLst>
              <a:ext uri="{FF2B5EF4-FFF2-40B4-BE49-F238E27FC236}">
                <a16:creationId xmlns:a16="http://schemas.microsoft.com/office/drawing/2014/main" id="{6AEC5971-3B05-258E-28B4-872C3CECE6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41" t="4826" r="3978" b="4235"/>
          <a:stretch/>
        </p:blipFill>
        <p:spPr bwMode="auto">
          <a:xfrm>
            <a:off x="1552174" y="2090057"/>
            <a:ext cx="2425595" cy="2398160"/>
          </a:xfrm>
          <a:prstGeom prst="rect">
            <a:avLst/>
          </a:prstGeom>
          <a:solidFill>
            <a:srgbClr val="FFFFFF">
              <a:shade val="85000"/>
            </a:srgbClr>
          </a:solidFill>
          <a:ln w="88900" cap="sq">
            <a:noFill/>
            <a:miter lim="800000"/>
          </a:ln>
          <a:effectLst/>
        </p:spPr>
      </p:pic>
    </p:spTree>
    <p:extLst>
      <p:ext uri="{BB962C8B-B14F-4D97-AF65-F5344CB8AC3E}">
        <p14:creationId xmlns:p14="http://schemas.microsoft.com/office/powerpoint/2010/main" val="379873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513935" cy="200686"/>
          </a:xfrm>
        </p:spPr>
        <p:txBody>
          <a:bodyPr/>
          <a:lstStyle/>
          <a:p>
            <a:r>
              <a:rPr lang="en-US" dirty="0"/>
              <a:t>©2026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30</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a:t>
            </a:r>
            <a:r>
              <a:rPr lang="en-US" sz="1100" err="1"/>
              <a:t>Thrivent.com</a:t>
            </a:r>
            <a:r>
              <a:rPr lang="en-US" sz="1100"/>
              <a:t> or FINRA’s Broker Check for more information about Thrivent’s financial advisors.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Impact &amp; Investing ®, do not provide legal, accounting, or tax advice. Consult your attorney or tax professional. </a:t>
            </a:r>
          </a:p>
          <a:p>
            <a:pPr>
              <a:spcBef>
                <a:spcPts val="1600"/>
              </a:spcBef>
            </a:pPr>
            <a:r>
              <a:rPr lang="en-US" sz="1100"/>
              <a:t>To ensure compliance with IRS requirements, be aware that any U.S. federal tax advice that may be contained in this brochure is not intended to be used, and cannot be used, for the purpose of (</a:t>
            </a:r>
            <a:r>
              <a:rPr lang="en-US" sz="1100" err="1"/>
              <a:t>i</a:t>
            </a:r>
            <a:r>
              <a:rPr lang="en-US" sz="1100"/>
              <a:t>) avoiding penalties under the Internal Revenue Code or (ii) promoting, marketing and recommending another party to any transaction or matter addressed herein. </a:t>
            </a:r>
          </a:p>
          <a:p>
            <a:pPr>
              <a:spcBef>
                <a:spcPts val="1600"/>
              </a:spcBef>
            </a:pPr>
            <a:r>
              <a:rPr lang="en-US" sz="1100"/>
              <a:t>Thrivent and its financial advisors and professionals do not provide legal, accounting or tax advice. Consult your attorney or tax professional.</a:t>
            </a:r>
          </a:p>
          <a:p>
            <a:pPr>
              <a:spcBef>
                <a:spcPts val="1600"/>
              </a:spcBef>
            </a:pPr>
            <a:r>
              <a:rPr lang="en-US" sz="1100"/>
              <a:t>The donor’s experience may not be the same as other donors and does not indicate future performance or success.</a:t>
            </a:r>
          </a:p>
        </p:txBody>
      </p:sp>
    </p:spTree>
    <p:extLst>
      <p:ext uri="{BB962C8B-B14F-4D97-AF65-F5344CB8AC3E}">
        <p14:creationId xmlns:p14="http://schemas.microsoft.com/office/powerpoint/2010/main" val="246559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5F6A9A4A-40D8-CCBE-D4EB-FA6842005E58}"/>
              </a:ext>
            </a:extLst>
          </p:cNvPr>
          <p:cNvSpPr>
            <a:spLocks noGrp="1"/>
          </p:cNvSpPr>
          <p:nvPr>
            <p:ph type="sldNum" sz="quarter" idx="12"/>
          </p:nvPr>
        </p:nvSpPr>
        <p:spPr/>
        <p:txBody>
          <a:bodyPr/>
          <a:lstStyle/>
          <a:p>
            <a:fld id="{D7756E16-444E-B644-B3D8-50D596555EAF}" type="slidenum">
              <a:rPr lang="en-US" smtClean="0"/>
              <a:pPr/>
              <a:t>4</a:t>
            </a:fld>
            <a:endParaRPr lang="en-US"/>
          </a:p>
        </p:txBody>
      </p:sp>
      <p:sp>
        <p:nvSpPr>
          <p:cNvPr id="21" name="Title 20">
            <a:extLst>
              <a:ext uri="{FF2B5EF4-FFF2-40B4-BE49-F238E27FC236}">
                <a16:creationId xmlns:a16="http://schemas.microsoft.com/office/drawing/2014/main" id="{F467E29D-3191-3A50-A7C4-DC7E4D662B5E}"/>
              </a:ext>
            </a:extLst>
          </p:cNvPr>
          <p:cNvSpPr>
            <a:spLocks noGrp="1"/>
          </p:cNvSpPr>
          <p:nvPr>
            <p:ph type="title"/>
          </p:nvPr>
        </p:nvSpPr>
        <p:spPr/>
        <p:txBody>
          <a:bodyPr/>
          <a:lstStyle/>
          <a:p>
            <a:endParaRPr lang="en-US"/>
          </a:p>
        </p:txBody>
      </p:sp>
      <p:sp>
        <p:nvSpPr>
          <p:cNvPr id="27" name="Text Placeholder 26">
            <a:extLst>
              <a:ext uri="{FF2B5EF4-FFF2-40B4-BE49-F238E27FC236}">
                <a16:creationId xmlns:a16="http://schemas.microsoft.com/office/drawing/2014/main" id="{425EC6A3-36E2-4EC7-1FE4-4A97F757CC94}"/>
              </a:ext>
            </a:extLst>
          </p:cNvPr>
          <p:cNvSpPr>
            <a:spLocks noGrp="1"/>
          </p:cNvSpPr>
          <p:nvPr>
            <p:ph type="body" idx="21"/>
          </p:nvPr>
        </p:nvSpPr>
        <p:spPr>
          <a:xfrm>
            <a:off x="629627" y="1931739"/>
            <a:ext cx="4329561" cy="582583"/>
          </a:xfrm>
        </p:spPr>
        <p:txBody>
          <a:bodyPr/>
          <a:lstStyle/>
          <a:p>
            <a:r>
              <a:rPr lang="en-US" b="0"/>
              <a:t>Role of an endowment fund</a:t>
            </a:r>
            <a:endParaRPr lang="en-US"/>
          </a:p>
        </p:txBody>
      </p:sp>
      <p:sp>
        <p:nvSpPr>
          <p:cNvPr id="28" name="Text Placeholder 27">
            <a:extLst>
              <a:ext uri="{FF2B5EF4-FFF2-40B4-BE49-F238E27FC236}">
                <a16:creationId xmlns:a16="http://schemas.microsoft.com/office/drawing/2014/main" id="{4D052F0C-14E1-5A10-47AC-279AA1B3E126}"/>
              </a:ext>
            </a:extLst>
          </p:cNvPr>
          <p:cNvSpPr>
            <a:spLocks noGrp="1"/>
          </p:cNvSpPr>
          <p:nvPr>
            <p:ph type="body" idx="22"/>
          </p:nvPr>
        </p:nvSpPr>
        <p:spPr>
          <a:xfrm>
            <a:off x="8149780" y="1768710"/>
            <a:ext cx="1351995" cy="505619"/>
          </a:xfrm>
        </p:spPr>
        <p:txBody>
          <a:bodyPr/>
          <a:lstStyle/>
          <a:p>
            <a:r>
              <a:rPr lang="en-US"/>
              <a:t>01</a:t>
            </a:r>
          </a:p>
        </p:txBody>
      </p:sp>
      <p:sp>
        <p:nvSpPr>
          <p:cNvPr id="29" name="Text Placeholder 28">
            <a:extLst>
              <a:ext uri="{FF2B5EF4-FFF2-40B4-BE49-F238E27FC236}">
                <a16:creationId xmlns:a16="http://schemas.microsoft.com/office/drawing/2014/main" id="{37CC2C3A-3F87-723E-81FE-7D1B4653E8BF}"/>
              </a:ext>
            </a:extLst>
          </p:cNvPr>
          <p:cNvSpPr>
            <a:spLocks noGrp="1"/>
          </p:cNvSpPr>
          <p:nvPr>
            <p:ph type="body" idx="24"/>
          </p:nvPr>
        </p:nvSpPr>
        <p:spPr>
          <a:xfrm>
            <a:off x="8149780" y="2858955"/>
            <a:ext cx="1351995" cy="505619"/>
          </a:xfrm>
        </p:spPr>
        <p:txBody>
          <a:bodyPr/>
          <a:lstStyle/>
          <a:p>
            <a:r>
              <a:rPr lang="en-US"/>
              <a:t>02</a:t>
            </a:r>
          </a:p>
        </p:txBody>
      </p:sp>
      <p:sp>
        <p:nvSpPr>
          <p:cNvPr id="30" name="Text Placeholder 29">
            <a:extLst>
              <a:ext uri="{FF2B5EF4-FFF2-40B4-BE49-F238E27FC236}">
                <a16:creationId xmlns:a16="http://schemas.microsoft.com/office/drawing/2014/main" id="{A99D78FF-EACC-11A3-CD96-AA9BE6314A1B}"/>
              </a:ext>
            </a:extLst>
          </p:cNvPr>
          <p:cNvSpPr>
            <a:spLocks noGrp="1"/>
          </p:cNvSpPr>
          <p:nvPr>
            <p:ph type="body" idx="26"/>
          </p:nvPr>
        </p:nvSpPr>
        <p:spPr>
          <a:xfrm>
            <a:off x="8149780" y="3949202"/>
            <a:ext cx="1351995" cy="505619"/>
          </a:xfrm>
        </p:spPr>
        <p:txBody>
          <a:bodyPr/>
          <a:lstStyle/>
          <a:p>
            <a:r>
              <a:rPr lang="en-US"/>
              <a:t>03</a:t>
            </a:r>
          </a:p>
        </p:txBody>
      </p:sp>
      <p:sp>
        <p:nvSpPr>
          <p:cNvPr id="32" name="Text Placeholder 31">
            <a:extLst>
              <a:ext uri="{FF2B5EF4-FFF2-40B4-BE49-F238E27FC236}">
                <a16:creationId xmlns:a16="http://schemas.microsoft.com/office/drawing/2014/main" id="{E4D9A846-EAF8-35E1-FBCA-A46EA4E20E60}"/>
              </a:ext>
            </a:extLst>
          </p:cNvPr>
          <p:cNvSpPr>
            <a:spLocks noGrp="1"/>
          </p:cNvSpPr>
          <p:nvPr>
            <p:ph type="body" idx="29"/>
          </p:nvPr>
        </p:nvSpPr>
        <p:spPr>
          <a:xfrm>
            <a:off x="629627" y="2983642"/>
            <a:ext cx="4875365" cy="582583"/>
          </a:xfrm>
        </p:spPr>
        <p:txBody>
          <a:bodyPr/>
          <a:lstStyle/>
          <a:p>
            <a:r>
              <a:rPr lang="en-US" b="0"/>
              <a:t>How an endowment fund works</a:t>
            </a:r>
            <a:endParaRPr lang="en-US"/>
          </a:p>
        </p:txBody>
      </p:sp>
      <p:sp>
        <p:nvSpPr>
          <p:cNvPr id="33" name="Text Placeholder 32">
            <a:extLst>
              <a:ext uri="{FF2B5EF4-FFF2-40B4-BE49-F238E27FC236}">
                <a16:creationId xmlns:a16="http://schemas.microsoft.com/office/drawing/2014/main" id="{0FA9FA3A-1FB2-FAA9-A3B0-5BCC15013461}"/>
              </a:ext>
            </a:extLst>
          </p:cNvPr>
          <p:cNvSpPr>
            <a:spLocks noGrp="1"/>
          </p:cNvSpPr>
          <p:nvPr>
            <p:ph type="body" idx="30"/>
          </p:nvPr>
        </p:nvSpPr>
        <p:spPr>
          <a:xfrm>
            <a:off x="629628" y="4083672"/>
            <a:ext cx="3780692" cy="582583"/>
          </a:xfrm>
        </p:spPr>
        <p:txBody>
          <a:bodyPr/>
          <a:lstStyle/>
          <a:p>
            <a:r>
              <a:rPr lang="en-US" b="0"/>
              <a:t>Giving options</a:t>
            </a:r>
            <a:endParaRPr lang="en-US"/>
          </a:p>
        </p:txBody>
      </p:sp>
      <p:sp>
        <p:nvSpPr>
          <p:cNvPr id="19" name="Footer Placeholder 18">
            <a:extLst>
              <a:ext uri="{FF2B5EF4-FFF2-40B4-BE49-F238E27FC236}">
                <a16:creationId xmlns:a16="http://schemas.microsoft.com/office/drawing/2014/main" id="{02666EE9-5DE2-C9E8-C37D-40AE3872AEDF}"/>
              </a:ext>
            </a:extLst>
          </p:cNvPr>
          <p:cNvSpPr>
            <a:spLocks noGrp="1"/>
          </p:cNvSpPr>
          <p:nvPr>
            <p:ph type="ftr" sz="quarter" idx="36"/>
          </p:nvPr>
        </p:nvSpPr>
        <p:spPr/>
        <p:txBody>
          <a:bodyPr/>
          <a:lstStyle/>
          <a:p>
            <a:r>
              <a:rPr lang="en-US" dirty="0"/>
              <a:t>©2026 Thrivent Charitable™ | All rights reserved. Do not distribute without authorization.</a:t>
            </a:r>
          </a:p>
        </p:txBody>
      </p:sp>
      <p:cxnSp>
        <p:nvCxnSpPr>
          <p:cNvPr id="39" name="Straight Connector 38">
            <a:extLst>
              <a:ext uri="{FF2B5EF4-FFF2-40B4-BE49-F238E27FC236}">
                <a16:creationId xmlns:a16="http://schemas.microsoft.com/office/drawing/2014/main" id="{EE56A920-7421-BC4F-594C-3FD40D01A79E}"/>
              </a:ext>
            </a:extLst>
          </p:cNvPr>
          <p:cNvCxnSpPr>
            <a:cxnSpLocks/>
          </p:cNvCxnSpPr>
          <p:nvPr/>
        </p:nvCxnSpPr>
        <p:spPr>
          <a:xfrm>
            <a:off x="632528" y="2444588"/>
            <a:ext cx="892641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CB61955-305E-F874-B55F-A4B6C63023CC}"/>
              </a:ext>
            </a:extLst>
          </p:cNvPr>
          <p:cNvCxnSpPr>
            <a:cxnSpLocks/>
          </p:cNvCxnSpPr>
          <p:nvPr/>
        </p:nvCxnSpPr>
        <p:spPr>
          <a:xfrm>
            <a:off x="632528" y="3534834"/>
            <a:ext cx="892641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00C0708-90BA-31FC-A909-D2A780BD3249}"/>
              </a:ext>
            </a:extLst>
          </p:cNvPr>
          <p:cNvCxnSpPr>
            <a:cxnSpLocks/>
          </p:cNvCxnSpPr>
          <p:nvPr/>
        </p:nvCxnSpPr>
        <p:spPr>
          <a:xfrm>
            <a:off x="632528" y="4625081"/>
            <a:ext cx="892641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6644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a:t>Role of an endowment fund</a:t>
            </a:r>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5</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a:xfrm>
            <a:off x="7280131" y="4405451"/>
            <a:ext cx="4891088" cy="2251075"/>
          </a:xfrm>
        </p:spPr>
        <p:txBody>
          <a:bodyPr/>
          <a:lstStyle/>
          <a:p>
            <a:r>
              <a:rPr lang="en-US"/>
              <a:t>01</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a:xfrm>
            <a:off x="1033937" y="6435784"/>
            <a:ext cx="4114800" cy="184151"/>
          </a:xfrm>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1393875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A7C25-5895-2CF1-24F9-9D58A8C75DBA}"/>
              </a:ext>
            </a:extLst>
          </p:cNvPr>
          <p:cNvSpPr>
            <a:spLocks noGrp="1"/>
          </p:cNvSpPr>
          <p:nvPr>
            <p:ph type="title"/>
          </p:nvPr>
        </p:nvSpPr>
        <p:spPr/>
        <p:txBody>
          <a:bodyPr/>
          <a:lstStyle/>
          <a:p>
            <a:r>
              <a:rPr lang="en-US"/>
              <a:t>Your personal finances</a:t>
            </a:r>
          </a:p>
        </p:txBody>
      </p:sp>
      <p:sp>
        <p:nvSpPr>
          <p:cNvPr id="4" name="Footer Placeholder 3">
            <a:extLst>
              <a:ext uri="{FF2B5EF4-FFF2-40B4-BE49-F238E27FC236}">
                <a16:creationId xmlns:a16="http://schemas.microsoft.com/office/drawing/2014/main" id="{7E96E20A-00E9-176F-E9C3-F2368DFB6ED4}"/>
              </a:ext>
            </a:extLst>
          </p:cNvPr>
          <p:cNvSpPr>
            <a:spLocks noGrp="1"/>
          </p:cNvSpPr>
          <p:nvPr>
            <p:ph type="ftr" sz="quarter" idx="10"/>
          </p:nvPr>
        </p:nvSpPr>
        <p:spPr/>
        <p:txBody>
          <a:bodyPr/>
          <a:lstStyle/>
          <a:p>
            <a:r>
              <a:rPr lang="en-US" dirty="0"/>
              <a:t>©2026 Thrivent Charitable™ | All rights reserved. Do not distribute without authorization.</a:t>
            </a:r>
          </a:p>
        </p:txBody>
      </p:sp>
      <p:sp>
        <p:nvSpPr>
          <p:cNvPr id="5" name="Slide Number Placeholder 4">
            <a:extLst>
              <a:ext uri="{FF2B5EF4-FFF2-40B4-BE49-F238E27FC236}">
                <a16:creationId xmlns:a16="http://schemas.microsoft.com/office/drawing/2014/main" id="{2E497A6F-B47B-EA57-EEEE-D4AB416D027D}"/>
              </a:ext>
            </a:extLst>
          </p:cNvPr>
          <p:cNvSpPr>
            <a:spLocks noGrp="1"/>
          </p:cNvSpPr>
          <p:nvPr>
            <p:ph type="sldNum" sz="quarter" idx="11"/>
          </p:nvPr>
        </p:nvSpPr>
        <p:spPr/>
        <p:txBody>
          <a:bodyPr/>
          <a:lstStyle/>
          <a:p>
            <a:fld id="{D7756E16-444E-B644-B3D8-50D596555EAF}" type="slidenum">
              <a:rPr lang="en-US" smtClean="0"/>
              <a:pPr/>
              <a:t>6</a:t>
            </a:fld>
            <a:endParaRPr lang="en-US"/>
          </a:p>
        </p:txBody>
      </p:sp>
      <p:sp>
        <p:nvSpPr>
          <p:cNvPr id="7" name="Right Arrow 6">
            <a:extLst>
              <a:ext uri="{FF2B5EF4-FFF2-40B4-BE49-F238E27FC236}">
                <a16:creationId xmlns:a16="http://schemas.microsoft.com/office/drawing/2014/main" id="{61ECF592-AA8F-6088-B714-260ACCC6D636}"/>
              </a:ext>
            </a:extLst>
          </p:cNvPr>
          <p:cNvSpPr/>
          <p:nvPr/>
        </p:nvSpPr>
        <p:spPr>
          <a:xfrm>
            <a:off x="7830233" y="3185932"/>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BC7097-DACC-536E-962C-995F606448AD}"/>
              </a:ext>
            </a:extLst>
          </p:cNvPr>
          <p:cNvSpPr/>
          <p:nvPr/>
        </p:nvSpPr>
        <p:spPr>
          <a:xfrm>
            <a:off x="3919883" y="3192048"/>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CB2FC95-5CC8-3D60-D862-56875EF7ED7C}"/>
              </a:ext>
            </a:extLst>
          </p:cNvPr>
          <p:cNvSpPr/>
          <p:nvPr/>
        </p:nvSpPr>
        <p:spPr>
          <a:xfrm>
            <a:off x="634755" y="3162914"/>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0" name="Rounded Rectangle 9">
            <a:extLst>
              <a:ext uri="{FF2B5EF4-FFF2-40B4-BE49-F238E27FC236}">
                <a16:creationId xmlns:a16="http://schemas.microsoft.com/office/drawing/2014/main" id="{57C20363-4132-9A42-1427-76E2EB414204}"/>
              </a:ext>
            </a:extLst>
          </p:cNvPr>
          <p:cNvSpPr/>
          <p:nvPr/>
        </p:nvSpPr>
        <p:spPr>
          <a:xfrm>
            <a:off x="8449899" y="3162914"/>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1" name="Rounded Rectangle 10">
            <a:extLst>
              <a:ext uri="{FF2B5EF4-FFF2-40B4-BE49-F238E27FC236}">
                <a16:creationId xmlns:a16="http://schemas.microsoft.com/office/drawing/2014/main" id="{37A85F7B-6B91-DFCE-D854-A5A8704B1491}"/>
              </a:ext>
            </a:extLst>
          </p:cNvPr>
          <p:cNvSpPr/>
          <p:nvPr/>
        </p:nvSpPr>
        <p:spPr>
          <a:xfrm>
            <a:off x="4489453" y="3162914"/>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2" name="Text Placeholder 9">
            <a:extLst>
              <a:ext uri="{FF2B5EF4-FFF2-40B4-BE49-F238E27FC236}">
                <a16:creationId xmlns:a16="http://schemas.microsoft.com/office/drawing/2014/main" id="{2A9AC70E-9313-5E6B-5217-E9B42C708B69}"/>
              </a:ext>
            </a:extLst>
          </p:cNvPr>
          <p:cNvSpPr txBox="1">
            <a:spLocks/>
          </p:cNvSpPr>
          <p:nvPr/>
        </p:nvSpPr>
        <p:spPr>
          <a:xfrm>
            <a:off x="722189" y="3763037"/>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a:latin typeface="Basis Grt for Thrivent" panose="020B0503030604040103" pitchFamily="34" charset="0"/>
                <a:cs typeface="Basis Grt for Thrivent" panose="020B0503030604040103" pitchFamily="34" charset="0"/>
              </a:rPr>
              <a:t>Living expenses</a:t>
            </a:r>
          </a:p>
        </p:txBody>
      </p:sp>
      <p:sp>
        <p:nvSpPr>
          <p:cNvPr id="13" name="Text Placeholder 9">
            <a:extLst>
              <a:ext uri="{FF2B5EF4-FFF2-40B4-BE49-F238E27FC236}">
                <a16:creationId xmlns:a16="http://schemas.microsoft.com/office/drawing/2014/main" id="{1676147C-5DC9-6E9B-6A55-1DC1E78C45D8}"/>
              </a:ext>
            </a:extLst>
          </p:cNvPr>
          <p:cNvSpPr txBox="1">
            <a:spLocks/>
          </p:cNvSpPr>
          <p:nvPr/>
        </p:nvSpPr>
        <p:spPr>
          <a:xfrm>
            <a:off x="4551668"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Major purchases</a:t>
            </a:r>
          </a:p>
        </p:txBody>
      </p:sp>
      <p:sp>
        <p:nvSpPr>
          <p:cNvPr id="14" name="Text Placeholder 12">
            <a:extLst>
              <a:ext uri="{FF2B5EF4-FFF2-40B4-BE49-F238E27FC236}">
                <a16:creationId xmlns:a16="http://schemas.microsoft.com/office/drawing/2014/main" id="{12973548-5EFB-B246-A469-20631CD9AB09}"/>
              </a:ext>
            </a:extLst>
          </p:cNvPr>
          <p:cNvSpPr txBox="1">
            <a:spLocks/>
          </p:cNvSpPr>
          <p:nvPr/>
        </p:nvSpPr>
        <p:spPr>
          <a:xfrm>
            <a:off x="4574534"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Mid-Term</a:t>
            </a:r>
          </a:p>
        </p:txBody>
      </p:sp>
      <p:sp>
        <p:nvSpPr>
          <p:cNvPr id="18" name="Text Placeholder 12">
            <a:extLst>
              <a:ext uri="{FF2B5EF4-FFF2-40B4-BE49-F238E27FC236}">
                <a16:creationId xmlns:a16="http://schemas.microsoft.com/office/drawing/2014/main" id="{6F6A1DDA-E172-D533-3738-3BBD22E7B08C}"/>
              </a:ext>
            </a:extLst>
          </p:cNvPr>
          <p:cNvSpPr txBox="1">
            <a:spLocks/>
          </p:cNvSpPr>
          <p:nvPr/>
        </p:nvSpPr>
        <p:spPr>
          <a:xfrm>
            <a:off x="724833"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Short-Term</a:t>
            </a:r>
          </a:p>
        </p:txBody>
      </p:sp>
      <p:sp>
        <p:nvSpPr>
          <p:cNvPr id="19" name="Text Placeholder 12">
            <a:extLst>
              <a:ext uri="{FF2B5EF4-FFF2-40B4-BE49-F238E27FC236}">
                <a16:creationId xmlns:a16="http://schemas.microsoft.com/office/drawing/2014/main" id="{D6F5A5FE-7C76-FD94-35E5-3702EF14D832}"/>
              </a:ext>
            </a:extLst>
          </p:cNvPr>
          <p:cNvSpPr txBox="1">
            <a:spLocks/>
          </p:cNvSpPr>
          <p:nvPr/>
        </p:nvSpPr>
        <p:spPr>
          <a:xfrm>
            <a:off x="8531811"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Long-Term</a:t>
            </a:r>
          </a:p>
        </p:txBody>
      </p:sp>
      <p:sp>
        <p:nvSpPr>
          <p:cNvPr id="20" name="Text Placeholder 9">
            <a:extLst>
              <a:ext uri="{FF2B5EF4-FFF2-40B4-BE49-F238E27FC236}">
                <a16:creationId xmlns:a16="http://schemas.microsoft.com/office/drawing/2014/main" id="{EF217335-716F-5F48-8A20-598E34D06B59}"/>
              </a:ext>
            </a:extLst>
          </p:cNvPr>
          <p:cNvSpPr txBox="1">
            <a:spLocks/>
          </p:cNvSpPr>
          <p:nvPr/>
        </p:nvSpPr>
        <p:spPr>
          <a:xfrm>
            <a:off x="8516629"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Retirement and estate planning</a:t>
            </a:r>
          </a:p>
        </p:txBody>
      </p:sp>
      <p:pic>
        <p:nvPicPr>
          <p:cNvPr id="2" name="Graphic 1">
            <a:extLst>
              <a:ext uri="{FF2B5EF4-FFF2-40B4-BE49-F238E27FC236}">
                <a16:creationId xmlns:a16="http://schemas.microsoft.com/office/drawing/2014/main" id="{ED048827-81A3-AE38-3699-12AA589522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9949" y="2010187"/>
            <a:ext cx="884213" cy="884213"/>
          </a:xfrm>
          <a:prstGeom prst="rect">
            <a:avLst/>
          </a:prstGeom>
        </p:spPr>
      </p:pic>
      <p:pic>
        <p:nvPicPr>
          <p:cNvPr id="6" name="Graphic 5">
            <a:extLst>
              <a:ext uri="{FF2B5EF4-FFF2-40B4-BE49-F238E27FC236}">
                <a16:creationId xmlns:a16="http://schemas.microsoft.com/office/drawing/2014/main" id="{E7B560EA-DB47-CE06-07EA-392F30C1DF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53894" y="2089842"/>
            <a:ext cx="884212" cy="884212"/>
          </a:xfrm>
          <a:prstGeom prst="rect">
            <a:avLst/>
          </a:prstGeom>
        </p:spPr>
      </p:pic>
      <p:pic>
        <p:nvPicPr>
          <p:cNvPr id="16" name="Graphic 15">
            <a:extLst>
              <a:ext uri="{FF2B5EF4-FFF2-40B4-BE49-F238E27FC236}">
                <a16:creationId xmlns:a16="http://schemas.microsoft.com/office/drawing/2014/main" id="{656A7721-7707-E82F-C44D-835651EF4B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6965" y="2089842"/>
            <a:ext cx="884212" cy="884212"/>
          </a:xfrm>
          <a:prstGeom prst="rect">
            <a:avLst/>
          </a:prstGeom>
        </p:spPr>
      </p:pic>
    </p:spTree>
    <p:extLst>
      <p:ext uri="{BB962C8B-B14F-4D97-AF65-F5344CB8AC3E}">
        <p14:creationId xmlns:p14="http://schemas.microsoft.com/office/powerpoint/2010/main" val="2882974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A7C25-5895-2CF1-24F9-9D58A8C75DBA}"/>
              </a:ext>
            </a:extLst>
          </p:cNvPr>
          <p:cNvSpPr>
            <a:spLocks noGrp="1"/>
          </p:cNvSpPr>
          <p:nvPr>
            <p:ph type="title"/>
          </p:nvPr>
        </p:nvSpPr>
        <p:spPr/>
        <p:txBody>
          <a:bodyPr/>
          <a:lstStyle/>
          <a:p>
            <a:r>
              <a:rPr lang="en-US"/>
              <a:t>An organization’s finances</a:t>
            </a:r>
          </a:p>
        </p:txBody>
      </p:sp>
      <p:sp>
        <p:nvSpPr>
          <p:cNvPr id="4" name="Footer Placeholder 3">
            <a:extLst>
              <a:ext uri="{FF2B5EF4-FFF2-40B4-BE49-F238E27FC236}">
                <a16:creationId xmlns:a16="http://schemas.microsoft.com/office/drawing/2014/main" id="{7E96E20A-00E9-176F-E9C3-F2368DFB6ED4}"/>
              </a:ext>
            </a:extLst>
          </p:cNvPr>
          <p:cNvSpPr>
            <a:spLocks noGrp="1"/>
          </p:cNvSpPr>
          <p:nvPr>
            <p:ph type="ftr" sz="quarter" idx="10"/>
          </p:nvPr>
        </p:nvSpPr>
        <p:spPr/>
        <p:txBody>
          <a:bodyPr/>
          <a:lstStyle/>
          <a:p>
            <a:r>
              <a:rPr lang="en-US" dirty="0"/>
              <a:t>©2026 Thrivent Charitable™ | All rights reserved. Do not distribute without authorization.</a:t>
            </a:r>
          </a:p>
        </p:txBody>
      </p:sp>
      <p:sp>
        <p:nvSpPr>
          <p:cNvPr id="5" name="Slide Number Placeholder 4">
            <a:extLst>
              <a:ext uri="{FF2B5EF4-FFF2-40B4-BE49-F238E27FC236}">
                <a16:creationId xmlns:a16="http://schemas.microsoft.com/office/drawing/2014/main" id="{2E497A6F-B47B-EA57-EEEE-D4AB416D027D}"/>
              </a:ext>
            </a:extLst>
          </p:cNvPr>
          <p:cNvSpPr>
            <a:spLocks noGrp="1"/>
          </p:cNvSpPr>
          <p:nvPr>
            <p:ph type="sldNum" sz="quarter" idx="11"/>
          </p:nvPr>
        </p:nvSpPr>
        <p:spPr/>
        <p:txBody>
          <a:bodyPr/>
          <a:lstStyle/>
          <a:p>
            <a:fld id="{D7756E16-444E-B644-B3D8-50D596555EAF}" type="slidenum">
              <a:rPr lang="en-US" smtClean="0"/>
              <a:pPr/>
              <a:t>7</a:t>
            </a:fld>
            <a:endParaRPr lang="en-US"/>
          </a:p>
        </p:txBody>
      </p:sp>
      <p:sp>
        <p:nvSpPr>
          <p:cNvPr id="7" name="Right Arrow 6">
            <a:extLst>
              <a:ext uri="{FF2B5EF4-FFF2-40B4-BE49-F238E27FC236}">
                <a16:creationId xmlns:a16="http://schemas.microsoft.com/office/drawing/2014/main" id="{61ECF592-AA8F-6088-B714-260ACCC6D636}"/>
              </a:ext>
            </a:extLst>
          </p:cNvPr>
          <p:cNvSpPr/>
          <p:nvPr/>
        </p:nvSpPr>
        <p:spPr>
          <a:xfrm>
            <a:off x="7830233" y="3185932"/>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BC7097-DACC-536E-962C-995F606448AD}"/>
              </a:ext>
            </a:extLst>
          </p:cNvPr>
          <p:cNvSpPr/>
          <p:nvPr/>
        </p:nvSpPr>
        <p:spPr>
          <a:xfrm>
            <a:off x="3919883" y="3192048"/>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CB2FC95-5CC8-3D60-D862-56875EF7ED7C}"/>
              </a:ext>
            </a:extLst>
          </p:cNvPr>
          <p:cNvSpPr/>
          <p:nvPr/>
        </p:nvSpPr>
        <p:spPr>
          <a:xfrm>
            <a:off x="634755" y="3162914"/>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0" name="Rounded Rectangle 9">
            <a:extLst>
              <a:ext uri="{FF2B5EF4-FFF2-40B4-BE49-F238E27FC236}">
                <a16:creationId xmlns:a16="http://schemas.microsoft.com/office/drawing/2014/main" id="{57C20363-4132-9A42-1427-76E2EB414204}"/>
              </a:ext>
            </a:extLst>
          </p:cNvPr>
          <p:cNvSpPr/>
          <p:nvPr/>
        </p:nvSpPr>
        <p:spPr>
          <a:xfrm>
            <a:off x="8449899" y="3162914"/>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1" name="Rounded Rectangle 10">
            <a:extLst>
              <a:ext uri="{FF2B5EF4-FFF2-40B4-BE49-F238E27FC236}">
                <a16:creationId xmlns:a16="http://schemas.microsoft.com/office/drawing/2014/main" id="{37A85F7B-6B91-DFCE-D854-A5A8704B1491}"/>
              </a:ext>
            </a:extLst>
          </p:cNvPr>
          <p:cNvSpPr/>
          <p:nvPr/>
        </p:nvSpPr>
        <p:spPr>
          <a:xfrm>
            <a:off x="4489453" y="3162914"/>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2" name="Text Placeholder 9">
            <a:extLst>
              <a:ext uri="{FF2B5EF4-FFF2-40B4-BE49-F238E27FC236}">
                <a16:creationId xmlns:a16="http://schemas.microsoft.com/office/drawing/2014/main" id="{2A9AC70E-9313-5E6B-5217-E9B42C708B69}"/>
              </a:ext>
            </a:extLst>
          </p:cNvPr>
          <p:cNvSpPr txBox="1">
            <a:spLocks/>
          </p:cNvSpPr>
          <p:nvPr/>
        </p:nvSpPr>
        <p:spPr>
          <a:xfrm>
            <a:off x="722189" y="3763037"/>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a:latin typeface="Basis Grt for Thrivent" panose="020B0503030604040103" pitchFamily="34" charset="0"/>
                <a:cs typeface="Basis Grt for Thrivent" panose="020B0503030604040103" pitchFamily="34" charset="0"/>
              </a:rPr>
              <a:t>Annual fund</a:t>
            </a:r>
          </a:p>
        </p:txBody>
      </p:sp>
      <p:sp>
        <p:nvSpPr>
          <p:cNvPr id="13" name="Text Placeholder 9">
            <a:extLst>
              <a:ext uri="{FF2B5EF4-FFF2-40B4-BE49-F238E27FC236}">
                <a16:creationId xmlns:a16="http://schemas.microsoft.com/office/drawing/2014/main" id="{1676147C-5DC9-6E9B-6A55-1DC1E78C45D8}"/>
              </a:ext>
            </a:extLst>
          </p:cNvPr>
          <p:cNvSpPr txBox="1">
            <a:spLocks/>
          </p:cNvSpPr>
          <p:nvPr/>
        </p:nvSpPr>
        <p:spPr>
          <a:xfrm>
            <a:off x="4551668"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Capital Fund</a:t>
            </a:r>
          </a:p>
        </p:txBody>
      </p:sp>
      <p:sp>
        <p:nvSpPr>
          <p:cNvPr id="14" name="Text Placeholder 12">
            <a:extLst>
              <a:ext uri="{FF2B5EF4-FFF2-40B4-BE49-F238E27FC236}">
                <a16:creationId xmlns:a16="http://schemas.microsoft.com/office/drawing/2014/main" id="{12973548-5EFB-B246-A469-20631CD9AB09}"/>
              </a:ext>
            </a:extLst>
          </p:cNvPr>
          <p:cNvSpPr txBox="1">
            <a:spLocks/>
          </p:cNvSpPr>
          <p:nvPr/>
        </p:nvSpPr>
        <p:spPr>
          <a:xfrm>
            <a:off x="4574534"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Mid-Term</a:t>
            </a:r>
          </a:p>
        </p:txBody>
      </p:sp>
      <p:sp>
        <p:nvSpPr>
          <p:cNvPr id="18" name="Text Placeholder 12">
            <a:extLst>
              <a:ext uri="{FF2B5EF4-FFF2-40B4-BE49-F238E27FC236}">
                <a16:creationId xmlns:a16="http://schemas.microsoft.com/office/drawing/2014/main" id="{6F6A1DDA-E172-D533-3738-3BBD22E7B08C}"/>
              </a:ext>
            </a:extLst>
          </p:cNvPr>
          <p:cNvSpPr txBox="1">
            <a:spLocks/>
          </p:cNvSpPr>
          <p:nvPr/>
        </p:nvSpPr>
        <p:spPr>
          <a:xfrm>
            <a:off x="724833"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Short-Term</a:t>
            </a:r>
          </a:p>
        </p:txBody>
      </p:sp>
      <p:sp>
        <p:nvSpPr>
          <p:cNvPr id="19" name="Text Placeholder 12">
            <a:extLst>
              <a:ext uri="{FF2B5EF4-FFF2-40B4-BE49-F238E27FC236}">
                <a16:creationId xmlns:a16="http://schemas.microsoft.com/office/drawing/2014/main" id="{D6F5A5FE-7C76-FD94-35E5-3702EF14D832}"/>
              </a:ext>
            </a:extLst>
          </p:cNvPr>
          <p:cNvSpPr txBox="1">
            <a:spLocks/>
          </p:cNvSpPr>
          <p:nvPr/>
        </p:nvSpPr>
        <p:spPr>
          <a:xfrm>
            <a:off x="8531811"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Long-Term</a:t>
            </a:r>
          </a:p>
        </p:txBody>
      </p:sp>
      <p:sp>
        <p:nvSpPr>
          <p:cNvPr id="20" name="Text Placeholder 9">
            <a:extLst>
              <a:ext uri="{FF2B5EF4-FFF2-40B4-BE49-F238E27FC236}">
                <a16:creationId xmlns:a16="http://schemas.microsoft.com/office/drawing/2014/main" id="{EF217335-716F-5F48-8A20-598E34D06B59}"/>
              </a:ext>
            </a:extLst>
          </p:cNvPr>
          <p:cNvSpPr txBox="1">
            <a:spLocks/>
          </p:cNvSpPr>
          <p:nvPr/>
        </p:nvSpPr>
        <p:spPr>
          <a:xfrm>
            <a:off x="8516629"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Endowment Fund</a:t>
            </a:r>
          </a:p>
        </p:txBody>
      </p:sp>
      <p:pic>
        <p:nvPicPr>
          <p:cNvPr id="2" name="Graphic 1">
            <a:extLst>
              <a:ext uri="{FF2B5EF4-FFF2-40B4-BE49-F238E27FC236}">
                <a16:creationId xmlns:a16="http://schemas.microsoft.com/office/drawing/2014/main" id="{CF11BDC0-EB1C-14C8-7BCE-18F550726C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5262" y="2301507"/>
            <a:ext cx="884425" cy="884425"/>
          </a:xfrm>
          <a:prstGeom prst="rect">
            <a:avLst/>
          </a:prstGeom>
        </p:spPr>
      </p:pic>
      <p:pic>
        <p:nvPicPr>
          <p:cNvPr id="6" name="Graphic 5">
            <a:extLst>
              <a:ext uri="{FF2B5EF4-FFF2-40B4-BE49-F238E27FC236}">
                <a16:creationId xmlns:a16="http://schemas.microsoft.com/office/drawing/2014/main" id="{A5036DFE-91EC-C10E-5AFF-B19FF7046F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96943" y="2193369"/>
            <a:ext cx="884424" cy="884424"/>
          </a:xfrm>
          <a:prstGeom prst="rect">
            <a:avLst/>
          </a:prstGeom>
        </p:spPr>
      </p:pic>
      <p:pic>
        <p:nvPicPr>
          <p:cNvPr id="15" name="Graphic 14">
            <a:extLst>
              <a:ext uri="{FF2B5EF4-FFF2-40B4-BE49-F238E27FC236}">
                <a16:creationId xmlns:a16="http://schemas.microsoft.com/office/drawing/2014/main" id="{B5E2AAFE-546E-A79B-D519-B99948A9D4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52313" y="2102920"/>
            <a:ext cx="965564" cy="965564"/>
          </a:xfrm>
          <a:prstGeom prst="rect">
            <a:avLst/>
          </a:prstGeom>
        </p:spPr>
      </p:pic>
    </p:spTree>
    <p:extLst>
      <p:ext uri="{BB962C8B-B14F-4D97-AF65-F5344CB8AC3E}">
        <p14:creationId xmlns:p14="http://schemas.microsoft.com/office/powerpoint/2010/main" val="4187458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1F213-3274-8C07-7D7F-2B6369C50856}"/>
              </a:ext>
            </a:extLst>
          </p:cNvPr>
          <p:cNvSpPr>
            <a:spLocks noGrp="1"/>
          </p:cNvSpPr>
          <p:nvPr>
            <p:ph type="title"/>
          </p:nvPr>
        </p:nvSpPr>
        <p:spPr/>
        <p:txBody>
          <a:bodyPr/>
          <a:lstStyle/>
          <a:p>
            <a:r>
              <a:rPr lang="en-US"/>
              <a:t>All grow concurrently and don’t compete</a:t>
            </a:r>
          </a:p>
        </p:txBody>
      </p:sp>
      <p:sp>
        <p:nvSpPr>
          <p:cNvPr id="4" name="Footer Placeholder 3">
            <a:extLst>
              <a:ext uri="{FF2B5EF4-FFF2-40B4-BE49-F238E27FC236}">
                <a16:creationId xmlns:a16="http://schemas.microsoft.com/office/drawing/2014/main" id="{4E7B2FF7-C66E-8012-7EA5-34A808C13B85}"/>
              </a:ext>
            </a:extLst>
          </p:cNvPr>
          <p:cNvSpPr>
            <a:spLocks noGrp="1"/>
          </p:cNvSpPr>
          <p:nvPr>
            <p:ph type="ftr" sz="quarter" idx="10"/>
          </p:nvPr>
        </p:nvSpPr>
        <p:spPr/>
        <p:txBody>
          <a:bodyPr/>
          <a:lstStyle/>
          <a:p>
            <a:r>
              <a:rPr lang="en-US" dirty="0"/>
              <a:t>©2026 Thrivent Charitable™ | All rights reserved. Do not distribute without authorization.</a:t>
            </a:r>
          </a:p>
        </p:txBody>
      </p:sp>
      <p:sp>
        <p:nvSpPr>
          <p:cNvPr id="5" name="Slide Number Placeholder 4">
            <a:extLst>
              <a:ext uri="{FF2B5EF4-FFF2-40B4-BE49-F238E27FC236}">
                <a16:creationId xmlns:a16="http://schemas.microsoft.com/office/drawing/2014/main" id="{74F8FBCE-84AC-22AC-AFC3-8E66ED6BA258}"/>
              </a:ext>
            </a:extLst>
          </p:cNvPr>
          <p:cNvSpPr>
            <a:spLocks noGrp="1"/>
          </p:cNvSpPr>
          <p:nvPr>
            <p:ph type="sldNum" sz="quarter" idx="11"/>
          </p:nvPr>
        </p:nvSpPr>
        <p:spPr/>
        <p:txBody>
          <a:bodyPr/>
          <a:lstStyle/>
          <a:p>
            <a:fld id="{D7756E16-444E-B644-B3D8-50D596555EAF}" type="slidenum">
              <a:rPr lang="en-US" smtClean="0"/>
              <a:pPr/>
              <a:t>8</a:t>
            </a:fld>
            <a:endParaRPr lang="en-US"/>
          </a:p>
        </p:txBody>
      </p:sp>
      <p:grpSp>
        <p:nvGrpSpPr>
          <p:cNvPr id="29" name="Group 28">
            <a:extLst>
              <a:ext uri="{FF2B5EF4-FFF2-40B4-BE49-F238E27FC236}">
                <a16:creationId xmlns:a16="http://schemas.microsoft.com/office/drawing/2014/main" id="{277C51D4-AA3C-CE51-0145-B118E1293B68}"/>
              </a:ext>
            </a:extLst>
          </p:cNvPr>
          <p:cNvGrpSpPr/>
          <p:nvPr/>
        </p:nvGrpSpPr>
        <p:grpSpPr>
          <a:xfrm>
            <a:off x="8230335" y="2250742"/>
            <a:ext cx="2174320" cy="2161621"/>
            <a:chOff x="5002490" y="3995033"/>
            <a:chExt cx="2174320" cy="2161621"/>
          </a:xfrm>
        </p:grpSpPr>
        <p:sp>
          <p:nvSpPr>
            <p:cNvPr id="7" name="Oval 6">
              <a:extLst>
                <a:ext uri="{FF2B5EF4-FFF2-40B4-BE49-F238E27FC236}">
                  <a16:creationId xmlns:a16="http://schemas.microsoft.com/office/drawing/2014/main" id="{F5BFC9C5-B26B-FDC6-79DD-26A01657FCD8}"/>
                </a:ext>
              </a:extLst>
            </p:cNvPr>
            <p:cNvSpPr/>
            <p:nvPr/>
          </p:nvSpPr>
          <p:spPr>
            <a:xfrm>
              <a:off x="5015189" y="3995033"/>
              <a:ext cx="2161621" cy="216162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7930B537-BAF9-0E79-90FC-B077503F051E}"/>
                </a:ext>
              </a:extLst>
            </p:cNvPr>
            <p:cNvSpPr txBox="1">
              <a:spLocks/>
            </p:cNvSpPr>
            <p:nvPr/>
          </p:nvSpPr>
          <p:spPr>
            <a:xfrm>
              <a:off x="5002490" y="4822450"/>
              <a:ext cx="2161621"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2400" b="1" spc="0">
                  <a:latin typeface="+mj-lt"/>
                  <a:ea typeface="Burgess for Thrivent" panose="02020503070402040403" pitchFamily="18" charset="0"/>
                  <a:cs typeface="Burgess for Thrivent" panose="02020503070402040403" pitchFamily="18" charset="0"/>
                </a:rPr>
                <a:t>Endowment</a:t>
              </a:r>
              <a:endParaRPr lang="en-US" sz="1800" b="1" spc="0">
                <a:latin typeface="+mj-lt"/>
                <a:ea typeface="Burgess for Thrivent" panose="02020503070402040403" pitchFamily="18" charset="0"/>
                <a:cs typeface="Burgess for Thrivent" panose="02020503070402040403" pitchFamily="18" charset="0"/>
              </a:endParaRPr>
            </a:p>
          </p:txBody>
        </p:sp>
        <p:sp>
          <p:nvSpPr>
            <p:cNvPr id="13" name="Title 1">
              <a:extLst>
                <a:ext uri="{FF2B5EF4-FFF2-40B4-BE49-F238E27FC236}">
                  <a16:creationId xmlns:a16="http://schemas.microsoft.com/office/drawing/2014/main" id="{7F97BDB1-6CC4-019B-065B-001A9BFB1FC5}"/>
                </a:ext>
              </a:extLst>
            </p:cNvPr>
            <p:cNvSpPr txBox="1">
              <a:spLocks/>
            </p:cNvSpPr>
            <p:nvPr/>
          </p:nvSpPr>
          <p:spPr>
            <a:xfrm>
              <a:off x="5015190" y="5287236"/>
              <a:ext cx="2161620"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RETIREMENT &amp;</a:t>
              </a:r>
              <a:br>
                <a:rPr lang="en-US" sz="1300" b="1" i="0" spc="80" baseline="0">
                  <a:latin typeface="Basis Grt for Thrivent" panose="020B0503030604040103" pitchFamily="34" charset="0"/>
                  <a:cs typeface="Basis Grt for Thrivent" panose="020B0503030604040103" pitchFamily="34" charset="0"/>
                </a:rPr>
              </a:br>
              <a:r>
                <a:rPr lang="en-US" sz="1300" b="1" i="0" spc="80" baseline="0">
                  <a:latin typeface="Basis Grt for Thrivent" panose="020B0503030604040103" pitchFamily="34" charset="0"/>
                  <a:cs typeface="Basis Grt for Thrivent" panose="020B0503030604040103" pitchFamily="34" charset="0"/>
                </a:rPr>
                <a:t>ESTATE ASSETS</a:t>
              </a:r>
            </a:p>
            <a:p>
              <a:pPr algn="ctr"/>
              <a:endParaRPr lang="en-US" sz="1300" b="1" i="0" spc="80" baseline="0">
                <a:latin typeface="Basis Grt for Thrivent" panose="020B0503030604040103" pitchFamily="34" charset="0"/>
                <a:cs typeface="Basis Grt for Thrivent" panose="020B0503030604040103" pitchFamily="34" charset="0"/>
              </a:endParaRPr>
            </a:p>
          </p:txBody>
        </p:sp>
      </p:grpSp>
      <p:grpSp>
        <p:nvGrpSpPr>
          <p:cNvPr id="31" name="Group 30">
            <a:extLst>
              <a:ext uri="{FF2B5EF4-FFF2-40B4-BE49-F238E27FC236}">
                <a16:creationId xmlns:a16="http://schemas.microsoft.com/office/drawing/2014/main" id="{7D3BCAF3-90E9-63D2-FE74-2C4451BBD671}"/>
              </a:ext>
            </a:extLst>
          </p:cNvPr>
          <p:cNvGrpSpPr/>
          <p:nvPr/>
        </p:nvGrpSpPr>
        <p:grpSpPr>
          <a:xfrm>
            <a:off x="1400323" y="2250742"/>
            <a:ext cx="2128137" cy="2128137"/>
            <a:chOff x="5373875" y="1587766"/>
            <a:chExt cx="2128137" cy="2128137"/>
          </a:xfrm>
        </p:grpSpPr>
        <p:sp>
          <p:nvSpPr>
            <p:cNvPr id="15" name="Oval 14">
              <a:extLst>
                <a:ext uri="{FF2B5EF4-FFF2-40B4-BE49-F238E27FC236}">
                  <a16:creationId xmlns:a16="http://schemas.microsoft.com/office/drawing/2014/main" id="{7EC34F5D-B6CD-94CF-EF11-CFE1CA29A1C8}"/>
                </a:ext>
              </a:extLst>
            </p:cNvPr>
            <p:cNvSpPr/>
            <p:nvPr/>
          </p:nvSpPr>
          <p:spPr>
            <a:xfrm>
              <a:off x="5373875" y="1587766"/>
              <a:ext cx="2128137" cy="212813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3215E143-5F5A-5F4B-C7CA-DF50048A9860}"/>
                </a:ext>
              </a:extLst>
            </p:cNvPr>
            <p:cNvSpPr txBox="1">
              <a:spLocks/>
            </p:cNvSpPr>
            <p:nvPr/>
          </p:nvSpPr>
          <p:spPr>
            <a:xfrm>
              <a:off x="5373875" y="2262876"/>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solidFill>
                    <a:schemeClr val="bg1"/>
                  </a:solidFill>
                  <a:latin typeface="+mj-lt"/>
                  <a:ea typeface="Burgess for Thrivent" panose="02020503070402040403" pitchFamily="18" charset="0"/>
                  <a:cs typeface="Burgess for Thrivent" panose="02020503070402040403" pitchFamily="18" charset="0"/>
                </a:rPr>
                <a:t>Annual </a:t>
              </a:r>
              <a:br>
                <a:rPr lang="en-US" sz="2400" b="1" spc="0">
                  <a:solidFill>
                    <a:schemeClr val="bg1"/>
                  </a:solidFill>
                  <a:latin typeface="+mj-lt"/>
                  <a:ea typeface="Burgess for Thrivent" panose="02020503070402040403" pitchFamily="18" charset="0"/>
                  <a:cs typeface="Burgess for Thrivent" panose="02020503070402040403" pitchFamily="18" charset="0"/>
                </a:rPr>
              </a:br>
              <a:r>
                <a:rPr lang="en-US" sz="2400" b="1" spc="0">
                  <a:solidFill>
                    <a:schemeClr val="bg1"/>
                  </a:solidFill>
                  <a:latin typeface="+mj-lt"/>
                  <a:ea typeface="Burgess for Thrivent" panose="02020503070402040403" pitchFamily="18" charset="0"/>
                  <a:cs typeface="Burgess for Thrivent" panose="02020503070402040403" pitchFamily="18" charset="0"/>
                </a:rPr>
                <a:t>Fund</a:t>
              </a:r>
            </a:p>
          </p:txBody>
        </p:sp>
        <p:sp>
          <p:nvSpPr>
            <p:cNvPr id="18" name="Title 1">
              <a:extLst>
                <a:ext uri="{FF2B5EF4-FFF2-40B4-BE49-F238E27FC236}">
                  <a16:creationId xmlns:a16="http://schemas.microsoft.com/office/drawing/2014/main" id="{5ECD4A62-312A-FA03-1610-85992EE4F1B5}"/>
                </a:ext>
              </a:extLst>
            </p:cNvPr>
            <p:cNvSpPr txBox="1">
              <a:spLocks/>
            </p:cNvSpPr>
            <p:nvPr/>
          </p:nvSpPr>
          <p:spPr>
            <a:xfrm>
              <a:off x="5524210" y="2909212"/>
              <a:ext cx="1821642"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solidFill>
                    <a:schemeClr val="bg1"/>
                  </a:solidFill>
                  <a:latin typeface="Basis Grt for Thrivent" panose="020B0503030604040103" pitchFamily="34" charset="0"/>
                  <a:cs typeface="Basis Grt for Thrivent" panose="020B0503030604040103" pitchFamily="34" charset="0"/>
                </a:rPr>
                <a:t>CASH FROM INCOME</a:t>
              </a:r>
            </a:p>
          </p:txBody>
        </p:sp>
      </p:grpSp>
      <p:grpSp>
        <p:nvGrpSpPr>
          <p:cNvPr id="32" name="Group 31">
            <a:extLst>
              <a:ext uri="{FF2B5EF4-FFF2-40B4-BE49-F238E27FC236}">
                <a16:creationId xmlns:a16="http://schemas.microsoft.com/office/drawing/2014/main" id="{55A509C4-2B0D-F7B6-88A1-2DAAF33E179D}"/>
              </a:ext>
            </a:extLst>
          </p:cNvPr>
          <p:cNvGrpSpPr/>
          <p:nvPr/>
        </p:nvGrpSpPr>
        <p:grpSpPr>
          <a:xfrm>
            <a:off x="4815329" y="2267485"/>
            <a:ext cx="2128137" cy="2128137"/>
            <a:chOff x="5373875" y="1587766"/>
            <a:chExt cx="2128137" cy="2128137"/>
          </a:xfrm>
        </p:grpSpPr>
        <p:sp>
          <p:nvSpPr>
            <p:cNvPr id="33" name="Oval 32">
              <a:extLst>
                <a:ext uri="{FF2B5EF4-FFF2-40B4-BE49-F238E27FC236}">
                  <a16:creationId xmlns:a16="http://schemas.microsoft.com/office/drawing/2014/main" id="{A075C5CC-DDDD-53EF-4D53-98C516ADDED4}"/>
                </a:ext>
              </a:extLst>
            </p:cNvPr>
            <p:cNvSpPr/>
            <p:nvPr/>
          </p:nvSpPr>
          <p:spPr>
            <a:xfrm>
              <a:off x="5373875" y="1587766"/>
              <a:ext cx="2128137" cy="212813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21E5B87D-FA4C-3DCD-B63C-66E76D702E54}"/>
                </a:ext>
              </a:extLst>
            </p:cNvPr>
            <p:cNvSpPr txBox="1">
              <a:spLocks/>
            </p:cNvSpPr>
            <p:nvPr/>
          </p:nvSpPr>
          <p:spPr>
            <a:xfrm>
              <a:off x="5373875" y="2246133"/>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Capital</a:t>
              </a:r>
            </a:p>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Campaign</a:t>
              </a:r>
            </a:p>
          </p:txBody>
        </p:sp>
        <p:sp>
          <p:nvSpPr>
            <p:cNvPr id="35" name="Title 1">
              <a:extLst>
                <a:ext uri="{FF2B5EF4-FFF2-40B4-BE49-F238E27FC236}">
                  <a16:creationId xmlns:a16="http://schemas.microsoft.com/office/drawing/2014/main" id="{241FD36A-9F13-CE98-471A-A3E33756F98A}"/>
                </a:ext>
              </a:extLst>
            </p:cNvPr>
            <p:cNvSpPr txBox="1">
              <a:spLocks/>
            </p:cNvSpPr>
            <p:nvPr/>
          </p:nvSpPr>
          <p:spPr>
            <a:xfrm>
              <a:off x="5524210" y="2909212"/>
              <a:ext cx="1821642" cy="35524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PLEDGED ASSETS</a:t>
              </a:r>
            </a:p>
            <a:p>
              <a:pPr algn="ctr"/>
              <a:r>
                <a:rPr lang="en-US" sz="1300" b="1" spc="80">
                  <a:latin typeface="Basis Grt for Thrivent" panose="020B0503030604040103" pitchFamily="34" charset="0"/>
                  <a:cs typeface="Basis Grt for Thrivent" panose="020B0503030604040103" pitchFamily="34" charset="0"/>
                </a:rPr>
                <a:t>&amp; SAVINGS</a:t>
              </a:r>
              <a:endParaRPr lang="en-US" sz="1300" b="1" i="0" spc="80" baseline="0">
                <a:latin typeface="Basis Grt for Thrivent" panose="020B0503030604040103" pitchFamily="34" charset="0"/>
                <a:cs typeface="Basis Grt for Thrivent" panose="020B0503030604040103" pitchFamily="34" charset="0"/>
              </a:endParaRPr>
            </a:p>
          </p:txBody>
        </p:sp>
      </p:grpSp>
      <p:sp>
        <p:nvSpPr>
          <p:cNvPr id="36" name="Right Arrow 35">
            <a:extLst>
              <a:ext uri="{FF2B5EF4-FFF2-40B4-BE49-F238E27FC236}">
                <a16:creationId xmlns:a16="http://schemas.microsoft.com/office/drawing/2014/main" id="{9F3DECAA-4FFA-F54C-9ED4-F4E676A46092}"/>
              </a:ext>
            </a:extLst>
          </p:cNvPr>
          <p:cNvSpPr/>
          <p:nvPr/>
        </p:nvSpPr>
        <p:spPr>
          <a:xfrm rot="16200000">
            <a:off x="3919883" y="3192048"/>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36">
            <a:extLst>
              <a:ext uri="{FF2B5EF4-FFF2-40B4-BE49-F238E27FC236}">
                <a16:creationId xmlns:a16="http://schemas.microsoft.com/office/drawing/2014/main" id="{8A777F7A-E6C9-3A33-AD60-25442ABE823F}"/>
              </a:ext>
            </a:extLst>
          </p:cNvPr>
          <p:cNvSpPr/>
          <p:nvPr/>
        </p:nvSpPr>
        <p:spPr>
          <a:xfrm rot="16200000">
            <a:off x="7426877" y="3192049"/>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422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66B-A738-7437-7072-EB37237905FA}"/>
              </a:ext>
            </a:extLst>
          </p:cNvPr>
          <p:cNvSpPr>
            <a:spLocks noGrp="1"/>
          </p:cNvSpPr>
          <p:nvPr>
            <p:ph type="title"/>
          </p:nvPr>
        </p:nvSpPr>
        <p:spPr>
          <a:xfrm>
            <a:off x="629627" y="2630732"/>
            <a:ext cx="7138059" cy="1596536"/>
          </a:xfrm>
        </p:spPr>
        <p:txBody>
          <a:bodyPr/>
          <a:lstStyle/>
          <a:p>
            <a:r>
              <a:rPr lang="en-US"/>
              <a:t>How an endowment fund works</a:t>
            </a:r>
          </a:p>
        </p:txBody>
      </p:sp>
      <p:sp>
        <p:nvSpPr>
          <p:cNvPr id="3" name="Slide Number Placeholder 2">
            <a:extLst>
              <a:ext uri="{FF2B5EF4-FFF2-40B4-BE49-F238E27FC236}">
                <a16:creationId xmlns:a16="http://schemas.microsoft.com/office/drawing/2014/main" id="{DB24F213-8C86-F91E-2DAF-1CF4CCB0BF0C}"/>
              </a:ext>
            </a:extLst>
          </p:cNvPr>
          <p:cNvSpPr>
            <a:spLocks noGrp="1"/>
          </p:cNvSpPr>
          <p:nvPr>
            <p:ph type="sldNum" sz="quarter" idx="12"/>
          </p:nvPr>
        </p:nvSpPr>
        <p:spPr/>
        <p:txBody>
          <a:bodyPr/>
          <a:lstStyle/>
          <a:p>
            <a:fld id="{D7756E16-444E-B644-B3D8-50D596555EAF}" type="slidenum">
              <a:rPr lang="en-US" smtClean="0"/>
              <a:t>9</a:t>
            </a:fld>
            <a:endParaRPr lang="en-US"/>
          </a:p>
        </p:txBody>
      </p:sp>
      <p:sp>
        <p:nvSpPr>
          <p:cNvPr id="4" name="Text Placeholder 3">
            <a:extLst>
              <a:ext uri="{FF2B5EF4-FFF2-40B4-BE49-F238E27FC236}">
                <a16:creationId xmlns:a16="http://schemas.microsoft.com/office/drawing/2014/main" id="{B7DC7C2F-AAED-AFDE-D3F0-50DC89A91996}"/>
              </a:ext>
            </a:extLst>
          </p:cNvPr>
          <p:cNvSpPr>
            <a:spLocks noGrp="1"/>
          </p:cNvSpPr>
          <p:nvPr>
            <p:ph type="body" sz="quarter" idx="13"/>
          </p:nvPr>
        </p:nvSpPr>
        <p:spPr/>
        <p:txBody>
          <a:bodyPr/>
          <a:lstStyle/>
          <a:p>
            <a:r>
              <a:rPr lang="en-US"/>
              <a:t>02</a:t>
            </a:r>
          </a:p>
        </p:txBody>
      </p:sp>
      <p:sp>
        <p:nvSpPr>
          <p:cNvPr id="5" name="Footer Placeholder 4">
            <a:extLst>
              <a:ext uri="{FF2B5EF4-FFF2-40B4-BE49-F238E27FC236}">
                <a16:creationId xmlns:a16="http://schemas.microsoft.com/office/drawing/2014/main" id="{5A27BA78-81A3-BA51-BEBB-7A1C59548D20}"/>
              </a:ext>
            </a:extLst>
          </p:cNvPr>
          <p:cNvSpPr>
            <a:spLocks noGrp="1"/>
          </p:cNvSpPr>
          <p:nvPr>
            <p:ph type="ftr" sz="quarter" idx="14"/>
          </p:nvPr>
        </p:nvSpPr>
        <p:spPr/>
        <p:txBody>
          <a:bodyPr/>
          <a:lstStyle/>
          <a:p>
            <a:r>
              <a:rPr lang="en-US" dirty="0"/>
              <a:t>©2026 Thrivent Charitable™ | All rights reserved. Do not distribute without authorization.</a:t>
            </a:r>
          </a:p>
        </p:txBody>
      </p:sp>
    </p:spTree>
    <p:extLst>
      <p:ext uri="{BB962C8B-B14F-4D97-AF65-F5344CB8AC3E}">
        <p14:creationId xmlns:p14="http://schemas.microsoft.com/office/powerpoint/2010/main" val="1085482286"/>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Weekofthemonth xmlns="f96f4849-9aa6-4f8e-9a55-f589e869c01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6" ma:contentTypeDescription="Create a new document." ma:contentTypeScope="" ma:versionID="77e40ff2f07f342650d1d10b04cf6576">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48007ebd9b319c283b875e1078b078e"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element ref="ns2:Weekofthemon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element name="Weekofthemonth" ma:index="32" nillable="true" ma:displayName="Week of the month" ma:format="Dropdown" ma:internalName="Weekofthemonth"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2.xml><?xml version="1.0" encoding="utf-8"?>
<ds:datastoreItem xmlns:ds="http://schemas.openxmlformats.org/officeDocument/2006/customXml" ds:itemID="{582A11AB-DBA8-4EAC-972F-0B500EB40E10}">
  <ds:schemaRefs>
    <ds:schemaRef ds:uri="f96f4849-9aa6-4f8e-9a55-f589e869c01f"/>
    <ds:schemaRef ds:uri="http://schemas.microsoft.com/office/infopath/2007/PartnerControls"/>
    <ds:schemaRef ds:uri="http://www.w3.org/XML/1998/namespace"/>
    <ds:schemaRef ds:uri="http://purl.org/dc/dcmitype/"/>
    <ds:schemaRef ds:uri="http://purl.org/dc/terms/"/>
    <ds:schemaRef ds:uri="http://schemas.microsoft.com/office/2006/documentManagement/types"/>
    <ds:schemaRef ds:uri="http://schemas.microsoft.com/office/2006/metadata/properties"/>
    <ds:schemaRef ds:uri="56b3378c-42cb-41dc-9c05-5327e3fb1bca"/>
    <ds:schemaRef ds:uri="http://purl.org/dc/elements/1.1/"/>
    <ds:schemaRef ds:uri="http://schemas.openxmlformats.org/package/2006/metadata/core-properties"/>
    <ds:schemaRef ds:uri="9257cdb8-f29a-47d2-88f3-24be9247a746"/>
  </ds:schemaRefs>
</ds:datastoreItem>
</file>

<file path=customXml/itemProps3.xml><?xml version="1.0" encoding="utf-8"?>
<ds:datastoreItem xmlns:ds="http://schemas.openxmlformats.org/officeDocument/2006/customXml" ds:itemID="{FF9045BE-20EF-4F66-90BD-678EC8664205}"/>
</file>

<file path=docProps/app.xml><?xml version="1.0" encoding="utf-8"?>
<Properties xmlns="http://schemas.openxmlformats.org/officeDocument/2006/extended-properties" xmlns:vt="http://schemas.openxmlformats.org/officeDocument/2006/docPropsVTypes">
  <Template/>
  <TotalTime>1700</TotalTime>
  <Words>4211</Words>
  <Application>Microsoft Office PowerPoint</Application>
  <PresentationFormat>Widescreen</PresentationFormat>
  <Paragraphs>390</Paragraphs>
  <Slides>30</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Aptos</vt:lpstr>
      <vt:lpstr>Arial</vt:lpstr>
      <vt:lpstr>Basis Grotesque Pro Off-White</vt:lpstr>
      <vt:lpstr>Basis Grt for Thrivent</vt:lpstr>
      <vt:lpstr>Basis Grt for Thrivent OffWhite</vt:lpstr>
      <vt:lpstr>Burgess for Thrivent</vt:lpstr>
      <vt:lpstr>Times New Roman</vt:lpstr>
      <vt:lpstr>Office Theme</vt:lpstr>
      <vt:lpstr>Growing our endowment</vt:lpstr>
      <vt:lpstr>“Years from now,  a gift I have given will be  of service to others.”</vt:lpstr>
      <vt:lpstr>“We believe it’s critical  for organizations  to have continual support  on a yearly basis.” </vt:lpstr>
      <vt:lpstr>PowerPoint Presentation</vt:lpstr>
      <vt:lpstr>Role of an endowment fund</vt:lpstr>
      <vt:lpstr>Your personal finances</vt:lpstr>
      <vt:lpstr>An organization’s finances</vt:lpstr>
      <vt:lpstr>All grow concurrently and don’t compete</vt:lpstr>
      <vt:lpstr>How an endowment fund works</vt:lpstr>
      <vt:lpstr>Endowment fund process</vt:lpstr>
      <vt:lpstr>Anonymity options</vt:lpstr>
      <vt:lpstr>Gifts are managed responsibly</vt:lpstr>
      <vt:lpstr>Ways to give</vt:lpstr>
      <vt:lpstr>Ways to give</vt:lpstr>
      <vt:lpstr>Give Now.  Give Later.  Give &amp; Receive.™</vt:lpstr>
      <vt:lpstr>Give now</vt:lpstr>
      <vt:lpstr>Gifts of securities and property</vt:lpstr>
      <vt:lpstr>Qualified charitable distributions (QCDs)</vt:lpstr>
      <vt:lpstr>PowerPoint Presentation</vt:lpstr>
      <vt:lpstr>Give later</vt:lpstr>
      <vt:lpstr>Beneficiary proceeds &amp; bequests</vt:lpstr>
      <vt:lpstr>Life insurance</vt:lpstr>
      <vt:lpstr>PowerPoint Presentation</vt:lpstr>
      <vt:lpstr>Give and receive</vt:lpstr>
      <vt:lpstr>Charitable gift annuity</vt:lpstr>
      <vt:lpstr>Charitable remainder trust</vt:lpstr>
      <vt:lpstr>Together, we can grow future support for our organization to continue to fulfill its mission.  </vt:lpstr>
      <vt:lpstr>About  Thrivent Charitable</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Marisa McMillan</cp:lastModifiedBy>
  <cp:revision>208</cp:revision>
  <dcterms:created xsi:type="dcterms:W3CDTF">2024-10-24T18:25:29Z</dcterms:created>
  <dcterms:modified xsi:type="dcterms:W3CDTF">2026-07-23T19:17:36Z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