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2.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7"/>
    <p:sldMasterId id="2147483740" r:id="rId8"/>
    <p:sldMasterId id="2147483702" r:id="rId9"/>
  </p:sldMasterIdLst>
  <p:notesMasterIdLst>
    <p:notesMasterId r:id="rId44"/>
  </p:notesMasterIdLst>
  <p:sldIdLst>
    <p:sldId id="6546" r:id="rId10"/>
    <p:sldId id="6595" r:id="rId11"/>
    <p:sldId id="6658" r:id="rId12"/>
    <p:sldId id="6659" r:id="rId13"/>
    <p:sldId id="6660" r:id="rId14"/>
    <p:sldId id="6597" r:id="rId15"/>
    <p:sldId id="6545" r:id="rId16"/>
    <p:sldId id="6593" r:id="rId17"/>
    <p:sldId id="6639" r:id="rId18"/>
    <p:sldId id="6673" r:id="rId19"/>
    <p:sldId id="331" r:id="rId20"/>
    <p:sldId id="6643" r:id="rId21"/>
    <p:sldId id="6663" r:id="rId22"/>
    <p:sldId id="6665" r:id="rId23"/>
    <p:sldId id="6687" r:id="rId24"/>
    <p:sldId id="6558" r:id="rId25"/>
    <p:sldId id="6644" r:id="rId26"/>
    <p:sldId id="6591" r:id="rId27"/>
    <p:sldId id="6691" r:id="rId28"/>
    <p:sldId id="6666" r:id="rId29"/>
    <p:sldId id="6690" r:id="rId30"/>
    <p:sldId id="6667" r:id="rId31"/>
    <p:sldId id="6561" r:id="rId32"/>
    <p:sldId id="6645" r:id="rId33"/>
    <p:sldId id="6688" r:id="rId34"/>
    <p:sldId id="6668" r:id="rId35"/>
    <p:sldId id="6689" r:id="rId36"/>
    <p:sldId id="6669" r:id="rId37"/>
    <p:sldId id="6662" r:id="rId38"/>
    <p:sldId id="6650" r:id="rId39"/>
    <p:sldId id="428" r:id="rId40"/>
    <p:sldId id="6594" r:id="rId41"/>
    <p:sldId id="6525" r:id="rId42"/>
    <p:sldId id="432"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616540-E981-DD9B-AD93-CFE1BE50EDFE}" name="Cindy Aegerter" initials="CA" userId="S::cindy.aegerter@thrivent.com::042ea147-e809-4c9f-82c7-30cf285234a1" providerId="AD"/>
  <p188:author id="{120A3672-B3AA-3418-93BA-B9D8DF768814}" name="Kelly Reed" initials="KR" userId="S::kelly.reed@thrivent.com::985970b5-fc4c-4c43-9526-f8d3c034cd28" providerId="AD"/>
  <p188:author id="{46AF687F-00E9-F275-FE3A-0C9394744D4D}" name="Jeff Dunkel" initials="JD" userId="S::jeff.dunkel@thrivent.com::ca4e50a8-1326-4bab-98c2-fa0666fe0599"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th Nault" initials="BN" lastIdx="5" clrIdx="0">
    <p:extLst>
      <p:ext uri="{19B8F6BF-5375-455C-9EA6-DF929625EA0E}">
        <p15:presenceInfo xmlns:p15="http://schemas.microsoft.com/office/powerpoint/2012/main" userId="S::beth.nault@thrivent.com::51a02a3a-5cf5-4347-a3b5-f75f7f575620" providerId="AD"/>
      </p:ext>
    </p:extLst>
  </p:cmAuthor>
  <p:cmAuthor id="2" name="Kate Wahoske" initials="KW" lastIdx="51" clrIdx="1">
    <p:extLst>
      <p:ext uri="{19B8F6BF-5375-455C-9EA6-DF929625EA0E}">
        <p15:presenceInfo xmlns:p15="http://schemas.microsoft.com/office/powerpoint/2012/main" userId="S::Kate.Wahoske@Thrivent.com::adfeff95-1e1a-487f-983e-6fe46f7359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723A"/>
    <a:srgbClr val="3D3935"/>
    <a:srgbClr val="53565A"/>
    <a:srgbClr val="75787B"/>
    <a:srgbClr val="97999B"/>
    <a:srgbClr val="CCCCCC"/>
    <a:srgbClr val="E6E6E6"/>
    <a:srgbClr val="999999"/>
    <a:srgbClr val="C7AB75"/>
    <a:srgbClr val="FFAB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793D81CF-94F2-401A-BA57-92F5A7B2D0C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203" autoAdjust="0"/>
  </p:normalViewPr>
  <p:slideViewPr>
    <p:cSldViewPr snapToGrid="0">
      <p:cViewPr varScale="1">
        <p:scale>
          <a:sx n="84" d="100"/>
          <a:sy n="84" d="100"/>
        </p:scale>
        <p:origin x="702" y="90"/>
      </p:cViewPr>
      <p:guideLst>
        <p:guide pos="3840"/>
        <p:guide orient="horz"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Master" Target="slideMasters/slideMaster1.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commentAuthors" Target="commentAuthors.xml"/><Relationship Id="rId6" Type="http://schemas.openxmlformats.org/officeDocument/2006/relationships/customXml" Target="../customXml/item6.xml"/><Relationship Id="rId49" Type="http://schemas.openxmlformats.org/officeDocument/2006/relationships/tableStyles" Target="tableStyles.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notesMaster" Target="notesMasters/notesMaster1.xml"/><Relationship Id="rId48" Type="http://schemas.openxmlformats.org/officeDocument/2006/relationships/theme" Target="theme/theme1.xml"/><Relationship Id="rId9" Type="http://schemas.openxmlformats.org/officeDocument/2006/relationships/slideMaster" Target="slideMasters/slideMaster3.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8" Type="http://schemas.openxmlformats.org/officeDocument/2006/relationships/slideMaster" Target="slideMasters/slideMaster2.xml"/><Relationship Id="rId51"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presProps" Target="presProps.xml"/><Relationship Id="rId20" Type="http://schemas.openxmlformats.org/officeDocument/2006/relationships/slide" Target="slides/slide11.xml"/><Relationship Id="rId41" Type="http://schemas.openxmlformats.org/officeDocument/2006/relationships/slide" Target="slides/slide3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ren Voracek" userId="b5661cf6-3ed5-475a-ac97-e186e67d259f" providerId="ADAL" clId="{E350C4D5-60D2-4356-BDE0-F10B1D6FB47E}"/>
    <pc:docChg chg="modSld">
      <pc:chgData name="Karen Voracek" userId="b5661cf6-3ed5-475a-ac97-e186e67d259f" providerId="ADAL" clId="{E350C4D5-60D2-4356-BDE0-F10B1D6FB47E}" dt="2024-03-28T20:15:11.503" v="75" actId="20577"/>
      <pc:docMkLst>
        <pc:docMk/>
      </pc:docMkLst>
      <pc:sldChg chg="modNotesTx">
        <pc:chgData name="Karen Voracek" userId="b5661cf6-3ed5-475a-ac97-e186e67d259f" providerId="ADAL" clId="{E350C4D5-60D2-4356-BDE0-F10B1D6FB47E}" dt="2024-03-28T20:15:11.503" v="75" actId="20577"/>
        <pc:sldMkLst>
          <pc:docMk/>
          <pc:sldMk cId="3760963871" sldId="659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0101CBED-02D2-4612-BE7C-0C430C9C22CA}" type="datetimeFigureOut">
              <a:rPr lang="en-GB" smtClean="0"/>
              <a:pPr/>
              <a:t>28/03/2024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408B12A2-CBD0-42BA-BDA5-00E1D1EE9282}" type="slidenum">
              <a:rPr lang="en-GB" smtClean="0"/>
              <a:pPr/>
              <a:t>‹#›</a:t>
            </a:fld>
            <a:endParaRPr lang="en-GB"/>
          </a:p>
        </p:txBody>
      </p:sp>
    </p:spTree>
    <p:extLst>
      <p:ext uri="{BB962C8B-B14F-4D97-AF65-F5344CB8AC3E}">
        <p14:creationId xmlns:p14="http://schemas.microsoft.com/office/powerpoint/2010/main" val="295366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a:t>
            </a:fld>
            <a:endParaRPr lang="en-GB"/>
          </a:p>
        </p:txBody>
      </p:sp>
    </p:spTree>
    <p:extLst>
      <p:ext uri="{BB962C8B-B14F-4D97-AF65-F5344CB8AC3E}">
        <p14:creationId xmlns:p14="http://schemas.microsoft.com/office/powerpoint/2010/main" val="24466854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a:t>To help you understand all of the charitable giving opportunities, let’s break it down into three categories: Give Now, Give Later and Give &amp; Receive. </a:t>
            </a:r>
          </a:p>
        </p:txBody>
      </p:sp>
      <p:sp>
        <p:nvSpPr>
          <p:cNvPr id="4" name="Slide Number Placeholder 3"/>
          <p:cNvSpPr>
            <a:spLocks noGrp="1"/>
          </p:cNvSpPr>
          <p:nvPr>
            <p:ph type="sldNum" sz="quarter" idx="5"/>
          </p:nvPr>
        </p:nvSpPr>
        <p:spPr/>
        <p:txBody>
          <a:bodyPr/>
          <a:lstStyle/>
          <a:p>
            <a:fld id="{408B12A2-CBD0-42BA-BDA5-00E1D1EE9282}" type="slidenum">
              <a:rPr lang="en-GB" smtClean="0"/>
              <a:pPr/>
              <a:t>10</a:t>
            </a:fld>
            <a:endParaRPr lang="en-GB"/>
          </a:p>
        </p:txBody>
      </p:sp>
    </p:spTree>
    <p:extLst>
      <p:ext uri="{BB962C8B-B14F-4D97-AF65-F5344CB8AC3E}">
        <p14:creationId xmlns:p14="http://schemas.microsoft.com/office/powerpoint/2010/main" val="4055569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a:t>First, we’ll discuss a few gifts that are in the category of “Give Now.”</a:t>
            </a: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073209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cs typeface="Arial" panose="020B0604020202020204" pitchFamily="34" charset="0"/>
              </a:rPr>
              <a:t>There are three strategies that can assist you to “Give Now”: </a:t>
            </a:r>
          </a:p>
          <a:p>
            <a:pPr marL="628650" lvl="1" indent="-171450">
              <a:buFont typeface="Arial" panose="020B0604020202020204" pitchFamily="34" charset="0"/>
              <a:buChar char="•"/>
              <a:defRPr/>
            </a:pPr>
            <a:r>
              <a:rPr lang="en-US" sz="1200" kern="1200" dirty="0">
                <a:solidFill>
                  <a:schemeClr val="tx1"/>
                </a:solidFill>
                <a:effectLst/>
                <a:latin typeface="Arial"/>
                <a:cs typeface="Arial"/>
              </a:rPr>
              <a:t>Appreciated assets (long-term </a:t>
            </a:r>
            <a:r>
              <a:rPr lang="en-US" dirty="0">
                <a:latin typeface="Arial"/>
                <a:cs typeface="Arial"/>
              </a:rPr>
              <a:t>capital gain assets</a:t>
            </a:r>
            <a:r>
              <a:rPr lang="en-US" sz="1200" kern="1200" dirty="0">
                <a:solidFill>
                  <a:schemeClr val="tx1"/>
                </a:solidFill>
                <a:effectLst/>
                <a:latin typeface="Arial"/>
                <a:cs typeface="Arial"/>
              </a:rPr>
              <a:t>)</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cs typeface="Arial" panose="020B0604020202020204" pitchFamily="34" charset="0"/>
              </a:rPr>
              <a:t>Gift of cash to a donor-advised fund.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cs typeface="Arial" panose="020B0604020202020204" pitchFamily="34" charset="0"/>
              </a:rPr>
              <a:t>An IRA charitable rollover (what’s often called a qualified charitable distribution)</a:t>
            </a:r>
            <a:r>
              <a:rPr lang="en-US" sz="1200" kern="1200" baseline="0" dirty="0">
                <a:solidFill>
                  <a:schemeClr val="tx1"/>
                </a:solidFill>
                <a:effectLst/>
                <a:cs typeface="Arial" panose="020B0604020202020204" pitchFamily="34" charset="0"/>
              </a:rPr>
              <a:t>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a:solidFill>
                <a:schemeClr val="tx1"/>
              </a:solidFill>
              <a:effectLst/>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kern="1200" dirty="0">
              <a:solidFill>
                <a:schemeClr val="tx1"/>
              </a:solidFill>
              <a:effectLst/>
              <a:cs typeface="Arial" panose="020B0604020202020204" pitchFamily="34" charset="0"/>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12</a:t>
            </a:fld>
            <a:endParaRPr lang="en-GB"/>
          </a:p>
        </p:txBody>
      </p:sp>
    </p:spTree>
    <p:extLst>
      <p:ext uri="{BB962C8B-B14F-4D97-AF65-F5344CB8AC3E}">
        <p14:creationId xmlns:p14="http://schemas.microsoft.com/office/powerpoint/2010/main" val="20039452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Sometimes,</a:t>
            </a:r>
            <a:r>
              <a:rPr lang="en-US" altLang="en-US" baseline="0" dirty="0"/>
              <a:t> donors have very busy lives and are looking for every possible way to simplify their lives. As mentioned, they may find it appealing to centralize their giving in one account so that they no longer need to track their gifts and gift receipts for tax purposes (substantiations). </a:t>
            </a:r>
          </a:p>
          <a:p>
            <a:pPr eaLnBrk="1" hangingPunct="1"/>
            <a:endParaRPr lang="en-US" alt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aseline="0" dirty="0"/>
              <a:t>In this case, the donor not only found the simplicity appealing but liked the fact that he </a:t>
            </a:r>
            <a:r>
              <a:rPr lang="en-US" sz="1200" kern="1200" dirty="0">
                <a:solidFill>
                  <a:schemeClr val="tx1"/>
                </a:solidFill>
                <a:latin typeface="Arial" panose="020B0604020202020204" pitchFamily="34" charset="0"/>
                <a:ea typeface="+mn-ea"/>
                <a:cs typeface="+mn-cs"/>
              </a:rPr>
              <a:t>may be eligible to receive a deduction and </a:t>
            </a:r>
            <a:r>
              <a:rPr lang="en-US" altLang="en-US" baseline="0" dirty="0"/>
              <a:t>delay making grant decisions to another time.</a:t>
            </a:r>
          </a:p>
          <a:p>
            <a:endParaRPr lang="en-US" dirty="0"/>
          </a:p>
          <a:p>
            <a:pPr eaLnBrk="1" hangingPunct="1"/>
            <a:r>
              <a:rPr lang="en-US" altLang="en-US" dirty="0"/>
              <a:t>A donor-advised</a:t>
            </a:r>
            <a:r>
              <a:rPr lang="en-US" altLang="en-US" baseline="0" dirty="0"/>
              <a:t> fund can benefit any IRS qualified charity. It’s up to the donors and their values. A qualified professional can help you research and identify specific charities that match your interests, if desired. </a:t>
            </a:r>
            <a:endParaRPr lang="en-US" alt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13</a:t>
            </a:fld>
            <a:endParaRPr lang="en-GB"/>
          </a:p>
        </p:txBody>
      </p:sp>
    </p:spTree>
    <p:extLst>
      <p:ext uri="{BB962C8B-B14F-4D97-AF65-F5344CB8AC3E}">
        <p14:creationId xmlns:p14="http://schemas.microsoft.com/office/powerpoint/2010/main" val="40131738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This is a very common example </a:t>
            </a:r>
            <a:r>
              <a:rPr lang="en-US" altLang="en-US" baseline="0" dirty="0"/>
              <a:t>of how a family can honor a loved one through generosity while also deepening relationships and continuing family traditions and values.</a:t>
            </a:r>
            <a:endParaRPr lang="en-US" alt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14</a:t>
            </a:fld>
            <a:endParaRPr lang="en-GB"/>
          </a:p>
        </p:txBody>
      </p:sp>
    </p:spTree>
    <p:extLst>
      <p:ext uri="{BB962C8B-B14F-4D97-AF65-F5344CB8AC3E}">
        <p14:creationId xmlns:p14="http://schemas.microsoft.com/office/powerpoint/2010/main" val="24986976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400" dirty="0"/>
              <a:t>Qualified charitable distributions represent</a:t>
            </a:r>
            <a:r>
              <a:rPr lang="en-US" sz="1400" baseline="0" dirty="0"/>
              <a:t> another </a:t>
            </a:r>
            <a:r>
              <a:rPr lang="en-US" sz="1400" kern="1200" dirty="0">
                <a:solidFill>
                  <a:schemeClr val="tx1"/>
                </a:solidFill>
                <a:effectLst/>
                <a:latin typeface="Arial" panose="020B0604020202020204" pitchFamily="34" charset="0"/>
                <a:ea typeface="+mn-ea"/>
                <a:cs typeface="+mn-cs"/>
              </a:rPr>
              <a:t>way for potential tax savings.</a:t>
            </a:r>
          </a:p>
          <a:p>
            <a:pPr marL="171450" lvl="0" indent="-171450">
              <a:buFont typeface="Arial" panose="020B0604020202020204" pitchFamily="34" charset="0"/>
              <a:buChar char="•"/>
            </a:pPr>
            <a:r>
              <a:rPr lang="en-US" sz="1400" kern="1200" dirty="0">
                <a:solidFill>
                  <a:schemeClr val="tx1"/>
                </a:solidFill>
                <a:effectLst/>
                <a:latin typeface="Arial" panose="020B0604020202020204" pitchFamily="34" charset="0"/>
                <a:ea typeface="+mn-ea"/>
                <a:cs typeface="+mn-cs"/>
              </a:rPr>
              <a:t>If you’re 70½ and older, you can make a gift of a distribution from your IRA directly to charity, without having to recognize the income. </a:t>
            </a:r>
          </a:p>
          <a:p>
            <a:pPr marL="171450" lvl="0" indent="-171450">
              <a:buFont typeface="Arial" panose="020B0604020202020204" pitchFamily="34" charset="0"/>
              <a:buChar char="•"/>
            </a:pPr>
            <a:r>
              <a:rPr lang="en-US" sz="1400" dirty="0"/>
              <a:t>You may avoid recognizing IRA distributions as income (for tax purposes) while meeting required minimum distributions.</a:t>
            </a:r>
          </a:p>
          <a:p>
            <a:pPr marL="171450" indent="-171450">
              <a:buFont typeface="Arial" panose="020B0604020202020204" pitchFamily="34" charset="0"/>
              <a:buChar char="•"/>
            </a:pPr>
            <a:r>
              <a:rPr lang="en-US" sz="1400" dirty="0">
                <a:latin typeface="Arial"/>
                <a:cs typeface="Arial"/>
              </a:rPr>
              <a:t>You can give up to $105,000 annually per person (indexed for inflation).</a:t>
            </a:r>
          </a:p>
          <a:p>
            <a:pPr marL="171450" lvl="0" indent="-171450">
              <a:buFont typeface="Arial" panose="020B0604020202020204" pitchFamily="34" charset="0"/>
              <a:buChar char="•"/>
            </a:pPr>
            <a:r>
              <a:rPr lang="en-US" sz="1400" dirty="0"/>
              <a:t>You may not need to itemize to recognize</a:t>
            </a:r>
            <a:r>
              <a:rPr lang="en-US" sz="1400" baseline="0" dirty="0"/>
              <a:t> tax savings.</a:t>
            </a:r>
          </a:p>
          <a:p>
            <a:pPr marL="0" lvl="0" indent="0">
              <a:buFont typeface="Arial" panose="020B0604020202020204" pitchFamily="34" charset="0"/>
              <a:buNone/>
            </a:pPr>
            <a:endParaRPr lang="en-US" sz="1400" dirty="0"/>
          </a:p>
          <a:p>
            <a:r>
              <a:rPr lang="en-US" sz="1400" kern="1200" dirty="0">
                <a:solidFill>
                  <a:schemeClr val="tx1"/>
                </a:solidFill>
                <a:effectLst/>
                <a:latin typeface="Arial" panose="020B0604020202020204" pitchFamily="34" charset="0"/>
                <a:ea typeface="+mn-ea"/>
                <a:cs typeface="+mn-cs"/>
              </a:rPr>
              <a:t>Note: QCDs CANNOT go into a donor-advised fund. They can go directly to charity, to an endowment fund for the charity or to a NON-ADVISED fund that the donor establishes (but can not change going forward). QCDs could be used for premium payments on life insurance held in this non-advised fund.</a:t>
            </a:r>
          </a:p>
        </p:txBody>
      </p:sp>
      <p:sp>
        <p:nvSpPr>
          <p:cNvPr id="4" name="Slide Number Placeholder 3"/>
          <p:cNvSpPr>
            <a:spLocks noGrp="1"/>
          </p:cNvSpPr>
          <p:nvPr>
            <p:ph type="sldNum" sz="quarter" idx="5"/>
          </p:nvPr>
        </p:nvSpPr>
        <p:spPr/>
        <p:txBody>
          <a:bodyPr/>
          <a:lstStyle/>
          <a:p>
            <a:fld id="{408B12A2-CBD0-42BA-BDA5-00E1D1EE9282}" type="slidenum">
              <a:rPr lang="en-GB" smtClean="0"/>
              <a:pPr/>
              <a:t>15</a:t>
            </a:fld>
            <a:endParaRPr lang="en-GB"/>
          </a:p>
        </p:txBody>
      </p:sp>
    </p:spTree>
    <p:extLst>
      <p:ext uri="{BB962C8B-B14F-4D97-AF65-F5344CB8AC3E}">
        <p14:creationId xmlns:p14="http://schemas.microsoft.com/office/powerpoint/2010/main" val="31580029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069851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cs typeface="Arial" panose="020B0604020202020204" pitchFamily="34" charset="0"/>
              </a:rPr>
              <a:t>Now,</a:t>
            </a:r>
            <a:r>
              <a:rPr lang="en-US" baseline="0">
                <a:cs typeface="Arial" panose="020B0604020202020204" pitchFamily="34" charset="0"/>
              </a:rPr>
              <a:t> we’ll discuss a few gifts that are in the category of “Give Later.”</a:t>
            </a:r>
            <a:endParaRPr lang="en-US">
              <a:cs typeface="Arial" panose="020B0604020202020204" pitchFamily="34" charset="0"/>
            </a:endParaRPr>
          </a:p>
          <a:p>
            <a:endParaRPr lang="en-US">
              <a:cs typeface="Arial" panose="020B0604020202020204" pitchFamily="34" charset="0"/>
            </a:endParaRPr>
          </a:p>
          <a:p>
            <a:pPr marL="171450" lvl="0" indent="-171450">
              <a:buFont typeface="Arial" panose="020B0604020202020204" pitchFamily="34" charset="0"/>
              <a:buChar char="•"/>
            </a:pPr>
            <a:r>
              <a:rPr lang="en-US" sz="1200" kern="1200">
                <a:solidFill>
                  <a:schemeClr val="tx1"/>
                </a:solidFill>
                <a:effectLst/>
                <a:cs typeface="Arial" panose="020B0604020202020204" pitchFamily="34" charset="0"/>
              </a:rPr>
              <a:t>“Give Later” gifts are popular giving options because many people need or want the flexibility to use their assets while living but also want to support causes after they die.</a:t>
            </a:r>
            <a:endParaRPr lang="en-US" sz="1200" kern="1200" baseline="0">
              <a:solidFill>
                <a:schemeClr val="tx1"/>
              </a:solidFill>
              <a:effectLst/>
              <a:cs typeface="Arial" panose="020B0604020202020204" pitchFamily="34" charset="0"/>
            </a:endParaRPr>
          </a:p>
          <a:p>
            <a:pPr marL="171450" lvl="0" indent="-171450">
              <a:buFont typeface="Arial" panose="020B0604020202020204" pitchFamily="34" charset="0"/>
              <a:buChar char="•"/>
            </a:pPr>
            <a:r>
              <a:rPr lang="en-US" sz="1200" kern="1200">
                <a:solidFill>
                  <a:schemeClr val="tx1"/>
                </a:solidFill>
                <a:effectLst/>
                <a:cs typeface="Arial" panose="020B0604020202020204" pitchFamily="34" charset="0"/>
              </a:rPr>
              <a:t>Tools for “Give Later” gifts are: gifts through will, beneficiary proceeds, life insurance and life estate reserved.</a:t>
            </a:r>
          </a:p>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17</a:t>
            </a:fld>
            <a:endParaRPr lang="en-GB"/>
          </a:p>
        </p:txBody>
      </p:sp>
    </p:spTree>
    <p:extLst>
      <p:ext uri="{BB962C8B-B14F-4D97-AF65-F5344CB8AC3E}">
        <p14:creationId xmlns:p14="http://schemas.microsoft.com/office/powerpoint/2010/main" val="5123169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a:t>Most of us know how life insurance can be used to benefit our loved ones upon our death. The same principle of life insurance can be used to make a substantial gift to your favorite charitable causes.</a:t>
            </a:r>
          </a:p>
          <a:p>
            <a:pPr eaLnBrk="1" hangingPunct="1"/>
            <a:endParaRPr lang="en-US" altLang="en-US"/>
          </a:p>
          <a:p>
            <a:pPr eaLnBrk="1" hangingPunct="1"/>
            <a:r>
              <a:rPr lang="en-US" altLang="en-US"/>
              <a:t>By naming a foundation as owner of a life insurance contract, you may receive a charitable deduction for ongoing premiums. While most people choose to pay premiums with cash, you can also use appreciated stock to bypass capital gains tax. </a:t>
            </a:r>
            <a:r>
              <a:rPr lang="en-US" sz="1200" kern="1200">
                <a:solidFill>
                  <a:schemeClr val="tx1"/>
                </a:solidFill>
                <a:latin typeface="Arial" panose="020B0604020202020204" pitchFamily="34" charset="0"/>
                <a:ea typeface="+mn-ea"/>
                <a:cs typeface="+mn-cs"/>
              </a:rPr>
              <a:t>There may be tax benefits to eligible taxpayers for giving a paid-up life insurance contract that is no longer needed.</a:t>
            </a:r>
            <a:endParaRPr lang="en-US" altLang="en-US"/>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18</a:t>
            </a:fld>
            <a:endParaRPr lang="en-GB"/>
          </a:p>
        </p:txBody>
      </p:sp>
    </p:spTree>
    <p:extLst>
      <p:ext uri="{BB962C8B-B14F-4D97-AF65-F5344CB8AC3E}">
        <p14:creationId xmlns:p14="http://schemas.microsoft.com/office/powerpoint/2010/main" val="8631935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Arial" panose="020B0604020202020204" pitchFamily="34" charset="0"/>
                <a:ea typeface="+mn-ea"/>
                <a:cs typeface="+mn-cs"/>
              </a:rPr>
              <a:t>Many people are familiar with the idea of naming a charity as a beneficiary of a retirement account or life insurance contract, but did you know there is a way to use life insurance strategically to leverage smaller gifts during a lifetime into a much larger gift at death? By absolutely</a:t>
            </a:r>
            <a:r>
              <a:rPr lang="en-US" sz="1200" kern="1200" baseline="0">
                <a:solidFill>
                  <a:schemeClr val="tx1"/>
                </a:solidFill>
                <a:effectLst/>
                <a:latin typeface="Arial" panose="020B0604020202020204" pitchFamily="34" charset="0"/>
                <a:ea typeface="+mn-ea"/>
                <a:cs typeface="+mn-cs"/>
              </a:rPr>
              <a:t> assigning the ownership of a new or existing life insurance contract, the donor may receive tax benefits while living. The value of the contract when assigned and any ongoing premiums may be tax deductible.</a:t>
            </a:r>
            <a:endParaRPr lang="en-US" sz="1200" kern="1200">
              <a:solidFill>
                <a:schemeClr val="tx1"/>
              </a:solidFill>
              <a:effectLst/>
              <a:latin typeface="Arial" panose="020B06040202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19</a:t>
            </a:fld>
            <a:endParaRPr lang="en-GB"/>
          </a:p>
        </p:txBody>
      </p:sp>
    </p:spTree>
    <p:extLst>
      <p:ext uri="{BB962C8B-B14F-4D97-AF65-F5344CB8AC3E}">
        <p14:creationId xmlns:p14="http://schemas.microsoft.com/office/powerpoint/2010/main" val="305246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2</a:t>
            </a:fld>
            <a:endParaRPr lang="en-GB"/>
          </a:p>
        </p:txBody>
      </p:sp>
    </p:spTree>
    <p:extLst>
      <p:ext uri="{BB962C8B-B14F-4D97-AF65-F5344CB8AC3E}">
        <p14:creationId xmlns:p14="http://schemas.microsoft.com/office/powerpoint/2010/main" val="15331865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latin typeface="Arial" panose="020B0604020202020204" pitchFamily="34" charset="0"/>
                <a:ea typeface="+mn-ea"/>
                <a:cs typeface="+mn-cs"/>
              </a:rPr>
              <a:t>You can give an existing life insurance contract or take out a new one, and you may be eligible for a tax deduction for ongoing premium payments.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a:t>One of the benefits of giving through a donor-advised fund is that you can add or remove named charities from your fund at any time. If you give life insurance, you have the option and flexibility to name multiple charities should your charitable interests change.</a:t>
            </a:r>
          </a:p>
        </p:txBody>
      </p:sp>
      <p:sp>
        <p:nvSpPr>
          <p:cNvPr id="4" name="Slide Number Placeholder 3"/>
          <p:cNvSpPr>
            <a:spLocks noGrp="1"/>
          </p:cNvSpPr>
          <p:nvPr>
            <p:ph type="sldNum" sz="quarter" idx="5"/>
          </p:nvPr>
        </p:nvSpPr>
        <p:spPr/>
        <p:txBody>
          <a:bodyPr/>
          <a:lstStyle/>
          <a:p>
            <a:fld id="{408B12A2-CBD0-42BA-BDA5-00E1D1EE9282}" type="slidenum">
              <a:rPr lang="en-GB" smtClean="0"/>
              <a:pPr/>
              <a:t>20</a:t>
            </a:fld>
            <a:endParaRPr lang="en-GB"/>
          </a:p>
        </p:txBody>
      </p:sp>
    </p:spTree>
    <p:extLst>
      <p:ext uri="{BB962C8B-B14F-4D97-AF65-F5344CB8AC3E}">
        <p14:creationId xmlns:p14="http://schemas.microsoft.com/office/powerpoint/2010/main" val="24838125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0"/>
              <a:t>You can designate a donor-advised fund as beneficiary of your IRAs, tax-sheltered annuities or 401(k) or 403(b) plans. By doing so, you may reduce or avoid income, estate and generation-skipping taxes. </a:t>
            </a:r>
          </a:p>
        </p:txBody>
      </p:sp>
      <p:sp>
        <p:nvSpPr>
          <p:cNvPr id="4" name="Slide Number Placeholder 3"/>
          <p:cNvSpPr>
            <a:spLocks noGrp="1"/>
          </p:cNvSpPr>
          <p:nvPr>
            <p:ph type="sldNum" sz="quarter" idx="5"/>
          </p:nvPr>
        </p:nvSpPr>
        <p:spPr/>
        <p:txBody>
          <a:bodyPr/>
          <a:lstStyle/>
          <a:p>
            <a:fld id="{408B12A2-CBD0-42BA-BDA5-00E1D1EE9282}" type="slidenum">
              <a:rPr lang="en-GB" smtClean="0"/>
              <a:pPr/>
              <a:t>21</a:t>
            </a:fld>
            <a:endParaRPr lang="en-GB"/>
          </a:p>
        </p:txBody>
      </p:sp>
    </p:spTree>
    <p:extLst>
      <p:ext uri="{BB962C8B-B14F-4D97-AF65-F5344CB8AC3E}">
        <p14:creationId xmlns:p14="http://schemas.microsoft.com/office/powerpoint/2010/main" val="3171747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(read slide)</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t>The</a:t>
            </a:r>
            <a:r>
              <a:rPr lang="en-US" altLang="en-US" baseline="0" dirty="0"/>
              <a:t> tax treatment of inherited assets can vary depending on the type of asset and the recipient. </a:t>
            </a:r>
            <a:r>
              <a:rPr lang="en-US" altLang="en-US" dirty="0"/>
              <a:t>Team w</a:t>
            </a:r>
            <a:r>
              <a:rPr lang="en-US" altLang="en-US" baseline="0" dirty="0"/>
              <a:t>ith your financial professional to help you identify which assets are best to leave to charity and which are best to leave to loved ones.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a:t>Upon the couple’s </a:t>
            </a:r>
            <a:r>
              <a:rPr lang="en-US" altLang="en-US" dirty="0"/>
              <a:t>death, </a:t>
            </a:r>
            <a:r>
              <a:rPr lang="en-US" dirty="0"/>
              <a:t>IRA proceeds go to their donor-advised fund to benefit their favorite charities.</a:t>
            </a:r>
          </a:p>
        </p:txBody>
      </p:sp>
      <p:sp>
        <p:nvSpPr>
          <p:cNvPr id="4" name="Slide Number Placeholder 3"/>
          <p:cNvSpPr>
            <a:spLocks noGrp="1"/>
          </p:cNvSpPr>
          <p:nvPr>
            <p:ph type="sldNum" sz="quarter" idx="5"/>
          </p:nvPr>
        </p:nvSpPr>
        <p:spPr/>
        <p:txBody>
          <a:bodyPr/>
          <a:lstStyle/>
          <a:p>
            <a:fld id="{408B12A2-CBD0-42BA-BDA5-00E1D1EE9282}" type="slidenum">
              <a:rPr lang="en-GB" smtClean="0"/>
              <a:pPr/>
              <a:t>22</a:t>
            </a:fld>
            <a:endParaRPr lang="en-GB"/>
          </a:p>
        </p:txBody>
      </p:sp>
    </p:spTree>
    <p:extLst>
      <p:ext uri="{BB962C8B-B14F-4D97-AF65-F5344CB8AC3E}">
        <p14:creationId xmlns:p14="http://schemas.microsoft.com/office/powerpoint/2010/main" val="13889965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D77139-8739-4437-8CD0-D867BE9D4CEF}"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577710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a:t>Now, let’s talk about gifts that generate an income for the donor and support</a:t>
            </a:r>
            <a:r>
              <a:rPr lang="en-US" altLang="en-US" baseline="0"/>
              <a:t> charities after the donor’s lifetime. We call these “Give &amp; Receive” gifts.</a:t>
            </a:r>
            <a:br>
              <a:rPr lang="en-US" altLang="en-US" baseline="0"/>
            </a:br>
            <a:br>
              <a:rPr lang="en-US" altLang="en-US" baseline="0"/>
            </a:br>
            <a:r>
              <a:rPr lang="en-US" altLang="en-US"/>
              <a:t>This giving option</a:t>
            </a:r>
            <a:r>
              <a:rPr lang="en-US" altLang="en-US" baseline="0"/>
              <a:t> can lead to additional financial and tax planning because “give and receive” gifts provide ongoing income payments, which may provide an income tax deduction to you. Common planning opportunities include using this income stream to address other financial planning needs such as long-term-care insurance, life insurance or supporting a grandchild’s college education. Charitable deductions have been used for Roth IRA conversions or to offset additional income on a donor’s tax return.</a:t>
            </a:r>
          </a:p>
        </p:txBody>
      </p:sp>
      <p:sp>
        <p:nvSpPr>
          <p:cNvPr id="4" name="Slide Number Placeholder 3"/>
          <p:cNvSpPr>
            <a:spLocks noGrp="1"/>
          </p:cNvSpPr>
          <p:nvPr>
            <p:ph type="sldNum" sz="quarter" idx="5"/>
          </p:nvPr>
        </p:nvSpPr>
        <p:spPr/>
        <p:txBody>
          <a:bodyPr/>
          <a:lstStyle/>
          <a:p>
            <a:fld id="{408B12A2-CBD0-42BA-BDA5-00E1D1EE9282}" type="slidenum">
              <a:rPr lang="en-GB" smtClean="0"/>
              <a:pPr/>
              <a:t>24</a:t>
            </a:fld>
            <a:endParaRPr lang="en-GB"/>
          </a:p>
        </p:txBody>
      </p:sp>
    </p:spTree>
    <p:extLst>
      <p:ext uri="{BB962C8B-B14F-4D97-AF65-F5344CB8AC3E}">
        <p14:creationId xmlns:p14="http://schemas.microsoft.com/office/powerpoint/2010/main" val="35290350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a:t>Gift annuities, one of the most popular charitable giving tools in the United States, may provide tax benefits and a lifetime income to you, a member of your family</a:t>
            </a:r>
            <a:r>
              <a:rPr lang="en-US" altLang="en-US" baseline="0"/>
              <a:t> </a:t>
            </a:r>
            <a:r>
              <a:rPr lang="en-US" altLang="en-US"/>
              <a:t>or a friend. Upon the death of the income recipient, the remainder supports your favorite charities or causes through your donor-advised fund.</a:t>
            </a:r>
          </a:p>
          <a:p>
            <a:pPr eaLnBrk="1" hangingPunct="1"/>
            <a:endParaRPr lang="en-US" altLang="en-US"/>
          </a:p>
          <a:p>
            <a:pPr eaLnBrk="1" hangingPunct="1"/>
            <a:r>
              <a:rPr lang="en-US" sz="1200" kern="1200">
                <a:solidFill>
                  <a:schemeClr val="tx1"/>
                </a:solidFill>
                <a:latin typeface="Arial" panose="020B0604020202020204" pitchFamily="34" charset="0"/>
                <a:ea typeface="+mn-ea"/>
                <a:cs typeface="+mn-cs"/>
              </a:rPr>
              <a:t>You may receive an immediate charitable tax deduction, and a portion of the income may be free from income tax</a:t>
            </a:r>
            <a:r>
              <a:rPr lang="en-US" altLang="en-US"/>
              <a:t>. The minimum for gift annuities is $10,000. </a:t>
            </a:r>
            <a:br>
              <a:rPr lang="en-US" altLang="en-US"/>
            </a:br>
            <a:br>
              <a:rPr lang="en-US" altLang="en-US"/>
            </a:br>
            <a:r>
              <a:rPr lang="en-US" altLang="en-US"/>
              <a:t>There are a few types of gift annuities to consider, including immediate and deferred gifts. The following story illustrates</a:t>
            </a:r>
            <a:r>
              <a:rPr lang="en-US" altLang="en-US" baseline="0"/>
              <a:t> one of the</a:t>
            </a:r>
            <a:r>
              <a:rPr lang="en-US" altLang="en-US"/>
              <a:t> options available to you.</a:t>
            </a:r>
          </a:p>
        </p:txBody>
      </p:sp>
      <p:sp>
        <p:nvSpPr>
          <p:cNvPr id="4" name="Slide Number Placeholder 3"/>
          <p:cNvSpPr>
            <a:spLocks noGrp="1"/>
          </p:cNvSpPr>
          <p:nvPr>
            <p:ph type="sldNum" sz="quarter" idx="5"/>
          </p:nvPr>
        </p:nvSpPr>
        <p:spPr/>
        <p:txBody>
          <a:bodyPr/>
          <a:lstStyle/>
          <a:p>
            <a:fld id="{408B12A2-CBD0-42BA-BDA5-00E1D1EE9282}" type="slidenum">
              <a:rPr lang="en-GB" smtClean="0"/>
              <a:pPr/>
              <a:t>25</a:t>
            </a:fld>
            <a:endParaRPr lang="en-GB"/>
          </a:p>
        </p:txBody>
      </p:sp>
    </p:spTree>
    <p:extLst>
      <p:ext uri="{BB962C8B-B14F-4D97-AF65-F5344CB8AC3E}">
        <p14:creationId xmlns:p14="http://schemas.microsoft.com/office/powerpoint/2010/main" val="5564781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aseline="0"/>
              <a:t>A charitable gift annuity is the second most popular way to give. It provides income payments to you while living and future support to your favorite charities. Income rates are based on your age and other factors. Many donors find gift annuities to be a simple, effective way to convert money market fund assets or a CD into an ongoing income stream.</a:t>
            </a:r>
            <a:r>
              <a:rPr lang="en-US" altLang="en-US"/>
              <a:t> You not only may enjoy income </a:t>
            </a:r>
            <a:r>
              <a:rPr lang="en-US" altLang="en-US" baseline="0"/>
              <a:t>and potential tax advantages from your gift, but also provide lasting change to your chosen charities.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aseline="0"/>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aseline="0"/>
          </a:p>
        </p:txBody>
      </p:sp>
      <p:sp>
        <p:nvSpPr>
          <p:cNvPr id="4" name="Slide Number Placeholder 3"/>
          <p:cNvSpPr>
            <a:spLocks noGrp="1"/>
          </p:cNvSpPr>
          <p:nvPr>
            <p:ph type="sldNum" sz="quarter" idx="5"/>
          </p:nvPr>
        </p:nvSpPr>
        <p:spPr/>
        <p:txBody>
          <a:bodyPr/>
          <a:lstStyle/>
          <a:p>
            <a:fld id="{408B12A2-CBD0-42BA-BDA5-00E1D1EE9282}" type="slidenum">
              <a:rPr lang="en-GB" smtClean="0"/>
              <a:pPr/>
              <a:t>26</a:t>
            </a:fld>
            <a:endParaRPr lang="en-GB"/>
          </a:p>
        </p:txBody>
      </p:sp>
    </p:spTree>
    <p:extLst>
      <p:ext uri="{BB962C8B-B14F-4D97-AF65-F5344CB8AC3E}">
        <p14:creationId xmlns:p14="http://schemas.microsoft.com/office/powerpoint/2010/main" val="38799358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latin typeface="Arial"/>
                <a:cs typeface="Arial"/>
              </a:rPr>
              <a:t>Through a charitable remainder annuity trust or unitrust, a donor’s gift is converted to ongoing income payments for a lifetime or a term of up to 20 years. At the end of the trust, the remainder benefits their donor-advised</a:t>
            </a:r>
            <a:r>
              <a:rPr lang="en-US" altLang="en-US" baseline="0" dirty="0">
                <a:latin typeface="Arial"/>
                <a:cs typeface="Arial"/>
              </a:rPr>
              <a:t> </a:t>
            </a:r>
            <a:r>
              <a:rPr lang="en-US" altLang="en-US" dirty="0">
                <a:latin typeface="Arial"/>
                <a:cs typeface="Arial"/>
              </a:rPr>
              <a:t>fund. With an annuity trust, your client can make a one-time gift and receive a set income. Their gift can be cash or publicly traded securities. </a:t>
            </a:r>
          </a:p>
          <a:p>
            <a:pPr eaLnBrk="1" hangingPunct="1"/>
            <a:endParaRPr lang="en-US" altLang="en-US" dirty="0"/>
          </a:p>
          <a:p>
            <a:pPr eaLnBrk="1" hangingPunct="1"/>
            <a:r>
              <a:rPr lang="en-US" altLang="en-US" dirty="0"/>
              <a:t>With a unitrust, clients can make multiple gifts of cash, publicly traded securities and real estate or other illiquid assets. Their income payments are calculated annually using a set percentage rate and the value of their trust’s assets. With either type of trust, donors may receive an immediate charitable deduction and some minimum gift amounts may apply. Other common assets used for charitable remainder trusts include s</a:t>
            </a:r>
            <a:r>
              <a:rPr lang="en-US" altLang="en-US" baseline="0" dirty="0"/>
              <a:t>tock, mutual funds, rental properties, farmland, equipment and crops.</a:t>
            </a:r>
          </a:p>
          <a:p>
            <a:pPr eaLnBrk="1" hangingPunct="1"/>
            <a:endParaRPr lang="en-US" altLang="en-US" baseline="0" dirty="0"/>
          </a:p>
          <a:p>
            <a:pPr eaLnBrk="1" hangingPunct="1"/>
            <a:r>
              <a:rPr lang="en-US" altLang="en-US" b="1" baseline="0" dirty="0"/>
              <a:t>Donor Story</a:t>
            </a:r>
            <a:endParaRPr lang="en-US" altLang="en-US" b="0" baseline="0" dirty="0"/>
          </a:p>
          <a:p>
            <a:pPr eaLnBrk="1" hangingPunct="1"/>
            <a:r>
              <a:rPr lang="en-US" altLang="en-US" b="0" baseline="0" dirty="0"/>
              <a:t>A couple in their late 50s with grown children and small business. As they prepare for retirement, they know they want a secure retirement, to provide for their kids, and to give to their church. This couple donated their business to a charitable remainder trust. By doing so, they may receive an income tax deduction. Eventually the business was sold by the trust, potentially free of capital gains taxes. The couple receive quarterly income payments, which they use to pay for a life insurance contract insuring both of them, which may provide their children with income tax-free proceeds when they die. The couple established their trust to provide the remainder interest to pass to their donor-advised fund, following their deaths. The donor-advised fund lets them—or their children and grandchildren—advise how and when to grant funds to their church and other charitable organizations for years to come. This creates a legacy of giving.</a:t>
            </a:r>
          </a:p>
        </p:txBody>
      </p:sp>
      <p:sp>
        <p:nvSpPr>
          <p:cNvPr id="4" name="Slide Number Placeholder 3"/>
          <p:cNvSpPr>
            <a:spLocks noGrp="1"/>
          </p:cNvSpPr>
          <p:nvPr>
            <p:ph type="sldNum" sz="quarter" idx="5"/>
          </p:nvPr>
        </p:nvSpPr>
        <p:spPr/>
        <p:txBody>
          <a:bodyPr/>
          <a:lstStyle/>
          <a:p>
            <a:fld id="{408B12A2-CBD0-42BA-BDA5-00E1D1EE9282}" type="slidenum">
              <a:rPr lang="en-GB" smtClean="0"/>
              <a:pPr/>
              <a:t>27</a:t>
            </a:fld>
            <a:endParaRPr lang="en-GB"/>
          </a:p>
        </p:txBody>
      </p:sp>
    </p:spTree>
    <p:extLst>
      <p:ext uri="{BB962C8B-B14F-4D97-AF65-F5344CB8AC3E}">
        <p14:creationId xmlns:p14="http://schemas.microsoft.com/office/powerpoint/2010/main" val="27952473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a:t>Other common assets used for charitable remainder trusts include s</a:t>
            </a:r>
            <a:r>
              <a:rPr lang="en-US" altLang="en-US" baseline="0"/>
              <a:t>tock, mutual funds, rental properties, farm equipment, and crops and livestock. </a:t>
            </a:r>
            <a:r>
              <a:rPr lang="en-US" altLang="en-US"/>
              <a:t>At the time that their children are no longer willing</a:t>
            </a:r>
            <a:r>
              <a:rPr lang="en-US" altLang="en-US" baseline="0"/>
              <a:t> or able to advise the donor-advised fund, the next generation within the family may take on that role and continue the family legacy.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baseline="0"/>
          </a:p>
        </p:txBody>
      </p:sp>
      <p:sp>
        <p:nvSpPr>
          <p:cNvPr id="4" name="Slide Number Placeholder 3"/>
          <p:cNvSpPr>
            <a:spLocks noGrp="1"/>
          </p:cNvSpPr>
          <p:nvPr>
            <p:ph type="sldNum" sz="quarter" idx="5"/>
          </p:nvPr>
        </p:nvSpPr>
        <p:spPr/>
        <p:txBody>
          <a:bodyPr/>
          <a:lstStyle/>
          <a:p>
            <a:fld id="{408B12A2-CBD0-42BA-BDA5-00E1D1EE9282}" type="slidenum">
              <a:rPr lang="en-GB" smtClean="0"/>
              <a:pPr/>
              <a:t>28</a:t>
            </a:fld>
            <a:endParaRPr lang="en-GB"/>
          </a:p>
        </p:txBody>
      </p:sp>
    </p:spTree>
    <p:extLst>
      <p:ext uri="{BB962C8B-B14F-4D97-AF65-F5344CB8AC3E}">
        <p14:creationId xmlns:p14="http://schemas.microsoft.com/office/powerpoint/2010/main" val="13827312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a:t>Giving provides each of us a way to express our generosity, faith and values. A qualified professional can help you create a custom donor-advised fund with the right asset and timing for your situation. </a:t>
            </a:r>
            <a:br>
              <a:rPr lang="en-US" altLang="en-US"/>
            </a:br>
            <a:br>
              <a:rPr lang="en-US" altLang="en-US"/>
            </a:br>
            <a:r>
              <a:rPr lang="en-US" altLang="en-US" b="0"/>
              <a:t>Potential tax savings may make giving more affordable than you originally thought, and some giving techniques may allow you to give more than you ever thought possible.</a:t>
            </a:r>
          </a:p>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30</a:t>
            </a:fld>
            <a:endParaRPr lang="en-GB"/>
          </a:p>
        </p:txBody>
      </p:sp>
    </p:spTree>
    <p:extLst>
      <p:ext uri="{BB962C8B-B14F-4D97-AF65-F5344CB8AC3E}">
        <p14:creationId xmlns:p14="http://schemas.microsoft.com/office/powerpoint/2010/main" val="2752930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baseline="0"/>
              <a:t>Today, you’ll hear how our giving expresses our values and priorities. You’ll also hear examples of how to make your giving last well into the future.</a:t>
            </a:r>
            <a:endParaRPr lang="en-US" altLang="en-US"/>
          </a:p>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3</a:t>
            </a:fld>
            <a:endParaRPr lang="en-GB"/>
          </a:p>
        </p:txBody>
      </p:sp>
    </p:spTree>
    <p:extLst>
      <p:ext uri="{BB962C8B-B14F-4D97-AF65-F5344CB8AC3E}">
        <p14:creationId xmlns:p14="http://schemas.microsoft.com/office/powerpoint/2010/main" val="8527282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Add Contact Info</a:t>
            </a:r>
          </a:p>
        </p:txBody>
      </p:sp>
      <p:sp>
        <p:nvSpPr>
          <p:cNvPr id="4" name="Slide Number Placeholder 3"/>
          <p:cNvSpPr>
            <a:spLocks noGrp="1"/>
          </p:cNvSpPr>
          <p:nvPr>
            <p:ph type="sldNum" sz="quarter" idx="5"/>
          </p:nvPr>
        </p:nvSpPr>
        <p:spPr/>
        <p:txBody>
          <a:bodyPr/>
          <a:lstStyle/>
          <a:p>
            <a:fld id="{408B12A2-CBD0-42BA-BDA5-00E1D1EE9282}" type="slidenum">
              <a:rPr lang="en-GB" smtClean="0"/>
              <a:pPr/>
              <a:t>31</a:t>
            </a:fld>
            <a:endParaRPr lang="en-GB"/>
          </a:p>
        </p:txBody>
      </p:sp>
    </p:spTree>
    <p:extLst>
      <p:ext uri="{BB962C8B-B14F-4D97-AF65-F5344CB8AC3E}">
        <p14:creationId xmlns:p14="http://schemas.microsoft.com/office/powerpoint/2010/main" val="29983987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33</a:t>
            </a:fld>
            <a:endParaRPr lang="en-GB"/>
          </a:p>
        </p:txBody>
      </p:sp>
    </p:spTree>
    <p:extLst>
      <p:ext uri="{BB962C8B-B14F-4D97-AF65-F5344CB8AC3E}">
        <p14:creationId xmlns:p14="http://schemas.microsoft.com/office/powerpoint/2010/main" val="37916125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34</a:t>
            </a:fld>
            <a:endParaRPr lang="en-GB"/>
          </a:p>
        </p:txBody>
      </p:sp>
    </p:spTree>
    <p:extLst>
      <p:ext uri="{BB962C8B-B14F-4D97-AF65-F5344CB8AC3E}">
        <p14:creationId xmlns:p14="http://schemas.microsoft.com/office/powerpoint/2010/main" val="795579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4</a:t>
            </a:fld>
            <a:endParaRPr lang="en-GB"/>
          </a:p>
        </p:txBody>
      </p:sp>
    </p:spTree>
    <p:extLst>
      <p:ext uri="{BB962C8B-B14F-4D97-AF65-F5344CB8AC3E}">
        <p14:creationId xmlns:p14="http://schemas.microsoft.com/office/powerpoint/2010/main" val="15207292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Spontaneous giving is typically</a:t>
            </a:r>
            <a:r>
              <a:rPr lang="en-US" baseline="0"/>
              <a:t> spur of the moment and donations are smaller. Examples include disaster relief efforts and neighbors in need.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a:t>Intentional giving includes donations made on a regular basis. Examples include giving to your church or other favorite charities monthly or yearly.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a:t>Planned giving is part of an overall financial strategy. </a:t>
            </a:r>
            <a:r>
              <a:rPr lang="en-US" sz="1200" kern="1200">
                <a:solidFill>
                  <a:schemeClr val="tx1"/>
                </a:solidFill>
                <a:effectLst/>
                <a:latin typeface="Arial" panose="020B0604020202020204" pitchFamily="34" charset="0"/>
                <a:ea typeface="+mn-ea"/>
                <a:cs typeface="+mn-cs"/>
              </a:rPr>
              <a:t>This is where a qualified professional can</a:t>
            </a:r>
            <a:r>
              <a:rPr lang="en-US" sz="1200" kern="1200" baseline="0">
                <a:solidFill>
                  <a:schemeClr val="tx1"/>
                </a:solidFill>
                <a:effectLst/>
                <a:latin typeface="Arial" panose="020B0604020202020204" pitchFamily="34" charset="0"/>
                <a:ea typeface="+mn-ea"/>
                <a:cs typeface="+mn-cs"/>
              </a:rPr>
              <a:t> </a:t>
            </a:r>
            <a:r>
              <a:rPr lang="en-US" baseline="0"/>
              <a:t>help you develop a giving plan designed to match your charitable interests and financial circumstances. This kind of generosity can be implemented while living or after death. </a:t>
            </a:r>
          </a:p>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5</a:t>
            </a:fld>
            <a:endParaRPr lang="en-GB"/>
          </a:p>
        </p:txBody>
      </p:sp>
    </p:spTree>
    <p:extLst>
      <p:ext uri="{BB962C8B-B14F-4D97-AF65-F5344CB8AC3E}">
        <p14:creationId xmlns:p14="http://schemas.microsoft.com/office/powerpoint/2010/main" val="1238903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start with a poll. Do you have a formalized written, charitable giving plan in place. </a:t>
            </a:r>
          </a:p>
        </p:txBody>
      </p:sp>
      <p:sp>
        <p:nvSpPr>
          <p:cNvPr id="4" name="Slide Number Placeholder 3"/>
          <p:cNvSpPr>
            <a:spLocks noGrp="1"/>
          </p:cNvSpPr>
          <p:nvPr>
            <p:ph type="sldNum" sz="quarter" idx="5"/>
          </p:nvPr>
        </p:nvSpPr>
        <p:spPr/>
        <p:txBody>
          <a:bodyPr/>
          <a:lstStyle/>
          <a:p>
            <a:fld id="{408B12A2-CBD0-42BA-BDA5-00E1D1EE9282}" type="slidenum">
              <a:rPr lang="en-GB" smtClean="0"/>
              <a:pPr/>
              <a:t>6</a:t>
            </a:fld>
            <a:endParaRPr lang="en-GB"/>
          </a:p>
        </p:txBody>
      </p:sp>
    </p:spTree>
    <p:extLst>
      <p:ext uri="{BB962C8B-B14F-4D97-AF65-F5344CB8AC3E}">
        <p14:creationId xmlns:p14="http://schemas.microsoft.com/office/powerpoint/2010/main" val="1551200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are not alone if you don’t have a formal plan in place. Many don’t know what one is or how to get started. Today, we’ll talk about the elements of a charitable plan and how you can be even more intentional and strategic with your giving. </a:t>
            </a:r>
          </a:p>
        </p:txBody>
      </p:sp>
      <p:sp>
        <p:nvSpPr>
          <p:cNvPr id="4" name="Slide Number Placeholder 3"/>
          <p:cNvSpPr>
            <a:spLocks noGrp="1"/>
          </p:cNvSpPr>
          <p:nvPr>
            <p:ph type="sldNum" sz="quarter" idx="5"/>
          </p:nvPr>
        </p:nvSpPr>
        <p:spPr/>
        <p:txBody>
          <a:bodyPr/>
          <a:lstStyle/>
          <a:p>
            <a:fld id="{408B12A2-CBD0-42BA-BDA5-00E1D1EE9282}" type="slidenum">
              <a:rPr lang="en-GB" smtClean="0"/>
              <a:pPr/>
              <a:t>7</a:t>
            </a:fld>
            <a:endParaRPr lang="en-GB"/>
          </a:p>
        </p:txBody>
      </p:sp>
    </p:spTree>
    <p:extLst>
      <p:ext uri="{BB962C8B-B14F-4D97-AF65-F5344CB8AC3E}">
        <p14:creationId xmlns:p14="http://schemas.microsoft.com/office/powerpoint/2010/main" val="41602144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Let’s start with a charitable fund – what is it and how does it work?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charitable fund is a financial tool and one of the ways to help you think differently on how to formalize your charitable giving plans and live your values.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funds contributes are invested and may grow until you are ready to make grants to the organizations or causes you care about most.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There </a:t>
            </a:r>
            <a:r>
              <a:rPr lang="en-US" dirty="0"/>
              <a:t>are several reasons for start a charitable fund. From a practical point of view, you can centralized your giving – meaning come tax time, you will receive one receipt and not need to gather from several sources. Another is you can give to your fund and potentially receive the tax credit in the year it was given without needing to immediately give out to a charity. This can help with budgeting and being more planful in how you want to support the causes and charities that matter most to you.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8</a:t>
            </a:fld>
            <a:endParaRPr lang="en-GB"/>
          </a:p>
        </p:txBody>
      </p:sp>
    </p:spTree>
    <p:extLst>
      <p:ext uri="{BB962C8B-B14F-4D97-AF65-F5344CB8AC3E}">
        <p14:creationId xmlns:p14="http://schemas.microsoft.com/office/powerpoint/2010/main" val="1398407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How do you give to a charitable fund? We </a:t>
            </a:r>
            <a:r>
              <a:rPr lang="en-US" baseline="0" dirty="0"/>
              <a:t>have a full range of giving options for individuals and organizations that can be tailored to specific financial circumstances. You may receive tax benefits based on when and how your gifts are made. </a:t>
            </a:r>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9</a:t>
            </a:fld>
            <a:endParaRPr lang="en-GB"/>
          </a:p>
        </p:txBody>
      </p:sp>
    </p:spTree>
    <p:extLst>
      <p:ext uri="{BB962C8B-B14F-4D97-AF65-F5344CB8AC3E}">
        <p14:creationId xmlns:p14="http://schemas.microsoft.com/office/powerpoint/2010/main" val="2141861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7404F81B-B276-BF47-B231-2797A6537FC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1D6DB0-6A01-0972-C02D-C08378113D52}"/>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10" name="Date Placeholder 3">
            <a:extLst>
              <a:ext uri="{FF2B5EF4-FFF2-40B4-BE49-F238E27FC236}">
                <a16:creationId xmlns:a16="http://schemas.microsoft.com/office/drawing/2014/main" id="{C444EE2D-B44C-C68E-08E6-1ECFEC971E52}"/>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853758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BCEC9AB2-BD31-8BB6-9275-47DA2B4CC27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6745572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4D909250-3C3F-D6E3-10C6-EB683BC66E5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680653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3" name="Date Placeholder 3">
            <a:extLst>
              <a:ext uri="{FF2B5EF4-FFF2-40B4-BE49-F238E27FC236}">
                <a16:creationId xmlns:a16="http://schemas.microsoft.com/office/drawing/2014/main" id="{7C6F99FD-EA2C-7892-DBB9-1DBA88F10B15}"/>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33055943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solidFill>
                  <a:schemeClr val="tx1"/>
                </a:solidFill>
              </a:defRPr>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a:t>Click to edit master text styles</a:t>
            </a:r>
          </a:p>
          <a:p>
            <a:pPr lvl="1"/>
            <a:r>
              <a:rPr lang="en-US"/>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a:t>Click to edit master text styles</a:t>
            </a:r>
          </a:p>
          <a:p>
            <a:pPr lvl="1"/>
            <a:r>
              <a:rPr lang="en-US"/>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a:t>Click to edit master text styles</a:t>
            </a:r>
          </a:p>
          <a:p>
            <a:pPr lvl="1"/>
            <a:r>
              <a:rPr lang="en-US"/>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a:t>Click to edit master text styles</a:t>
            </a:r>
          </a:p>
          <a:p>
            <a:pPr lvl="1"/>
            <a:r>
              <a:rPr lang="en-US"/>
              <a:t>Second level</a:t>
            </a:r>
          </a:p>
        </p:txBody>
      </p:sp>
      <p:sp>
        <p:nvSpPr>
          <p:cNvPr id="3" name="Date Placeholder 3">
            <a:extLst>
              <a:ext uri="{FF2B5EF4-FFF2-40B4-BE49-F238E27FC236}">
                <a16:creationId xmlns:a16="http://schemas.microsoft.com/office/drawing/2014/main" id="{57203F0D-CCDC-A16C-EDB8-137AED468EC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19367122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a:t>000</a:t>
            </a:r>
          </a:p>
        </p:txBody>
      </p:sp>
      <p:sp>
        <p:nvSpPr>
          <p:cNvPr id="3" name="Date Placeholder 3">
            <a:extLst>
              <a:ext uri="{FF2B5EF4-FFF2-40B4-BE49-F238E27FC236}">
                <a16:creationId xmlns:a16="http://schemas.microsoft.com/office/drawing/2014/main" id="{A6A03AC4-165C-38AD-CEC3-BF99A215331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5032513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 name="Date Placeholder 3">
            <a:extLst>
              <a:ext uri="{FF2B5EF4-FFF2-40B4-BE49-F238E27FC236}">
                <a16:creationId xmlns:a16="http://schemas.microsoft.com/office/drawing/2014/main" id="{829CD09D-E3DA-B0ED-B60D-830B0C25192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31280018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lvl1pPr>
              <a:defRPr>
                <a:solidFill>
                  <a:schemeClr val="accent1"/>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a:solidFill>
                  <a:schemeClr val="tx1"/>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DAECC3BB-18DA-4D76-85E1-ADD9AEF7AC85}"/>
              </a:ext>
            </a:extLst>
          </p:cNvPr>
          <p:cNvSpPr>
            <a:spLocks noGrp="1"/>
          </p:cNvSpPr>
          <p:nvPr>
            <p:ph type="chart" sz="quarter" idx="13"/>
          </p:nvPr>
        </p:nvSpPr>
        <p:spPr>
          <a:xfrm>
            <a:off x="6329363" y="520700"/>
            <a:ext cx="2468562" cy="2641600"/>
          </a:xfrm>
        </p:spPr>
        <p:txBody>
          <a:bodyPr/>
          <a:lstStyle/>
          <a:p>
            <a:endParaRPr lang="en-GB"/>
          </a:p>
        </p:txBody>
      </p:sp>
      <p:sp>
        <p:nvSpPr>
          <p:cNvPr id="16" name="Chart Placeholder 9">
            <a:extLst>
              <a:ext uri="{FF2B5EF4-FFF2-40B4-BE49-F238E27FC236}">
                <a16:creationId xmlns:a16="http://schemas.microsoft.com/office/drawing/2014/main" id="{7287BDA4-D017-4094-949B-AA7D2FECDB09}"/>
              </a:ext>
            </a:extLst>
          </p:cNvPr>
          <p:cNvSpPr>
            <a:spLocks noGrp="1"/>
          </p:cNvSpPr>
          <p:nvPr>
            <p:ph type="chart" sz="quarter" idx="14"/>
          </p:nvPr>
        </p:nvSpPr>
        <p:spPr>
          <a:xfrm>
            <a:off x="9288463" y="520700"/>
            <a:ext cx="2468562" cy="2641600"/>
          </a:xfrm>
        </p:spPr>
        <p:txBody>
          <a:bodyPr/>
          <a:lstStyle/>
          <a:p>
            <a:endParaRPr lang="en-GB"/>
          </a:p>
        </p:txBody>
      </p:sp>
      <p:sp>
        <p:nvSpPr>
          <p:cNvPr id="20" name="Chart Placeholder 9">
            <a:extLst>
              <a:ext uri="{FF2B5EF4-FFF2-40B4-BE49-F238E27FC236}">
                <a16:creationId xmlns:a16="http://schemas.microsoft.com/office/drawing/2014/main" id="{B84BF969-0B68-412E-B35C-1503D4224D54}"/>
              </a:ext>
            </a:extLst>
          </p:cNvPr>
          <p:cNvSpPr>
            <a:spLocks noGrp="1"/>
          </p:cNvSpPr>
          <p:nvPr>
            <p:ph type="chart" sz="quarter" idx="15"/>
          </p:nvPr>
        </p:nvSpPr>
        <p:spPr>
          <a:xfrm>
            <a:off x="6329363" y="3379305"/>
            <a:ext cx="2468562" cy="2641600"/>
          </a:xfrm>
        </p:spPr>
        <p:txBody>
          <a:bodyPr/>
          <a:lstStyle/>
          <a:p>
            <a:endParaRPr lang="en-GB"/>
          </a:p>
        </p:txBody>
      </p:sp>
      <p:sp>
        <p:nvSpPr>
          <p:cNvPr id="21" name="Chart Placeholder 9">
            <a:extLst>
              <a:ext uri="{FF2B5EF4-FFF2-40B4-BE49-F238E27FC236}">
                <a16:creationId xmlns:a16="http://schemas.microsoft.com/office/drawing/2014/main" id="{B05C28A9-D5ED-45B1-A56F-84DE6A66BA50}"/>
              </a:ext>
            </a:extLst>
          </p:cNvPr>
          <p:cNvSpPr>
            <a:spLocks noGrp="1"/>
          </p:cNvSpPr>
          <p:nvPr>
            <p:ph type="chart" sz="quarter" idx="16"/>
          </p:nvPr>
        </p:nvSpPr>
        <p:spPr>
          <a:xfrm>
            <a:off x="9288463" y="3379305"/>
            <a:ext cx="2468562" cy="2641600"/>
          </a:xfrm>
        </p:spPr>
        <p:txBody>
          <a:bodyPr/>
          <a:lstStyle/>
          <a:p>
            <a:endParaRPr lang="en-GB"/>
          </a:p>
        </p:txBody>
      </p:sp>
      <p:sp>
        <p:nvSpPr>
          <p:cNvPr id="22" name="Text Placeholder 14">
            <a:extLst>
              <a:ext uri="{FF2B5EF4-FFF2-40B4-BE49-F238E27FC236}">
                <a16:creationId xmlns:a16="http://schemas.microsoft.com/office/drawing/2014/main" id="{CED1EAAB-25AC-4C8B-B86B-7EE2EB7018BF}"/>
              </a:ext>
            </a:extLst>
          </p:cNvPr>
          <p:cNvSpPr>
            <a:spLocks noGrp="1"/>
          </p:cNvSpPr>
          <p:nvPr>
            <p:ph type="body" sz="quarter" idx="17"/>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75747B4E-7866-4CC9-35BC-3AF3FE0F02B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2483435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4" name="Content Placeholder 2">
            <a:extLst>
              <a:ext uri="{FF2B5EF4-FFF2-40B4-BE49-F238E27FC236}">
                <a16:creationId xmlns:a16="http://schemas.microsoft.com/office/drawing/2014/main" id="{627AE446-FCF3-4C82-8180-F8A0CC97E111}"/>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25" name="Chart Placeholder 9">
            <a:extLst>
              <a:ext uri="{FF2B5EF4-FFF2-40B4-BE49-F238E27FC236}">
                <a16:creationId xmlns:a16="http://schemas.microsoft.com/office/drawing/2014/main" id="{8DAD121A-8763-4E4C-84AC-F61D1DEA0C0E}"/>
              </a:ext>
            </a:extLst>
          </p:cNvPr>
          <p:cNvSpPr>
            <a:spLocks noGrp="1"/>
          </p:cNvSpPr>
          <p:nvPr>
            <p:ph type="chart" sz="quarter" idx="13"/>
          </p:nvPr>
        </p:nvSpPr>
        <p:spPr>
          <a:xfrm>
            <a:off x="510362" y="2311399"/>
            <a:ext cx="5585637" cy="3611563"/>
          </a:xfrm>
        </p:spPr>
        <p:txBody>
          <a:bodyPr/>
          <a:lstStyle/>
          <a:p>
            <a:endParaRPr lang="en-GB"/>
          </a:p>
        </p:txBody>
      </p:sp>
      <p:sp>
        <p:nvSpPr>
          <p:cNvPr id="26" name="Chart Placeholder 9">
            <a:extLst>
              <a:ext uri="{FF2B5EF4-FFF2-40B4-BE49-F238E27FC236}">
                <a16:creationId xmlns:a16="http://schemas.microsoft.com/office/drawing/2014/main" id="{CE718BD2-508A-4CC1-ADB3-16B7F366DD95}"/>
              </a:ext>
            </a:extLst>
          </p:cNvPr>
          <p:cNvSpPr>
            <a:spLocks noGrp="1"/>
          </p:cNvSpPr>
          <p:nvPr>
            <p:ph type="chart" sz="quarter" idx="15"/>
          </p:nvPr>
        </p:nvSpPr>
        <p:spPr>
          <a:xfrm>
            <a:off x="6605587" y="2311400"/>
            <a:ext cx="5076826" cy="3611563"/>
          </a:xfrm>
        </p:spPr>
        <p:txBody>
          <a:bodyPr/>
          <a:lstStyle/>
          <a:p>
            <a:endParaRPr lang="en-GB"/>
          </a:p>
        </p:txBody>
      </p:sp>
      <p:sp>
        <p:nvSpPr>
          <p:cNvPr id="27" name="Text Placeholder 14">
            <a:extLst>
              <a:ext uri="{FF2B5EF4-FFF2-40B4-BE49-F238E27FC236}">
                <a16:creationId xmlns:a16="http://schemas.microsoft.com/office/drawing/2014/main" id="{349085DE-B998-4588-B501-40BB9678C62D}"/>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8" name="Content Placeholder 2">
            <a:extLst>
              <a:ext uri="{FF2B5EF4-FFF2-40B4-BE49-F238E27FC236}">
                <a16:creationId xmlns:a16="http://schemas.microsoft.com/office/drawing/2014/main" id="{BDCD416E-3113-41B7-AE8C-962724B4F186}"/>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29" name="Text Placeholder 14">
            <a:extLst>
              <a:ext uri="{FF2B5EF4-FFF2-40B4-BE49-F238E27FC236}">
                <a16:creationId xmlns:a16="http://schemas.microsoft.com/office/drawing/2014/main" id="{82CADD22-456E-43AC-AAF5-86C77DCB3CBE}"/>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3" name="Date Placeholder 3">
            <a:extLst>
              <a:ext uri="{FF2B5EF4-FFF2-40B4-BE49-F238E27FC236}">
                <a16:creationId xmlns:a16="http://schemas.microsoft.com/office/drawing/2014/main" id="{C40737AA-8B57-41DD-B44F-F1D6CF052A0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9988054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7" name="Chart Placeholder 9">
            <a:extLst>
              <a:ext uri="{FF2B5EF4-FFF2-40B4-BE49-F238E27FC236}">
                <a16:creationId xmlns:a16="http://schemas.microsoft.com/office/drawing/2014/main" id="{C8D0138D-E391-4CA1-B8A7-6221330E6639}"/>
              </a:ext>
            </a:extLst>
          </p:cNvPr>
          <p:cNvSpPr>
            <a:spLocks noGrp="1"/>
          </p:cNvSpPr>
          <p:nvPr>
            <p:ph type="chart" sz="quarter" idx="13"/>
          </p:nvPr>
        </p:nvSpPr>
        <p:spPr>
          <a:xfrm>
            <a:off x="510362" y="1824634"/>
            <a:ext cx="5341163" cy="4098328"/>
          </a:xfrm>
        </p:spPr>
        <p:txBody>
          <a:bodyPr/>
          <a:lstStyle/>
          <a:p>
            <a:endParaRPr lang="en-GB"/>
          </a:p>
        </p:txBody>
      </p:sp>
      <p:sp>
        <p:nvSpPr>
          <p:cNvPr id="18" name="Chart Placeholder 9">
            <a:extLst>
              <a:ext uri="{FF2B5EF4-FFF2-40B4-BE49-F238E27FC236}">
                <a16:creationId xmlns:a16="http://schemas.microsoft.com/office/drawing/2014/main" id="{9A6B0C10-0319-4919-85F2-14F281891EE3}"/>
              </a:ext>
            </a:extLst>
          </p:cNvPr>
          <p:cNvSpPr>
            <a:spLocks noGrp="1"/>
          </p:cNvSpPr>
          <p:nvPr>
            <p:ph type="chart" sz="quarter" idx="15"/>
          </p:nvPr>
        </p:nvSpPr>
        <p:spPr>
          <a:xfrm>
            <a:off x="6340477" y="1824635"/>
            <a:ext cx="5341936" cy="4098328"/>
          </a:xfrm>
        </p:spPr>
        <p:txBody>
          <a:bodyPr/>
          <a:lstStyle/>
          <a:p>
            <a:endParaRPr lang="en-GB"/>
          </a:p>
        </p:txBody>
      </p:sp>
      <p:sp>
        <p:nvSpPr>
          <p:cNvPr id="19" name="Text Placeholder 14">
            <a:extLst>
              <a:ext uri="{FF2B5EF4-FFF2-40B4-BE49-F238E27FC236}">
                <a16:creationId xmlns:a16="http://schemas.microsoft.com/office/drawing/2014/main" id="{211B140B-5DA1-461C-B487-0966B09F8806}"/>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1" name="Text Placeholder 14">
            <a:extLst>
              <a:ext uri="{FF2B5EF4-FFF2-40B4-BE49-F238E27FC236}">
                <a16:creationId xmlns:a16="http://schemas.microsoft.com/office/drawing/2014/main" id="{5F643048-CB2F-4B07-9CA8-E0B00E159D62}"/>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4" name="Content Placeholder 2">
            <a:extLst>
              <a:ext uri="{FF2B5EF4-FFF2-40B4-BE49-F238E27FC236}">
                <a16:creationId xmlns:a16="http://schemas.microsoft.com/office/drawing/2014/main" id="{DA0532DF-612A-41FC-B075-99D2EE49BDAB}"/>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5" name="Content Placeholder 2">
            <a:extLst>
              <a:ext uri="{FF2B5EF4-FFF2-40B4-BE49-F238E27FC236}">
                <a16:creationId xmlns:a16="http://schemas.microsoft.com/office/drawing/2014/main" id="{299AE8A5-3719-45AA-9EE1-A9057FFDFB6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2" name="Date Placeholder 3">
            <a:extLst>
              <a:ext uri="{FF2B5EF4-FFF2-40B4-BE49-F238E27FC236}">
                <a16:creationId xmlns:a16="http://schemas.microsoft.com/office/drawing/2014/main" id="{93765758-9C6C-D906-541B-0D61463F17F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0275129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3" name="Text Placeholder 14">
            <a:extLst>
              <a:ext uri="{FF2B5EF4-FFF2-40B4-BE49-F238E27FC236}">
                <a16:creationId xmlns:a16="http://schemas.microsoft.com/office/drawing/2014/main" id="{8C038FDD-229F-41E5-89DC-D6093FFDA674}"/>
              </a:ext>
            </a:extLst>
          </p:cNvPr>
          <p:cNvSpPr>
            <a:spLocks noGrp="1"/>
          </p:cNvSpPr>
          <p:nvPr>
            <p:ph type="body" sz="quarter" idx="19"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7" name="Chart Placeholder 24">
            <a:extLst>
              <a:ext uri="{FF2B5EF4-FFF2-40B4-BE49-F238E27FC236}">
                <a16:creationId xmlns:a16="http://schemas.microsoft.com/office/drawing/2014/main" id="{70CDC054-52C8-4636-9220-EB2BCF7EEB84}"/>
              </a:ext>
            </a:extLst>
          </p:cNvPr>
          <p:cNvSpPr>
            <a:spLocks noGrp="1"/>
          </p:cNvSpPr>
          <p:nvPr>
            <p:ph type="chart" sz="quarter" idx="13"/>
          </p:nvPr>
        </p:nvSpPr>
        <p:spPr>
          <a:xfrm>
            <a:off x="4677047" y="1285875"/>
            <a:ext cx="7005365" cy="4005263"/>
          </a:xfrm>
        </p:spPr>
        <p:txBody>
          <a:bodyPr/>
          <a:lstStyle/>
          <a:p>
            <a:endParaRPr lang="en-GB"/>
          </a:p>
        </p:txBody>
      </p:sp>
      <p:sp>
        <p:nvSpPr>
          <p:cNvPr id="8" name="Content Placeholder">
            <a:extLst>
              <a:ext uri="{FF2B5EF4-FFF2-40B4-BE49-F238E27FC236}">
                <a16:creationId xmlns:a16="http://schemas.microsoft.com/office/drawing/2014/main" id="{80C69300-62C8-430B-A75E-56BF6565D9D5}"/>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Date Placeholder 3">
            <a:extLst>
              <a:ext uri="{FF2B5EF4-FFF2-40B4-BE49-F238E27FC236}">
                <a16:creationId xmlns:a16="http://schemas.microsoft.com/office/drawing/2014/main" id="{DBE2ECAF-E193-0578-7BA3-074BB63F2A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2724121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0" name="Chart Placeholder 24">
            <a:extLst>
              <a:ext uri="{FF2B5EF4-FFF2-40B4-BE49-F238E27FC236}">
                <a16:creationId xmlns:a16="http://schemas.microsoft.com/office/drawing/2014/main" id="{C5209A10-BD83-4A5C-A247-A82E8191B9CC}"/>
              </a:ext>
            </a:extLst>
          </p:cNvPr>
          <p:cNvSpPr>
            <a:spLocks noGrp="1"/>
          </p:cNvSpPr>
          <p:nvPr>
            <p:ph type="chart" sz="quarter" idx="13"/>
          </p:nvPr>
        </p:nvSpPr>
        <p:spPr>
          <a:xfrm>
            <a:off x="4241800" y="1285875"/>
            <a:ext cx="3606524" cy="2143125"/>
          </a:xfrm>
        </p:spPr>
        <p:txBody>
          <a:bodyPr/>
          <a:lstStyle/>
          <a:p>
            <a:endParaRPr lang="en-GB"/>
          </a:p>
        </p:txBody>
      </p:sp>
      <p:sp>
        <p:nvSpPr>
          <p:cNvPr id="11" name="Content Placeholder">
            <a:extLst>
              <a:ext uri="{FF2B5EF4-FFF2-40B4-BE49-F238E27FC236}">
                <a16:creationId xmlns:a16="http://schemas.microsoft.com/office/drawing/2014/main" id="{30370625-F030-4E79-938E-F22FB66D6A12}"/>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Chart Placeholder 24">
            <a:extLst>
              <a:ext uri="{FF2B5EF4-FFF2-40B4-BE49-F238E27FC236}">
                <a16:creationId xmlns:a16="http://schemas.microsoft.com/office/drawing/2014/main" id="{7D23D4E2-B9BD-44CA-B095-1833F0EA8DDF}"/>
              </a:ext>
            </a:extLst>
          </p:cNvPr>
          <p:cNvSpPr>
            <a:spLocks noGrp="1"/>
          </p:cNvSpPr>
          <p:nvPr>
            <p:ph type="chart" sz="quarter" idx="20"/>
          </p:nvPr>
        </p:nvSpPr>
        <p:spPr>
          <a:xfrm>
            <a:off x="8075113" y="1285875"/>
            <a:ext cx="3606524" cy="2143125"/>
          </a:xfrm>
        </p:spPr>
        <p:txBody>
          <a:bodyPr/>
          <a:lstStyle/>
          <a:p>
            <a:endParaRPr lang="en-GB"/>
          </a:p>
        </p:txBody>
      </p:sp>
      <p:sp>
        <p:nvSpPr>
          <p:cNvPr id="13" name="Chart Placeholder 24">
            <a:extLst>
              <a:ext uri="{FF2B5EF4-FFF2-40B4-BE49-F238E27FC236}">
                <a16:creationId xmlns:a16="http://schemas.microsoft.com/office/drawing/2014/main" id="{5F885B6F-85A7-4FFA-9231-78EF26F675E3}"/>
              </a:ext>
            </a:extLst>
          </p:cNvPr>
          <p:cNvSpPr>
            <a:spLocks noGrp="1"/>
          </p:cNvSpPr>
          <p:nvPr>
            <p:ph type="chart" sz="quarter" idx="21"/>
          </p:nvPr>
        </p:nvSpPr>
        <p:spPr>
          <a:xfrm>
            <a:off x="4241800" y="3775075"/>
            <a:ext cx="3606524" cy="2143125"/>
          </a:xfrm>
        </p:spPr>
        <p:txBody>
          <a:bodyPr/>
          <a:lstStyle/>
          <a:p>
            <a:endParaRPr lang="en-GB"/>
          </a:p>
        </p:txBody>
      </p:sp>
      <p:sp>
        <p:nvSpPr>
          <p:cNvPr id="16" name="Chart Placeholder 24">
            <a:extLst>
              <a:ext uri="{FF2B5EF4-FFF2-40B4-BE49-F238E27FC236}">
                <a16:creationId xmlns:a16="http://schemas.microsoft.com/office/drawing/2014/main" id="{ACD4CC2D-B330-4375-A9B5-3B6F4923FA2B}"/>
              </a:ext>
            </a:extLst>
          </p:cNvPr>
          <p:cNvSpPr>
            <a:spLocks noGrp="1"/>
          </p:cNvSpPr>
          <p:nvPr>
            <p:ph type="chart" sz="quarter" idx="22"/>
          </p:nvPr>
        </p:nvSpPr>
        <p:spPr>
          <a:xfrm>
            <a:off x="8075113" y="3775075"/>
            <a:ext cx="3606524" cy="2143125"/>
          </a:xfrm>
        </p:spPr>
        <p:txBody>
          <a:bodyPr/>
          <a:lstStyle/>
          <a:p>
            <a:endParaRPr lang="en-GB"/>
          </a:p>
        </p:txBody>
      </p:sp>
      <p:sp>
        <p:nvSpPr>
          <p:cNvPr id="17" name="Text Placeholder 14">
            <a:extLst>
              <a:ext uri="{FF2B5EF4-FFF2-40B4-BE49-F238E27FC236}">
                <a16:creationId xmlns:a16="http://schemas.microsoft.com/office/drawing/2014/main" id="{70B75ECC-FA86-49E0-956A-CA29E3FCC9F0}"/>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 name="Date Placeholder 3">
            <a:extLst>
              <a:ext uri="{FF2B5EF4-FFF2-40B4-BE49-F238E27FC236}">
                <a16:creationId xmlns:a16="http://schemas.microsoft.com/office/drawing/2014/main" id="{6DC15298-0683-FCBB-E6E6-A99DF1F4DBC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400857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51F1C11-D2C9-208F-18A5-755EAD78E5B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4741794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a:p>
        </p:txBody>
      </p:sp>
      <p:sp>
        <p:nvSpPr>
          <p:cNvPr id="4" name="Date Placeholder 3">
            <a:extLst>
              <a:ext uri="{FF2B5EF4-FFF2-40B4-BE49-F238E27FC236}">
                <a16:creationId xmlns:a16="http://schemas.microsoft.com/office/drawing/2014/main" id="{C4F60274-D5E7-89CF-DCC4-94E8F46C6F4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58516334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a:t>Click to edit master title style</a:t>
            </a:r>
            <a:endParaRPr lang="en-GB"/>
          </a:p>
        </p:txBody>
      </p:sp>
      <p:sp>
        <p:nvSpPr>
          <p:cNvPr id="11" name="Text Placeholder 2">
            <a:extLst>
              <a:ext uri="{FF2B5EF4-FFF2-40B4-BE49-F238E27FC236}">
                <a16:creationId xmlns:a16="http://schemas.microsoft.com/office/drawing/2014/main" id="{AAC953AA-B072-40A2-8254-A415DCC8E143}"/>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a:extLst>
              <a:ext uri="{FF2B5EF4-FFF2-40B4-BE49-F238E27FC236}">
                <a16:creationId xmlns:a16="http://schemas.microsoft.com/office/drawing/2014/main" id="{EBFDFECB-E0F7-4D04-9CA7-41C47B61D1C3}"/>
              </a:ext>
            </a:extLst>
          </p:cNvPr>
          <p:cNvSpPr>
            <a:spLocks noGrp="1"/>
          </p:cNvSpPr>
          <p:nvPr>
            <p:ph sz="half" idx="2" hasCustomPrompt="1"/>
          </p:nvPr>
        </p:nvSpPr>
        <p:spPr>
          <a:xfrm>
            <a:off x="509588" y="1945955"/>
            <a:ext cx="5157787"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Text Placeholder 4">
            <a:extLst>
              <a:ext uri="{FF2B5EF4-FFF2-40B4-BE49-F238E27FC236}">
                <a16:creationId xmlns:a16="http://schemas.microsoft.com/office/drawing/2014/main" id="{ECDC22EC-8ECA-4236-BEBB-31EDE123ED8D}"/>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4" name="Content Placeholder 5">
            <a:extLst>
              <a:ext uri="{FF2B5EF4-FFF2-40B4-BE49-F238E27FC236}">
                <a16:creationId xmlns:a16="http://schemas.microsoft.com/office/drawing/2014/main" id="{D90A49EF-F2DA-4DD3-BF15-4EB5BA130F10}"/>
              </a:ext>
            </a:extLst>
          </p:cNvPr>
          <p:cNvSpPr>
            <a:spLocks noGrp="1"/>
          </p:cNvSpPr>
          <p:nvPr>
            <p:ph sz="quarter" idx="4" hasCustomPrompt="1"/>
          </p:nvPr>
        </p:nvSpPr>
        <p:spPr>
          <a:xfrm>
            <a:off x="6346068" y="1945955"/>
            <a:ext cx="5183188"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Date Placeholder 3">
            <a:extLst>
              <a:ext uri="{FF2B5EF4-FFF2-40B4-BE49-F238E27FC236}">
                <a16:creationId xmlns:a16="http://schemas.microsoft.com/office/drawing/2014/main" id="{D7B5BDCE-ECA2-DC17-72ED-ED5BE74ABCED}"/>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55992574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98478A73-B637-6775-4307-F2615556354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81950916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1"/>
                </a:solidFill>
              </a:defRPr>
            </a:lvl1p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13DCA4A6-17F4-04DC-F3F3-3DFEFCE6A3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99174816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38BFC9-1018-D546-5154-E76F273698D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83363286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a:t>Click to edit master text styles</a:t>
            </a:r>
          </a:p>
          <a:p>
            <a:pPr lvl="1"/>
            <a:r>
              <a:rPr lang="en-US"/>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494F4369-42F3-1187-B1AE-D6ACC395894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7415218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FD97B9EB-FECC-7963-18E7-D9EEB9A07D61}"/>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9862472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Autofit/>
          </a:bodyPr>
          <a:lstStyle>
            <a:lvl1pPr algn="l">
              <a:defRPr sz="8000"/>
            </a:lvl1pPr>
          </a:lstStyle>
          <a:p>
            <a:r>
              <a:rPr lang="en-US"/>
              <a:t>Click to edit </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6521CA41-8CAB-384E-BFD8-87E99837199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695FBB6F-7AEC-039C-3E68-9F3B7BAD0C44}"/>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4" name="Date Placeholder 3">
            <a:extLst>
              <a:ext uri="{FF2B5EF4-FFF2-40B4-BE49-F238E27FC236}">
                <a16:creationId xmlns:a16="http://schemas.microsoft.com/office/drawing/2014/main" id="{05674406-C227-EDD7-82D6-2A608B73D5CF}"/>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39739093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2" name="Picture 1" descr="A black background with white text&#10;&#10;Description automatically generated">
            <a:extLst>
              <a:ext uri="{FF2B5EF4-FFF2-40B4-BE49-F238E27FC236}">
                <a16:creationId xmlns:a16="http://schemas.microsoft.com/office/drawing/2014/main" id="{38A39350-EBB6-0C06-27E8-C8FFB05518F8}"/>
              </a:ext>
            </a:extLst>
          </p:cNvPr>
          <p:cNvPicPr>
            <a:picLocks noChangeAspect="1"/>
          </p:cNvPicPr>
          <p:nvPr userDrawn="1"/>
        </p:nvPicPr>
        <p:blipFill>
          <a:blip r:embed="rId2"/>
          <a:stretch>
            <a:fillRect/>
          </a:stretch>
        </p:blipFill>
        <p:spPr>
          <a:xfrm>
            <a:off x="4738483" y="2715705"/>
            <a:ext cx="2316681" cy="1554615"/>
          </a:xfrm>
          <a:prstGeom prst="rect">
            <a:avLst/>
          </a:prstGeom>
        </p:spPr>
      </p:pic>
      <p:sp>
        <p:nvSpPr>
          <p:cNvPr id="4" name="Date Placeholder 3">
            <a:extLst>
              <a:ext uri="{FF2B5EF4-FFF2-40B4-BE49-F238E27FC236}">
                <a16:creationId xmlns:a16="http://schemas.microsoft.com/office/drawing/2014/main" id="{26709E76-B5D6-3237-1AD2-B745EE06A59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21806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C88E496-F707-54E2-5F19-1CBB931D4FC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512717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5F3921D6-7F1A-2C14-D776-917805FC7C8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376528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8D97E2CF-87D7-3E2C-EF4C-260A5AD8FFA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95077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a:extLst>
              <a:ext uri="{FF2B5EF4-FFF2-40B4-BE49-F238E27FC236}">
                <a16:creationId xmlns:a16="http://schemas.microsoft.com/office/drawing/2014/main" id="{DBDCDB0A-9C19-FB53-31EB-399A3E1ED27A}"/>
              </a:ext>
            </a:extLst>
          </p:cNvPr>
          <p:cNvSpPr>
            <a:spLocks noGrp="1"/>
          </p:cNvSpPr>
          <p:nvPr>
            <p:ph type="dt" sz="half" idx="14"/>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861497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E7EA1157-7031-5DA4-BF9E-AF2E209D948D}"/>
              </a:ext>
            </a:extLst>
          </p:cNvPr>
          <p:cNvSpPr>
            <a:spLocks noGrp="1"/>
          </p:cNvSpPr>
          <p:nvPr>
            <p:ph type="dt" sz="half" idx="15"/>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68838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lvl2pPr>
              <a:spcBef>
                <a:spcPts val="600"/>
              </a:spcBef>
              <a:defRPr/>
            </a:lvl2pPr>
            <a:lvl3pPr>
              <a:spcBef>
                <a:spcPts val="600"/>
              </a:spcBef>
              <a:defRPr/>
            </a:lvl3pPr>
            <a:lvl4pPr>
              <a:spcBef>
                <a:spcPts val="600"/>
              </a:spcBef>
              <a:defRPr/>
            </a:lvl4pPr>
            <a:lvl5pPr>
              <a:spcBef>
                <a:spcPts val="600"/>
              </a:spcBef>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EC60D36-75A8-48A8-85D7-E5457201285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141842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spcBef>
                <a:spcPts val="600"/>
              </a:spcBef>
              <a:defRPr sz="1800"/>
            </a:lvl2pPr>
            <a:lvl3pPr>
              <a:spcBef>
                <a:spcPts val="600"/>
              </a:spcBef>
              <a:defRPr sz="1800"/>
            </a:lvl3pPr>
            <a:lvl4pPr>
              <a:spcBef>
                <a:spcPts val="600"/>
              </a:spcBef>
              <a:defRPr sz="1800"/>
            </a:lvl4pPr>
            <a:lvl5pPr>
              <a:spcBef>
                <a:spcPts val="600"/>
              </a:spcBef>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3EE9088A-10DA-FBDF-B6BF-BFEEF89AA454}"/>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2pPr>
              <a:spcBef>
                <a:spcPts val="600"/>
              </a:spcBef>
              <a:defRPr/>
            </a:lvl2pPr>
            <a:lvl3pPr>
              <a:spcBef>
                <a:spcPts val="600"/>
              </a:spcBef>
              <a:defRPr/>
            </a:lvl3pPr>
            <a:lvl4pPr>
              <a:spcBef>
                <a:spcPts val="600"/>
              </a:spcBef>
              <a:defRPr/>
            </a:lvl4pPr>
            <a:lvl5pPr>
              <a:spcBef>
                <a:spcPts val="6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F35502C-F2AC-1B54-4785-F2EA2ECADE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81358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hasCustomPrompt="1"/>
          </p:nvPr>
        </p:nvSpPr>
        <p:spPr>
          <a:xfrm>
            <a:off x="0" y="0"/>
            <a:ext cx="12192000" cy="6858000"/>
          </a:xfrm>
        </p:spPr>
        <p:txBody>
          <a:bodyPr/>
          <a:lstStyle>
            <a:lvl1pPr>
              <a:defRPr/>
            </a:lvl1pPr>
          </a:lstStyle>
          <a:p>
            <a:r>
              <a:rPr lang="en-GB"/>
              <a:t>Picture</a:t>
            </a:r>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B870CDBF-2B64-7340-A34A-43E0D9D8E31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304D94-4ED2-6F0D-7909-9CE76FDCD6D0}"/>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3">
            <a:extLst>
              <a:ext uri="{FF2B5EF4-FFF2-40B4-BE49-F238E27FC236}">
                <a16:creationId xmlns:a16="http://schemas.microsoft.com/office/drawing/2014/main" id="{315888F8-4DEC-EAD4-7142-A1AF395B2A93}"/>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76244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AE7B820A-CE20-429B-F968-2798EC1D510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039017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F1228AAF-240F-403E-59C0-9F0B08F7A1A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5610558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3" name="Date Placeholder 3">
            <a:extLst>
              <a:ext uri="{FF2B5EF4-FFF2-40B4-BE49-F238E27FC236}">
                <a16:creationId xmlns:a16="http://schemas.microsoft.com/office/drawing/2014/main" id="{ABCB0661-66F3-96A0-6408-A08F2BAFF41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714734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a:t>Click to edit master text styles</a:t>
            </a:r>
          </a:p>
          <a:p>
            <a:pPr lvl="1"/>
            <a:r>
              <a:rPr lang="en-US"/>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a:t>Click to edit master text styles</a:t>
            </a:r>
          </a:p>
          <a:p>
            <a:pPr lvl="1"/>
            <a:r>
              <a:rPr lang="en-US"/>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a:t>Click to edit master text styles</a:t>
            </a:r>
          </a:p>
          <a:p>
            <a:pPr lvl="1"/>
            <a:r>
              <a:rPr lang="en-US"/>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a:t>Click to edit master text styles</a:t>
            </a:r>
          </a:p>
          <a:p>
            <a:pPr lvl="1"/>
            <a:r>
              <a:rPr lang="en-US"/>
              <a:t>Second level</a:t>
            </a:r>
          </a:p>
        </p:txBody>
      </p:sp>
      <p:sp>
        <p:nvSpPr>
          <p:cNvPr id="3" name="Date Placeholder 3">
            <a:extLst>
              <a:ext uri="{FF2B5EF4-FFF2-40B4-BE49-F238E27FC236}">
                <a16:creationId xmlns:a16="http://schemas.microsoft.com/office/drawing/2014/main" id="{E5CD3CC3-D369-9B57-064B-EC888645E34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8806707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3" name="Date Placeholder 3">
            <a:extLst>
              <a:ext uri="{FF2B5EF4-FFF2-40B4-BE49-F238E27FC236}">
                <a16:creationId xmlns:a16="http://schemas.microsoft.com/office/drawing/2014/main" id="{6BFB5817-4C26-83A8-B6C9-D3F3C045703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0680949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 name="Date Placeholder 3">
            <a:extLst>
              <a:ext uri="{FF2B5EF4-FFF2-40B4-BE49-F238E27FC236}">
                <a16:creationId xmlns:a16="http://schemas.microsoft.com/office/drawing/2014/main" id="{E4394A38-B84C-595A-A737-3CA743B8F27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118095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6329363" y="520700"/>
            <a:ext cx="2468562" cy="2641600"/>
          </a:xfrm>
        </p:spPr>
        <p:txBody>
          <a:bodyPr/>
          <a:lstStyle/>
          <a:p>
            <a:endParaRPr lang="en-GB"/>
          </a:p>
        </p:txBody>
      </p:sp>
      <p:sp>
        <p:nvSpPr>
          <p:cNvPr id="11" name="Chart Placeholder 9">
            <a:extLst>
              <a:ext uri="{FF2B5EF4-FFF2-40B4-BE49-F238E27FC236}">
                <a16:creationId xmlns:a16="http://schemas.microsoft.com/office/drawing/2014/main" id="{0DB3372A-ADFE-49FB-B75B-BA6CE3C2562D}"/>
              </a:ext>
            </a:extLst>
          </p:cNvPr>
          <p:cNvSpPr>
            <a:spLocks noGrp="1"/>
          </p:cNvSpPr>
          <p:nvPr>
            <p:ph type="chart" sz="quarter" idx="14"/>
          </p:nvPr>
        </p:nvSpPr>
        <p:spPr>
          <a:xfrm>
            <a:off x="9288463" y="520700"/>
            <a:ext cx="2468562" cy="2641600"/>
          </a:xfrm>
        </p:spPr>
        <p:txBody>
          <a:bodyPr/>
          <a:lstStyle/>
          <a:p>
            <a:endParaRPr lang="en-GB"/>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29363" y="3379305"/>
            <a:ext cx="2468562" cy="2641600"/>
          </a:xfrm>
        </p:spPr>
        <p:txBody>
          <a:bodyPr/>
          <a:lstStyle/>
          <a:p>
            <a:endParaRPr lang="en-GB"/>
          </a:p>
        </p:txBody>
      </p:sp>
      <p:sp>
        <p:nvSpPr>
          <p:cNvPr id="13" name="Chart Placeholder 9">
            <a:extLst>
              <a:ext uri="{FF2B5EF4-FFF2-40B4-BE49-F238E27FC236}">
                <a16:creationId xmlns:a16="http://schemas.microsoft.com/office/drawing/2014/main" id="{97C169E8-5484-47A9-9091-3A4B0D4A7D7F}"/>
              </a:ext>
            </a:extLst>
          </p:cNvPr>
          <p:cNvSpPr>
            <a:spLocks noGrp="1"/>
          </p:cNvSpPr>
          <p:nvPr>
            <p:ph type="chart" sz="quarter" idx="16"/>
          </p:nvPr>
        </p:nvSpPr>
        <p:spPr>
          <a:xfrm>
            <a:off x="9288463" y="3379305"/>
            <a:ext cx="2468562" cy="2641600"/>
          </a:xfrm>
        </p:spPr>
        <p:txBody>
          <a:bodyPr/>
          <a:lstStyle/>
          <a:p>
            <a:endParaRPr lang="en-GB"/>
          </a:p>
        </p:txBody>
      </p:sp>
      <p:sp>
        <p:nvSpPr>
          <p:cNvPr id="14" name="Text Placeholder 14">
            <a:extLst>
              <a:ext uri="{FF2B5EF4-FFF2-40B4-BE49-F238E27FC236}">
                <a16:creationId xmlns:a16="http://schemas.microsoft.com/office/drawing/2014/main" id="{422EDAF5-5A75-4F97-87FF-F49DF7C20FB0}"/>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CC337E05-A7E7-5A4D-F850-BED5DB9361B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0728035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11172050" cy="1042210"/>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471133"/>
            <a:ext cx="5586412"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065815"/>
            <a:ext cx="5585637" cy="3611563"/>
          </a:xfrm>
        </p:spPr>
        <p:txBody>
          <a:bodyPr/>
          <a:lstStyle/>
          <a:p>
            <a:endParaRPr lang="en-GB"/>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065815"/>
            <a:ext cx="5076826" cy="3611563"/>
          </a:xfrm>
        </p:spPr>
        <p:txBody>
          <a:bodyPr/>
          <a:lstStyle/>
          <a:p>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5790752"/>
            <a:ext cx="5074920"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471133"/>
            <a:ext cx="5076825"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2" y="5790752"/>
            <a:ext cx="5570537"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B4F08373-C5DF-A090-D634-159A7F3B7C3C}"/>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7479895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1" name="Chart Placeholder 9">
            <a:extLst>
              <a:ext uri="{FF2B5EF4-FFF2-40B4-BE49-F238E27FC236}">
                <a16:creationId xmlns:a16="http://schemas.microsoft.com/office/drawing/2014/main" id="{8C4C830F-B123-4738-B275-9378C9521411}"/>
              </a:ext>
            </a:extLst>
          </p:cNvPr>
          <p:cNvSpPr>
            <a:spLocks noGrp="1"/>
          </p:cNvSpPr>
          <p:nvPr>
            <p:ph type="chart" sz="quarter" idx="13"/>
          </p:nvPr>
        </p:nvSpPr>
        <p:spPr>
          <a:xfrm>
            <a:off x="510362" y="1824634"/>
            <a:ext cx="5341163" cy="4098328"/>
          </a:xfrm>
        </p:spPr>
        <p:txBody>
          <a:bodyPr/>
          <a:lstStyle/>
          <a:p>
            <a:endParaRPr lang="en-GB"/>
          </a:p>
        </p:txBody>
      </p:sp>
      <p:sp>
        <p:nvSpPr>
          <p:cNvPr id="13" name="Chart Placeholder 9">
            <a:extLst>
              <a:ext uri="{FF2B5EF4-FFF2-40B4-BE49-F238E27FC236}">
                <a16:creationId xmlns:a16="http://schemas.microsoft.com/office/drawing/2014/main" id="{7BD72452-2D16-4B82-8BBA-0FB433B3AEDD}"/>
              </a:ext>
            </a:extLst>
          </p:cNvPr>
          <p:cNvSpPr>
            <a:spLocks noGrp="1"/>
          </p:cNvSpPr>
          <p:nvPr>
            <p:ph type="chart" sz="quarter" idx="15"/>
          </p:nvPr>
        </p:nvSpPr>
        <p:spPr>
          <a:xfrm>
            <a:off x="6340477" y="1824635"/>
            <a:ext cx="5341936" cy="4098328"/>
          </a:xfrm>
        </p:spPr>
        <p:txBody>
          <a:bodyPr/>
          <a:lstStyle/>
          <a:p>
            <a:endParaRPr lang="en-GB"/>
          </a:p>
        </p:txBody>
      </p:sp>
      <p:sp>
        <p:nvSpPr>
          <p:cNvPr id="2" name="Date Placeholder 3">
            <a:extLst>
              <a:ext uri="{FF2B5EF4-FFF2-40B4-BE49-F238E27FC236}">
                <a16:creationId xmlns:a16="http://schemas.microsoft.com/office/drawing/2014/main" id="{03613D8D-E416-1E19-E6A4-987322991C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2611870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anel and chart">
    <p:spTree>
      <p:nvGrpSpPr>
        <p:cNvPr id="1" name=""/>
        <p:cNvGrpSpPr/>
        <p:nvPr/>
      </p:nvGrpSpPr>
      <p:grpSpPr>
        <a:xfrm>
          <a:off x="0" y="0"/>
          <a:ext cx="0" cy="0"/>
          <a:chOff x="0" y="0"/>
          <a:chExt cx="0" cy="0"/>
        </a:xfrm>
      </p:grpSpPr>
      <p:sp>
        <p:nvSpPr>
          <p:cNvPr id="26" name="Text Placeholder 14">
            <a:extLst>
              <a:ext uri="{FF2B5EF4-FFF2-40B4-BE49-F238E27FC236}">
                <a16:creationId xmlns:a16="http://schemas.microsoft.com/office/drawing/2014/main" id="{DDD431C1-07AE-4A2A-AE70-F4DB4E14285B}"/>
              </a:ext>
            </a:extLst>
          </p:cNvPr>
          <p:cNvSpPr>
            <a:spLocks noGrp="1"/>
          </p:cNvSpPr>
          <p:nvPr>
            <p:ph type="body" sz="quarter" idx="19" hasCustomPrompt="1"/>
          </p:nvPr>
        </p:nvSpPr>
        <p:spPr>
          <a:xfrm>
            <a:off x="4677048" y="5475767"/>
            <a:ext cx="7000601" cy="748464"/>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677047" y="1285875"/>
            <a:ext cx="7005365" cy="4005263"/>
          </a:xfrm>
        </p:spPr>
        <p:txBody>
          <a:bodyPr/>
          <a:lstStyle/>
          <a:p>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8" name="Content Placeholder">
            <a:extLst>
              <a:ext uri="{FF2B5EF4-FFF2-40B4-BE49-F238E27FC236}">
                <a16:creationId xmlns:a16="http://schemas.microsoft.com/office/drawing/2014/main" id="{6FD2B68E-4104-4070-9CE0-0638965F8E52}"/>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573EC092-6BED-AEAE-D11B-053D1921C92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970791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4" name="Date Placeholder 3">
            <a:extLst>
              <a:ext uri="{FF2B5EF4-FFF2-40B4-BE49-F238E27FC236}">
                <a16:creationId xmlns:a16="http://schemas.microsoft.com/office/drawing/2014/main" id="{E1DBF4A0-0A8E-A69B-DD4F-B7C16E0296E0}"/>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p>
        </p:txBody>
      </p:sp>
    </p:spTree>
    <p:extLst>
      <p:ext uri="{BB962C8B-B14F-4D97-AF65-F5344CB8AC3E}">
        <p14:creationId xmlns:p14="http://schemas.microsoft.com/office/powerpoint/2010/main" val="12458094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anel and 4X charts">
    <p:spTree>
      <p:nvGrpSpPr>
        <p:cNvPr id="1" name=""/>
        <p:cNvGrpSpPr/>
        <p:nvPr/>
      </p:nvGrpSpPr>
      <p:grpSpPr>
        <a:xfrm>
          <a:off x="0" y="0"/>
          <a:ext cx="0" cy="0"/>
          <a:chOff x="0" y="0"/>
          <a:chExt cx="0" cy="0"/>
        </a:xfrm>
      </p:grpSpPr>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241800" y="1285875"/>
            <a:ext cx="3606524" cy="2143125"/>
          </a:xfrm>
        </p:spPr>
        <p:txBody>
          <a:bodyPr/>
          <a:lstStyle/>
          <a:p>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14" name="Chart Placeholder 24">
            <a:extLst>
              <a:ext uri="{FF2B5EF4-FFF2-40B4-BE49-F238E27FC236}">
                <a16:creationId xmlns:a16="http://schemas.microsoft.com/office/drawing/2014/main" id="{5BE4D5EC-2FA0-4472-9A97-F8E8524C39CC}"/>
              </a:ext>
            </a:extLst>
          </p:cNvPr>
          <p:cNvSpPr>
            <a:spLocks noGrp="1"/>
          </p:cNvSpPr>
          <p:nvPr>
            <p:ph type="chart" sz="quarter" idx="20"/>
          </p:nvPr>
        </p:nvSpPr>
        <p:spPr>
          <a:xfrm>
            <a:off x="8075113" y="1285875"/>
            <a:ext cx="3606524" cy="2143125"/>
          </a:xfrm>
        </p:spPr>
        <p:txBody>
          <a:bodyPr/>
          <a:lstStyle/>
          <a:p>
            <a:endParaRPr lang="en-GB"/>
          </a:p>
        </p:txBody>
      </p:sp>
      <p:sp>
        <p:nvSpPr>
          <p:cNvPr id="15" name="Chart Placeholder 24">
            <a:extLst>
              <a:ext uri="{FF2B5EF4-FFF2-40B4-BE49-F238E27FC236}">
                <a16:creationId xmlns:a16="http://schemas.microsoft.com/office/drawing/2014/main" id="{048E351A-499E-4623-837D-D0964216476E}"/>
              </a:ext>
            </a:extLst>
          </p:cNvPr>
          <p:cNvSpPr>
            <a:spLocks noGrp="1"/>
          </p:cNvSpPr>
          <p:nvPr>
            <p:ph type="chart" sz="quarter" idx="21"/>
          </p:nvPr>
        </p:nvSpPr>
        <p:spPr>
          <a:xfrm>
            <a:off x="4241800" y="3775075"/>
            <a:ext cx="3606524" cy="2143125"/>
          </a:xfrm>
        </p:spPr>
        <p:txBody>
          <a:bodyPr/>
          <a:lstStyle/>
          <a:p>
            <a:endParaRPr lang="en-GB"/>
          </a:p>
        </p:txBody>
      </p:sp>
      <p:sp>
        <p:nvSpPr>
          <p:cNvPr id="16" name="Chart Placeholder 24">
            <a:extLst>
              <a:ext uri="{FF2B5EF4-FFF2-40B4-BE49-F238E27FC236}">
                <a16:creationId xmlns:a16="http://schemas.microsoft.com/office/drawing/2014/main" id="{2F8721F9-54F4-4F81-BBF9-DCF522DDB729}"/>
              </a:ext>
            </a:extLst>
          </p:cNvPr>
          <p:cNvSpPr>
            <a:spLocks noGrp="1"/>
          </p:cNvSpPr>
          <p:nvPr>
            <p:ph type="chart" sz="quarter" idx="22"/>
          </p:nvPr>
        </p:nvSpPr>
        <p:spPr>
          <a:xfrm>
            <a:off x="8075113" y="3775075"/>
            <a:ext cx="3606524" cy="2143125"/>
          </a:xfrm>
        </p:spPr>
        <p:txBody>
          <a:bodyPr/>
          <a:lstStyle/>
          <a:p>
            <a:endParaRPr lang="en-GB"/>
          </a:p>
        </p:txBody>
      </p:sp>
      <p:sp>
        <p:nvSpPr>
          <p:cNvPr id="13" name="Text Placeholder 14">
            <a:extLst>
              <a:ext uri="{FF2B5EF4-FFF2-40B4-BE49-F238E27FC236}">
                <a16:creationId xmlns:a16="http://schemas.microsoft.com/office/drawing/2014/main" id="{D95CB480-FA4D-4A80-B876-50A527906C45}"/>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5" name="Date Placeholder 3">
            <a:extLst>
              <a:ext uri="{FF2B5EF4-FFF2-40B4-BE49-F238E27FC236}">
                <a16:creationId xmlns:a16="http://schemas.microsoft.com/office/drawing/2014/main" id="{E803CE27-01AA-EAA0-4EE9-5E02BA42238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0075735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a:p>
        </p:txBody>
      </p:sp>
      <p:sp>
        <p:nvSpPr>
          <p:cNvPr id="4" name="Date Placeholder 3">
            <a:extLst>
              <a:ext uri="{FF2B5EF4-FFF2-40B4-BE49-F238E27FC236}">
                <a16:creationId xmlns:a16="http://schemas.microsoft.com/office/drawing/2014/main" id="{82E8F1BB-AB3B-4458-FF3F-198C7F71244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816044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3E9054-9FB9-45F0-869B-73EB0045CF59}"/>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ED81880-DB1A-476D-9085-26CDC8C6343B}"/>
              </a:ext>
            </a:extLst>
          </p:cNvPr>
          <p:cNvSpPr>
            <a:spLocks noGrp="1"/>
          </p:cNvSpPr>
          <p:nvPr>
            <p:ph sz="half" idx="2" hasCustomPrompt="1"/>
          </p:nvPr>
        </p:nvSpPr>
        <p:spPr>
          <a:xfrm>
            <a:off x="509588" y="1945955"/>
            <a:ext cx="5157787"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9CD6968-EAEF-4260-ACAC-21B55550B4D0}"/>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3323992-3E94-44DF-9264-8F98B6C3E03B}"/>
              </a:ext>
            </a:extLst>
          </p:cNvPr>
          <p:cNvSpPr>
            <a:spLocks noGrp="1"/>
          </p:cNvSpPr>
          <p:nvPr>
            <p:ph sz="quarter" idx="4" hasCustomPrompt="1"/>
          </p:nvPr>
        </p:nvSpPr>
        <p:spPr>
          <a:xfrm>
            <a:off x="6346068" y="1945955"/>
            <a:ext cx="5183188"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a:t>Click to edit master title style</a:t>
            </a:r>
            <a:endParaRPr lang="en-GB"/>
          </a:p>
        </p:txBody>
      </p:sp>
      <p:sp>
        <p:nvSpPr>
          <p:cNvPr id="2" name="Date Placeholder 3">
            <a:extLst>
              <a:ext uri="{FF2B5EF4-FFF2-40B4-BE49-F238E27FC236}">
                <a16:creationId xmlns:a16="http://schemas.microsoft.com/office/drawing/2014/main" id="{F0C22BF8-DD81-BB00-8C8E-850B4F65E618}"/>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7354744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E5094ACA-C110-99BD-4DAA-BCEE306BA67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4321971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A23E7DDF-6B1E-4F86-4C71-CA45D0A6E97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304943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1B5C44-C67A-1ED7-95C1-9EFB9402C0C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8724731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6AC3B1A4-D004-AC76-A6E4-88AA154DF376}"/>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263863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8C5EF183-589D-D07F-FAA8-0E5D3856473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9419651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a:t>Click to edit </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255BE644-6973-D742-B279-678110263B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F782F39F-A844-196C-724F-D198E6F077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4" name="Date Placeholder 3">
            <a:extLst>
              <a:ext uri="{FF2B5EF4-FFF2-40B4-BE49-F238E27FC236}">
                <a16:creationId xmlns:a16="http://schemas.microsoft.com/office/drawing/2014/main" id="{0D5429AD-0E64-014C-A3BB-ED7A4FD305A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7254304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3">
            <a:extLst>
              <a:ext uri="{FF2B5EF4-FFF2-40B4-BE49-F238E27FC236}">
                <a16:creationId xmlns:a16="http://schemas.microsoft.com/office/drawing/2014/main" id="{1C4D0552-7ADD-0C36-42FE-2E3D51A37CD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F41BD73-406E-E2FF-B6DD-093F612368F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3130181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a:t>Click to edit master text styles</a:t>
            </a:r>
          </a:p>
          <a:p>
            <a:pPr lvl="0"/>
            <a:r>
              <a:rPr lang="en-US"/>
              <a:t>Second level</a:t>
            </a:r>
          </a:p>
          <a:p>
            <a:pPr lvl="0"/>
            <a:r>
              <a:rPr lang="en-US"/>
              <a:t>Third level</a:t>
            </a:r>
          </a:p>
          <a:p>
            <a:pPr lvl="0"/>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4" name="Date Placeholder 3">
            <a:extLst>
              <a:ext uri="{FF2B5EF4-FFF2-40B4-BE49-F238E27FC236}">
                <a16:creationId xmlns:a16="http://schemas.microsoft.com/office/drawing/2014/main" id="{F99C3711-77FF-1002-2910-D3EED9DDD65C}"/>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6475042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19F0D95C-E12E-4BB9-8E76-EB451DFE579F}"/>
              </a:ext>
            </a:extLst>
          </p:cNvPr>
          <p:cNvSpPr>
            <a:spLocks noGrp="1"/>
          </p:cNvSpPr>
          <p:nvPr>
            <p:ph type="dt" sz="half" idx="10"/>
          </p:nvPr>
        </p:nvSpPr>
        <p:spPr/>
        <p:txBody>
          <a:bodyPr/>
          <a:lstStyle>
            <a:lvl1pPr>
              <a:defRPr lang="en-US" b="0" i="0" u="none" strike="noStrike" smtClean="0">
                <a:effectLst/>
              </a:defRPr>
            </a:lvl1pPr>
          </a:lstStyle>
          <a:p>
            <a:r>
              <a:rPr lang="en-US"/>
              <a:t>© 2024 Thrivent Charitable Impact &amp; Investing® | All rights reserved. Do not distribute without authorization.</a:t>
            </a:r>
          </a:p>
        </p:txBody>
      </p:sp>
      <p:sp>
        <p:nvSpPr>
          <p:cNvPr id="4" name="Footer Placeholder 3">
            <a:extLst>
              <a:ext uri="{FF2B5EF4-FFF2-40B4-BE49-F238E27FC236}">
                <a16:creationId xmlns:a16="http://schemas.microsoft.com/office/drawing/2014/main" id="{0FCE3F8A-C034-4B8F-A176-BC4C7C05D22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Tree>
    <p:extLst>
      <p:ext uri="{BB962C8B-B14F-4D97-AF65-F5344CB8AC3E}">
        <p14:creationId xmlns:p14="http://schemas.microsoft.com/office/powerpoint/2010/main" val="19228963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FB88C5AA-57FC-434C-8ADA-E85A78F9DE7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131476AF-78BC-FF24-1C21-36204A65F9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5" name="Date Placeholder 3">
            <a:extLst>
              <a:ext uri="{FF2B5EF4-FFF2-40B4-BE49-F238E27FC236}">
                <a16:creationId xmlns:a16="http://schemas.microsoft.com/office/drawing/2014/main" id="{BDF9A860-F835-D6CC-49E3-08E0E66C75E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2194956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8CF227FB-96F0-2C47-A3B7-67091A388F2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6062713A-9129-526C-4085-0EE6EFF894DE}"/>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28">
            <a:extLst>
              <a:ext uri="{FF2B5EF4-FFF2-40B4-BE49-F238E27FC236}">
                <a16:creationId xmlns:a16="http://schemas.microsoft.com/office/drawing/2014/main" id="{11EDF9A7-04D6-1DB0-51C6-D40765CD971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676734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5" name="Date Placeholder 28">
            <a:extLst>
              <a:ext uri="{FF2B5EF4-FFF2-40B4-BE49-F238E27FC236}">
                <a16:creationId xmlns:a16="http://schemas.microsoft.com/office/drawing/2014/main" id="{704EBD40-DEE3-17B6-80DA-27A7F8E5755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4519966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a:t>Click to edit master text styles</a:t>
            </a:r>
          </a:p>
          <a:p>
            <a:pPr lvl="0"/>
            <a:r>
              <a:rPr lang="en-US"/>
              <a:t>Second level</a:t>
            </a:r>
          </a:p>
          <a:p>
            <a:pPr lvl="0"/>
            <a:r>
              <a:rPr lang="en-US"/>
              <a:t>Third level</a:t>
            </a:r>
          </a:p>
          <a:p>
            <a:pPr lvl="0"/>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5" name="Date Placeholder 28">
            <a:extLst>
              <a:ext uri="{FF2B5EF4-FFF2-40B4-BE49-F238E27FC236}">
                <a16:creationId xmlns:a16="http://schemas.microsoft.com/office/drawing/2014/main" id="{C3528E1A-91BB-72AA-7B4D-679DDE5FE3C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2636043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8">
            <a:extLst>
              <a:ext uri="{FF2B5EF4-FFF2-40B4-BE49-F238E27FC236}">
                <a16:creationId xmlns:a16="http://schemas.microsoft.com/office/drawing/2014/main" id="{1D6F7963-823D-073B-7BD8-BA39BA19D38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58361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Date Placeholder 28">
            <a:extLst>
              <a:ext uri="{FF2B5EF4-FFF2-40B4-BE49-F238E27FC236}">
                <a16:creationId xmlns:a16="http://schemas.microsoft.com/office/drawing/2014/main" id="{32B100AF-8050-7FA2-837D-3A59AB0275F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1043403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 name="Date Placeholder 28">
            <a:extLst>
              <a:ext uri="{FF2B5EF4-FFF2-40B4-BE49-F238E27FC236}">
                <a16:creationId xmlns:a16="http://schemas.microsoft.com/office/drawing/2014/main" id="{948761AB-A960-1F4C-8C07-A5631A41AB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3835452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2" y="1289054"/>
            <a:ext cx="1005840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44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endParaRPr lang="en-US" sz="4400"/>
          </a:p>
          <a:p>
            <a:pPr lvl="1"/>
            <a:r>
              <a:rPr lang="en-US"/>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a:t>Click to edit master title style</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7940569-858A-1576-E4B9-FB00B1DB6E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3646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3ACEC61F-8E5D-BFDD-FF42-49845FCB72B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14841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7A0172DF-5758-E883-784A-63B4EE5C612D}"/>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41737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846948"/>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1288919"/>
            <a:ext cx="11167287" cy="4890423"/>
          </a:xfrm>
        </p:spPr>
        <p:txBody>
          <a:bodyPr/>
          <a:lstStyle>
            <a:lvl1pPr>
              <a:defRPr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58C44A2-A4AA-06B1-5B27-6571C1844F8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1124559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CF79BF8-D8FB-1D1F-2B53-67838839BE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592863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745A71AB-BE70-024C-EA12-F7A7C8DF580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09432878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9194882C-FDB0-7273-A564-AA2BF0DACA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5090493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4BEFB882-769C-614C-6175-7A0BCBB6418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4113751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28">
            <a:extLst>
              <a:ext uri="{FF2B5EF4-FFF2-40B4-BE49-F238E27FC236}">
                <a16:creationId xmlns:a16="http://schemas.microsoft.com/office/drawing/2014/main" id="{324609D0-073F-5F10-94A2-4C0BF80C01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304465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055C318E-C347-4B66-16E8-CECFF6838BB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181008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FAA06776-3A4E-E2E2-A137-AB1EBAAEFFEB}"/>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201974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b="0"/>
            </a:lvl1pPr>
            <a:lvl2pPr>
              <a:defRPr sz="18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AB9F6985-A129-6F02-503A-DCDAEFA727F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766201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0"/>
            </a:lvl1pPr>
            <a:lvl2pPr>
              <a:defRPr/>
            </a:lvl2pPr>
          </a:lstStyle>
          <a:p>
            <a:pPr lvl="0"/>
            <a:r>
              <a:rPr lang="en-US"/>
              <a:t>Click to edit master styles</a:t>
            </a:r>
          </a:p>
          <a:p>
            <a:pPr lvl="1"/>
            <a:r>
              <a:rPr lang="en-US"/>
              <a:t>Second level text</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CE5503E1-05A7-105C-48EF-DA3760B7F0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245217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2F63C8FD-5081-D76A-BABD-D3883D1A12E1}"/>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7401631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8">
            <a:extLst>
              <a:ext uri="{FF2B5EF4-FFF2-40B4-BE49-F238E27FC236}">
                <a16:creationId xmlns:a16="http://schemas.microsoft.com/office/drawing/2014/main" id="{B7E48F52-5DD8-3D3D-D1F6-18F160901E18}"/>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777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8">
            <a:extLst>
              <a:ext uri="{FF2B5EF4-FFF2-40B4-BE49-F238E27FC236}">
                <a16:creationId xmlns:a16="http://schemas.microsoft.com/office/drawing/2014/main" id="{42BAD333-ECAB-5D65-1D7E-8CCF81AE7E7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328576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3" name="Date Placeholder 28">
            <a:extLst>
              <a:ext uri="{FF2B5EF4-FFF2-40B4-BE49-F238E27FC236}">
                <a16:creationId xmlns:a16="http://schemas.microsoft.com/office/drawing/2014/main" id="{147D1196-2C1B-AC7F-A99B-B6A4B78DEDE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1151568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a:t>Click to edit master text styles</a:t>
            </a:r>
          </a:p>
          <a:p>
            <a:pPr lvl="1"/>
            <a:r>
              <a:rPr lang="en-US"/>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a:t>Click to edit master text styles</a:t>
            </a:r>
          </a:p>
          <a:p>
            <a:pPr lvl="1"/>
            <a:r>
              <a:rPr lang="en-US"/>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a:t>Click to edit master text styles</a:t>
            </a:r>
          </a:p>
          <a:p>
            <a:pPr lvl="1"/>
            <a:r>
              <a:rPr lang="en-US"/>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a:t>Click to edit master text styles</a:t>
            </a:r>
          </a:p>
          <a:p>
            <a:pPr lvl="1"/>
            <a:r>
              <a:rPr lang="en-US"/>
              <a:t>Second level</a:t>
            </a:r>
          </a:p>
        </p:txBody>
      </p:sp>
      <p:sp>
        <p:nvSpPr>
          <p:cNvPr id="3" name="Date Placeholder 28">
            <a:extLst>
              <a:ext uri="{FF2B5EF4-FFF2-40B4-BE49-F238E27FC236}">
                <a16:creationId xmlns:a16="http://schemas.microsoft.com/office/drawing/2014/main" id="{6CED9FFF-7C3C-AF39-B7AD-E27F90DF04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6569255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3" name="Date Placeholder 28">
            <a:extLst>
              <a:ext uri="{FF2B5EF4-FFF2-40B4-BE49-F238E27FC236}">
                <a16:creationId xmlns:a16="http://schemas.microsoft.com/office/drawing/2014/main" id="{CEA6EDF7-0730-94F0-1AB5-33E2BF3AAA6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40636479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 name="Date Placeholder 28">
            <a:extLst>
              <a:ext uri="{FF2B5EF4-FFF2-40B4-BE49-F238E27FC236}">
                <a16:creationId xmlns:a16="http://schemas.microsoft.com/office/drawing/2014/main" id="{F8EBBD03-52AB-CF59-EAD0-7B349BACF11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6734294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A8318201-02A9-48D2-A9FF-BD6B294BD1C1}"/>
              </a:ext>
            </a:extLst>
          </p:cNvPr>
          <p:cNvSpPr>
            <a:spLocks noGrp="1"/>
          </p:cNvSpPr>
          <p:nvPr>
            <p:ph type="chart" sz="quarter" idx="13"/>
          </p:nvPr>
        </p:nvSpPr>
        <p:spPr>
          <a:xfrm>
            <a:off x="6329363" y="520700"/>
            <a:ext cx="2468562" cy="2641600"/>
          </a:xfrm>
        </p:spPr>
        <p:txBody>
          <a:bodyPr/>
          <a:lstStyle/>
          <a:p>
            <a:endParaRPr lang="en-GB"/>
          </a:p>
        </p:txBody>
      </p:sp>
      <p:sp>
        <p:nvSpPr>
          <p:cNvPr id="16" name="Chart Placeholder 9">
            <a:extLst>
              <a:ext uri="{FF2B5EF4-FFF2-40B4-BE49-F238E27FC236}">
                <a16:creationId xmlns:a16="http://schemas.microsoft.com/office/drawing/2014/main" id="{8ABF3823-0C43-457B-B096-44D77822FBB2}"/>
              </a:ext>
            </a:extLst>
          </p:cNvPr>
          <p:cNvSpPr>
            <a:spLocks noGrp="1"/>
          </p:cNvSpPr>
          <p:nvPr>
            <p:ph type="chart" sz="quarter" idx="14"/>
          </p:nvPr>
        </p:nvSpPr>
        <p:spPr>
          <a:xfrm>
            <a:off x="9288463" y="520700"/>
            <a:ext cx="2468562" cy="2641600"/>
          </a:xfrm>
        </p:spPr>
        <p:txBody>
          <a:bodyPr/>
          <a:lstStyle/>
          <a:p>
            <a:endParaRPr lang="en-GB"/>
          </a:p>
        </p:txBody>
      </p:sp>
      <p:sp>
        <p:nvSpPr>
          <p:cNvPr id="17" name="Chart Placeholder 9">
            <a:extLst>
              <a:ext uri="{FF2B5EF4-FFF2-40B4-BE49-F238E27FC236}">
                <a16:creationId xmlns:a16="http://schemas.microsoft.com/office/drawing/2014/main" id="{ECD3C54B-8CDC-4A48-8FC3-9C39BB31930F}"/>
              </a:ext>
            </a:extLst>
          </p:cNvPr>
          <p:cNvSpPr>
            <a:spLocks noGrp="1"/>
          </p:cNvSpPr>
          <p:nvPr>
            <p:ph type="chart" sz="quarter" idx="15"/>
          </p:nvPr>
        </p:nvSpPr>
        <p:spPr>
          <a:xfrm>
            <a:off x="6329363" y="3379305"/>
            <a:ext cx="2468562" cy="2641600"/>
          </a:xfrm>
        </p:spPr>
        <p:txBody>
          <a:bodyPr/>
          <a:lstStyle/>
          <a:p>
            <a:endParaRPr lang="en-GB"/>
          </a:p>
        </p:txBody>
      </p:sp>
      <p:sp>
        <p:nvSpPr>
          <p:cNvPr id="18" name="Chart Placeholder 9">
            <a:extLst>
              <a:ext uri="{FF2B5EF4-FFF2-40B4-BE49-F238E27FC236}">
                <a16:creationId xmlns:a16="http://schemas.microsoft.com/office/drawing/2014/main" id="{EEF798DF-C256-41F1-B8EA-1E5927D690AF}"/>
              </a:ext>
            </a:extLst>
          </p:cNvPr>
          <p:cNvSpPr>
            <a:spLocks noGrp="1"/>
          </p:cNvSpPr>
          <p:nvPr>
            <p:ph type="chart" sz="quarter" idx="16"/>
          </p:nvPr>
        </p:nvSpPr>
        <p:spPr>
          <a:xfrm>
            <a:off x="9288463" y="3379305"/>
            <a:ext cx="2468562" cy="2641600"/>
          </a:xfrm>
        </p:spPr>
        <p:txBody>
          <a:bodyPr/>
          <a:lstStyle/>
          <a:p>
            <a:endParaRPr lang="en-GB"/>
          </a:p>
        </p:txBody>
      </p:sp>
      <p:sp>
        <p:nvSpPr>
          <p:cNvPr id="19" name="Text Placeholder 14">
            <a:extLst>
              <a:ext uri="{FF2B5EF4-FFF2-40B4-BE49-F238E27FC236}">
                <a16:creationId xmlns:a16="http://schemas.microsoft.com/office/drawing/2014/main" id="{7F787E1E-3243-4B6B-8E05-DB835B7B10DA}"/>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28">
            <a:extLst>
              <a:ext uri="{FF2B5EF4-FFF2-40B4-BE49-F238E27FC236}">
                <a16:creationId xmlns:a16="http://schemas.microsoft.com/office/drawing/2014/main" id="{69D2C8B6-2FBB-6FD3-3FF5-EF85F2BA5F2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185724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311399"/>
            <a:ext cx="5585637" cy="3611563"/>
          </a:xfrm>
        </p:spPr>
        <p:txBody>
          <a:bodyPr/>
          <a:lstStyle/>
          <a:p>
            <a:endParaRPr lang="en-GB"/>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311400"/>
            <a:ext cx="5076826" cy="3611563"/>
          </a:xfrm>
        </p:spPr>
        <p:txBody>
          <a:bodyPr/>
          <a:lstStyle/>
          <a:p>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28">
            <a:extLst>
              <a:ext uri="{FF2B5EF4-FFF2-40B4-BE49-F238E27FC236}">
                <a16:creationId xmlns:a16="http://schemas.microsoft.com/office/drawing/2014/main" id="{7E6433C8-46C2-9DDC-C790-EBC1F1732E3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4740141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1824634"/>
            <a:ext cx="5341163" cy="4098328"/>
          </a:xfrm>
        </p:spPr>
        <p:txBody>
          <a:bodyPr/>
          <a:lstStyle/>
          <a:p>
            <a:endParaRPr lang="en-GB"/>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40477" y="1824635"/>
            <a:ext cx="5341936" cy="4098328"/>
          </a:xfrm>
        </p:spPr>
        <p:txBody>
          <a:bodyPr/>
          <a:lstStyle/>
          <a:p>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1" name="Content Placeholder 2">
            <a:extLst>
              <a:ext uri="{FF2B5EF4-FFF2-40B4-BE49-F238E27FC236}">
                <a16:creationId xmlns:a16="http://schemas.microsoft.com/office/drawing/2014/main" id="{CAC97B18-DF04-4AC4-A777-D1B1F1D7228E}"/>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3" name="Content Placeholder 2">
            <a:extLst>
              <a:ext uri="{FF2B5EF4-FFF2-40B4-BE49-F238E27FC236}">
                <a16:creationId xmlns:a16="http://schemas.microsoft.com/office/drawing/2014/main" id="{0945D252-4D4C-45B6-9E3F-19C1C5A35E14}"/>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2" name="Date Placeholder 28">
            <a:extLst>
              <a:ext uri="{FF2B5EF4-FFF2-40B4-BE49-F238E27FC236}">
                <a16:creationId xmlns:a16="http://schemas.microsoft.com/office/drawing/2014/main" id="{A936940E-513E-633D-8C60-E6256446467A}"/>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88719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3" name="Text Placeholder 14">
            <a:extLst>
              <a:ext uri="{FF2B5EF4-FFF2-40B4-BE49-F238E27FC236}">
                <a16:creationId xmlns:a16="http://schemas.microsoft.com/office/drawing/2014/main" id="{16371E81-1828-48E7-8EDB-46690008D77D}"/>
              </a:ext>
            </a:extLst>
          </p:cNvPr>
          <p:cNvSpPr>
            <a:spLocks noGrp="1"/>
          </p:cNvSpPr>
          <p:nvPr>
            <p:ph type="body" sz="quarter" idx="20"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7" name="Chart Placeholder 24">
            <a:extLst>
              <a:ext uri="{FF2B5EF4-FFF2-40B4-BE49-F238E27FC236}">
                <a16:creationId xmlns:a16="http://schemas.microsoft.com/office/drawing/2014/main" id="{F7073B30-0D03-4843-A194-4B39010E4CCE}"/>
              </a:ext>
            </a:extLst>
          </p:cNvPr>
          <p:cNvSpPr>
            <a:spLocks noGrp="1"/>
          </p:cNvSpPr>
          <p:nvPr>
            <p:ph type="chart" sz="quarter" idx="13"/>
          </p:nvPr>
        </p:nvSpPr>
        <p:spPr>
          <a:xfrm>
            <a:off x="4677047" y="1285875"/>
            <a:ext cx="7005365" cy="4005263"/>
          </a:xfrm>
        </p:spPr>
        <p:txBody>
          <a:bodyPr/>
          <a:lstStyle/>
          <a:p>
            <a:endParaRPr lang="en-GB"/>
          </a:p>
        </p:txBody>
      </p:sp>
      <p:sp>
        <p:nvSpPr>
          <p:cNvPr id="8" name="Content Placeholder">
            <a:extLst>
              <a:ext uri="{FF2B5EF4-FFF2-40B4-BE49-F238E27FC236}">
                <a16:creationId xmlns:a16="http://schemas.microsoft.com/office/drawing/2014/main" id="{4C50038D-204B-41E5-BBC3-1CE85BF84596}"/>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Date Placeholder 28">
            <a:extLst>
              <a:ext uri="{FF2B5EF4-FFF2-40B4-BE49-F238E27FC236}">
                <a16:creationId xmlns:a16="http://schemas.microsoft.com/office/drawing/2014/main" id="{4B4BBBD0-D858-2605-CFFD-7A1C39E1BA8E}"/>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223677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21" name="Date Placeholder 3">
            <a:extLst>
              <a:ext uri="{FF2B5EF4-FFF2-40B4-BE49-F238E27FC236}">
                <a16:creationId xmlns:a16="http://schemas.microsoft.com/office/drawing/2014/main" id="{3183B6EC-A9AE-EB4B-865E-12386C86F899}"/>
              </a:ext>
            </a:extLst>
          </p:cNvPr>
          <p:cNvSpPr>
            <a:spLocks noGrp="1"/>
          </p:cNvSpPr>
          <p:nvPr>
            <p:ph type="dt" sz="half" idx="2"/>
          </p:nvPr>
        </p:nvSpPr>
        <p:spPr>
          <a:xfrm>
            <a:off x="510360" y="6483946"/>
            <a:ext cx="5466927"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8116054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7" name="Chart Placeholder 24">
            <a:extLst>
              <a:ext uri="{FF2B5EF4-FFF2-40B4-BE49-F238E27FC236}">
                <a16:creationId xmlns:a16="http://schemas.microsoft.com/office/drawing/2014/main" id="{09FDFFC4-9886-4D83-B10C-1B02498347DE}"/>
              </a:ext>
            </a:extLst>
          </p:cNvPr>
          <p:cNvSpPr>
            <a:spLocks noGrp="1"/>
          </p:cNvSpPr>
          <p:nvPr>
            <p:ph type="chart" sz="quarter" idx="13"/>
          </p:nvPr>
        </p:nvSpPr>
        <p:spPr>
          <a:xfrm>
            <a:off x="4241800" y="1285875"/>
            <a:ext cx="3606524" cy="2143125"/>
          </a:xfrm>
        </p:spPr>
        <p:txBody>
          <a:bodyPr/>
          <a:lstStyle/>
          <a:p>
            <a:endParaRPr lang="en-GB"/>
          </a:p>
        </p:txBody>
      </p:sp>
      <p:sp>
        <p:nvSpPr>
          <p:cNvPr id="18" name="Content Placeholder">
            <a:extLst>
              <a:ext uri="{FF2B5EF4-FFF2-40B4-BE49-F238E27FC236}">
                <a16:creationId xmlns:a16="http://schemas.microsoft.com/office/drawing/2014/main" id="{6CA8BCEB-30A5-42A1-9608-72F6AA86BDA7}"/>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Chart Placeholder 24">
            <a:extLst>
              <a:ext uri="{FF2B5EF4-FFF2-40B4-BE49-F238E27FC236}">
                <a16:creationId xmlns:a16="http://schemas.microsoft.com/office/drawing/2014/main" id="{C05632CA-334A-41F1-A35F-052C5DD10B7E}"/>
              </a:ext>
            </a:extLst>
          </p:cNvPr>
          <p:cNvSpPr>
            <a:spLocks noGrp="1"/>
          </p:cNvSpPr>
          <p:nvPr>
            <p:ph type="chart" sz="quarter" idx="20"/>
          </p:nvPr>
        </p:nvSpPr>
        <p:spPr>
          <a:xfrm>
            <a:off x="8075113" y="1285875"/>
            <a:ext cx="3606524" cy="2143125"/>
          </a:xfrm>
        </p:spPr>
        <p:txBody>
          <a:bodyPr/>
          <a:lstStyle/>
          <a:p>
            <a:endParaRPr lang="en-GB"/>
          </a:p>
        </p:txBody>
      </p:sp>
      <p:sp>
        <p:nvSpPr>
          <p:cNvPr id="12" name="Chart Placeholder 24">
            <a:extLst>
              <a:ext uri="{FF2B5EF4-FFF2-40B4-BE49-F238E27FC236}">
                <a16:creationId xmlns:a16="http://schemas.microsoft.com/office/drawing/2014/main" id="{D10FFDBA-779A-453B-810C-87AE8AE949C4}"/>
              </a:ext>
            </a:extLst>
          </p:cNvPr>
          <p:cNvSpPr>
            <a:spLocks noGrp="1"/>
          </p:cNvSpPr>
          <p:nvPr>
            <p:ph type="chart" sz="quarter" idx="21"/>
          </p:nvPr>
        </p:nvSpPr>
        <p:spPr>
          <a:xfrm>
            <a:off x="4241800" y="3775075"/>
            <a:ext cx="3606524" cy="2143125"/>
          </a:xfrm>
        </p:spPr>
        <p:txBody>
          <a:bodyPr/>
          <a:lstStyle/>
          <a:p>
            <a:endParaRPr lang="en-GB"/>
          </a:p>
        </p:txBody>
      </p:sp>
      <p:sp>
        <p:nvSpPr>
          <p:cNvPr id="14" name="Chart Placeholder 24">
            <a:extLst>
              <a:ext uri="{FF2B5EF4-FFF2-40B4-BE49-F238E27FC236}">
                <a16:creationId xmlns:a16="http://schemas.microsoft.com/office/drawing/2014/main" id="{95EA78CA-E696-41A0-AA8B-312C7B818530}"/>
              </a:ext>
            </a:extLst>
          </p:cNvPr>
          <p:cNvSpPr>
            <a:spLocks noGrp="1"/>
          </p:cNvSpPr>
          <p:nvPr>
            <p:ph type="chart" sz="quarter" idx="22"/>
          </p:nvPr>
        </p:nvSpPr>
        <p:spPr>
          <a:xfrm>
            <a:off x="8075113" y="3775075"/>
            <a:ext cx="3606524" cy="2143125"/>
          </a:xfrm>
        </p:spPr>
        <p:txBody>
          <a:bodyPr/>
          <a:lstStyle/>
          <a:p>
            <a:endParaRPr lang="en-GB"/>
          </a:p>
        </p:txBody>
      </p:sp>
      <p:sp>
        <p:nvSpPr>
          <p:cNvPr id="15" name="Text Placeholder 14">
            <a:extLst>
              <a:ext uri="{FF2B5EF4-FFF2-40B4-BE49-F238E27FC236}">
                <a16:creationId xmlns:a16="http://schemas.microsoft.com/office/drawing/2014/main" id="{45ABE435-97C1-43C7-90E8-C38A9F31061F}"/>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 name="Date Placeholder 28">
            <a:extLst>
              <a:ext uri="{FF2B5EF4-FFF2-40B4-BE49-F238E27FC236}">
                <a16:creationId xmlns:a16="http://schemas.microsoft.com/office/drawing/2014/main" id="{F1ACE751-750D-61BE-6E23-4E5282424BD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3635858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a:p>
        </p:txBody>
      </p:sp>
      <p:sp>
        <p:nvSpPr>
          <p:cNvPr id="4" name="Date Placeholder 28">
            <a:extLst>
              <a:ext uri="{FF2B5EF4-FFF2-40B4-BE49-F238E27FC236}">
                <a16:creationId xmlns:a16="http://schemas.microsoft.com/office/drawing/2014/main" id="{94370218-0193-AF69-3B4D-E3A2813834A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86819621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a:t>Click to edit master title style</a:t>
            </a:r>
            <a:endParaRPr lang="en-GB"/>
          </a:p>
        </p:txBody>
      </p:sp>
      <p:sp>
        <p:nvSpPr>
          <p:cNvPr id="11" name="Text Placeholder 2">
            <a:extLst>
              <a:ext uri="{FF2B5EF4-FFF2-40B4-BE49-F238E27FC236}">
                <a16:creationId xmlns:a16="http://schemas.microsoft.com/office/drawing/2014/main" id="{D6EF099D-9AEB-410F-B549-0FF195C09DE8}"/>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a:extLst>
              <a:ext uri="{FF2B5EF4-FFF2-40B4-BE49-F238E27FC236}">
                <a16:creationId xmlns:a16="http://schemas.microsoft.com/office/drawing/2014/main" id="{F5DA4E17-3449-475F-A23F-5456710B3BF7}"/>
              </a:ext>
            </a:extLst>
          </p:cNvPr>
          <p:cNvSpPr>
            <a:spLocks noGrp="1"/>
          </p:cNvSpPr>
          <p:nvPr>
            <p:ph sz="half" idx="2" hasCustomPrompt="1"/>
          </p:nvPr>
        </p:nvSpPr>
        <p:spPr>
          <a:xfrm>
            <a:off x="509588" y="1945955"/>
            <a:ext cx="5157787"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Text Placeholder 4">
            <a:extLst>
              <a:ext uri="{FF2B5EF4-FFF2-40B4-BE49-F238E27FC236}">
                <a16:creationId xmlns:a16="http://schemas.microsoft.com/office/drawing/2014/main" id="{D68707C7-8F12-4AFD-8410-5360DE0BACAC}"/>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4" name="Content Placeholder 5">
            <a:extLst>
              <a:ext uri="{FF2B5EF4-FFF2-40B4-BE49-F238E27FC236}">
                <a16:creationId xmlns:a16="http://schemas.microsoft.com/office/drawing/2014/main" id="{243491E7-A385-4489-A4E6-579592BAAC06}"/>
              </a:ext>
            </a:extLst>
          </p:cNvPr>
          <p:cNvSpPr>
            <a:spLocks noGrp="1"/>
          </p:cNvSpPr>
          <p:nvPr>
            <p:ph sz="quarter" idx="4" hasCustomPrompt="1"/>
          </p:nvPr>
        </p:nvSpPr>
        <p:spPr>
          <a:xfrm>
            <a:off x="6346068" y="1945955"/>
            <a:ext cx="5183188"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Date Placeholder 28">
            <a:extLst>
              <a:ext uri="{FF2B5EF4-FFF2-40B4-BE49-F238E27FC236}">
                <a16:creationId xmlns:a16="http://schemas.microsoft.com/office/drawing/2014/main" id="{54AC4140-7AFD-3C48-C3FE-735899F6137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8141418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8FE2B506-7AE6-9281-E373-277E634DFF6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35100858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076A5163-FF29-10DD-0A04-954047E460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8799255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28">
            <a:extLst>
              <a:ext uri="{FF2B5EF4-FFF2-40B4-BE49-F238E27FC236}">
                <a16:creationId xmlns:a16="http://schemas.microsoft.com/office/drawing/2014/main" id="{8C384AF4-1EE3-D185-158A-B7C0DC1F8BF9}"/>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6765640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p:txBody>
      </p:sp>
      <p:sp>
        <p:nvSpPr>
          <p:cNvPr id="4" name="Date Placeholder 28">
            <a:extLst>
              <a:ext uri="{FF2B5EF4-FFF2-40B4-BE49-F238E27FC236}">
                <a16:creationId xmlns:a16="http://schemas.microsoft.com/office/drawing/2014/main" id="{C1AF2AD0-B60B-EA92-0DC5-26378E91393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3652520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64A4F9B-544F-3ABF-D827-9F99529B593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8221111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a:t>Click to edit </a:t>
            </a:r>
            <a:endParaRPr lang="en-GB"/>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AAFEEA92-8620-E64B-A92E-2418CE81E28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386A7620-15D0-9B0A-3AD5-D73CCD3DB883}"/>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Tree>
    <p:extLst>
      <p:ext uri="{BB962C8B-B14F-4D97-AF65-F5344CB8AC3E}">
        <p14:creationId xmlns:p14="http://schemas.microsoft.com/office/powerpoint/2010/main" val="99317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28">
            <a:extLst>
              <a:ext uri="{FF2B5EF4-FFF2-40B4-BE49-F238E27FC236}">
                <a16:creationId xmlns:a16="http://schemas.microsoft.com/office/drawing/2014/main" id="{C8336301-F629-A311-2F91-7AC523894D1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40189BB-6D8C-841C-0831-535392F6523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1466019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endParaRPr lang="en-US" sz="4400"/>
          </a:p>
          <a:p>
            <a:pPr lvl="1"/>
            <a:r>
              <a:rPr lang="en-US"/>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a:t>Click to edit master title style</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Date Placeholder 3">
            <a:extLst>
              <a:ext uri="{FF2B5EF4-FFF2-40B4-BE49-F238E27FC236}">
                <a16:creationId xmlns:a16="http://schemas.microsoft.com/office/drawing/2014/main" id="{2B50E75A-17F1-4149-B24A-D419E9177B1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3044296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A8E95112-B6CA-2743-A75A-1A8CCB769C6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E39B86A3-2304-F9BB-0B32-85448E692A01}"/>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Tree>
    <p:extLst>
      <p:ext uri="{BB962C8B-B14F-4D97-AF65-F5344CB8AC3E}">
        <p14:creationId xmlns:p14="http://schemas.microsoft.com/office/powerpoint/2010/main" val="369039427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6C66107C-6889-B945-8FEB-51DFE065C41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B4FDB798-74F3-36C5-5214-6909CC564BEA}"/>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6" name="Date Placeholder 28">
            <a:extLst>
              <a:ext uri="{FF2B5EF4-FFF2-40B4-BE49-F238E27FC236}">
                <a16:creationId xmlns:a16="http://schemas.microsoft.com/office/drawing/2014/main" id="{BE0F74DB-E3F0-B59A-2003-02192350BC50}"/>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56542277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5" name="Date Placeholder 28">
            <a:extLst>
              <a:ext uri="{FF2B5EF4-FFF2-40B4-BE49-F238E27FC236}">
                <a16:creationId xmlns:a16="http://schemas.microsoft.com/office/drawing/2014/main" id="{3410A5BD-B7DE-56AB-B377-BFC57E0AD01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47367830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spcBef>
                <a:spcPts val="700"/>
              </a:spcBef>
              <a:buFont typeface="+mj-lt"/>
              <a:buNone/>
              <a:defRPr sz="2000" b="0">
                <a:solidFill>
                  <a:schemeClr val="tx1"/>
                </a:solidFill>
              </a:defRPr>
            </a:lvl3pPr>
            <a:lvl4pPr marL="0" indent="0">
              <a:spcBef>
                <a:spcPts val="700"/>
              </a:spcBef>
              <a:buFont typeface="+mj-lt"/>
              <a:buNone/>
              <a:defRPr sz="2000" b="0">
                <a:solidFill>
                  <a:schemeClr val="tx1"/>
                </a:solidFill>
              </a:defRPr>
            </a:lvl4pPr>
            <a:lvl5pPr marL="720725" indent="-273050">
              <a:defRPr sz="1800"/>
            </a:lvl5pPr>
          </a:lstStyle>
          <a:p>
            <a:pPr lvl="0"/>
            <a:r>
              <a:rPr lang="en-US"/>
              <a:t>Click to edit master text styles</a:t>
            </a:r>
          </a:p>
          <a:p>
            <a:pPr lvl="0"/>
            <a:r>
              <a:rPr lang="en-US"/>
              <a:t>Second level</a:t>
            </a:r>
          </a:p>
          <a:p>
            <a:pPr lvl="0"/>
            <a:r>
              <a:rPr lang="en-US"/>
              <a:t>Third level</a:t>
            </a:r>
          </a:p>
          <a:p>
            <a:pPr lvl="0"/>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7" name="Date Placeholder 28">
            <a:extLst>
              <a:ext uri="{FF2B5EF4-FFF2-40B4-BE49-F238E27FC236}">
                <a16:creationId xmlns:a16="http://schemas.microsoft.com/office/drawing/2014/main" id="{47DBF06B-E745-26ED-9098-CCA85CADFE4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32104234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900C6EFC-FADE-8583-7282-76E787498E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9427125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94656998-E74E-2D9B-D655-C3795A0420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045964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 name="Date Placeholder 3">
            <a:extLst>
              <a:ext uri="{FF2B5EF4-FFF2-40B4-BE49-F238E27FC236}">
                <a16:creationId xmlns:a16="http://schemas.microsoft.com/office/drawing/2014/main" id="{E29A6877-C41A-CDA3-F294-681B04A2D9B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16593235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marL="0" indent="0">
              <a:spcBef>
                <a:spcPts val="3600"/>
              </a:spcBef>
              <a:buNone/>
              <a:defRPr sz="2000">
                <a:solidFill>
                  <a:schemeClr val="accent1"/>
                </a:solidFill>
              </a:defRPr>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endParaRPr lang="en-US" sz="4400"/>
          </a:p>
          <a:p>
            <a:pPr lvl="1"/>
            <a:r>
              <a:rPr lang="en-US"/>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a:t>Click to edit master title style</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79670005-5988-04C7-D659-3E56E9658A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3055650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1">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66DE5C68-3852-D559-1041-1239B43C137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399283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2824734B-4CD7-68EF-062A-E276F0D5F29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34759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Date Placeholder 3">
            <a:extLst>
              <a:ext uri="{FF2B5EF4-FFF2-40B4-BE49-F238E27FC236}">
                <a16:creationId xmlns:a16="http://schemas.microsoft.com/office/drawing/2014/main" id="{0AB6AA9C-2460-CF96-6FC5-DD57E84BF42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5832044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solidFill>
                  <a:schemeClr val="accent1"/>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EE3DFF18-46B9-2EEF-78FA-110F07106F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69323213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1A2EABC2-FE99-B8E5-381B-F210363CAA8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444476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b="1">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b="1">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4BDE212C-867D-1313-BE95-86C689B80C5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86904179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166020-01C4-F7E3-29D8-7D559421242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07436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a:extLst>
              <a:ext uri="{FF2B5EF4-FFF2-40B4-BE49-F238E27FC236}">
                <a16:creationId xmlns:a16="http://schemas.microsoft.com/office/drawing/2014/main" id="{2995E352-92A1-9476-AD8F-161C132CAA1F}"/>
              </a:ext>
            </a:extLst>
          </p:cNvPr>
          <p:cNvSpPr>
            <a:spLocks noGrp="1"/>
          </p:cNvSpPr>
          <p:nvPr>
            <p:ph type="dt" sz="half" idx="14"/>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8930755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24E195-07B4-B62C-3B37-116F22F8B7CE}"/>
              </a:ext>
            </a:extLst>
          </p:cNvPr>
          <p:cNvSpPr>
            <a:spLocks noGrp="1"/>
          </p:cNvSpPr>
          <p:nvPr>
            <p:ph type="dt" sz="half" idx="15"/>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89274914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AD0CD14-8BEC-E6BE-6A56-EEDE1F82D1D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95215049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defRPr sz="18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F3139DDB-ADA0-C62F-CF50-8B0BFD02573D}"/>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2833360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1">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0CC8D09-5E6B-5870-A2B3-23CB9684D0C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05277786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79A523F7-E168-6E90-9837-4FE7C6E5F79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54972219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2.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9" Type="http://schemas.openxmlformats.org/officeDocument/2006/relationships/slideLayout" Target="../slideLayouts/slideLayout79.xml"/><Relationship Id="rId21" Type="http://schemas.openxmlformats.org/officeDocument/2006/relationships/slideLayout" Target="../slideLayouts/slideLayout61.xml"/><Relationship Id="rId34" Type="http://schemas.openxmlformats.org/officeDocument/2006/relationships/slideLayout" Target="../slideLayouts/slideLayout74.xml"/><Relationship Id="rId42" Type="http://schemas.openxmlformats.org/officeDocument/2006/relationships/image" Target="../media/image2.png"/><Relationship Id="rId7" Type="http://schemas.openxmlformats.org/officeDocument/2006/relationships/slideLayout" Target="../slideLayouts/slideLayout4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41" Type="http://schemas.openxmlformats.org/officeDocument/2006/relationships/image" Target="../media/image1.png"/><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slideLayout" Target="../slideLayouts/slideLayout72.xml"/><Relationship Id="rId37" Type="http://schemas.openxmlformats.org/officeDocument/2006/relationships/slideLayout" Target="../slideLayouts/slideLayout77.xml"/><Relationship Id="rId40" Type="http://schemas.openxmlformats.org/officeDocument/2006/relationships/theme" Target="../theme/theme2.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slideLayout" Target="../slideLayouts/slideLayout76.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slideLayout" Target="../slideLayouts/slideLayout71.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slideLayout" Target="../slideLayouts/slideLayout70.xml"/><Relationship Id="rId35" Type="http://schemas.openxmlformats.org/officeDocument/2006/relationships/slideLayout" Target="../slideLayouts/slideLayout75.xml"/><Relationship Id="rId8" Type="http://schemas.openxmlformats.org/officeDocument/2006/relationships/slideLayout" Target="../slideLayouts/slideLayout48.xml"/><Relationship Id="rId3" Type="http://schemas.openxmlformats.org/officeDocument/2006/relationships/slideLayout" Target="../slideLayouts/slideLayout43.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slideLayout" Target="../slideLayouts/slideLayout73.xml"/><Relationship Id="rId38" Type="http://schemas.openxmlformats.org/officeDocument/2006/relationships/slideLayout" Target="../slideLayouts/slideLayout7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92.xml"/><Relationship Id="rId18" Type="http://schemas.openxmlformats.org/officeDocument/2006/relationships/slideLayout" Target="../slideLayouts/slideLayout97.xml"/><Relationship Id="rId26" Type="http://schemas.openxmlformats.org/officeDocument/2006/relationships/slideLayout" Target="../slideLayouts/slideLayout105.xml"/><Relationship Id="rId39" Type="http://schemas.openxmlformats.org/officeDocument/2006/relationships/slideLayout" Target="../slideLayouts/slideLayout118.xml"/><Relationship Id="rId21" Type="http://schemas.openxmlformats.org/officeDocument/2006/relationships/slideLayout" Target="../slideLayouts/slideLayout100.xml"/><Relationship Id="rId34" Type="http://schemas.openxmlformats.org/officeDocument/2006/relationships/slideLayout" Target="../slideLayouts/slideLayout113.xml"/><Relationship Id="rId42" Type="http://schemas.openxmlformats.org/officeDocument/2006/relationships/image" Target="../media/image2.png"/><Relationship Id="rId7" Type="http://schemas.openxmlformats.org/officeDocument/2006/relationships/slideLayout" Target="../slideLayouts/slideLayout86.xml"/><Relationship Id="rId2" Type="http://schemas.openxmlformats.org/officeDocument/2006/relationships/slideLayout" Target="../slideLayouts/slideLayout81.xml"/><Relationship Id="rId16" Type="http://schemas.openxmlformats.org/officeDocument/2006/relationships/slideLayout" Target="../slideLayouts/slideLayout95.xml"/><Relationship Id="rId20" Type="http://schemas.openxmlformats.org/officeDocument/2006/relationships/slideLayout" Target="../slideLayouts/slideLayout99.xml"/><Relationship Id="rId29" Type="http://schemas.openxmlformats.org/officeDocument/2006/relationships/slideLayout" Target="../slideLayouts/slideLayout108.xml"/><Relationship Id="rId41" Type="http://schemas.openxmlformats.org/officeDocument/2006/relationships/image" Target="../media/image1.png"/><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24" Type="http://schemas.openxmlformats.org/officeDocument/2006/relationships/slideLayout" Target="../slideLayouts/slideLayout103.xml"/><Relationship Id="rId32" Type="http://schemas.openxmlformats.org/officeDocument/2006/relationships/slideLayout" Target="../slideLayouts/slideLayout111.xml"/><Relationship Id="rId37" Type="http://schemas.openxmlformats.org/officeDocument/2006/relationships/slideLayout" Target="../slideLayouts/slideLayout116.xml"/><Relationship Id="rId40" Type="http://schemas.openxmlformats.org/officeDocument/2006/relationships/theme" Target="../theme/theme3.xml"/><Relationship Id="rId5" Type="http://schemas.openxmlformats.org/officeDocument/2006/relationships/slideLayout" Target="../slideLayouts/slideLayout84.xml"/><Relationship Id="rId15" Type="http://schemas.openxmlformats.org/officeDocument/2006/relationships/slideLayout" Target="../slideLayouts/slideLayout94.xml"/><Relationship Id="rId23" Type="http://schemas.openxmlformats.org/officeDocument/2006/relationships/slideLayout" Target="../slideLayouts/slideLayout102.xml"/><Relationship Id="rId28" Type="http://schemas.openxmlformats.org/officeDocument/2006/relationships/slideLayout" Target="../slideLayouts/slideLayout107.xml"/><Relationship Id="rId36" Type="http://schemas.openxmlformats.org/officeDocument/2006/relationships/slideLayout" Target="../slideLayouts/slideLayout115.xml"/><Relationship Id="rId10" Type="http://schemas.openxmlformats.org/officeDocument/2006/relationships/slideLayout" Target="../slideLayouts/slideLayout89.xml"/><Relationship Id="rId19" Type="http://schemas.openxmlformats.org/officeDocument/2006/relationships/slideLayout" Target="../slideLayouts/slideLayout98.xml"/><Relationship Id="rId31" Type="http://schemas.openxmlformats.org/officeDocument/2006/relationships/slideLayout" Target="../slideLayouts/slideLayout110.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slideLayout" Target="../slideLayouts/slideLayout93.xml"/><Relationship Id="rId22" Type="http://schemas.openxmlformats.org/officeDocument/2006/relationships/slideLayout" Target="../slideLayouts/slideLayout101.xml"/><Relationship Id="rId27" Type="http://schemas.openxmlformats.org/officeDocument/2006/relationships/slideLayout" Target="../slideLayouts/slideLayout106.xml"/><Relationship Id="rId30" Type="http://schemas.openxmlformats.org/officeDocument/2006/relationships/slideLayout" Target="../slideLayouts/slideLayout109.xml"/><Relationship Id="rId35" Type="http://schemas.openxmlformats.org/officeDocument/2006/relationships/slideLayout" Target="../slideLayouts/slideLayout114.xml"/><Relationship Id="rId8" Type="http://schemas.openxmlformats.org/officeDocument/2006/relationships/slideLayout" Target="../slideLayouts/slideLayout87.xml"/><Relationship Id="rId3" Type="http://schemas.openxmlformats.org/officeDocument/2006/relationships/slideLayout" Target="../slideLayouts/slideLayout82.xml"/><Relationship Id="rId12" Type="http://schemas.openxmlformats.org/officeDocument/2006/relationships/slideLayout" Target="../slideLayouts/slideLayout91.xml"/><Relationship Id="rId17" Type="http://schemas.openxmlformats.org/officeDocument/2006/relationships/slideLayout" Target="../slideLayouts/slideLayout96.xml"/><Relationship Id="rId25" Type="http://schemas.openxmlformats.org/officeDocument/2006/relationships/slideLayout" Target="../slideLayouts/slideLayout104.xml"/><Relationship Id="rId33" Type="http://schemas.openxmlformats.org/officeDocument/2006/relationships/slideLayout" Target="../slideLayouts/slideLayout112.xml"/><Relationship Id="rId38" Type="http://schemas.openxmlformats.org/officeDocument/2006/relationships/slideLayout" Target="../slideLayouts/slideLayout1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3"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4350" y="1288919"/>
            <a:ext cx="11167287" cy="489042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11" name="Date Placeholder 3">
            <a:extLst>
              <a:ext uri="{FF2B5EF4-FFF2-40B4-BE49-F238E27FC236}">
                <a16:creationId xmlns:a16="http://schemas.microsoft.com/office/drawing/2014/main" id="{406CB6C5-2EB0-8CF5-B75C-8E4DCE8DB230}"/>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417380027"/>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73" r:id="rId3"/>
    <p:sldLayoutId id="2147483674" r:id="rId4"/>
    <p:sldLayoutId id="2147483675" r:id="rId5"/>
    <p:sldLayoutId id="2147483676" r:id="rId6"/>
    <p:sldLayoutId id="2147483677" r:id="rId7"/>
    <p:sldLayoutId id="2147483679" r:id="rId8"/>
    <p:sldLayoutId id="2147483680" r:id="rId9"/>
    <p:sldLayoutId id="2147483662" r:id="rId10"/>
    <p:sldLayoutId id="2147483663" r:id="rId11"/>
    <p:sldLayoutId id="2147483678" r:id="rId12"/>
    <p:sldLayoutId id="2147483664" r:id="rId13"/>
    <p:sldLayoutId id="2147483692" r:id="rId14"/>
    <p:sldLayoutId id="2147483682" r:id="rId15"/>
    <p:sldLayoutId id="2147483683" r:id="rId16"/>
    <p:sldLayoutId id="2147483684" r:id="rId17"/>
    <p:sldLayoutId id="2147483685" r:id="rId18"/>
    <p:sldLayoutId id="2147483686" r:id="rId19"/>
    <p:sldLayoutId id="2147483687" r:id="rId20"/>
    <p:sldLayoutId id="2147483688" r:id="rId21"/>
    <p:sldLayoutId id="2147483689" r:id="rId22"/>
    <p:sldLayoutId id="2147483690" r:id="rId23"/>
    <p:sldLayoutId id="2147483691" r:id="rId24"/>
    <p:sldLayoutId id="2147483697" r:id="rId25"/>
    <p:sldLayoutId id="2147483693" r:id="rId26"/>
    <p:sldLayoutId id="2147483694" r:id="rId27"/>
    <p:sldLayoutId id="2147483696" r:id="rId28"/>
    <p:sldLayoutId id="2147483780" r:id="rId29"/>
    <p:sldLayoutId id="2147483781" r:id="rId30"/>
    <p:sldLayoutId id="2147483695" r:id="rId31"/>
    <p:sldLayoutId id="2147483665" r:id="rId32"/>
    <p:sldLayoutId id="2147483666" r:id="rId33"/>
    <p:sldLayoutId id="2147483783" r:id="rId34"/>
    <p:sldLayoutId id="2147483698" r:id="rId35"/>
    <p:sldLayoutId id="2147483699" r:id="rId36"/>
    <p:sldLayoutId id="2147483667" r:id="rId37"/>
    <p:sldLayoutId id="2147483700" r:id="rId38"/>
    <p:sldLayoutId id="2147483701" r:id="rId39"/>
    <p:sldLayoutId id="2147483791" r:id="rId40"/>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43449" y="1288919"/>
            <a:ext cx="11167287" cy="489042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7" name="Date Placeholder 3">
            <a:extLst>
              <a:ext uri="{FF2B5EF4-FFF2-40B4-BE49-F238E27FC236}">
                <a16:creationId xmlns:a16="http://schemas.microsoft.com/office/drawing/2014/main" id="{007D9140-C3E0-087E-0AC7-013078C29D43}"/>
              </a:ext>
            </a:extLst>
          </p:cNvPr>
          <p:cNvSpPr>
            <a:spLocks noGrp="1"/>
          </p:cNvSpPr>
          <p:nvPr>
            <p:ph type="dt" sz="half" idx="2"/>
          </p:nvPr>
        </p:nvSpPr>
        <p:spPr>
          <a:xfrm>
            <a:off x="510362" y="6483946"/>
            <a:ext cx="6295552"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558611890"/>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2" r:id="rId21"/>
    <p:sldLayoutId id="2147483763" r:id="rId22"/>
    <p:sldLayoutId id="2147483764" r:id="rId23"/>
    <p:sldLayoutId id="2147483765" r:id="rId24"/>
    <p:sldLayoutId id="2147483766" r:id="rId25"/>
    <p:sldLayoutId id="2147483767" r:id="rId26"/>
    <p:sldLayoutId id="2147483768" r:id="rId27"/>
    <p:sldLayoutId id="2147483769" r:id="rId28"/>
    <p:sldLayoutId id="2147483790" r:id="rId29"/>
    <p:sldLayoutId id="2147483784" r:id="rId30"/>
    <p:sldLayoutId id="2147483770" r:id="rId31"/>
    <p:sldLayoutId id="2147483771" r:id="rId32"/>
    <p:sldLayoutId id="2147483772" r:id="rId33"/>
    <p:sldLayoutId id="2147483786" r:id="rId34"/>
    <p:sldLayoutId id="2147483773" r:id="rId35"/>
    <p:sldLayoutId id="2147483774" r:id="rId36"/>
    <p:sldLayoutId id="2147483775" r:id="rId37"/>
    <p:sldLayoutId id="2147483776" r:id="rId38"/>
    <p:sldLayoutId id="2147483777"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0363" y="1288919"/>
            <a:ext cx="11167287" cy="489042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69A5B9-D1FE-45DB-935F-A4C8E3A241A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Tree>
    <p:extLst>
      <p:ext uri="{BB962C8B-B14F-4D97-AF65-F5344CB8AC3E}">
        <p14:creationId xmlns:p14="http://schemas.microsoft.com/office/powerpoint/2010/main" val="3361647219"/>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 id="2147483728" r:id="rId25"/>
    <p:sldLayoutId id="2147483729" r:id="rId26"/>
    <p:sldLayoutId id="2147483730" r:id="rId27"/>
    <p:sldLayoutId id="2147483731" r:id="rId28"/>
    <p:sldLayoutId id="2147483787" r:id="rId29"/>
    <p:sldLayoutId id="2147483788" r:id="rId30"/>
    <p:sldLayoutId id="2147483732" r:id="rId31"/>
    <p:sldLayoutId id="2147483733" r:id="rId32"/>
    <p:sldLayoutId id="2147483734" r:id="rId33"/>
    <p:sldLayoutId id="2147483779" r:id="rId34"/>
    <p:sldLayoutId id="2147483735" r:id="rId35"/>
    <p:sldLayoutId id="2147483736" r:id="rId36"/>
    <p:sldLayoutId id="2147483737" r:id="rId37"/>
    <p:sldLayoutId id="2147483738" r:id="rId38"/>
    <p:sldLayoutId id="2147483739"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542925" indent="0" algn="l" defTabSz="914400" rtl="0" eaLnBrk="1" latinLnBrk="0" hangingPunct="1">
        <a:lnSpc>
          <a:spcPct val="100000"/>
        </a:lnSpc>
        <a:spcBef>
          <a:spcPts val="600"/>
        </a:spcBef>
        <a:buFont typeface="Arial" panose="020B0604020202020204" pitchFamily="34" charset="0"/>
        <a:buNone/>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8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3.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33.xml"/><Relationship Id="rId5" Type="http://schemas.openxmlformats.org/officeDocument/2006/relationships/image" Target="../media/image18.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3.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8.xml"/><Relationship Id="rId6" Type="http://schemas.openxmlformats.org/officeDocument/2006/relationships/image" Target="../media/image25.png"/><Relationship Id="rId5" Type="http://schemas.openxmlformats.org/officeDocument/2006/relationships/image" Target="../media/image18.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3.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0.xml"/><Relationship Id="rId1" Type="http://schemas.openxmlformats.org/officeDocument/2006/relationships/slideLayout" Target="../slideLayouts/slideLayout33.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33.xml"/><Relationship Id="rId5" Type="http://schemas.openxmlformats.org/officeDocument/2006/relationships/image" Target="../media/image18.png"/><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2.xml"/><Relationship Id="rId1" Type="http://schemas.openxmlformats.org/officeDocument/2006/relationships/slideLayout" Target="../slideLayouts/slideLayout3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3.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33.xml"/><Relationship Id="rId6" Type="http://schemas.openxmlformats.org/officeDocument/2006/relationships/image" Target="../media/image28.png"/><Relationship Id="rId5" Type="http://schemas.openxmlformats.org/officeDocument/2006/relationships/image" Target="../media/image18.png"/><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6.xml"/><Relationship Id="rId1" Type="http://schemas.openxmlformats.org/officeDocument/2006/relationships/slideLayout" Target="../slideLayouts/slideLayout33.xml"/><Relationship Id="rId4" Type="http://schemas.openxmlformats.org/officeDocument/2006/relationships/image" Target="../media/image30.jpeg"/></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33.xml"/><Relationship Id="rId6" Type="http://schemas.openxmlformats.org/officeDocument/2006/relationships/image" Target="../media/image28.png"/><Relationship Id="rId5" Type="http://schemas.openxmlformats.org/officeDocument/2006/relationships/image" Target="../media/image18.png"/><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8.xml"/><Relationship Id="rId1" Type="http://schemas.openxmlformats.org/officeDocument/2006/relationships/slideLayout" Target="../slideLayouts/slideLayout33.xml"/><Relationship Id="rId4" Type="http://schemas.openxmlformats.org/officeDocument/2006/relationships/image" Target="../media/image29.jpeg"/></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0.xml"/><Relationship Id="rId1" Type="http://schemas.openxmlformats.org/officeDocument/2006/relationships/slideLayout" Target="../slideLayouts/slideLayout1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8.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90.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3.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90.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57.xml"/><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9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BFEC5-95A5-40A2-87B2-2813C3E6E5F3}"/>
              </a:ext>
            </a:extLst>
          </p:cNvPr>
          <p:cNvSpPr>
            <a:spLocks noGrp="1"/>
          </p:cNvSpPr>
          <p:nvPr>
            <p:ph type="ctrTitle"/>
          </p:nvPr>
        </p:nvSpPr>
        <p:spPr/>
        <p:txBody>
          <a:bodyPr/>
          <a:lstStyle/>
          <a:p>
            <a:r>
              <a:rPr lang="en-US"/>
              <a:t>Maximize your giving</a:t>
            </a:r>
          </a:p>
        </p:txBody>
      </p:sp>
      <p:sp>
        <p:nvSpPr>
          <p:cNvPr id="3" name="Subtitle 2">
            <a:extLst>
              <a:ext uri="{FF2B5EF4-FFF2-40B4-BE49-F238E27FC236}">
                <a16:creationId xmlns:a16="http://schemas.microsoft.com/office/drawing/2014/main" id="{CE8AC973-C426-5B27-21E8-FCCB23B5FC1B}"/>
              </a:ext>
            </a:extLst>
          </p:cNvPr>
          <p:cNvSpPr>
            <a:spLocks noGrp="1"/>
          </p:cNvSpPr>
          <p:nvPr>
            <p:ph type="subTitle" idx="1"/>
          </p:nvPr>
        </p:nvSpPr>
        <p:spPr/>
        <p:txBody>
          <a:bodyPr/>
          <a:lstStyle/>
          <a:p>
            <a:endParaRPr lang="en-US"/>
          </a:p>
        </p:txBody>
      </p:sp>
      <p:pic>
        <p:nvPicPr>
          <p:cNvPr id="6" name="Picture 5" descr="A picture containing logo&#10;&#10;Description automatically generated">
            <a:extLst>
              <a:ext uri="{FF2B5EF4-FFF2-40B4-BE49-F238E27FC236}">
                <a16:creationId xmlns:a16="http://schemas.microsoft.com/office/drawing/2014/main" id="{7F8360A9-AB8F-4D5F-A874-2E97E694FF0D}"/>
              </a:ext>
            </a:extLst>
          </p:cNvPr>
          <p:cNvPicPr>
            <a:picLocks noChangeAspect="1"/>
          </p:cNvPicPr>
          <p:nvPr/>
        </p:nvPicPr>
        <p:blipFill>
          <a:blip r:embed="rId3"/>
          <a:stretch>
            <a:fillRect/>
          </a:stretch>
        </p:blipFill>
        <p:spPr>
          <a:xfrm>
            <a:off x="5779114" y="872156"/>
            <a:ext cx="6412886" cy="6801115"/>
          </a:xfrm>
          <a:prstGeom prst="rect">
            <a:avLst/>
          </a:prstGeom>
        </p:spPr>
      </p:pic>
      <p:sp>
        <p:nvSpPr>
          <p:cNvPr id="7" name="Date Placeholder 3">
            <a:extLst>
              <a:ext uri="{FF2B5EF4-FFF2-40B4-BE49-F238E27FC236}">
                <a16:creationId xmlns:a16="http://schemas.microsoft.com/office/drawing/2014/main" id="{8463E22C-4B17-684A-9416-D418252DCA07}"/>
              </a:ext>
            </a:extLst>
          </p:cNvPr>
          <p:cNvSpPr txBox="1">
            <a:spLocks/>
          </p:cNvSpPr>
          <p:nvPr/>
        </p:nvSpPr>
        <p:spPr>
          <a:xfrm>
            <a:off x="7871579" y="6483946"/>
            <a:ext cx="4114800" cy="144000"/>
          </a:xfrm>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t>3483615.4</a:t>
            </a:r>
          </a:p>
        </p:txBody>
      </p:sp>
      <p:sp>
        <p:nvSpPr>
          <p:cNvPr id="5" name="Date Placeholder 4">
            <a:extLst>
              <a:ext uri="{FF2B5EF4-FFF2-40B4-BE49-F238E27FC236}">
                <a16:creationId xmlns:a16="http://schemas.microsoft.com/office/drawing/2014/main" id="{B3E42AD7-63E3-1123-C759-CDF0AD80B766}"/>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089935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AFCD9-548C-E455-9F39-ACBB7CDAB824}"/>
              </a:ext>
            </a:extLst>
          </p:cNvPr>
          <p:cNvSpPr>
            <a:spLocks noGrp="1"/>
          </p:cNvSpPr>
          <p:nvPr>
            <p:ph type="title"/>
          </p:nvPr>
        </p:nvSpPr>
        <p:spPr/>
        <p:txBody>
          <a:bodyPr/>
          <a:lstStyle/>
          <a:p>
            <a:r>
              <a:rPr lang="en-US"/>
              <a:t>Categories of Giving to a Charitable Fund</a:t>
            </a:r>
          </a:p>
        </p:txBody>
      </p:sp>
      <p:sp>
        <p:nvSpPr>
          <p:cNvPr id="4" name="Date Placeholder 3">
            <a:extLst>
              <a:ext uri="{FF2B5EF4-FFF2-40B4-BE49-F238E27FC236}">
                <a16:creationId xmlns:a16="http://schemas.microsoft.com/office/drawing/2014/main" id="{B0C1910A-CF40-CA33-DB2C-CE9BAF5C5B70}"/>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
        <p:nvSpPr>
          <p:cNvPr id="6" name="TextBox 5">
            <a:extLst>
              <a:ext uri="{FF2B5EF4-FFF2-40B4-BE49-F238E27FC236}">
                <a16:creationId xmlns:a16="http://schemas.microsoft.com/office/drawing/2014/main" id="{4725CF33-F422-975D-75A1-DFB4BF960CD9}"/>
              </a:ext>
            </a:extLst>
          </p:cNvPr>
          <p:cNvSpPr txBox="1"/>
          <p:nvPr/>
        </p:nvSpPr>
        <p:spPr>
          <a:xfrm>
            <a:off x="442469" y="2276707"/>
            <a:ext cx="863126" cy="2646878"/>
          </a:xfrm>
          <a:prstGeom prst="rect">
            <a:avLst/>
          </a:prstGeom>
          <a:noFill/>
        </p:spPr>
        <p:txBody>
          <a:bodyPr wrap="square" rtlCol="0">
            <a:spAutoFit/>
          </a:bodyPr>
          <a:lstStyle/>
          <a:p>
            <a:r>
              <a:rPr lang="en-US" sz="16600">
                <a:solidFill>
                  <a:schemeClr val="bg2"/>
                </a:solidFill>
                <a:latin typeface="+mj-lt"/>
              </a:rPr>
              <a:t>1</a:t>
            </a:r>
          </a:p>
        </p:txBody>
      </p:sp>
      <p:sp>
        <p:nvSpPr>
          <p:cNvPr id="8" name="TextBox 7">
            <a:extLst>
              <a:ext uri="{FF2B5EF4-FFF2-40B4-BE49-F238E27FC236}">
                <a16:creationId xmlns:a16="http://schemas.microsoft.com/office/drawing/2014/main" id="{451D6F2D-D939-4CC2-FE57-0DDFAFA56793}"/>
              </a:ext>
            </a:extLst>
          </p:cNvPr>
          <p:cNvSpPr txBox="1"/>
          <p:nvPr/>
        </p:nvSpPr>
        <p:spPr>
          <a:xfrm>
            <a:off x="3993595" y="2276707"/>
            <a:ext cx="863126" cy="2646878"/>
          </a:xfrm>
          <a:prstGeom prst="rect">
            <a:avLst/>
          </a:prstGeom>
          <a:noFill/>
        </p:spPr>
        <p:txBody>
          <a:bodyPr wrap="square" rtlCol="0">
            <a:spAutoFit/>
          </a:bodyPr>
          <a:lstStyle/>
          <a:p>
            <a:r>
              <a:rPr lang="en-US" sz="16600">
                <a:solidFill>
                  <a:schemeClr val="bg2"/>
                </a:solidFill>
                <a:latin typeface="+mj-lt"/>
              </a:rPr>
              <a:t>2</a:t>
            </a:r>
          </a:p>
        </p:txBody>
      </p:sp>
      <p:sp>
        <p:nvSpPr>
          <p:cNvPr id="10" name="TextBox 9">
            <a:extLst>
              <a:ext uri="{FF2B5EF4-FFF2-40B4-BE49-F238E27FC236}">
                <a16:creationId xmlns:a16="http://schemas.microsoft.com/office/drawing/2014/main" id="{1CB16199-337F-A4E6-1103-107152E5A3F3}"/>
              </a:ext>
            </a:extLst>
          </p:cNvPr>
          <p:cNvSpPr txBox="1"/>
          <p:nvPr/>
        </p:nvSpPr>
        <p:spPr>
          <a:xfrm>
            <a:off x="7482239" y="2241656"/>
            <a:ext cx="863126" cy="2646878"/>
          </a:xfrm>
          <a:prstGeom prst="rect">
            <a:avLst/>
          </a:prstGeom>
          <a:noFill/>
        </p:spPr>
        <p:txBody>
          <a:bodyPr wrap="square" rtlCol="0">
            <a:spAutoFit/>
          </a:bodyPr>
          <a:lstStyle/>
          <a:p>
            <a:r>
              <a:rPr lang="en-US" sz="16600">
                <a:solidFill>
                  <a:schemeClr val="bg2"/>
                </a:solidFill>
                <a:latin typeface="+mj-lt"/>
              </a:rPr>
              <a:t>3</a:t>
            </a:r>
          </a:p>
        </p:txBody>
      </p:sp>
      <p:sp>
        <p:nvSpPr>
          <p:cNvPr id="11" name="TextBox 10">
            <a:extLst>
              <a:ext uri="{FF2B5EF4-FFF2-40B4-BE49-F238E27FC236}">
                <a16:creationId xmlns:a16="http://schemas.microsoft.com/office/drawing/2014/main" id="{18C32D78-D611-2CD5-A08F-5F9AC3CC7C20}"/>
              </a:ext>
            </a:extLst>
          </p:cNvPr>
          <p:cNvSpPr txBox="1"/>
          <p:nvPr/>
        </p:nvSpPr>
        <p:spPr>
          <a:xfrm>
            <a:off x="4526906" y="1747256"/>
            <a:ext cx="6591173" cy="646331"/>
          </a:xfrm>
          <a:prstGeom prst="rect">
            <a:avLst/>
          </a:prstGeom>
          <a:noFill/>
        </p:spPr>
        <p:txBody>
          <a:bodyPr wrap="square">
            <a:spAutoFit/>
          </a:bodyPr>
          <a:lstStyle/>
          <a:p>
            <a:pPr eaLnBrk="1" hangingPunct="1"/>
            <a:r>
              <a:rPr lang="en-US" altLang="en-US"/>
              <a:t>There are three common ways to give charitably. </a:t>
            </a:r>
            <a:br>
              <a:rPr lang="en-US" altLang="en-US"/>
            </a:br>
            <a:r>
              <a:rPr lang="en-US" altLang="en-US"/>
              <a:t>Each of these giving methods may benefit your charitable fund.</a:t>
            </a:r>
          </a:p>
        </p:txBody>
      </p:sp>
      <p:cxnSp>
        <p:nvCxnSpPr>
          <p:cNvPr id="12" name="Straight Connector 11">
            <a:extLst>
              <a:ext uri="{FF2B5EF4-FFF2-40B4-BE49-F238E27FC236}">
                <a16:creationId xmlns:a16="http://schemas.microsoft.com/office/drawing/2014/main" id="{5E3BCA10-9F3E-D7E2-1259-30D3A13561F7}"/>
              </a:ext>
            </a:extLst>
          </p:cNvPr>
          <p:cNvCxnSpPr>
            <a:cxnSpLocks/>
          </p:cNvCxnSpPr>
          <p:nvPr/>
        </p:nvCxnSpPr>
        <p:spPr>
          <a:xfrm flipH="1">
            <a:off x="0" y="1934240"/>
            <a:ext cx="4389120"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063600D-C966-36F0-C973-459EDB111896}"/>
              </a:ext>
            </a:extLst>
          </p:cNvPr>
          <p:cNvSpPr txBox="1"/>
          <p:nvPr/>
        </p:nvSpPr>
        <p:spPr>
          <a:xfrm>
            <a:off x="1128842" y="3708484"/>
            <a:ext cx="2178380" cy="369332"/>
          </a:xfrm>
          <a:prstGeom prst="rect">
            <a:avLst/>
          </a:prstGeom>
          <a:noFill/>
        </p:spPr>
        <p:txBody>
          <a:bodyPr wrap="square">
            <a:noAutofit/>
          </a:bodyPr>
          <a:lstStyle/>
          <a:p>
            <a:pPr>
              <a:lnSpc>
                <a:spcPct val="90000"/>
              </a:lnSpc>
            </a:pPr>
            <a:r>
              <a:rPr lang="en-US" altLang="en-US" sz="2800" b="1">
                <a:solidFill>
                  <a:srgbClr val="2E66FF"/>
                </a:solidFill>
              </a:rPr>
              <a:t>Give Now</a:t>
            </a:r>
            <a:endParaRPr lang="en-US" sz="2800" b="1">
              <a:solidFill>
                <a:srgbClr val="2E66FF"/>
              </a:solidFill>
            </a:endParaRPr>
          </a:p>
        </p:txBody>
      </p:sp>
      <p:sp>
        <p:nvSpPr>
          <p:cNvPr id="15" name="TextBox 14">
            <a:extLst>
              <a:ext uri="{FF2B5EF4-FFF2-40B4-BE49-F238E27FC236}">
                <a16:creationId xmlns:a16="http://schemas.microsoft.com/office/drawing/2014/main" id="{B5A3F1CE-6DE4-D7C7-629F-C8E52E2F787D}"/>
              </a:ext>
            </a:extLst>
          </p:cNvPr>
          <p:cNvSpPr txBox="1"/>
          <p:nvPr/>
        </p:nvSpPr>
        <p:spPr>
          <a:xfrm>
            <a:off x="4526906" y="3708484"/>
            <a:ext cx="2275543" cy="369332"/>
          </a:xfrm>
          <a:prstGeom prst="rect">
            <a:avLst/>
          </a:prstGeom>
          <a:noFill/>
        </p:spPr>
        <p:txBody>
          <a:bodyPr wrap="square">
            <a:noAutofit/>
          </a:bodyPr>
          <a:lstStyle/>
          <a:p>
            <a:pPr>
              <a:lnSpc>
                <a:spcPct val="90000"/>
              </a:lnSpc>
            </a:pPr>
            <a:r>
              <a:rPr lang="en-US" altLang="en-US" sz="2800" b="1">
                <a:solidFill>
                  <a:srgbClr val="2E66FF"/>
                </a:solidFill>
              </a:rPr>
              <a:t>Give Later</a:t>
            </a:r>
            <a:endParaRPr lang="en-US" sz="2800" b="1">
              <a:solidFill>
                <a:srgbClr val="2E66FF"/>
              </a:solidFill>
            </a:endParaRPr>
          </a:p>
        </p:txBody>
      </p:sp>
      <p:sp>
        <p:nvSpPr>
          <p:cNvPr id="16" name="TextBox 15">
            <a:extLst>
              <a:ext uri="{FF2B5EF4-FFF2-40B4-BE49-F238E27FC236}">
                <a16:creationId xmlns:a16="http://schemas.microsoft.com/office/drawing/2014/main" id="{94EFE8A1-C5D7-0775-3AE0-52290D11DC5D}"/>
              </a:ext>
            </a:extLst>
          </p:cNvPr>
          <p:cNvSpPr txBox="1"/>
          <p:nvPr/>
        </p:nvSpPr>
        <p:spPr>
          <a:xfrm>
            <a:off x="7934903" y="3708484"/>
            <a:ext cx="2951973" cy="369332"/>
          </a:xfrm>
          <a:prstGeom prst="rect">
            <a:avLst/>
          </a:prstGeom>
          <a:noFill/>
        </p:spPr>
        <p:txBody>
          <a:bodyPr wrap="square">
            <a:noAutofit/>
          </a:bodyPr>
          <a:lstStyle/>
          <a:p>
            <a:pPr>
              <a:lnSpc>
                <a:spcPct val="90000"/>
              </a:lnSpc>
            </a:pPr>
            <a:r>
              <a:rPr lang="en-US" altLang="en-US" sz="2800" b="1">
                <a:solidFill>
                  <a:srgbClr val="2E66FF"/>
                </a:solidFill>
              </a:rPr>
              <a:t>Give &amp; Receive</a:t>
            </a:r>
            <a:endParaRPr lang="en-US" sz="2800" b="1">
              <a:solidFill>
                <a:srgbClr val="2E66FF"/>
              </a:solidFill>
            </a:endParaRPr>
          </a:p>
        </p:txBody>
      </p:sp>
      <p:sp>
        <p:nvSpPr>
          <p:cNvPr id="17" name="TextBox 16">
            <a:extLst>
              <a:ext uri="{FF2B5EF4-FFF2-40B4-BE49-F238E27FC236}">
                <a16:creationId xmlns:a16="http://schemas.microsoft.com/office/drawing/2014/main" id="{C59946F8-B05C-737D-47E9-62CC3B50C1FB}"/>
              </a:ext>
            </a:extLst>
          </p:cNvPr>
          <p:cNvSpPr txBox="1"/>
          <p:nvPr/>
        </p:nvSpPr>
        <p:spPr>
          <a:xfrm>
            <a:off x="1128841" y="4280259"/>
            <a:ext cx="2643011" cy="1323439"/>
          </a:xfrm>
          <a:prstGeom prst="rect">
            <a:avLst/>
          </a:prstGeom>
          <a:noFill/>
        </p:spPr>
        <p:txBody>
          <a:bodyPr wrap="square" rtlCol="0">
            <a:spAutoFit/>
          </a:bodyPr>
          <a:lstStyle/>
          <a:p>
            <a:pPr marL="285750" indent="-285750">
              <a:buFont typeface="Arial" panose="020B0604020202020204" pitchFamily="34" charset="0"/>
              <a:buChar char="•"/>
            </a:pPr>
            <a:r>
              <a:rPr lang="en-US" sz="1600" b="0">
                <a:solidFill>
                  <a:schemeClr val="tx1"/>
                </a:solidFill>
              </a:rPr>
              <a:t>Cash</a:t>
            </a:r>
          </a:p>
          <a:p>
            <a:pPr marL="285750" indent="-285750">
              <a:buFont typeface="Arial" panose="020B0604020202020204" pitchFamily="34" charset="0"/>
              <a:buChar char="•"/>
            </a:pPr>
            <a:r>
              <a:rPr lang="en-US" sz="1600" b="0">
                <a:solidFill>
                  <a:schemeClr val="tx1"/>
                </a:solidFill>
              </a:rPr>
              <a:t>Securities</a:t>
            </a:r>
          </a:p>
          <a:p>
            <a:pPr marL="285750" indent="-285750">
              <a:buFont typeface="Arial" panose="020B0604020202020204" pitchFamily="34" charset="0"/>
              <a:buChar char="•"/>
            </a:pPr>
            <a:r>
              <a:rPr lang="en-US" sz="1600" b="0">
                <a:solidFill>
                  <a:schemeClr val="tx1"/>
                </a:solidFill>
              </a:rPr>
              <a:t>Qualified charitable distributions (QCDs)</a:t>
            </a:r>
            <a:endParaRPr lang="en-US" sz="1600"/>
          </a:p>
          <a:p>
            <a:pPr marL="285750" indent="-285750">
              <a:buFont typeface="Arial" panose="020B0604020202020204" pitchFamily="34" charset="0"/>
              <a:buChar char="•"/>
            </a:pPr>
            <a:r>
              <a:rPr lang="en-US" sz="1600" b="0">
                <a:solidFill>
                  <a:schemeClr val="tx1"/>
                </a:solidFill>
              </a:rPr>
              <a:t>Real estate</a:t>
            </a:r>
            <a:endParaRPr lang="en-US" sz="1600"/>
          </a:p>
        </p:txBody>
      </p:sp>
      <p:sp>
        <p:nvSpPr>
          <p:cNvPr id="18" name="TextBox 17">
            <a:extLst>
              <a:ext uri="{FF2B5EF4-FFF2-40B4-BE49-F238E27FC236}">
                <a16:creationId xmlns:a16="http://schemas.microsoft.com/office/drawing/2014/main" id="{CA23980C-6A79-BAC2-39FD-A5466DED947D}"/>
              </a:ext>
            </a:extLst>
          </p:cNvPr>
          <p:cNvSpPr txBox="1"/>
          <p:nvPr/>
        </p:nvSpPr>
        <p:spPr>
          <a:xfrm>
            <a:off x="4526907" y="4286550"/>
            <a:ext cx="2643012"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a:solidFill>
                  <a:schemeClr val="tx1"/>
                </a:solidFill>
              </a:rPr>
              <a:t>Gift through will</a:t>
            </a:r>
          </a:p>
          <a:p>
            <a:pPr marL="285750" indent="-285750">
              <a:buFont typeface="Arial" panose="020B0604020202020204" pitchFamily="34" charset="0"/>
              <a:buChar char="•"/>
            </a:pPr>
            <a:r>
              <a:rPr lang="en-US" sz="1600"/>
              <a:t>B</a:t>
            </a:r>
            <a:r>
              <a:rPr lang="en-US" sz="1600" b="0">
                <a:solidFill>
                  <a:schemeClr val="tx1"/>
                </a:solidFill>
              </a:rPr>
              <a:t>eneficiary designation</a:t>
            </a:r>
          </a:p>
          <a:p>
            <a:pPr marL="285750" indent="-285750">
              <a:buFont typeface="Arial" panose="020B0604020202020204" pitchFamily="34" charset="0"/>
              <a:buChar char="•"/>
            </a:pPr>
            <a:r>
              <a:rPr lang="en-US" sz="1600"/>
              <a:t>L</a:t>
            </a:r>
            <a:r>
              <a:rPr lang="en-US" sz="1600" b="0">
                <a:solidFill>
                  <a:schemeClr val="tx1"/>
                </a:solidFill>
              </a:rPr>
              <a:t>ife insurance</a:t>
            </a:r>
          </a:p>
          <a:p>
            <a:pPr marL="285750" indent="-285750">
              <a:buFont typeface="Arial" panose="020B0604020202020204" pitchFamily="34" charset="0"/>
              <a:buChar char="•"/>
            </a:pPr>
            <a:r>
              <a:rPr lang="en-US" sz="1600"/>
              <a:t>L</a:t>
            </a:r>
            <a:r>
              <a:rPr lang="en-US" sz="1600" b="0">
                <a:solidFill>
                  <a:schemeClr val="tx1"/>
                </a:solidFill>
              </a:rPr>
              <a:t>ife estate reserved</a:t>
            </a:r>
            <a:endParaRPr lang="en-US" sz="1600"/>
          </a:p>
        </p:txBody>
      </p:sp>
      <p:sp>
        <p:nvSpPr>
          <p:cNvPr id="19" name="TextBox 18">
            <a:extLst>
              <a:ext uri="{FF2B5EF4-FFF2-40B4-BE49-F238E27FC236}">
                <a16:creationId xmlns:a16="http://schemas.microsoft.com/office/drawing/2014/main" id="{9895634D-0B43-5650-C86C-751D83CB90F6}"/>
              </a:ext>
            </a:extLst>
          </p:cNvPr>
          <p:cNvSpPr txBox="1"/>
          <p:nvPr/>
        </p:nvSpPr>
        <p:spPr>
          <a:xfrm>
            <a:off x="7934903" y="4304544"/>
            <a:ext cx="2643011" cy="1077218"/>
          </a:xfrm>
          <a:prstGeom prst="rect">
            <a:avLst/>
          </a:prstGeom>
          <a:noFill/>
        </p:spPr>
        <p:txBody>
          <a:bodyPr wrap="square" rtlCol="0">
            <a:spAutoFit/>
          </a:bodyPr>
          <a:lstStyle/>
          <a:p>
            <a:pPr marL="285750" indent="-285750">
              <a:buFont typeface="Arial" panose="020B0604020202020204" pitchFamily="34" charset="0"/>
              <a:buChar char="•"/>
            </a:pPr>
            <a:r>
              <a:rPr lang="en-US" sz="1600" b="0">
                <a:solidFill>
                  <a:schemeClr val="tx1"/>
                </a:solidFill>
              </a:rPr>
              <a:t>Lifetime income from charitable gift annuities or charitable remainder trusts</a:t>
            </a:r>
            <a:endParaRPr lang="en-US" sz="1600"/>
          </a:p>
        </p:txBody>
      </p:sp>
    </p:spTree>
    <p:extLst>
      <p:ext uri="{BB962C8B-B14F-4D97-AF65-F5344CB8AC3E}">
        <p14:creationId xmlns:p14="http://schemas.microsoft.com/office/powerpoint/2010/main" val="28279164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a:solidFill>
                  <a:schemeClr val="tx1"/>
                </a:solidFill>
              </a:rPr>
              <a:t>Give Now.</a:t>
            </a:r>
            <a:br>
              <a:rPr lang="en-US">
                <a:solidFill>
                  <a:schemeClr val="tx1"/>
                </a:solidFill>
              </a:rPr>
            </a:br>
            <a:r>
              <a:rPr lang="en-US"/>
              <a:t>Give Later.</a:t>
            </a:r>
            <a:br>
              <a:rPr lang="en-US"/>
            </a:br>
            <a:r>
              <a:rPr lang="en-US"/>
              <a:t>Give &amp; Receive.</a:t>
            </a:r>
            <a:r>
              <a:rPr lang="en-US" sz="4000" baseline="30000"/>
              <a:t>™</a:t>
            </a:r>
            <a:r>
              <a:rPr lang="en-US"/>
              <a:t> </a:t>
            </a:r>
          </a:p>
        </p:txBody>
      </p:sp>
      <p:sp>
        <p:nvSpPr>
          <p:cNvPr id="3" name="Date Placeholder 2">
            <a:extLst>
              <a:ext uri="{FF2B5EF4-FFF2-40B4-BE49-F238E27FC236}">
                <a16:creationId xmlns:a16="http://schemas.microsoft.com/office/drawing/2014/main" id="{26E9A3DB-2E24-DEFA-22CE-580DD4B8724B}"/>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057473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a:latin typeface="Baskerville Old Face" panose="02020602080505020303" pitchFamily="18" charset="0"/>
                <a:ea typeface="Baskerville" panose="02020502070401020303" pitchFamily="18" charset="0"/>
              </a:rPr>
              <a:t>We’re all familiar with the concept of taking out our checkbook and donating in response to an appeal, but we can also be more strategic and give in bigger, wiser ways.</a:t>
            </a:r>
            <a:endParaRPr lang="en-US"/>
          </a:p>
        </p:txBody>
      </p:sp>
      <p:sp>
        <p:nvSpPr>
          <p:cNvPr id="3" name="Date Placeholder 2">
            <a:extLst>
              <a:ext uri="{FF2B5EF4-FFF2-40B4-BE49-F238E27FC236}">
                <a16:creationId xmlns:a16="http://schemas.microsoft.com/office/drawing/2014/main" id="{58A5509F-BAAC-5DA6-A167-DB16A79A7805}"/>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a:p>
        </p:txBody>
      </p:sp>
      <p:sp>
        <p:nvSpPr>
          <p:cNvPr id="4" name="Rectangle 3">
            <a:extLst>
              <a:ext uri="{FF2B5EF4-FFF2-40B4-BE49-F238E27FC236}">
                <a16:creationId xmlns:a16="http://schemas.microsoft.com/office/drawing/2014/main" id="{EF5F33D5-862E-4ED5-9210-3CDF87F8186B}"/>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1224F6-866B-E4E2-BC63-E6D847ADD8D0}"/>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AC4B86B2-ABC6-8BB6-04BA-0D95224A384A}"/>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B80A8A0-5473-7EE4-C1C7-AE17A0578183}"/>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a:solidFill>
                  <a:srgbClr val="2E66FF"/>
                </a:solidFill>
              </a:rPr>
              <a:t>For people who</a:t>
            </a:r>
          </a:p>
        </p:txBody>
      </p:sp>
      <p:sp>
        <p:nvSpPr>
          <p:cNvPr id="14" name="TextBox 13">
            <a:extLst>
              <a:ext uri="{FF2B5EF4-FFF2-40B4-BE49-F238E27FC236}">
                <a16:creationId xmlns:a16="http://schemas.microsoft.com/office/drawing/2014/main" id="{E678AECF-2275-574B-5EB1-C5D558D6BAEE}"/>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a:solidFill>
                  <a:schemeClr val="tx1"/>
                </a:solidFill>
              </a:rPr>
              <a:t>Cash.</a:t>
            </a:r>
          </a:p>
          <a:p>
            <a:pPr marL="285750" indent="-285750">
              <a:spcAft>
                <a:spcPts val="1000"/>
              </a:spcAft>
              <a:buFont typeface="Arial" panose="020B0604020202020204" pitchFamily="34" charset="0"/>
              <a:buChar char="•"/>
            </a:pPr>
            <a:r>
              <a:rPr lang="en-US" sz="1600" b="0">
                <a:solidFill>
                  <a:schemeClr val="tx1"/>
                </a:solidFill>
              </a:rPr>
              <a:t>Publicly traded securities.</a:t>
            </a:r>
          </a:p>
          <a:p>
            <a:pPr marL="285750" indent="-285750">
              <a:spcAft>
                <a:spcPts val="1000"/>
              </a:spcAft>
              <a:buFont typeface="Arial" panose="020B0604020202020204" pitchFamily="34" charset="0"/>
              <a:buChar char="•"/>
            </a:pPr>
            <a:r>
              <a:rPr lang="en-US" sz="1600" b="0">
                <a:solidFill>
                  <a:schemeClr val="tx1"/>
                </a:solidFill>
              </a:rPr>
              <a:t>Real estate.</a:t>
            </a:r>
          </a:p>
          <a:p>
            <a:pPr marL="285750" indent="-285750">
              <a:spcAft>
                <a:spcPts val="1000"/>
              </a:spcAft>
              <a:buFont typeface="Arial" panose="020B0604020202020204" pitchFamily="34" charset="0"/>
              <a:buChar char="•"/>
            </a:pPr>
            <a:r>
              <a:rPr lang="en-US" sz="1600" b="0">
                <a:solidFill>
                  <a:schemeClr val="tx1"/>
                </a:solidFill>
              </a:rPr>
              <a:t>Closely held stock.</a:t>
            </a:r>
          </a:p>
          <a:p>
            <a:pPr marL="285750" indent="-285750">
              <a:spcAft>
                <a:spcPts val="1000"/>
              </a:spcAft>
              <a:buFont typeface="Arial" panose="020B0604020202020204" pitchFamily="34" charset="0"/>
              <a:buChar char="•"/>
            </a:pPr>
            <a:r>
              <a:rPr lang="en-US" sz="1600" b="0">
                <a:solidFill>
                  <a:schemeClr val="tx1"/>
                </a:solidFill>
              </a:rPr>
              <a:t>Qualified charitable distributions (QCDs) from IRA.</a:t>
            </a:r>
          </a:p>
          <a:p>
            <a:pPr marL="285750" indent="-285750">
              <a:spcAft>
                <a:spcPts val="1000"/>
              </a:spcAft>
              <a:buFont typeface="Arial" panose="020B0604020202020204" pitchFamily="34" charset="0"/>
              <a:buChar char="•"/>
            </a:pPr>
            <a:r>
              <a:rPr lang="en-US" sz="1600" b="0">
                <a:solidFill>
                  <a:schemeClr val="tx1"/>
                </a:solidFill>
              </a:rPr>
              <a:t>Crops/farm equipment.</a:t>
            </a:r>
          </a:p>
          <a:p>
            <a:pPr marL="285750" indent="-285750">
              <a:spcAft>
                <a:spcPts val="1000"/>
              </a:spcAft>
              <a:buFont typeface="Arial" panose="020B0604020202020204" pitchFamily="34" charset="0"/>
              <a:buChar char="•"/>
            </a:pPr>
            <a:r>
              <a:rPr lang="en-US" sz="1600" b="0">
                <a:solidFill>
                  <a:schemeClr val="tx1"/>
                </a:solidFill>
              </a:rPr>
              <a:t>Limited or general partnerships.</a:t>
            </a:r>
          </a:p>
          <a:p>
            <a:pPr marL="285750" indent="-285750">
              <a:spcAft>
                <a:spcPts val="1000"/>
              </a:spcAft>
              <a:buFont typeface="Arial" panose="020B0604020202020204" pitchFamily="34" charset="0"/>
              <a:buChar char="•"/>
            </a:pPr>
            <a:r>
              <a:rPr lang="en-US" sz="1600" b="0">
                <a:solidFill>
                  <a:schemeClr val="tx1"/>
                </a:solidFill>
              </a:rPr>
              <a:t>Limited liability company.</a:t>
            </a:r>
          </a:p>
        </p:txBody>
      </p:sp>
      <p:sp>
        <p:nvSpPr>
          <p:cNvPr id="15" name="TextBox 14">
            <a:extLst>
              <a:ext uri="{FF2B5EF4-FFF2-40B4-BE49-F238E27FC236}">
                <a16:creationId xmlns:a16="http://schemas.microsoft.com/office/drawing/2014/main" id="{4F01F2AC-4CA4-E4B2-3405-2F5E89403CC9}"/>
              </a:ext>
            </a:extLst>
          </p:cNvPr>
          <p:cNvSpPr txBox="1"/>
          <p:nvPr/>
        </p:nvSpPr>
        <p:spPr>
          <a:xfrm>
            <a:off x="7071543" y="2934910"/>
            <a:ext cx="4302909" cy="2431435"/>
          </a:xfrm>
          <a:prstGeom prst="rect">
            <a:avLst/>
          </a:prstGeom>
          <a:noFill/>
        </p:spPr>
        <p:txBody>
          <a:bodyPr wrap="square" numCol="1" spcCol="182880">
            <a:spAutoFit/>
          </a:bodyPr>
          <a:lstStyle/>
          <a:p>
            <a:pPr marL="285750" indent="-285750">
              <a:spcBef>
                <a:spcPts val="600"/>
              </a:spcBef>
              <a:spcAft>
                <a:spcPts val="1000"/>
              </a:spcAft>
              <a:buFont typeface="Arial" panose="020B0604020202020204" pitchFamily="34" charset="0"/>
              <a:buChar char="•"/>
            </a:pPr>
            <a:r>
              <a:rPr lang="en-US" sz="1600" b="0" dirty="0">
                <a:solidFill>
                  <a:schemeClr val="tx1"/>
                </a:solidFill>
              </a:rPr>
              <a:t>Want to provide charitable support now, while living.</a:t>
            </a:r>
          </a:p>
          <a:p>
            <a:pPr marL="285750" indent="-285750">
              <a:spcBef>
                <a:spcPts val="600"/>
              </a:spcBef>
              <a:spcAft>
                <a:spcPts val="1000"/>
              </a:spcAft>
              <a:buFont typeface="Arial" panose="020B0604020202020204" pitchFamily="34" charset="0"/>
              <a:buChar char="•"/>
            </a:pPr>
            <a:r>
              <a:rPr lang="en-US" sz="1600" b="0" dirty="0">
                <a:solidFill>
                  <a:schemeClr val="tx1"/>
                </a:solidFill>
              </a:rPr>
              <a:t>Want to give long-term assets and help to potentially avoid paying taxes on capital gains.</a:t>
            </a:r>
          </a:p>
          <a:p>
            <a:pPr marL="285750" indent="-285750">
              <a:spcBef>
                <a:spcPts val="600"/>
              </a:spcBef>
              <a:spcAft>
                <a:spcPts val="1000"/>
              </a:spcAft>
              <a:buFont typeface="Arial" panose="020B0604020202020204" pitchFamily="34" charset="0"/>
              <a:buChar char="•"/>
            </a:pPr>
            <a:r>
              <a:rPr lang="en-US" sz="1600" b="0" dirty="0">
                <a:solidFill>
                  <a:schemeClr val="tx1"/>
                </a:solidFill>
              </a:rPr>
              <a:t>Wish to include family in giving decisions. </a:t>
            </a:r>
          </a:p>
          <a:p>
            <a:pPr marL="285750" indent="-285750">
              <a:spcBef>
                <a:spcPts val="600"/>
              </a:spcBef>
              <a:spcAft>
                <a:spcPts val="1000"/>
              </a:spcAft>
              <a:buFont typeface="Arial" panose="020B0604020202020204" pitchFamily="34" charset="0"/>
              <a:buChar char="•"/>
            </a:pPr>
            <a:r>
              <a:rPr lang="en-US" sz="1600" b="0" dirty="0">
                <a:solidFill>
                  <a:schemeClr val="tx1"/>
                </a:solidFill>
              </a:rPr>
              <a:t>Seek a potential charitable deduction.</a:t>
            </a:r>
          </a:p>
        </p:txBody>
      </p:sp>
      <p:sp>
        <p:nvSpPr>
          <p:cNvPr id="16" name="TextBox 15">
            <a:extLst>
              <a:ext uri="{FF2B5EF4-FFF2-40B4-BE49-F238E27FC236}">
                <a16:creationId xmlns:a16="http://schemas.microsoft.com/office/drawing/2014/main" id="{99B2DC08-FF0D-6E20-3C0C-EA764F5A10A4}"/>
              </a:ext>
            </a:extLst>
          </p:cNvPr>
          <p:cNvSpPr txBox="1"/>
          <p:nvPr/>
        </p:nvSpPr>
        <p:spPr>
          <a:xfrm>
            <a:off x="162376" y="1473368"/>
            <a:ext cx="863126" cy="1446550"/>
          </a:xfrm>
          <a:prstGeom prst="rect">
            <a:avLst/>
          </a:prstGeom>
          <a:noFill/>
        </p:spPr>
        <p:txBody>
          <a:bodyPr wrap="square" rtlCol="0">
            <a:spAutoFit/>
          </a:bodyPr>
          <a:lstStyle/>
          <a:p>
            <a:r>
              <a:rPr lang="en-US" sz="8800">
                <a:solidFill>
                  <a:schemeClr val="bg2">
                    <a:lumMod val="90000"/>
                  </a:schemeClr>
                </a:solidFill>
                <a:latin typeface="+mj-lt"/>
              </a:rPr>
              <a:t>1</a:t>
            </a:r>
          </a:p>
        </p:txBody>
      </p:sp>
      <p:sp>
        <p:nvSpPr>
          <p:cNvPr id="17" name="TextBox 16">
            <a:extLst>
              <a:ext uri="{FF2B5EF4-FFF2-40B4-BE49-F238E27FC236}">
                <a16:creationId xmlns:a16="http://schemas.microsoft.com/office/drawing/2014/main" id="{7A3CFF27-3AC9-9926-FD08-594879A811B0}"/>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a:solidFill>
                  <a:srgbClr val="2E66FF"/>
                </a:solidFill>
              </a:rPr>
              <a:t>Give Now</a:t>
            </a:r>
            <a:endParaRPr lang="en-US" sz="2800" b="1">
              <a:solidFill>
                <a:srgbClr val="2E66FF"/>
              </a:solidFill>
            </a:endParaRPr>
          </a:p>
        </p:txBody>
      </p:sp>
      <p:cxnSp>
        <p:nvCxnSpPr>
          <p:cNvPr id="18" name="Straight Connector 17">
            <a:extLst>
              <a:ext uri="{FF2B5EF4-FFF2-40B4-BE49-F238E27FC236}">
                <a16:creationId xmlns:a16="http://schemas.microsoft.com/office/drawing/2014/main" id="{1C1A9C9D-FC24-096A-0497-486D2E38367C}"/>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4CC5903-1A7B-C6CD-F1FE-4E5F2B9A4F05}"/>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0687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A108112-7801-E4D1-C7C0-1E7F533736DD}"/>
              </a:ext>
            </a:extLst>
          </p:cNvPr>
          <p:cNvSpPr/>
          <p:nvPr/>
        </p:nvSpPr>
        <p:spPr>
          <a:xfrm>
            <a:off x="510363" y="1504253"/>
            <a:ext cx="4677797" cy="46455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D755F5-7FC6-E93E-05CB-D403B898A5ED}"/>
              </a:ext>
            </a:extLst>
          </p:cNvPr>
          <p:cNvSpPr>
            <a:spLocks noGrp="1"/>
          </p:cNvSpPr>
          <p:nvPr>
            <p:ph type="title"/>
          </p:nvPr>
        </p:nvSpPr>
        <p:spPr>
          <a:xfrm>
            <a:off x="510362" y="418290"/>
            <a:ext cx="7336283" cy="846948"/>
          </a:xfrm>
        </p:spPr>
        <p:txBody>
          <a:bodyPr>
            <a:noAutofit/>
          </a:bodyPr>
          <a:lstStyle/>
          <a:p>
            <a:r>
              <a:rPr lang="en-US">
                <a:solidFill>
                  <a:schemeClr val="accent2"/>
                </a:solidFill>
              </a:rPr>
              <a:t>Example Story: </a:t>
            </a:r>
            <a:r>
              <a:rPr lang="en-US"/>
              <a:t>Using appreciated securities</a:t>
            </a:r>
          </a:p>
        </p:txBody>
      </p:sp>
      <p:sp>
        <p:nvSpPr>
          <p:cNvPr id="6" name="Text Placeholder 1">
            <a:extLst>
              <a:ext uri="{FF2B5EF4-FFF2-40B4-BE49-F238E27FC236}">
                <a16:creationId xmlns:a16="http://schemas.microsoft.com/office/drawing/2014/main" id="{A1774BD8-D005-5B8C-E60F-3C80C6F67C6F}"/>
              </a:ext>
            </a:extLst>
          </p:cNvPr>
          <p:cNvSpPr txBox="1">
            <a:spLocks/>
          </p:cNvSpPr>
          <p:nvPr/>
        </p:nvSpPr>
        <p:spPr>
          <a:xfrm>
            <a:off x="6411302" y="2004681"/>
            <a:ext cx="4687612" cy="643622"/>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A man in his late 40s wants to create a centralized giving account using appreciated stock.</a:t>
            </a:r>
          </a:p>
          <a:p>
            <a:endParaRPr lang="en-US" sz="1800" b="0"/>
          </a:p>
        </p:txBody>
      </p:sp>
      <p:sp>
        <p:nvSpPr>
          <p:cNvPr id="7" name="Text Placeholder 3">
            <a:extLst>
              <a:ext uri="{FF2B5EF4-FFF2-40B4-BE49-F238E27FC236}">
                <a16:creationId xmlns:a16="http://schemas.microsoft.com/office/drawing/2014/main" id="{BB3CD94C-DDDC-6746-A1DE-6051CADDCDCB}"/>
              </a:ext>
            </a:extLst>
          </p:cNvPr>
          <p:cNvSpPr txBox="1">
            <a:spLocks/>
          </p:cNvSpPr>
          <p:nvPr/>
        </p:nvSpPr>
        <p:spPr>
          <a:xfrm>
            <a:off x="6411303" y="3171112"/>
            <a:ext cx="4687612" cy="98175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He establishes a donor-advised fund with $25,000 in stock, bypassing capital gain and possibly qualifying for an immediate charitable tax deduction.</a:t>
            </a:r>
          </a:p>
        </p:txBody>
      </p:sp>
      <p:sp>
        <p:nvSpPr>
          <p:cNvPr id="8" name="Text Placeholder 5">
            <a:extLst>
              <a:ext uri="{FF2B5EF4-FFF2-40B4-BE49-F238E27FC236}">
                <a16:creationId xmlns:a16="http://schemas.microsoft.com/office/drawing/2014/main" id="{39BA8626-2A33-A170-6A7C-55BE451B4FB5}"/>
              </a:ext>
            </a:extLst>
          </p:cNvPr>
          <p:cNvSpPr txBox="1">
            <a:spLocks/>
          </p:cNvSpPr>
          <p:nvPr/>
        </p:nvSpPr>
        <p:spPr>
          <a:xfrm>
            <a:off x="6411302" y="4620579"/>
            <a:ext cx="4687615" cy="84694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He supports multiple local and national charities through his donor-advised fund and chooses when, where and how much is distributed.</a:t>
            </a:r>
          </a:p>
        </p:txBody>
      </p:sp>
      <p:cxnSp>
        <p:nvCxnSpPr>
          <p:cNvPr id="10" name="Straight Connector 9">
            <a:extLst>
              <a:ext uri="{FF2B5EF4-FFF2-40B4-BE49-F238E27FC236}">
                <a16:creationId xmlns:a16="http://schemas.microsoft.com/office/drawing/2014/main" id="{A7114548-D583-6286-A0DA-50000613E993}"/>
              </a:ext>
            </a:extLst>
          </p:cNvPr>
          <p:cNvCxnSpPr/>
          <p:nvPr/>
        </p:nvCxnSpPr>
        <p:spPr>
          <a:xfrm>
            <a:off x="5192109" y="1504253"/>
            <a:ext cx="0" cy="464557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3B37E362-31F7-1747-36E1-D06592EDDB68}"/>
              </a:ext>
            </a:extLst>
          </p:cNvPr>
          <p:cNvSpPr/>
          <p:nvPr/>
        </p:nvSpPr>
        <p:spPr>
          <a:xfrm>
            <a:off x="1093083" y="2175641"/>
            <a:ext cx="3436883" cy="3436883"/>
          </a:xfrm>
          <a:prstGeom prst="ellipse">
            <a:avLst/>
          </a:prstGeom>
          <a:blipFill dpi="0" rotWithShape="1">
            <a:blip r:embed="rId3"/>
            <a:srcRect/>
            <a:stretch>
              <a:fillRect l="-60000" t="-13000" r="-40000" b="-19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4CDC9D11-5971-0AB8-7F21-5A054E61A736}"/>
              </a:ext>
            </a:extLst>
          </p:cNvPr>
          <p:cNvCxnSpPr>
            <a:cxnSpLocks/>
          </p:cNvCxnSpPr>
          <p:nvPr/>
        </p:nvCxnSpPr>
        <p:spPr>
          <a:xfrm flipH="1">
            <a:off x="5188160" y="217564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B2535F-5437-BFC3-A050-4A68664FB102}"/>
              </a:ext>
            </a:extLst>
          </p:cNvPr>
          <p:cNvCxnSpPr>
            <a:cxnSpLocks/>
          </p:cNvCxnSpPr>
          <p:nvPr/>
        </p:nvCxnSpPr>
        <p:spPr>
          <a:xfrm flipH="1">
            <a:off x="5188160" y="3326524"/>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92BD8A8-CA57-9750-913A-2EBA3B3A1158}"/>
              </a:ext>
            </a:extLst>
          </p:cNvPr>
          <p:cNvCxnSpPr>
            <a:cxnSpLocks/>
          </p:cNvCxnSpPr>
          <p:nvPr/>
        </p:nvCxnSpPr>
        <p:spPr>
          <a:xfrm flipH="1">
            <a:off x="5188160" y="4808483"/>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7442E0C-0D10-2CB5-2FCE-7FAAE6B06253}"/>
              </a:ext>
            </a:extLst>
          </p:cNvPr>
          <p:cNvSpPr txBox="1"/>
          <p:nvPr/>
        </p:nvSpPr>
        <p:spPr>
          <a:xfrm>
            <a:off x="5372803" y="5986464"/>
            <a:ext cx="6819197" cy="246221"/>
          </a:xfrm>
          <a:prstGeom prst="rect">
            <a:avLst/>
          </a:prstGeom>
          <a:noFill/>
        </p:spPr>
        <p:txBody>
          <a:bodyPr wrap="square">
            <a:spAutoFit/>
          </a:bodyPr>
          <a:lstStyle/>
          <a:p>
            <a:r>
              <a:rPr lang="en-US" sz="1000" dirty="0"/>
              <a:t>The donor’s experience may not be the same as other donors and does not indicate future performance or success.</a:t>
            </a:r>
          </a:p>
        </p:txBody>
      </p:sp>
      <p:sp>
        <p:nvSpPr>
          <p:cNvPr id="3" name="Date Placeholder 2">
            <a:extLst>
              <a:ext uri="{FF2B5EF4-FFF2-40B4-BE49-F238E27FC236}">
                <a16:creationId xmlns:a16="http://schemas.microsoft.com/office/drawing/2014/main" id="{A1F585A7-E367-B4C1-7D5C-7D9AF5BB5ADD}"/>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9690315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A108112-7801-E4D1-C7C0-1E7F533736DD}"/>
              </a:ext>
            </a:extLst>
          </p:cNvPr>
          <p:cNvSpPr/>
          <p:nvPr/>
        </p:nvSpPr>
        <p:spPr>
          <a:xfrm>
            <a:off x="510363" y="1504253"/>
            <a:ext cx="4677797" cy="46455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D755F5-7FC6-E93E-05CB-D403B898A5ED}"/>
              </a:ext>
            </a:extLst>
          </p:cNvPr>
          <p:cNvSpPr>
            <a:spLocks noGrp="1"/>
          </p:cNvSpPr>
          <p:nvPr>
            <p:ph type="title"/>
          </p:nvPr>
        </p:nvSpPr>
        <p:spPr>
          <a:xfrm>
            <a:off x="510363" y="418290"/>
            <a:ext cx="7453514" cy="846948"/>
          </a:xfrm>
        </p:spPr>
        <p:txBody>
          <a:bodyPr>
            <a:noAutofit/>
          </a:bodyPr>
          <a:lstStyle/>
          <a:p>
            <a:r>
              <a:rPr lang="en-US">
                <a:solidFill>
                  <a:schemeClr val="accent2"/>
                </a:solidFill>
              </a:rPr>
              <a:t>Example Story: </a:t>
            </a:r>
            <a:r>
              <a:rPr lang="en-US"/>
              <a:t>Gift of cash to donor-advised fund</a:t>
            </a:r>
          </a:p>
        </p:txBody>
      </p:sp>
      <p:sp>
        <p:nvSpPr>
          <p:cNvPr id="6" name="Text Placeholder 1">
            <a:extLst>
              <a:ext uri="{FF2B5EF4-FFF2-40B4-BE49-F238E27FC236}">
                <a16:creationId xmlns:a16="http://schemas.microsoft.com/office/drawing/2014/main" id="{A1774BD8-D005-5B8C-E60F-3C80C6F67C6F}"/>
              </a:ext>
            </a:extLst>
          </p:cNvPr>
          <p:cNvSpPr txBox="1">
            <a:spLocks/>
          </p:cNvSpPr>
          <p:nvPr/>
        </p:nvSpPr>
        <p:spPr>
          <a:xfrm>
            <a:off x="6411302" y="2004681"/>
            <a:ext cx="4687612" cy="643622"/>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A woman with a modest inheritance from her mother wants to establish a giving tradition with her daughters-in-law and granddaughter.</a:t>
            </a:r>
          </a:p>
        </p:txBody>
      </p:sp>
      <p:sp>
        <p:nvSpPr>
          <p:cNvPr id="7" name="Text Placeholder 3">
            <a:extLst>
              <a:ext uri="{FF2B5EF4-FFF2-40B4-BE49-F238E27FC236}">
                <a16:creationId xmlns:a16="http://schemas.microsoft.com/office/drawing/2014/main" id="{BB3CD94C-DDDC-6746-A1DE-6051CADDCDCB}"/>
              </a:ext>
            </a:extLst>
          </p:cNvPr>
          <p:cNvSpPr txBox="1">
            <a:spLocks/>
          </p:cNvSpPr>
          <p:nvPr/>
        </p:nvSpPr>
        <p:spPr>
          <a:xfrm>
            <a:off x="6411303" y="3454888"/>
            <a:ext cx="4687612" cy="98175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She establishes a donor-advised fund with a cash gift of $10,000 and may qualify for an immediate charitable tax deduction.</a:t>
            </a:r>
          </a:p>
        </p:txBody>
      </p:sp>
      <p:sp>
        <p:nvSpPr>
          <p:cNvPr id="8" name="Text Placeholder 5">
            <a:extLst>
              <a:ext uri="{FF2B5EF4-FFF2-40B4-BE49-F238E27FC236}">
                <a16:creationId xmlns:a16="http://schemas.microsoft.com/office/drawing/2014/main" id="{39BA8626-2A33-A170-6A7C-55BE451B4FB5}"/>
              </a:ext>
            </a:extLst>
          </p:cNvPr>
          <p:cNvSpPr txBox="1">
            <a:spLocks/>
          </p:cNvSpPr>
          <p:nvPr/>
        </p:nvSpPr>
        <p:spPr>
          <a:xfrm>
            <a:off x="6411302" y="4620579"/>
            <a:ext cx="4687615" cy="84694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Her family meets once a year to select charities to receive grants from their fund.</a:t>
            </a:r>
          </a:p>
        </p:txBody>
      </p:sp>
      <p:cxnSp>
        <p:nvCxnSpPr>
          <p:cNvPr id="10" name="Straight Connector 9">
            <a:extLst>
              <a:ext uri="{FF2B5EF4-FFF2-40B4-BE49-F238E27FC236}">
                <a16:creationId xmlns:a16="http://schemas.microsoft.com/office/drawing/2014/main" id="{A7114548-D583-6286-A0DA-50000613E993}"/>
              </a:ext>
            </a:extLst>
          </p:cNvPr>
          <p:cNvCxnSpPr/>
          <p:nvPr/>
        </p:nvCxnSpPr>
        <p:spPr>
          <a:xfrm>
            <a:off x="5192109" y="1504253"/>
            <a:ext cx="0" cy="464557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3B37E362-31F7-1747-36E1-D06592EDDB68}"/>
              </a:ext>
            </a:extLst>
          </p:cNvPr>
          <p:cNvSpPr/>
          <p:nvPr/>
        </p:nvSpPr>
        <p:spPr>
          <a:xfrm>
            <a:off x="1093083" y="2175641"/>
            <a:ext cx="3436883" cy="3436883"/>
          </a:xfrm>
          <a:prstGeom prst="ellipse">
            <a:avLst/>
          </a:prstGeom>
          <a:blipFill dpi="0" rotWithShape="1">
            <a:blip r:embed="rId3"/>
            <a:srcRect/>
            <a:stretch>
              <a:fillRect l="-56000" t="-13000" r="-48000" b="-19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4CDC9D11-5971-0AB8-7F21-5A054E61A736}"/>
              </a:ext>
            </a:extLst>
          </p:cNvPr>
          <p:cNvCxnSpPr>
            <a:cxnSpLocks/>
          </p:cNvCxnSpPr>
          <p:nvPr/>
        </p:nvCxnSpPr>
        <p:spPr>
          <a:xfrm flipH="1">
            <a:off x="5188160" y="217564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B2535F-5437-BFC3-A050-4A68664FB102}"/>
              </a:ext>
            </a:extLst>
          </p:cNvPr>
          <p:cNvCxnSpPr>
            <a:cxnSpLocks/>
          </p:cNvCxnSpPr>
          <p:nvPr/>
        </p:nvCxnSpPr>
        <p:spPr>
          <a:xfrm flipH="1">
            <a:off x="5188160" y="3610300"/>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92BD8A8-CA57-9750-913A-2EBA3B3A1158}"/>
              </a:ext>
            </a:extLst>
          </p:cNvPr>
          <p:cNvCxnSpPr>
            <a:cxnSpLocks/>
          </p:cNvCxnSpPr>
          <p:nvPr/>
        </p:nvCxnSpPr>
        <p:spPr>
          <a:xfrm flipH="1">
            <a:off x="5188160" y="4808483"/>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984F88E1-BC28-B821-1C6B-DA8FFA5A1407}"/>
              </a:ext>
            </a:extLst>
          </p:cNvPr>
          <p:cNvSpPr txBox="1"/>
          <p:nvPr/>
        </p:nvSpPr>
        <p:spPr>
          <a:xfrm>
            <a:off x="5345509" y="5678537"/>
            <a:ext cx="6819197" cy="246221"/>
          </a:xfrm>
          <a:prstGeom prst="rect">
            <a:avLst/>
          </a:prstGeom>
          <a:noFill/>
        </p:spPr>
        <p:txBody>
          <a:bodyPr wrap="square">
            <a:spAutoFit/>
          </a:bodyPr>
          <a:lstStyle/>
          <a:p>
            <a:r>
              <a:rPr lang="en-US" sz="1000"/>
              <a:t>The donor’s experience may not be the same as other donors and does not indicate future performance or success.</a:t>
            </a:r>
          </a:p>
        </p:txBody>
      </p:sp>
      <p:sp>
        <p:nvSpPr>
          <p:cNvPr id="4" name="Date Placeholder 3">
            <a:extLst>
              <a:ext uri="{FF2B5EF4-FFF2-40B4-BE49-F238E27FC236}">
                <a16:creationId xmlns:a16="http://schemas.microsoft.com/office/drawing/2014/main" id="{FD5D26E0-0B5C-DF74-6FDA-9E2AC01A0582}"/>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172854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Qualified charitable distributions (QCDs)</a:t>
            </a:r>
          </a:p>
        </p:txBody>
      </p:sp>
      <p:sp>
        <p:nvSpPr>
          <p:cNvPr id="16" name="TextBox 15">
            <a:extLst>
              <a:ext uri="{FF2B5EF4-FFF2-40B4-BE49-F238E27FC236}">
                <a16:creationId xmlns:a16="http://schemas.microsoft.com/office/drawing/2014/main" id="{046A3AC9-A3DE-F931-845A-6E8EA6F6E3E9}"/>
              </a:ext>
            </a:extLst>
          </p:cNvPr>
          <p:cNvSpPr txBox="1"/>
          <p:nvPr/>
        </p:nvSpPr>
        <p:spPr>
          <a:xfrm>
            <a:off x="3770816" y="1880673"/>
            <a:ext cx="2714351" cy="677108"/>
          </a:xfrm>
          <a:prstGeom prst="rect">
            <a:avLst/>
          </a:prstGeom>
          <a:noFill/>
        </p:spPr>
        <p:txBody>
          <a:bodyPr wrap="square" rtlCol="0">
            <a:spAutoFit/>
          </a:bodyPr>
          <a:lstStyle/>
          <a:p>
            <a:pPr>
              <a:spcAft>
                <a:spcPts val="600"/>
              </a:spcAft>
            </a:pPr>
            <a:r>
              <a:rPr lang="en-US" sz="1100" b="0" i="1"/>
              <a:t>Donor gives QCDs to establish fund</a:t>
            </a:r>
          </a:p>
          <a:p>
            <a:pPr>
              <a:spcAft>
                <a:spcPts val="600"/>
              </a:spcAft>
            </a:pPr>
            <a:r>
              <a:rPr lang="en-US" sz="1100" b="0" i="1"/>
              <a:t>Donor’s QCD counts toward required minimum distributions. </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167679" y="1875035"/>
            <a:ext cx="2573322" cy="600164"/>
          </a:xfrm>
          <a:prstGeom prst="rect">
            <a:avLst/>
          </a:prstGeom>
          <a:noFill/>
        </p:spPr>
        <p:txBody>
          <a:bodyPr wrap="square" rtlCol="0">
            <a:spAutoFit/>
          </a:bodyPr>
          <a:lstStyle/>
          <a:p>
            <a:r>
              <a:rPr lang="en-US" sz="1100" b="0"/>
              <a:t>Grants from the </a:t>
            </a:r>
            <a:r>
              <a:rPr lang="en-US" sz="1100"/>
              <a:t>non-advised</a:t>
            </a:r>
            <a:r>
              <a:rPr lang="en-US" sz="1100" b="0"/>
              <a:t> fund support donors’ selected charities or an organization’s mission</a:t>
            </a:r>
            <a:endParaRPr lang="en-GB" sz="1100" b="0"/>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5268137"/>
            <a:ext cx="0" cy="40183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3030711"/>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621444" y="5675331"/>
            <a:ext cx="2253129"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2560928"/>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2556424"/>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3026698"/>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3738837" y="6188287"/>
            <a:ext cx="2046200" cy="261610"/>
          </a:xfrm>
          <a:prstGeom prst="rect">
            <a:avLst/>
          </a:prstGeom>
          <a:noFill/>
        </p:spPr>
        <p:txBody>
          <a:bodyPr wrap="square" rtlCol="0">
            <a:spAutoFit/>
          </a:bodyPr>
          <a:lstStyle/>
          <a:p>
            <a:pPr>
              <a:spcAft>
                <a:spcPts val="400"/>
              </a:spcAft>
            </a:pPr>
            <a:r>
              <a:rPr lang="en-US" sz="1100" b="0" i="1"/>
              <a:t>Income tax may not be owed</a:t>
            </a:r>
            <a:endParaRPr lang="en-GB" sz="1100" b="0" i="1"/>
          </a:p>
        </p:txBody>
      </p:sp>
      <p:cxnSp>
        <p:nvCxnSpPr>
          <p:cNvPr id="9" name="Straight Connector 8">
            <a:extLst>
              <a:ext uri="{FF2B5EF4-FFF2-40B4-BE49-F238E27FC236}">
                <a16:creationId xmlns:a16="http://schemas.microsoft.com/office/drawing/2014/main" id="{9F7E4D68-296B-44B5-9AC6-4A0C6B9D3D83}"/>
              </a:ext>
            </a:extLst>
          </p:cNvPr>
          <p:cNvCxnSpPr>
            <a:cxnSpLocks/>
          </p:cNvCxnSpPr>
          <p:nvPr/>
        </p:nvCxnSpPr>
        <p:spPr>
          <a:xfrm>
            <a:off x="3874573" y="5677114"/>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D77D9976-9F92-7276-D769-BC1BD697D2AE}"/>
              </a:ext>
            </a:extLst>
          </p:cNvPr>
          <p:cNvSpPr txBox="1"/>
          <p:nvPr/>
        </p:nvSpPr>
        <p:spPr>
          <a:xfrm>
            <a:off x="1010440" y="4338783"/>
            <a:ext cx="1305466" cy="338554"/>
          </a:xfrm>
          <a:prstGeom prst="rect">
            <a:avLst/>
          </a:prstGeom>
          <a:noFill/>
        </p:spPr>
        <p:txBody>
          <a:bodyPr wrap="square" rtlCol="0">
            <a:spAutoFit/>
          </a:bodyPr>
          <a:lstStyle/>
          <a:p>
            <a:pPr algn="ctr"/>
            <a:r>
              <a:rPr lang="en-US" sz="1600" b="1"/>
              <a:t>Donor</a:t>
            </a:r>
          </a:p>
        </p:txBody>
      </p:sp>
      <p:sp>
        <p:nvSpPr>
          <p:cNvPr id="27" name="TextBox 26">
            <a:extLst>
              <a:ext uri="{FF2B5EF4-FFF2-40B4-BE49-F238E27FC236}">
                <a16:creationId xmlns:a16="http://schemas.microsoft.com/office/drawing/2014/main" id="{EFD46FE2-9DC8-7A53-3F19-C451C1E16C8B}"/>
              </a:ext>
            </a:extLst>
          </p:cNvPr>
          <p:cNvSpPr txBox="1"/>
          <p:nvPr/>
        </p:nvSpPr>
        <p:spPr>
          <a:xfrm>
            <a:off x="4779255" y="4218303"/>
            <a:ext cx="2362946" cy="830997"/>
          </a:xfrm>
          <a:prstGeom prst="rect">
            <a:avLst/>
          </a:prstGeom>
          <a:noFill/>
        </p:spPr>
        <p:txBody>
          <a:bodyPr wrap="square" rtlCol="0">
            <a:spAutoFit/>
          </a:bodyPr>
          <a:lstStyle/>
          <a:p>
            <a:pPr algn="ctr"/>
            <a:r>
              <a:rPr lang="en-US" sz="1600" b="1"/>
              <a:t>Non-advised Charitable Fund or Endowment Fund</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4218303"/>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4" name="Content Placeholder 3">
            <a:extLst>
              <a:ext uri="{FF2B5EF4-FFF2-40B4-BE49-F238E27FC236}">
                <a16:creationId xmlns:a16="http://schemas.microsoft.com/office/drawing/2014/main" id="{16C822F5-E636-BCDB-8D8E-467F4E61FE2E}"/>
              </a:ext>
            </a:extLst>
          </p:cNvPr>
          <p:cNvSpPr txBox="1">
            <a:spLocks/>
          </p:cNvSpPr>
          <p:nvPr/>
        </p:nvSpPr>
        <p:spPr>
          <a:xfrm>
            <a:off x="510362" y="1166778"/>
            <a:ext cx="7445699" cy="737674"/>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spcAft>
                <a:spcPts val="600"/>
              </a:spcAft>
            </a:pPr>
            <a:r>
              <a:rPr lang="en-US" sz="1600"/>
              <a:t>QCDs represent another way to potentially gain some tax savings.</a:t>
            </a:r>
          </a:p>
        </p:txBody>
      </p:sp>
      <p:pic>
        <p:nvPicPr>
          <p:cNvPr id="3" name="Picture 2">
            <a:extLst>
              <a:ext uri="{FF2B5EF4-FFF2-40B4-BE49-F238E27FC236}">
                <a16:creationId xmlns:a16="http://schemas.microsoft.com/office/drawing/2014/main" id="{03F81525-5BF1-7786-B1CF-7C41B01E05B2}"/>
              </a:ext>
            </a:extLst>
          </p:cNvPr>
          <p:cNvPicPr>
            <a:picLocks noChangeAspect="1"/>
          </p:cNvPicPr>
          <p:nvPr/>
        </p:nvPicPr>
        <p:blipFill>
          <a:blip r:embed="rId3"/>
          <a:srcRect/>
          <a:stretch/>
        </p:blipFill>
        <p:spPr>
          <a:xfrm>
            <a:off x="1141037" y="3110369"/>
            <a:ext cx="1044273" cy="1044273"/>
          </a:xfrm>
          <a:prstGeom prst="rect">
            <a:avLst/>
          </a:prstGeom>
        </p:spPr>
      </p:pic>
      <p:sp>
        <p:nvSpPr>
          <p:cNvPr id="6" name="Oval 5">
            <a:extLst>
              <a:ext uri="{FF2B5EF4-FFF2-40B4-BE49-F238E27FC236}">
                <a16:creationId xmlns:a16="http://schemas.microsoft.com/office/drawing/2014/main" id="{DFF8D5B6-D53A-5752-0FD7-A6281DA5C90F}"/>
              </a:ext>
            </a:extLst>
          </p:cNvPr>
          <p:cNvSpPr/>
          <p:nvPr/>
        </p:nvSpPr>
        <p:spPr>
          <a:xfrm>
            <a:off x="1069269" y="3038602"/>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196F7987-CD3E-2517-7030-5148899E6DC6}"/>
              </a:ext>
            </a:extLst>
          </p:cNvPr>
          <p:cNvSpPr/>
          <p:nvPr/>
        </p:nvSpPr>
        <p:spPr>
          <a:xfrm>
            <a:off x="5432873" y="3038602"/>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D6E18010-AF4E-025D-5992-31A741458031}"/>
              </a:ext>
            </a:extLst>
          </p:cNvPr>
          <p:cNvSpPr/>
          <p:nvPr/>
        </p:nvSpPr>
        <p:spPr>
          <a:xfrm>
            <a:off x="9778491" y="3038602"/>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Icon&#10;&#10;Description automatically generated">
            <a:extLst>
              <a:ext uri="{FF2B5EF4-FFF2-40B4-BE49-F238E27FC236}">
                <a16:creationId xmlns:a16="http://schemas.microsoft.com/office/drawing/2014/main" id="{309813DA-7AE6-947F-6743-5D3218FC6115}"/>
              </a:ext>
            </a:extLst>
          </p:cNvPr>
          <p:cNvPicPr>
            <a:picLocks noChangeAspect="1"/>
          </p:cNvPicPr>
          <p:nvPr/>
        </p:nvPicPr>
        <p:blipFill>
          <a:blip r:embed="rId4"/>
          <a:stretch>
            <a:fillRect/>
          </a:stretch>
        </p:blipFill>
        <p:spPr>
          <a:xfrm>
            <a:off x="5568052" y="3209528"/>
            <a:ext cx="917450" cy="917450"/>
          </a:xfrm>
          <a:prstGeom prst="rect">
            <a:avLst/>
          </a:prstGeom>
        </p:spPr>
      </p:pic>
      <p:pic>
        <p:nvPicPr>
          <p:cNvPr id="13" name="Picture 12" descr="Icon&#10;&#10;Description automatically generated">
            <a:extLst>
              <a:ext uri="{FF2B5EF4-FFF2-40B4-BE49-F238E27FC236}">
                <a16:creationId xmlns:a16="http://schemas.microsoft.com/office/drawing/2014/main" id="{E67A7D84-FD9C-1A80-FD0E-D17DB4BEB5BF}"/>
              </a:ext>
            </a:extLst>
          </p:cNvPr>
          <p:cNvPicPr>
            <a:picLocks noChangeAspect="1"/>
          </p:cNvPicPr>
          <p:nvPr/>
        </p:nvPicPr>
        <p:blipFill>
          <a:blip r:embed="rId5"/>
          <a:stretch>
            <a:fillRect/>
          </a:stretch>
        </p:blipFill>
        <p:spPr>
          <a:xfrm>
            <a:off x="9913670" y="3173780"/>
            <a:ext cx="917450" cy="917450"/>
          </a:xfrm>
          <a:prstGeom prst="rect">
            <a:avLst/>
          </a:prstGeom>
        </p:spPr>
      </p:pic>
      <p:sp>
        <p:nvSpPr>
          <p:cNvPr id="5" name="Date Placeholder 4">
            <a:extLst>
              <a:ext uri="{FF2B5EF4-FFF2-40B4-BE49-F238E27FC236}">
                <a16:creationId xmlns:a16="http://schemas.microsoft.com/office/drawing/2014/main" id="{41E8753C-2CF8-E601-BFC9-4331B3ADB465}"/>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22764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a:t>Give Now.</a:t>
            </a:r>
            <a:br>
              <a:rPr lang="en-US"/>
            </a:br>
            <a:r>
              <a:rPr lang="en-US">
                <a:solidFill>
                  <a:schemeClr val="tx1"/>
                </a:solidFill>
              </a:rPr>
              <a:t>Give Later.</a:t>
            </a:r>
            <a:br>
              <a:rPr lang="en-US"/>
            </a:br>
            <a:r>
              <a:rPr lang="en-US"/>
              <a:t>Give &amp; Receive.</a:t>
            </a:r>
            <a:r>
              <a:rPr lang="en-US" sz="4000" baseline="30000"/>
              <a:t>™</a:t>
            </a:r>
            <a:r>
              <a:rPr lang="en-US"/>
              <a:t> </a:t>
            </a:r>
          </a:p>
        </p:txBody>
      </p:sp>
      <p:sp>
        <p:nvSpPr>
          <p:cNvPr id="5" name="Text Placeholder 4">
            <a:extLst>
              <a:ext uri="{FF2B5EF4-FFF2-40B4-BE49-F238E27FC236}">
                <a16:creationId xmlns:a16="http://schemas.microsoft.com/office/drawing/2014/main" id="{1E8D4FDF-9FA1-581C-9C42-515314D64825}"/>
              </a:ext>
            </a:extLst>
          </p:cNvPr>
          <p:cNvSpPr>
            <a:spLocks noGrp="1"/>
          </p:cNvSpPr>
          <p:nvPr>
            <p:ph type="body" idx="1"/>
          </p:nvPr>
        </p:nvSpPr>
        <p:spPr/>
        <p:txBody>
          <a:bodyPr/>
          <a:lstStyle/>
          <a:p>
            <a:endParaRPr lang="en-US"/>
          </a:p>
        </p:txBody>
      </p:sp>
      <p:sp>
        <p:nvSpPr>
          <p:cNvPr id="3" name="Date Placeholder 2">
            <a:extLst>
              <a:ext uri="{FF2B5EF4-FFF2-40B4-BE49-F238E27FC236}">
                <a16:creationId xmlns:a16="http://schemas.microsoft.com/office/drawing/2014/main" id="{F16F5FC7-A843-AE33-F483-8D4A71598E3B}"/>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548444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fontScale="90000"/>
          </a:bodyPr>
          <a:lstStyle/>
          <a:p>
            <a:r>
              <a:rPr lang="en-US">
                <a:latin typeface="Baskerville Old Face" panose="02020602080505020303" pitchFamily="18" charset="0"/>
                <a:ea typeface="Baskerville" panose="02020502070401020303" pitchFamily="18" charset="0"/>
              </a:rPr>
              <a:t>Many people need or want the flexibility to use their assets while living but also want to continue to support the charities and causes that are important to them after their passing. “Give Later” options provide those opportunities. </a:t>
            </a:r>
            <a:endParaRPr lang="en-US"/>
          </a:p>
        </p:txBody>
      </p:sp>
      <p:sp>
        <p:nvSpPr>
          <p:cNvPr id="3" name="Date Placeholder 2">
            <a:extLst>
              <a:ext uri="{FF2B5EF4-FFF2-40B4-BE49-F238E27FC236}">
                <a16:creationId xmlns:a16="http://schemas.microsoft.com/office/drawing/2014/main" id="{A3F78AE3-9F25-80CA-12FC-A2CEDD63F034}"/>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a:p>
        </p:txBody>
      </p:sp>
      <p:sp>
        <p:nvSpPr>
          <p:cNvPr id="4" name="Rectangle 3">
            <a:extLst>
              <a:ext uri="{FF2B5EF4-FFF2-40B4-BE49-F238E27FC236}">
                <a16:creationId xmlns:a16="http://schemas.microsoft.com/office/drawing/2014/main" id="{8269ACFB-9812-3737-69EA-89FF0BAFA0B5}"/>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4DF5905E-35ED-638F-66A3-4200DE80DEF9}"/>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1FEC1791-6913-8DC8-7176-C8EE6A26C4F4}"/>
              </a:ext>
            </a:extLst>
          </p:cNvPr>
          <p:cNvCxnSpPr>
            <a:cxnSpLocks/>
          </p:cNvCxnSpPr>
          <p:nvPr/>
        </p:nvCxnSpPr>
        <p:spPr>
          <a:xfrm>
            <a:off x="2516807" y="2238841"/>
            <a:ext cx="4260008"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769D805D-0AEB-69DD-D06C-6468D97B0167}"/>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a:solidFill>
                  <a:srgbClr val="2E66FF"/>
                </a:solidFill>
              </a:rPr>
              <a:t>For people who</a:t>
            </a:r>
          </a:p>
        </p:txBody>
      </p:sp>
      <p:sp>
        <p:nvSpPr>
          <p:cNvPr id="14" name="TextBox 13">
            <a:extLst>
              <a:ext uri="{FF2B5EF4-FFF2-40B4-BE49-F238E27FC236}">
                <a16:creationId xmlns:a16="http://schemas.microsoft.com/office/drawing/2014/main" id="{F7762694-9FD7-6FF3-16F4-7BBD1C346164}"/>
              </a:ext>
            </a:extLst>
          </p:cNvPr>
          <p:cNvSpPr txBox="1"/>
          <p:nvPr/>
        </p:nvSpPr>
        <p:spPr>
          <a:xfrm>
            <a:off x="1213361" y="2934910"/>
            <a:ext cx="5216010" cy="1461939"/>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a:t>Life insurance</a:t>
            </a:r>
          </a:p>
          <a:p>
            <a:pPr marL="285750" indent="-285750">
              <a:spcAft>
                <a:spcPts val="1000"/>
              </a:spcAft>
              <a:buFont typeface="Arial" panose="020B0604020202020204" pitchFamily="34" charset="0"/>
              <a:buChar char="•"/>
            </a:pPr>
            <a:r>
              <a:rPr lang="en-US" sz="1600" b="0"/>
              <a:t>Beneficiary proceeds</a:t>
            </a:r>
          </a:p>
          <a:p>
            <a:pPr marL="285750" indent="-285750">
              <a:spcAft>
                <a:spcPts val="1000"/>
              </a:spcAft>
              <a:buFont typeface="Arial" panose="020B0604020202020204" pitchFamily="34" charset="0"/>
              <a:buChar char="•"/>
            </a:pPr>
            <a:r>
              <a:rPr lang="en-US" sz="1600" b="0"/>
              <a:t>Bequest through w</a:t>
            </a:r>
            <a:r>
              <a:rPr lang="en-US" sz="1600" b="0">
                <a:solidFill>
                  <a:schemeClr val="tx1"/>
                </a:solidFill>
              </a:rPr>
              <a:t>ill or living trust</a:t>
            </a:r>
          </a:p>
          <a:p>
            <a:pPr marL="285750" indent="-285750">
              <a:spcAft>
                <a:spcPts val="1000"/>
              </a:spcAft>
              <a:buFont typeface="Arial" panose="020B0604020202020204" pitchFamily="34" charset="0"/>
              <a:buChar char="•"/>
            </a:pPr>
            <a:r>
              <a:rPr lang="en-US" sz="1600" b="0">
                <a:solidFill>
                  <a:schemeClr val="tx1"/>
                </a:solidFill>
              </a:rPr>
              <a:t>Life estate reserved</a:t>
            </a:r>
          </a:p>
        </p:txBody>
      </p:sp>
      <p:sp>
        <p:nvSpPr>
          <p:cNvPr id="15" name="TextBox 14">
            <a:extLst>
              <a:ext uri="{FF2B5EF4-FFF2-40B4-BE49-F238E27FC236}">
                <a16:creationId xmlns:a16="http://schemas.microsoft.com/office/drawing/2014/main" id="{11B8AC02-0F92-0630-0FB3-FBEF37544E51}"/>
              </a:ext>
            </a:extLst>
          </p:cNvPr>
          <p:cNvSpPr txBox="1"/>
          <p:nvPr/>
        </p:nvSpPr>
        <p:spPr>
          <a:xfrm>
            <a:off x="7071543" y="2934910"/>
            <a:ext cx="4302909" cy="1579920"/>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a:solidFill>
                  <a:schemeClr val="tx1"/>
                </a:solidFill>
              </a:rPr>
              <a:t>Want to create a legacy by making a significant gift upon death</a:t>
            </a:r>
          </a:p>
          <a:p>
            <a:pPr marL="285750" indent="-285750">
              <a:spcAft>
                <a:spcPts val="1000"/>
              </a:spcAft>
              <a:buFont typeface="Arial" panose="020B0604020202020204" pitchFamily="34" charset="0"/>
              <a:buChar char="•"/>
            </a:pPr>
            <a:r>
              <a:rPr lang="en-US" sz="1600" b="0">
                <a:solidFill>
                  <a:schemeClr val="tx1"/>
                </a:solidFill>
              </a:rPr>
              <a:t>Wish to retain control of assets while living</a:t>
            </a:r>
          </a:p>
          <a:p>
            <a:pPr marL="285750" indent="-285750">
              <a:spcAft>
                <a:spcPts val="1000"/>
              </a:spcAft>
              <a:buFont typeface="Arial" panose="020B0604020202020204" pitchFamily="34" charset="0"/>
              <a:buChar char="•"/>
            </a:pPr>
            <a:r>
              <a:rPr lang="en-US" sz="1600" b="0">
                <a:solidFill>
                  <a:schemeClr val="tx1"/>
                </a:solidFill>
              </a:rPr>
              <a:t>Want to help heirs avoid estate taxes on gifts of qualified retirement assets</a:t>
            </a:r>
          </a:p>
        </p:txBody>
      </p:sp>
      <p:sp>
        <p:nvSpPr>
          <p:cNvPr id="16" name="TextBox 15">
            <a:extLst>
              <a:ext uri="{FF2B5EF4-FFF2-40B4-BE49-F238E27FC236}">
                <a16:creationId xmlns:a16="http://schemas.microsoft.com/office/drawing/2014/main" id="{3AAC494A-7902-14B6-A602-8F69AE4F44C1}"/>
              </a:ext>
            </a:extLst>
          </p:cNvPr>
          <p:cNvSpPr txBox="1"/>
          <p:nvPr/>
        </p:nvSpPr>
        <p:spPr>
          <a:xfrm>
            <a:off x="162376" y="1473368"/>
            <a:ext cx="863126" cy="1446550"/>
          </a:xfrm>
          <a:prstGeom prst="rect">
            <a:avLst/>
          </a:prstGeom>
          <a:noFill/>
        </p:spPr>
        <p:txBody>
          <a:bodyPr wrap="square" rtlCol="0">
            <a:spAutoFit/>
          </a:bodyPr>
          <a:lstStyle/>
          <a:p>
            <a:r>
              <a:rPr lang="en-US" sz="8800">
                <a:solidFill>
                  <a:schemeClr val="bg2">
                    <a:lumMod val="90000"/>
                  </a:schemeClr>
                </a:solidFill>
                <a:latin typeface="+mj-lt"/>
              </a:rPr>
              <a:t>2</a:t>
            </a:r>
          </a:p>
        </p:txBody>
      </p:sp>
      <p:sp>
        <p:nvSpPr>
          <p:cNvPr id="17" name="TextBox 16">
            <a:extLst>
              <a:ext uri="{FF2B5EF4-FFF2-40B4-BE49-F238E27FC236}">
                <a16:creationId xmlns:a16="http://schemas.microsoft.com/office/drawing/2014/main" id="{D4C19002-3EEA-1B56-A7A7-7D395270D42D}"/>
              </a:ext>
            </a:extLst>
          </p:cNvPr>
          <p:cNvSpPr txBox="1"/>
          <p:nvPr/>
        </p:nvSpPr>
        <p:spPr>
          <a:xfrm>
            <a:off x="748626" y="2001137"/>
            <a:ext cx="2178380" cy="369332"/>
          </a:xfrm>
          <a:prstGeom prst="rect">
            <a:avLst/>
          </a:prstGeom>
          <a:noFill/>
        </p:spPr>
        <p:txBody>
          <a:bodyPr wrap="square">
            <a:noAutofit/>
          </a:bodyPr>
          <a:lstStyle/>
          <a:p>
            <a:pPr>
              <a:lnSpc>
                <a:spcPct val="90000"/>
              </a:lnSpc>
            </a:pPr>
            <a:r>
              <a:rPr lang="en-US" altLang="en-US" sz="2800" b="1">
                <a:solidFill>
                  <a:srgbClr val="2E66FF"/>
                </a:solidFill>
              </a:rPr>
              <a:t>Give Later</a:t>
            </a:r>
            <a:endParaRPr lang="en-US" sz="2800" b="1">
              <a:solidFill>
                <a:srgbClr val="2E66FF"/>
              </a:solidFill>
            </a:endParaRPr>
          </a:p>
        </p:txBody>
      </p:sp>
      <p:cxnSp>
        <p:nvCxnSpPr>
          <p:cNvPr id="18" name="Straight Connector 17">
            <a:extLst>
              <a:ext uri="{FF2B5EF4-FFF2-40B4-BE49-F238E27FC236}">
                <a16:creationId xmlns:a16="http://schemas.microsoft.com/office/drawing/2014/main" id="{956C73FB-117C-6F49-51C4-E48EECE27701}"/>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F3FC78B-067F-16D4-B0DB-8321945A6D54}"/>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96885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30CABE-122C-4ECC-9BBC-2A698F7A3585}"/>
              </a:ext>
            </a:extLst>
          </p:cNvPr>
          <p:cNvSpPr>
            <a:spLocks noGrp="1"/>
          </p:cNvSpPr>
          <p:nvPr>
            <p:ph type="title"/>
          </p:nvPr>
        </p:nvSpPr>
        <p:spPr>
          <a:xfrm>
            <a:off x="510363" y="418290"/>
            <a:ext cx="4578873" cy="846948"/>
          </a:xfrm>
        </p:spPr>
        <p:txBody>
          <a:bodyPr anchor="t">
            <a:noAutofit/>
          </a:bodyPr>
          <a:lstStyle/>
          <a:p>
            <a:r>
              <a:rPr lang="en-US" dirty="0"/>
              <a:t>A gift of life insurance is a low-cost way for you to make a significant gift. </a:t>
            </a:r>
          </a:p>
        </p:txBody>
      </p:sp>
      <p:sp>
        <p:nvSpPr>
          <p:cNvPr id="4" name="Content Placeholder 3">
            <a:extLst>
              <a:ext uri="{FF2B5EF4-FFF2-40B4-BE49-F238E27FC236}">
                <a16:creationId xmlns:a16="http://schemas.microsoft.com/office/drawing/2014/main" id="{C3DBD2B4-7957-431B-B94F-7E1ABBE1E80E}"/>
              </a:ext>
            </a:extLst>
          </p:cNvPr>
          <p:cNvSpPr>
            <a:spLocks noGrp="1"/>
          </p:cNvSpPr>
          <p:nvPr>
            <p:ph idx="1"/>
          </p:nvPr>
        </p:nvSpPr>
        <p:spPr>
          <a:xfrm>
            <a:off x="510363" y="2243929"/>
            <a:ext cx="4446648" cy="3718848"/>
          </a:xfrm>
        </p:spPr>
        <p:txBody>
          <a:bodyPr>
            <a:normAutofit/>
          </a:bodyPr>
          <a:lstStyle/>
          <a:p>
            <a:pPr marL="285750" indent="-285750">
              <a:spcAft>
                <a:spcPts val="600"/>
              </a:spcAft>
              <a:buFont typeface="Arial" panose="020B0604020202020204" pitchFamily="34" charset="0"/>
              <a:buChar char="•"/>
            </a:pPr>
            <a:r>
              <a:rPr lang="en-US" b="0"/>
              <a:t>You may receive a charitable tax deduction for premiums paid. </a:t>
            </a:r>
          </a:p>
          <a:p>
            <a:pPr marL="285750" indent="-285750">
              <a:spcAft>
                <a:spcPts val="600"/>
              </a:spcAft>
              <a:buFont typeface="Arial" panose="020B0604020202020204" pitchFamily="34" charset="0"/>
              <a:buChar char="•"/>
            </a:pPr>
            <a:r>
              <a:rPr lang="en-US" b="0"/>
              <a:t>Upon your death, the life insurance contract can support multiple charities of your choosing. </a:t>
            </a:r>
          </a:p>
          <a:p>
            <a:pPr>
              <a:spcAft>
                <a:spcPts val="600"/>
              </a:spcAft>
            </a:pPr>
            <a:endParaRPr lang="en-US" sz="1800" b="0"/>
          </a:p>
          <a:p>
            <a:pPr>
              <a:spcAft>
                <a:spcPts val="600"/>
              </a:spcAft>
            </a:pPr>
            <a:endParaRPr lang="en-US" sz="1800" b="0"/>
          </a:p>
          <a:p>
            <a:pPr>
              <a:spcAft>
                <a:spcPts val="600"/>
              </a:spcAft>
            </a:pPr>
            <a:endParaRPr lang="en-US" sz="1800" b="0"/>
          </a:p>
        </p:txBody>
      </p:sp>
      <p:pic>
        <p:nvPicPr>
          <p:cNvPr id="6" name="Picture 5" descr="A picture containing text, vector graphics&#10;&#10;Description automatically generated">
            <a:extLst>
              <a:ext uri="{FF2B5EF4-FFF2-40B4-BE49-F238E27FC236}">
                <a16:creationId xmlns:a16="http://schemas.microsoft.com/office/drawing/2014/main" id="{7C8D6DA0-4C21-45A0-A1D2-139615615F03}"/>
              </a:ext>
            </a:extLst>
          </p:cNvPr>
          <p:cNvPicPr>
            <a:picLocks noChangeAspect="1"/>
          </p:cNvPicPr>
          <p:nvPr/>
        </p:nvPicPr>
        <p:blipFill>
          <a:blip r:embed="rId3"/>
          <a:stretch>
            <a:fillRect/>
          </a:stretch>
        </p:blipFill>
        <p:spPr>
          <a:xfrm>
            <a:off x="6330319" y="230054"/>
            <a:ext cx="5351318" cy="6858000"/>
          </a:xfrm>
          <a:prstGeom prst="rect">
            <a:avLst/>
          </a:prstGeom>
        </p:spPr>
      </p:pic>
      <p:sp>
        <p:nvSpPr>
          <p:cNvPr id="2" name="Date Placeholder 1">
            <a:extLst>
              <a:ext uri="{FF2B5EF4-FFF2-40B4-BE49-F238E27FC236}">
                <a16:creationId xmlns:a16="http://schemas.microsoft.com/office/drawing/2014/main" id="{2E0D12E8-03A9-832F-2F1F-B50C5C5F3E03}"/>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0767183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330CABE-122C-4ECC-9BBC-2A698F7A3585}"/>
              </a:ext>
            </a:extLst>
          </p:cNvPr>
          <p:cNvSpPr>
            <a:spLocks noGrp="1"/>
          </p:cNvSpPr>
          <p:nvPr>
            <p:ph type="title"/>
          </p:nvPr>
        </p:nvSpPr>
        <p:spPr>
          <a:xfrm>
            <a:off x="510363" y="418290"/>
            <a:ext cx="8986988" cy="846948"/>
          </a:xfrm>
        </p:spPr>
        <p:txBody>
          <a:bodyPr anchor="t">
            <a:noAutofit/>
          </a:bodyPr>
          <a:lstStyle/>
          <a:p>
            <a:r>
              <a:rPr lang="en-US"/>
              <a:t>Life insurance</a:t>
            </a:r>
          </a:p>
        </p:txBody>
      </p:sp>
      <p:sp>
        <p:nvSpPr>
          <p:cNvPr id="2" name="Date Placeholder 1">
            <a:extLst>
              <a:ext uri="{FF2B5EF4-FFF2-40B4-BE49-F238E27FC236}">
                <a16:creationId xmlns:a16="http://schemas.microsoft.com/office/drawing/2014/main" id="{2E0D12E8-03A9-832F-2F1F-B50C5C5F3E03}"/>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
        <p:nvSpPr>
          <p:cNvPr id="27" name="TextBox 26">
            <a:extLst>
              <a:ext uri="{FF2B5EF4-FFF2-40B4-BE49-F238E27FC236}">
                <a16:creationId xmlns:a16="http://schemas.microsoft.com/office/drawing/2014/main" id="{C1E0D39C-BAC2-8268-FB61-58DA7DB2A0FF}"/>
              </a:ext>
            </a:extLst>
          </p:cNvPr>
          <p:cNvSpPr txBox="1"/>
          <p:nvPr/>
        </p:nvSpPr>
        <p:spPr>
          <a:xfrm>
            <a:off x="796123" y="3657644"/>
            <a:ext cx="1305466" cy="338554"/>
          </a:xfrm>
          <a:prstGeom prst="rect">
            <a:avLst/>
          </a:prstGeom>
          <a:noFill/>
        </p:spPr>
        <p:txBody>
          <a:bodyPr wrap="square" rtlCol="0">
            <a:spAutoFit/>
          </a:bodyPr>
          <a:lstStyle/>
          <a:p>
            <a:pPr algn="ctr"/>
            <a:r>
              <a:rPr lang="en-US" sz="1600" b="1"/>
              <a:t>Supporters</a:t>
            </a:r>
          </a:p>
        </p:txBody>
      </p:sp>
      <p:sp>
        <p:nvSpPr>
          <p:cNvPr id="28" name="TextBox 27">
            <a:extLst>
              <a:ext uri="{FF2B5EF4-FFF2-40B4-BE49-F238E27FC236}">
                <a16:creationId xmlns:a16="http://schemas.microsoft.com/office/drawing/2014/main" id="{F6500778-0B25-853F-2BBD-91CC3170192F}"/>
              </a:ext>
            </a:extLst>
          </p:cNvPr>
          <p:cNvSpPr txBox="1"/>
          <p:nvPr/>
        </p:nvSpPr>
        <p:spPr>
          <a:xfrm>
            <a:off x="3913179" y="3537164"/>
            <a:ext cx="1305466" cy="579514"/>
          </a:xfrm>
          <a:prstGeom prst="rect">
            <a:avLst/>
          </a:prstGeom>
          <a:noFill/>
        </p:spPr>
        <p:txBody>
          <a:bodyPr wrap="square" rtlCol="0">
            <a:spAutoFit/>
          </a:bodyPr>
          <a:lstStyle/>
          <a:p>
            <a:pPr algn="ctr"/>
            <a:r>
              <a:rPr lang="en-US" sz="1600" b="1"/>
              <a:t>Life Insurance</a:t>
            </a:r>
          </a:p>
        </p:txBody>
      </p:sp>
      <p:sp>
        <p:nvSpPr>
          <p:cNvPr id="29" name="TextBox 28">
            <a:extLst>
              <a:ext uri="{FF2B5EF4-FFF2-40B4-BE49-F238E27FC236}">
                <a16:creationId xmlns:a16="http://schemas.microsoft.com/office/drawing/2014/main" id="{1B06DEC9-296F-B17B-DD02-833727A536B5}"/>
              </a:ext>
            </a:extLst>
          </p:cNvPr>
          <p:cNvSpPr txBox="1"/>
          <p:nvPr/>
        </p:nvSpPr>
        <p:spPr>
          <a:xfrm>
            <a:off x="6769217" y="3537164"/>
            <a:ext cx="1577166" cy="584775"/>
          </a:xfrm>
          <a:prstGeom prst="rect">
            <a:avLst/>
          </a:prstGeom>
          <a:noFill/>
        </p:spPr>
        <p:txBody>
          <a:bodyPr wrap="square" rtlCol="0">
            <a:spAutoFit/>
          </a:bodyPr>
          <a:lstStyle/>
          <a:p>
            <a:pPr algn="ctr"/>
            <a:r>
              <a:rPr lang="en-US" sz="1600" b="1"/>
              <a:t>Charitable Fund</a:t>
            </a:r>
          </a:p>
        </p:txBody>
      </p:sp>
      <p:sp>
        <p:nvSpPr>
          <p:cNvPr id="30" name="TextBox 29">
            <a:extLst>
              <a:ext uri="{FF2B5EF4-FFF2-40B4-BE49-F238E27FC236}">
                <a16:creationId xmlns:a16="http://schemas.microsoft.com/office/drawing/2014/main" id="{95560627-250D-E81D-745B-8FD3C0CE80C2}"/>
              </a:ext>
            </a:extLst>
          </p:cNvPr>
          <p:cNvSpPr txBox="1"/>
          <p:nvPr/>
        </p:nvSpPr>
        <p:spPr>
          <a:xfrm>
            <a:off x="9767520" y="3537164"/>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31" name="TextBox 30">
            <a:extLst>
              <a:ext uri="{FF2B5EF4-FFF2-40B4-BE49-F238E27FC236}">
                <a16:creationId xmlns:a16="http://schemas.microsoft.com/office/drawing/2014/main" id="{419BE05A-9058-1D4A-84C3-4E065B9711E2}"/>
              </a:ext>
            </a:extLst>
          </p:cNvPr>
          <p:cNvSpPr txBox="1"/>
          <p:nvPr/>
        </p:nvSpPr>
        <p:spPr>
          <a:xfrm>
            <a:off x="2831569" y="1456923"/>
            <a:ext cx="2477541" cy="430887"/>
          </a:xfrm>
          <a:prstGeom prst="rect">
            <a:avLst/>
          </a:prstGeom>
          <a:noFill/>
        </p:spPr>
        <p:txBody>
          <a:bodyPr wrap="square" rtlCol="0">
            <a:spAutoFit/>
          </a:bodyPr>
          <a:lstStyle/>
          <a:p>
            <a:r>
              <a:rPr lang="en-US" sz="1100" i="1" dirty="0"/>
              <a:t>Name a charity as a beneficiary and retain control of assets while living</a:t>
            </a:r>
          </a:p>
        </p:txBody>
      </p:sp>
      <p:sp>
        <p:nvSpPr>
          <p:cNvPr id="32" name="TextBox 31">
            <a:extLst>
              <a:ext uri="{FF2B5EF4-FFF2-40B4-BE49-F238E27FC236}">
                <a16:creationId xmlns:a16="http://schemas.microsoft.com/office/drawing/2014/main" id="{9DEBB956-FD45-3F8E-3D1E-E1C54DEA880F}"/>
              </a:ext>
            </a:extLst>
          </p:cNvPr>
          <p:cNvSpPr txBox="1"/>
          <p:nvPr/>
        </p:nvSpPr>
        <p:spPr>
          <a:xfrm>
            <a:off x="4460515" y="5135185"/>
            <a:ext cx="2583224" cy="600164"/>
          </a:xfrm>
          <a:prstGeom prst="rect">
            <a:avLst/>
          </a:prstGeom>
          <a:noFill/>
        </p:spPr>
        <p:txBody>
          <a:bodyPr wrap="square" rtlCol="0">
            <a:spAutoFit/>
          </a:bodyPr>
          <a:lstStyle/>
          <a:p>
            <a:r>
              <a:rPr lang="en-US" sz="1100" i="1"/>
              <a:t>Annual premium payments are charitable gifts that may provide an income tax deduction for the supporter</a:t>
            </a:r>
          </a:p>
        </p:txBody>
      </p:sp>
      <p:sp>
        <p:nvSpPr>
          <p:cNvPr id="33" name="TextBox 32">
            <a:extLst>
              <a:ext uri="{FF2B5EF4-FFF2-40B4-BE49-F238E27FC236}">
                <a16:creationId xmlns:a16="http://schemas.microsoft.com/office/drawing/2014/main" id="{73534D6E-F77E-7406-F334-A287AC9BC315}"/>
              </a:ext>
            </a:extLst>
          </p:cNvPr>
          <p:cNvSpPr txBox="1"/>
          <p:nvPr/>
        </p:nvSpPr>
        <p:spPr>
          <a:xfrm>
            <a:off x="8923349" y="1273062"/>
            <a:ext cx="2333988" cy="600164"/>
          </a:xfrm>
          <a:prstGeom prst="rect">
            <a:avLst/>
          </a:prstGeom>
          <a:noFill/>
        </p:spPr>
        <p:txBody>
          <a:bodyPr wrap="square" rtlCol="0">
            <a:spAutoFit/>
          </a:bodyPr>
          <a:lstStyle/>
          <a:p>
            <a:pPr>
              <a:spcAft>
                <a:spcPts val="400"/>
              </a:spcAft>
            </a:pPr>
            <a:r>
              <a:rPr lang="en-US" sz="1100" b="0" i="1"/>
              <a:t>Designated charities receive automatic annual grants for term of years or in perpetuity</a:t>
            </a:r>
            <a:endParaRPr lang="en-GB" sz="1100" b="0" i="1"/>
          </a:p>
        </p:txBody>
      </p:sp>
      <p:cxnSp>
        <p:nvCxnSpPr>
          <p:cNvPr id="34" name="Straight Arrow Connector 33">
            <a:extLst>
              <a:ext uri="{FF2B5EF4-FFF2-40B4-BE49-F238E27FC236}">
                <a16:creationId xmlns:a16="http://schemas.microsoft.com/office/drawing/2014/main" id="{6BDB4B21-A0A9-2AFC-C3E5-80D23C9C0C92}"/>
              </a:ext>
            </a:extLst>
          </p:cNvPr>
          <p:cNvCxnSpPr>
            <a:cxnSpLocks/>
          </p:cNvCxnSpPr>
          <p:nvPr/>
        </p:nvCxnSpPr>
        <p:spPr>
          <a:xfrm flipV="1">
            <a:off x="1407127" y="4241006"/>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5" name="Straight Arrow Connector 34">
            <a:extLst>
              <a:ext uri="{FF2B5EF4-FFF2-40B4-BE49-F238E27FC236}">
                <a16:creationId xmlns:a16="http://schemas.microsoft.com/office/drawing/2014/main" id="{6642BA3C-309B-3915-774A-1F1E0CB36FDC}"/>
              </a:ext>
            </a:extLst>
          </p:cNvPr>
          <p:cNvCxnSpPr/>
          <p:nvPr/>
        </p:nvCxnSpPr>
        <p:spPr>
          <a:xfrm>
            <a:off x="2387353" y="2353585"/>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6" name="Straight Arrow Connector 35">
            <a:extLst>
              <a:ext uri="{FF2B5EF4-FFF2-40B4-BE49-F238E27FC236}">
                <a16:creationId xmlns:a16="http://schemas.microsoft.com/office/drawing/2014/main" id="{1FE16CD2-8F8A-7D00-B4FA-1C92943B6CA5}"/>
              </a:ext>
            </a:extLst>
          </p:cNvPr>
          <p:cNvCxnSpPr>
            <a:cxnSpLocks/>
          </p:cNvCxnSpPr>
          <p:nvPr/>
        </p:nvCxnSpPr>
        <p:spPr>
          <a:xfrm>
            <a:off x="5489973" y="2344146"/>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8A69275D-D2DD-E3B6-2F89-DB06A8E4BC74}"/>
              </a:ext>
            </a:extLst>
          </p:cNvPr>
          <p:cNvCxnSpPr>
            <a:cxnSpLocks/>
          </p:cNvCxnSpPr>
          <p:nvPr/>
        </p:nvCxnSpPr>
        <p:spPr>
          <a:xfrm>
            <a:off x="4598100" y="4170466"/>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A295CB53-8E62-06A3-95D2-DB21452E56EB}"/>
              </a:ext>
            </a:extLst>
          </p:cNvPr>
          <p:cNvCxnSpPr>
            <a:cxnSpLocks/>
          </p:cNvCxnSpPr>
          <p:nvPr/>
        </p:nvCxnSpPr>
        <p:spPr>
          <a:xfrm>
            <a:off x="8496297" y="2351118"/>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B5E7538F-DCE6-1BDE-7F21-4CF0675BDD68}"/>
              </a:ext>
            </a:extLst>
          </p:cNvPr>
          <p:cNvCxnSpPr>
            <a:cxnSpLocks/>
          </p:cNvCxnSpPr>
          <p:nvPr/>
        </p:nvCxnSpPr>
        <p:spPr>
          <a:xfrm>
            <a:off x="1407127" y="4648200"/>
            <a:ext cx="3155975"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90DDC6E2-74CE-C446-CB77-EFABAE85C2D6}"/>
              </a:ext>
            </a:extLst>
          </p:cNvPr>
          <p:cNvCxnSpPr>
            <a:cxnSpLocks/>
          </p:cNvCxnSpPr>
          <p:nvPr/>
        </p:nvCxnSpPr>
        <p:spPr>
          <a:xfrm>
            <a:off x="2938368" y="1879789"/>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E117AF0E-A0B8-3AD2-E480-0A02469F39B4}"/>
              </a:ext>
            </a:extLst>
          </p:cNvPr>
          <p:cNvCxnSpPr>
            <a:cxnSpLocks/>
          </p:cNvCxnSpPr>
          <p:nvPr/>
        </p:nvCxnSpPr>
        <p:spPr>
          <a:xfrm>
            <a:off x="9041512" y="1889271"/>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C16BF06A-DAB5-0C84-3AE9-5D79352B2134}"/>
              </a:ext>
            </a:extLst>
          </p:cNvPr>
          <p:cNvCxnSpPr>
            <a:cxnSpLocks/>
          </p:cNvCxnSpPr>
          <p:nvPr/>
        </p:nvCxnSpPr>
        <p:spPr>
          <a:xfrm>
            <a:off x="4598100" y="4642839"/>
            <a:ext cx="0" cy="470920"/>
          </a:xfrm>
          <a:prstGeom prst="line">
            <a:avLst/>
          </a:prstGeom>
          <a:ln w="12700"/>
        </p:spPr>
        <p:style>
          <a:lnRef idx="1">
            <a:schemeClr val="dk1"/>
          </a:lnRef>
          <a:fillRef idx="0">
            <a:schemeClr val="dk1"/>
          </a:fillRef>
          <a:effectRef idx="0">
            <a:schemeClr val="dk1"/>
          </a:effectRef>
          <a:fontRef idx="minor">
            <a:schemeClr val="tx1"/>
          </a:fontRef>
        </p:style>
      </p:cxnSp>
      <p:pic>
        <p:nvPicPr>
          <p:cNvPr id="43" name="Picture 42">
            <a:extLst>
              <a:ext uri="{FF2B5EF4-FFF2-40B4-BE49-F238E27FC236}">
                <a16:creationId xmlns:a16="http://schemas.microsoft.com/office/drawing/2014/main" id="{87CE89C4-181B-D0DB-7660-674B7B5DDFDB}"/>
              </a:ext>
            </a:extLst>
          </p:cNvPr>
          <p:cNvPicPr>
            <a:picLocks noChangeAspect="1"/>
          </p:cNvPicPr>
          <p:nvPr/>
        </p:nvPicPr>
        <p:blipFill>
          <a:blip r:embed="rId3"/>
          <a:srcRect/>
          <a:stretch/>
        </p:blipFill>
        <p:spPr>
          <a:xfrm>
            <a:off x="926630" y="2392454"/>
            <a:ext cx="1044273" cy="1044273"/>
          </a:xfrm>
          <a:prstGeom prst="rect">
            <a:avLst/>
          </a:prstGeom>
        </p:spPr>
      </p:pic>
      <p:sp>
        <p:nvSpPr>
          <p:cNvPr id="44" name="Oval 43">
            <a:extLst>
              <a:ext uri="{FF2B5EF4-FFF2-40B4-BE49-F238E27FC236}">
                <a16:creationId xmlns:a16="http://schemas.microsoft.com/office/drawing/2014/main" id="{5628BDD8-81E3-20AC-6CDF-B08065C75371}"/>
              </a:ext>
            </a:extLst>
          </p:cNvPr>
          <p:cNvSpPr/>
          <p:nvPr/>
        </p:nvSpPr>
        <p:spPr>
          <a:xfrm>
            <a:off x="85486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E2B0D884-02D5-209B-F17F-69B4EE929F35}"/>
              </a:ext>
            </a:extLst>
          </p:cNvPr>
          <p:cNvSpPr/>
          <p:nvPr/>
        </p:nvSpPr>
        <p:spPr>
          <a:xfrm>
            <a:off x="6984200"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A408A375-2FE9-72DD-4DE0-B7CC463C80B2}"/>
              </a:ext>
            </a:extLst>
          </p:cNvPr>
          <p:cNvSpPr/>
          <p:nvPr/>
        </p:nvSpPr>
        <p:spPr>
          <a:xfrm>
            <a:off x="9999202"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46" descr="Icon&#10;&#10;Description automatically generated">
            <a:extLst>
              <a:ext uri="{FF2B5EF4-FFF2-40B4-BE49-F238E27FC236}">
                <a16:creationId xmlns:a16="http://schemas.microsoft.com/office/drawing/2014/main" id="{7100A5F3-062B-718C-C255-654238D53A3C}"/>
              </a:ext>
            </a:extLst>
          </p:cNvPr>
          <p:cNvPicPr>
            <a:picLocks noChangeAspect="1"/>
          </p:cNvPicPr>
          <p:nvPr/>
        </p:nvPicPr>
        <p:blipFill>
          <a:blip r:embed="rId4"/>
          <a:stretch>
            <a:fillRect/>
          </a:stretch>
        </p:blipFill>
        <p:spPr>
          <a:xfrm>
            <a:off x="7119379" y="2491613"/>
            <a:ext cx="917450" cy="917450"/>
          </a:xfrm>
          <a:prstGeom prst="rect">
            <a:avLst/>
          </a:prstGeom>
        </p:spPr>
      </p:pic>
      <p:pic>
        <p:nvPicPr>
          <p:cNvPr id="48" name="Picture 47" descr="Icon&#10;&#10;Description automatically generated">
            <a:extLst>
              <a:ext uri="{FF2B5EF4-FFF2-40B4-BE49-F238E27FC236}">
                <a16:creationId xmlns:a16="http://schemas.microsoft.com/office/drawing/2014/main" id="{B2146632-E6FE-6122-B8FE-B7C5BE2B61A6}"/>
              </a:ext>
            </a:extLst>
          </p:cNvPr>
          <p:cNvPicPr>
            <a:picLocks noChangeAspect="1"/>
          </p:cNvPicPr>
          <p:nvPr/>
        </p:nvPicPr>
        <p:blipFill>
          <a:blip r:embed="rId5"/>
          <a:stretch>
            <a:fillRect/>
          </a:stretch>
        </p:blipFill>
        <p:spPr>
          <a:xfrm>
            <a:off x="10134381" y="2455865"/>
            <a:ext cx="917450" cy="917450"/>
          </a:xfrm>
          <a:prstGeom prst="rect">
            <a:avLst/>
          </a:prstGeom>
        </p:spPr>
      </p:pic>
      <p:pic>
        <p:nvPicPr>
          <p:cNvPr id="49" name="Picture 48" descr="Icon&#10;&#10;Description automatically generated with medium confidence">
            <a:extLst>
              <a:ext uri="{FF2B5EF4-FFF2-40B4-BE49-F238E27FC236}">
                <a16:creationId xmlns:a16="http://schemas.microsoft.com/office/drawing/2014/main" id="{82C34DB1-F1F2-3ECB-F039-968178FF2A54}"/>
              </a:ext>
            </a:extLst>
          </p:cNvPr>
          <p:cNvPicPr>
            <a:picLocks noChangeAspect="1"/>
          </p:cNvPicPr>
          <p:nvPr/>
        </p:nvPicPr>
        <p:blipFill>
          <a:blip r:embed="rId6"/>
          <a:stretch>
            <a:fillRect/>
          </a:stretch>
        </p:blipFill>
        <p:spPr>
          <a:xfrm>
            <a:off x="4167960" y="2619714"/>
            <a:ext cx="914402" cy="917450"/>
          </a:xfrm>
          <a:prstGeom prst="rect">
            <a:avLst/>
          </a:prstGeom>
        </p:spPr>
      </p:pic>
      <p:sp>
        <p:nvSpPr>
          <p:cNvPr id="50" name="Oval 49">
            <a:extLst>
              <a:ext uri="{FF2B5EF4-FFF2-40B4-BE49-F238E27FC236}">
                <a16:creationId xmlns:a16="http://schemas.microsoft.com/office/drawing/2014/main" id="{3ACD7994-E902-58E2-F81B-49F06461C852}"/>
              </a:ext>
            </a:extLst>
          </p:cNvPr>
          <p:cNvSpPr/>
          <p:nvPr/>
        </p:nvSpPr>
        <p:spPr>
          <a:xfrm>
            <a:off x="3969198" y="2366323"/>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0632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id="{EA9B5976-9D10-7442-B152-664EBA55CC79}"/>
              </a:ext>
            </a:extLst>
          </p:cNvPr>
          <p:cNvSpPr txBox="1">
            <a:spLocks/>
          </p:cNvSpPr>
          <p:nvPr/>
        </p:nvSpPr>
        <p:spPr>
          <a:xfrm>
            <a:off x="510361" y="1265239"/>
            <a:ext cx="11171274" cy="4877654"/>
          </a:xfrm>
          <a:prstGeom prst="rect">
            <a:avLst/>
          </a:prstGeom>
        </p:spPr>
        <p:txBody>
          <a:bodyPr vert="horz" lIns="0" tIns="0" rIns="0" bIns="0" rtlCol="0" anchor="t">
            <a:noAutofit/>
          </a:bodyPr>
          <a:lstStyle>
            <a:lvl1pPr marL="0" indent="0" algn="ctr" defTabSz="914400" rtl="0" eaLnBrk="1" latinLnBrk="0" hangingPunct="1">
              <a:lnSpc>
                <a:spcPct val="90000"/>
              </a:lnSpc>
              <a:spcBef>
                <a:spcPts val="10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Helvetica Light" panose="020B0403020202020204"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Helvetica Light" panose="020B0403020202020204"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Helvetica Light" panose="020B0403020202020204"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fontAlgn="base"/>
            <a:r>
              <a:rPr lang="en-US" sz="1400" spc="30">
                <a:latin typeface="+mn-lt"/>
                <a:cs typeface="Arial"/>
              </a:rPr>
              <a:t>Thrivent Charitable Impact &amp; Investing</a:t>
            </a:r>
            <a:r>
              <a:rPr lang="en-US" sz="1400" spc="30" baseline="30000">
                <a:latin typeface="+mn-lt"/>
                <a:cs typeface="Arial"/>
              </a:rPr>
              <a:t>®</a:t>
            </a:r>
            <a:r>
              <a:rPr lang="en-US" sz="1400" spc="30">
                <a:latin typeface="+mn-lt"/>
                <a:cs typeface="Arial"/>
              </a:rPr>
              <a:t> is a public charity that serves individuals, organizations and the community through charitable planning, donor-advised funds and endowments. Thrivent Charitable Impact &amp; Investing works collaboratively with Thrivent and its financial advisors. It is a separate legal entity from Thrivent, the marketing name for Thrivent Financial for Lutherans.</a:t>
            </a:r>
          </a:p>
          <a:p>
            <a:pPr algn="l" fontAlgn="base"/>
            <a:r>
              <a:rPr lang="en-US" sz="1400" spc="30">
                <a:latin typeface="+mn-lt"/>
                <a:cs typeface="Arial"/>
              </a:rPr>
              <a:t>Insurance products, securities and investment advisory services are provided by appropriately appointed and licensed financial advisors and professionals. Only individuals who are financial advisors are credentialed to provide investment advisory services. Visit Thrivent.com or FINRA’s Broker Check for more information about Thrivent’s financial advisors.</a:t>
            </a:r>
          </a:p>
          <a:p>
            <a:pPr algn="l" fontAlgn="base"/>
            <a:br>
              <a:rPr lang="en-US" sz="1400" spc="30">
                <a:latin typeface="+mn-lt"/>
                <a:cs typeface="Arial"/>
              </a:rPr>
            </a:br>
            <a:r>
              <a:rPr lang="en-US" sz="1400" spc="30">
                <a:latin typeface="+mn-lt"/>
              </a:rPr>
              <a:t>Donors must itemize deductions to receive a charitable income tax deduction. Charitable giving can result in tax, legal and financial consequences. Thrivent, its financial professionals, and Thrivent Charitable Impact &amp; Investing</a:t>
            </a:r>
            <a:r>
              <a:rPr lang="en-US" sz="1400" spc="30" baseline="30000">
                <a:latin typeface="+mn-lt"/>
                <a:cs typeface="Arial"/>
              </a:rPr>
              <a:t> ®</a:t>
            </a:r>
            <a:r>
              <a:rPr lang="en-US" sz="1400" spc="30">
                <a:latin typeface="+mn-lt"/>
              </a:rPr>
              <a:t>, do not provide legal, accounting, or tax advice. Consult your attorney or tax professional.</a:t>
            </a:r>
            <a:br>
              <a:rPr lang="en-US" sz="1400" spc="30">
                <a:latin typeface="+mn-lt"/>
              </a:rPr>
            </a:br>
            <a:br>
              <a:rPr lang="en-US" sz="1400" spc="30">
                <a:latin typeface="+mn-lt"/>
              </a:rPr>
            </a:br>
            <a:r>
              <a:rPr lang="en-US" sz="1400">
                <a:latin typeface="+mn-lt"/>
              </a:rPr>
              <a:t>To ensure compliance with IRS requirements, be aware that any U.S. federal tax advice that may be contained in this presentation is not intended to be used, and cannot be used, for the purpose of (</a:t>
            </a:r>
            <a:r>
              <a:rPr lang="en-US" sz="1400" err="1">
                <a:latin typeface="+mn-lt"/>
              </a:rPr>
              <a:t>i</a:t>
            </a:r>
            <a:r>
              <a:rPr lang="en-US" sz="1400">
                <a:latin typeface="+mn-lt"/>
              </a:rPr>
              <a:t>) avoiding penalties under the Internal Revenue Code or (ii) promoting, marketing and recommending another party to any transaction or matter addressed herein. </a:t>
            </a:r>
          </a:p>
          <a:p>
            <a:pPr algn="l" fontAlgn="base"/>
            <a:r>
              <a:rPr lang="en-US" sz="1400">
                <a:latin typeface="+mn-lt"/>
              </a:rPr>
              <a:t>Thrivent and its financial advisors and professionals do not provide legal, accounting or tax advice. Consult your attorney or tax professional.</a:t>
            </a:r>
          </a:p>
          <a:p>
            <a:pPr algn="l" fontAlgn="base"/>
            <a:r>
              <a:rPr lang="en-US" sz="1400">
                <a:latin typeface="+mn-lt"/>
              </a:rPr>
              <a:t>The donor’s experience may not be the same as other donors and does not indicate future performance or success.</a:t>
            </a:r>
          </a:p>
          <a:p>
            <a:pPr algn="l" fontAlgn="base"/>
            <a:endParaRPr lang="en-US" sz="1400">
              <a:latin typeface="+mn-lt"/>
            </a:endParaRPr>
          </a:p>
          <a:p>
            <a:pPr algn="l">
              <a:lnSpc>
                <a:spcPct val="100000"/>
              </a:lnSpc>
            </a:pPr>
            <a:br>
              <a:rPr lang="en-US" sz="1400" spc="30">
                <a:latin typeface="+mn-lt"/>
                <a:cs typeface="Arial" panose="020B0604020202020204" pitchFamily="34" charset="0"/>
              </a:rPr>
            </a:br>
            <a:br>
              <a:rPr lang="en-US" sz="1400" spc="30">
                <a:latin typeface="+mn-lt"/>
                <a:cs typeface="Arial" panose="020B0604020202020204" pitchFamily="34" charset="0"/>
              </a:rPr>
            </a:br>
            <a:endParaRPr lang="en-US" sz="1400" spc="30">
              <a:latin typeface="+mn-lt"/>
              <a:cs typeface="Arial" panose="020B0604020202020204" pitchFamily="34" charset="0"/>
            </a:endParaRPr>
          </a:p>
        </p:txBody>
      </p:sp>
      <p:sp>
        <p:nvSpPr>
          <p:cNvPr id="2" name="Title 1">
            <a:extLst>
              <a:ext uri="{FF2B5EF4-FFF2-40B4-BE49-F238E27FC236}">
                <a16:creationId xmlns:a16="http://schemas.microsoft.com/office/drawing/2014/main" id="{1DD85A44-D4DD-45D1-A28B-3FC119281BDF}"/>
              </a:ext>
            </a:extLst>
          </p:cNvPr>
          <p:cNvSpPr>
            <a:spLocks noGrp="1"/>
          </p:cNvSpPr>
          <p:nvPr>
            <p:ph type="title"/>
          </p:nvPr>
        </p:nvSpPr>
        <p:spPr/>
        <p:txBody>
          <a:bodyPr/>
          <a:lstStyle/>
          <a:p>
            <a:r>
              <a:rPr lang="en-US"/>
              <a:t>Disclosure/Disclaimer</a:t>
            </a:r>
            <a:endParaRPr lang="en-GB"/>
          </a:p>
        </p:txBody>
      </p:sp>
      <p:sp>
        <p:nvSpPr>
          <p:cNvPr id="3" name="Date Placeholder 2">
            <a:extLst>
              <a:ext uri="{FF2B5EF4-FFF2-40B4-BE49-F238E27FC236}">
                <a16:creationId xmlns:a16="http://schemas.microsoft.com/office/drawing/2014/main" id="{244B5E48-3475-C2E2-25AD-76050E51AF2C}"/>
              </a:ext>
            </a:extLst>
          </p:cNvPr>
          <p:cNvSpPr>
            <a:spLocks noGrp="1"/>
          </p:cNvSpPr>
          <p:nvPr>
            <p:ph type="dt" sz="half" idx="2"/>
          </p:nvPr>
        </p:nvSpPr>
        <p:spPr/>
        <p:txBody>
          <a:bodyPr/>
          <a:lstStyle/>
          <a:p>
            <a:r>
              <a:rPr lang="en-US"/>
              <a:t>© 2024 Thrivent Charitable Impact &amp; Investing® | All rights reserved. Do not distribute without authorization.</a:t>
            </a:r>
          </a:p>
        </p:txBody>
      </p:sp>
    </p:spTree>
    <p:extLst>
      <p:ext uri="{BB962C8B-B14F-4D97-AF65-F5344CB8AC3E}">
        <p14:creationId xmlns:p14="http://schemas.microsoft.com/office/powerpoint/2010/main" val="21911168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A108112-7801-E4D1-C7C0-1E7F533736DD}"/>
              </a:ext>
            </a:extLst>
          </p:cNvPr>
          <p:cNvSpPr/>
          <p:nvPr/>
        </p:nvSpPr>
        <p:spPr>
          <a:xfrm>
            <a:off x="510363" y="1504253"/>
            <a:ext cx="4677797" cy="46455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D755F5-7FC6-E93E-05CB-D403B898A5ED}"/>
              </a:ext>
            </a:extLst>
          </p:cNvPr>
          <p:cNvSpPr>
            <a:spLocks noGrp="1"/>
          </p:cNvSpPr>
          <p:nvPr>
            <p:ph type="title"/>
          </p:nvPr>
        </p:nvSpPr>
        <p:spPr>
          <a:xfrm>
            <a:off x="510362" y="418290"/>
            <a:ext cx="9779265" cy="846948"/>
          </a:xfrm>
        </p:spPr>
        <p:txBody>
          <a:bodyPr>
            <a:noAutofit/>
          </a:bodyPr>
          <a:lstStyle/>
          <a:p>
            <a:r>
              <a:rPr lang="en-US">
                <a:solidFill>
                  <a:schemeClr val="accent2"/>
                </a:solidFill>
              </a:rPr>
              <a:t>Example Story: </a:t>
            </a:r>
            <a:r>
              <a:rPr lang="en-US"/>
              <a:t>using life insurance to make a greater impact </a:t>
            </a:r>
            <a:br>
              <a:rPr lang="en-US"/>
            </a:br>
            <a:r>
              <a:rPr lang="en-US"/>
              <a:t>in the future</a:t>
            </a:r>
          </a:p>
        </p:txBody>
      </p:sp>
      <p:sp>
        <p:nvSpPr>
          <p:cNvPr id="6" name="Text Placeholder 1">
            <a:extLst>
              <a:ext uri="{FF2B5EF4-FFF2-40B4-BE49-F238E27FC236}">
                <a16:creationId xmlns:a16="http://schemas.microsoft.com/office/drawing/2014/main" id="{A1774BD8-D005-5B8C-E60F-3C80C6F67C6F}"/>
              </a:ext>
            </a:extLst>
          </p:cNvPr>
          <p:cNvSpPr txBox="1">
            <a:spLocks/>
          </p:cNvSpPr>
          <p:nvPr/>
        </p:nvSpPr>
        <p:spPr>
          <a:xfrm>
            <a:off x="6411302" y="2004681"/>
            <a:ext cx="4687612" cy="643622"/>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altLang="en-US" sz="1800" b="0"/>
              <a:t>A couple in their 50s wants to create a permanent scholarship for students attending their alma mater with a life insurance contract of $250,000.</a:t>
            </a:r>
          </a:p>
        </p:txBody>
      </p:sp>
      <p:sp>
        <p:nvSpPr>
          <p:cNvPr id="7" name="Text Placeholder 3">
            <a:extLst>
              <a:ext uri="{FF2B5EF4-FFF2-40B4-BE49-F238E27FC236}">
                <a16:creationId xmlns:a16="http://schemas.microsoft.com/office/drawing/2014/main" id="{BB3CD94C-DDDC-6746-A1DE-6051CADDCDCB}"/>
              </a:ext>
            </a:extLst>
          </p:cNvPr>
          <p:cNvSpPr txBox="1">
            <a:spLocks/>
          </p:cNvSpPr>
          <p:nvPr/>
        </p:nvSpPr>
        <p:spPr>
          <a:xfrm>
            <a:off x="6411303" y="3454888"/>
            <a:ext cx="4687612" cy="98175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altLang="en-US" sz="1800" b="0"/>
              <a:t>They establish a donor-advised fund with the contract and the value of the contract, plus their future premiums may be tax deductible.</a:t>
            </a:r>
          </a:p>
        </p:txBody>
      </p:sp>
      <p:sp>
        <p:nvSpPr>
          <p:cNvPr id="8" name="Text Placeholder 5">
            <a:extLst>
              <a:ext uri="{FF2B5EF4-FFF2-40B4-BE49-F238E27FC236}">
                <a16:creationId xmlns:a16="http://schemas.microsoft.com/office/drawing/2014/main" id="{39BA8626-2A33-A170-6A7C-55BE451B4FB5}"/>
              </a:ext>
            </a:extLst>
          </p:cNvPr>
          <p:cNvSpPr txBox="1">
            <a:spLocks/>
          </p:cNvSpPr>
          <p:nvPr/>
        </p:nvSpPr>
        <p:spPr>
          <a:xfrm>
            <a:off x="6411302" y="4935887"/>
            <a:ext cx="4687615" cy="84694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Upon death, life insurance proceeds go to their donor-advised fund to provide annual college scholarships.</a:t>
            </a:r>
          </a:p>
        </p:txBody>
      </p:sp>
      <p:cxnSp>
        <p:nvCxnSpPr>
          <p:cNvPr id="10" name="Straight Connector 9">
            <a:extLst>
              <a:ext uri="{FF2B5EF4-FFF2-40B4-BE49-F238E27FC236}">
                <a16:creationId xmlns:a16="http://schemas.microsoft.com/office/drawing/2014/main" id="{A7114548-D583-6286-A0DA-50000613E993}"/>
              </a:ext>
            </a:extLst>
          </p:cNvPr>
          <p:cNvCxnSpPr/>
          <p:nvPr/>
        </p:nvCxnSpPr>
        <p:spPr>
          <a:xfrm>
            <a:off x="5192109" y="1504253"/>
            <a:ext cx="0" cy="464557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3B37E362-31F7-1747-36E1-D06592EDDB68}"/>
              </a:ext>
            </a:extLst>
          </p:cNvPr>
          <p:cNvSpPr/>
          <p:nvPr/>
        </p:nvSpPr>
        <p:spPr>
          <a:xfrm>
            <a:off x="1093083" y="2175641"/>
            <a:ext cx="3436883" cy="3436883"/>
          </a:xfrm>
          <a:prstGeom prst="ellipse">
            <a:avLst/>
          </a:prstGeom>
          <a:blipFill dpi="0" rotWithShape="1">
            <a:blip r:embed="rId3"/>
            <a:srcRect/>
            <a:stretch>
              <a:fillRect l="-62000" r="-9000" b="-2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4CDC9D11-5971-0AB8-7F21-5A054E61A736}"/>
              </a:ext>
            </a:extLst>
          </p:cNvPr>
          <p:cNvCxnSpPr>
            <a:cxnSpLocks/>
          </p:cNvCxnSpPr>
          <p:nvPr/>
        </p:nvCxnSpPr>
        <p:spPr>
          <a:xfrm flipH="1">
            <a:off x="5188160" y="217564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B2535F-5437-BFC3-A050-4A68664FB102}"/>
              </a:ext>
            </a:extLst>
          </p:cNvPr>
          <p:cNvCxnSpPr>
            <a:cxnSpLocks/>
          </p:cNvCxnSpPr>
          <p:nvPr/>
        </p:nvCxnSpPr>
        <p:spPr>
          <a:xfrm flipH="1">
            <a:off x="5188160" y="3610300"/>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92BD8A8-CA57-9750-913A-2EBA3B3A1158}"/>
              </a:ext>
            </a:extLst>
          </p:cNvPr>
          <p:cNvCxnSpPr>
            <a:cxnSpLocks/>
          </p:cNvCxnSpPr>
          <p:nvPr/>
        </p:nvCxnSpPr>
        <p:spPr>
          <a:xfrm flipH="1">
            <a:off x="5188160" y="512379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28FBC48B-FC93-3C39-9B35-8F9574164E51}"/>
              </a:ext>
            </a:extLst>
          </p:cNvPr>
          <p:cNvSpPr txBox="1"/>
          <p:nvPr/>
        </p:nvSpPr>
        <p:spPr>
          <a:xfrm>
            <a:off x="5345509" y="5953944"/>
            <a:ext cx="6819197" cy="246221"/>
          </a:xfrm>
          <a:prstGeom prst="rect">
            <a:avLst/>
          </a:prstGeom>
          <a:noFill/>
        </p:spPr>
        <p:txBody>
          <a:bodyPr wrap="square">
            <a:spAutoFit/>
          </a:bodyPr>
          <a:lstStyle/>
          <a:p>
            <a:r>
              <a:rPr lang="en-US" sz="1000" dirty="0"/>
              <a:t>The donor’s experience may not be the same as other donors and does not indicate future performance or success.</a:t>
            </a:r>
          </a:p>
        </p:txBody>
      </p:sp>
      <p:sp>
        <p:nvSpPr>
          <p:cNvPr id="4" name="Date Placeholder 3">
            <a:extLst>
              <a:ext uri="{FF2B5EF4-FFF2-40B4-BE49-F238E27FC236}">
                <a16:creationId xmlns:a16="http://schemas.microsoft.com/office/drawing/2014/main" id="{32D7C7E6-9C73-9A03-3C43-98EAFD1F514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2398247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Beneficiary Proceeds &amp; Bequests</a:t>
            </a:r>
          </a:p>
        </p:txBody>
      </p:sp>
      <p:sp>
        <p:nvSpPr>
          <p:cNvPr id="6" name="TextBox 5">
            <a:extLst>
              <a:ext uri="{FF2B5EF4-FFF2-40B4-BE49-F238E27FC236}">
                <a16:creationId xmlns:a16="http://schemas.microsoft.com/office/drawing/2014/main" id="{4AF08419-2866-6DA9-F922-A348A13D8CF2}"/>
              </a:ext>
            </a:extLst>
          </p:cNvPr>
          <p:cNvSpPr txBox="1"/>
          <p:nvPr/>
        </p:nvSpPr>
        <p:spPr>
          <a:xfrm>
            <a:off x="1010440" y="3965555"/>
            <a:ext cx="1305466" cy="338554"/>
          </a:xfrm>
          <a:prstGeom prst="rect">
            <a:avLst/>
          </a:prstGeom>
          <a:noFill/>
        </p:spPr>
        <p:txBody>
          <a:bodyPr wrap="square" rtlCol="0">
            <a:spAutoFit/>
          </a:bodyPr>
          <a:lstStyle/>
          <a:p>
            <a:pPr algn="ctr"/>
            <a:r>
              <a:rPr lang="en-US" sz="1600" b="1"/>
              <a:t>Donor</a:t>
            </a:r>
          </a:p>
        </p:txBody>
      </p:sp>
      <p:sp>
        <p:nvSpPr>
          <p:cNvPr id="12" name="TextBox 11">
            <a:extLst>
              <a:ext uri="{FF2B5EF4-FFF2-40B4-BE49-F238E27FC236}">
                <a16:creationId xmlns:a16="http://schemas.microsoft.com/office/drawing/2014/main" id="{38D88C8B-B6BC-0EF4-E032-25383A763830}"/>
              </a:ext>
            </a:extLst>
          </p:cNvPr>
          <p:cNvSpPr txBox="1"/>
          <p:nvPr/>
        </p:nvSpPr>
        <p:spPr>
          <a:xfrm>
            <a:off x="5238194" y="3845075"/>
            <a:ext cx="1577166" cy="584775"/>
          </a:xfrm>
          <a:prstGeom prst="rect">
            <a:avLst/>
          </a:prstGeom>
          <a:noFill/>
        </p:spPr>
        <p:txBody>
          <a:bodyPr wrap="square" rtlCol="0">
            <a:spAutoFit/>
          </a:bodyPr>
          <a:lstStyle/>
          <a:p>
            <a:pPr algn="ctr"/>
            <a:r>
              <a:rPr lang="en-US" sz="1600" b="1"/>
              <a:t>Donor-Advised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510346" y="3845075"/>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3753124" y="1764834"/>
            <a:ext cx="2477541" cy="430887"/>
          </a:xfrm>
          <a:prstGeom prst="rect">
            <a:avLst/>
          </a:prstGeom>
          <a:noFill/>
        </p:spPr>
        <p:txBody>
          <a:bodyPr wrap="square" rtlCol="0">
            <a:spAutoFit/>
          </a:bodyPr>
          <a:lstStyle/>
          <a:p>
            <a:r>
              <a:rPr lang="en-US" sz="1100" i="1" dirty="0"/>
              <a:t>Name a charity as beneficiary and retain control of assets while living</a:t>
            </a:r>
          </a:p>
        </p:txBody>
      </p:sp>
      <p:sp>
        <p:nvSpPr>
          <p:cNvPr id="17" name="TextBox 16">
            <a:extLst>
              <a:ext uri="{FF2B5EF4-FFF2-40B4-BE49-F238E27FC236}">
                <a16:creationId xmlns:a16="http://schemas.microsoft.com/office/drawing/2014/main" id="{A8359B4F-2707-95A4-EAD0-2EFB9F8C15D9}"/>
              </a:ext>
            </a:extLst>
          </p:cNvPr>
          <p:cNvSpPr txBox="1"/>
          <p:nvPr/>
        </p:nvSpPr>
        <p:spPr>
          <a:xfrm>
            <a:off x="5846130" y="5446022"/>
            <a:ext cx="2128495" cy="430887"/>
          </a:xfrm>
          <a:prstGeom prst="rect">
            <a:avLst/>
          </a:prstGeom>
          <a:noFill/>
        </p:spPr>
        <p:txBody>
          <a:bodyPr wrap="square" rtlCol="0">
            <a:spAutoFit/>
          </a:bodyPr>
          <a:lstStyle/>
          <a:p>
            <a:r>
              <a:rPr lang="en-US" sz="1100" i="1"/>
              <a:t>Receives beneficiary proceeds upon your death</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037527" y="1566987"/>
            <a:ext cx="2333988" cy="600164"/>
          </a:xfrm>
          <a:prstGeom prst="rect">
            <a:avLst/>
          </a:prstGeom>
          <a:noFill/>
        </p:spPr>
        <p:txBody>
          <a:bodyPr wrap="square" rtlCol="0">
            <a:spAutoFit/>
          </a:bodyPr>
          <a:lstStyle/>
          <a:p>
            <a:pPr>
              <a:spcAft>
                <a:spcPts val="400"/>
              </a:spcAft>
            </a:pPr>
            <a:r>
              <a:rPr lang="en-US" sz="1100" b="0" i="1"/>
              <a:t>Designated charities receive automatic annual grants for term of years or in perpetuity</a:t>
            </a:r>
            <a:endParaRPr lang="en-GB" sz="1100" b="0" i="1"/>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4548917"/>
            <a:ext cx="0" cy="87275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2657483"/>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flipV="1">
            <a:off x="1621444" y="4950750"/>
            <a:ext cx="4372072" cy="5361"/>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2187700"/>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2183196"/>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2653470"/>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2" name="Straight Arrow Connector 31">
            <a:extLst>
              <a:ext uri="{FF2B5EF4-FFF2-40B4-BE49-F238E27FC236}">
                <a16:creationId xmlns:a16="http://schemas.microsoft.com/office/drawing/2014/main" id="{EEE83855-94D9-886C-C4C2-B512381B3E47}"/>
              </a:ext>
            </a:extLst>
          </p:cNvPr>
          <p:cNvCxnSpPr>
            <a:cxnSpLocks/>
          </p:cNvCxnSpPr>
          <p:nvPr/>
        </p:nvCxnSpPr>
        <p:spPr>
          <a:xfrm flipV="1">
            <a:off x="5993516" y="4543556"/>
            <a:ext cx="0" cy="87811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3" name="TextBox 32">
            <a:extLst>
              <a:ext uri="{FF2B5EF4-FFF2-40B4-BE49-F238E27FC236}">
                <a16:creationId xmlns:a16="http://schemas.microsoft.com/office/drawing/2014/main" id="{70890FA3-914D-161F-FADC-00E64385B2E4}"/>
              </a:ext>
            </a:extLst>
          </p:cNvPr>
          <p:cNvSpPr txBox="1"/>
          <p:nvPr/>
        </p:nvSpPr>
        <p:spPr>
          <a:xfrm>
            <a:off x="1482813" y="5443096"/>
            <a:ext cx="2046200" cy="600164"/>
          </a:xfrm>
          <a:prstGeom prst="rect">
            <a:avLst/>
          </a:prstGeom>
          <a:noFill/>
        </p:spPr>
        <p:txBody>
          <a:bodyPr wrap="square" rtlCol="0">
            <a:spAutoFit/>
          </a:bodyPr>
          <a:lstStyle/>
          <a:p>
            <a:r>
              <a:rPr lang="en-US" sz="1100" i="1"/>
              <a:t>Heirs may avoid income taxes on assets given, taxable estate may be reduced</a:t>
            </a:r>
          </a:p>
        </p:txBody>
      </p:sp>
      <p:sp>
        <p:nvSpPr>
          <p:cNvPr id="10" name="Content Placeholder 3">
            <a:extLst>
              <a:ext uri="{FF2B5EF4-FFF2-40B4-BE49-F238E27FC236}">
                <a16:creationId xmlns:a16="http://schemas.microsoft.com/office/drawing/2014/main" id="{17E9C110-749A-66FD-D725-F1197D866B89}"/>
              </a:ext>
            </a:extLst>
          </p:cNvPr>
          <p:cNvSpPr txBox="1">
            <a:spLocks/>
          </p:cNvSpPr>
          <p:nvPr/>
        </p:nvSpPr>
        <p:spPr>
          <a:xfrm>
            <a:off x="458686" y="1042145"/>
            <a:ext cx="4094454" cy="737674"/>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600"/>
              <a:t>Using beneficiary proceeds for a greater impact</a:t>
            </a:r>
          </a:p>
        </p:txBody>
      </p:sp>
      <p:pic>
        <p:nvPicPr>
          <p:cNvPr id="27" name="Picture 26">
            <a:extLst>
              <a:ext uri="{FF2B5EF4-FFF2-40B4-BE49-F238E27FC236}">
                <a16:creationId xmlns:a16="http://schemas.microsoft.com/office/drawing/2014/main" id="{B224B62D-FA78-DC73-4F15-2E076E4E2952}"/>
              </a:ext>
            </a:extLst>
          </p:cNvPr>
          <p:cNvPicPr>
            <a:picLocks noChangeAspect="1"/>
          </p:cNvPicPr>
          <p:nvPr/>
        </p:nvPicPr>
        <p:blipFill>
          <a:blip r:embed="rId3"/>
          <a:srcRect/>
          <a:stretch/>
        </p:blipFill>
        <p:spPr>
          <a:xfrm>
            <a:off x="1141037" y="2649392"/>
            <a:ext cx="1044273" cy="1044273"/>
          </a:xfrm>
          <a:prstGeom prst="rect">
            <a:avLst/>
          </a:prstGeom>
        </p:spPr>
      </p:pic>
      <p:sp>
        <p:nvSpPr>
          <p:cNvPr id="28" name="Oval 27">
            <a:extLst>
              <a:ext uri="{FF2B5EF4-FFF2-40B4-BE49-F238E27FC236}">
                <a16:creationId xmlns:a16="http://schemas.microsoft.com/office/drawing/2014/main" id="{A3C1166B-FAFB-27CD-8718-63C278F263CA}"/>
              </a:ext>
            </a:extLst>
          </p:cNvPr>
          <p:cNvSpPr/>
          <p:nvPr/>
        </p:nvSpPr>
        <p:spPr>
          <a:xfrm>
            <a:off x="1069269" y="2577625"/>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EE75805D-B144-CB59-361B-6B7506B00401}"/>
              </a:ext>
            </a:extLst>
          </p:cNvPr>
          <p:cNvSpPr/>
          <p:nvPr/>
        </p:nvSpPr>
        <p:spPr>
          <a:xfrm>
            <a:off x="5432873" y="2577625"/>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122E0601-709F-D75A-FE4D-2BBDB7879A5A}"/>
              </a:ext>
            </a:extLst>
          </p:cNvPr>
          <p:cNvSpPr/>
          <p:nvPr/>
        </p:nvSpPr>
        <p:spPr>
          <a:xfrm>
            <a:off x="9778491" y="2577625"/>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descr="Icon&#10;&#10;Description automatically generated">
            <a:extLst>
              <a:ext uri="{FF2B5EF4-FFF2-40B4-BE49-F238E27FC236}">
                <a16:creationId xmlns:a16="http://schemas.microsoft.com/office/drawing/2014/main" id="{64098DCB-D76B-2694-1355-15C2894B31E8}"/>
              </a:ext>
            </a:extLst>
          </p:cNvPr>
          <p:cNvPicPr>
            <a:picLocks noChangeAspect="1"/>
          </p:cNvPicPr>
          <p:nvPr/>
        </p:nvPicPr>
        <p:blipFill>
          <a:blip r:embed="rId4"/>
          <a:stretch>
            <a:fillRect/>
          </a:stretch>
        </p:blipFill>
        <p:spPr>
          <a:xfrm>
            <a:off x="5568052" y="2748551"/>
            <a:ext cx="917450" cy="917450"/>
          </a:xfrm>
          <a:prstGeom prst="rect">
            <a:avLst/>
          </a:prstGeom>
        </p:spPr>
      </p:pic>
      <p:pic>
        <p:nvPicPr>
          <p:cNvPr id="36" name="Picture 35" descr="Icon&#10;&#10;Description automatically generated">
            <a:extLst>
              <a:ext uri="{FF2B5EF4-FFF2-40B4-BE49-F238E27FC236}">
                <a16:creationId xmlns:a16="http://schemas.microsoft.com/office/drawing/2014/main" id="{6AEA3526-8F4E-B1FA-CC10-04786166AD04}"/>
              </a:ext>
            </a:extLst>
          </p:cNvPr>
          <p:cNvPicPr>
            <a:picLocks noChangeAspect="1"/>
          </p:cNvPicPr>
          <p:nvPr/>
        </p:nvPicPr>
        <p:blipFill>
          <a:blip r:embed="rId5"/>
          <a:stretch>
            <a:fillRect/>
          </a:stretch>
        </p:blipFill>
        <p:spPr>
          <a:xfrm>
            <a:off x="9913670" y="2712803"/>
            <a:ext cx="917450" cy="917450"/>
          </a:xfrm>
          <a:prstGeom prst="rect">
            <a:avLst/>
          </a:prstGeom>
        </p:spPr>
      </p:pic>
      <p:sp>
        <p:nvSpPr>
          <p:cNvPr id="3" name="Date Placeholder 2">
            <a:extLst>
              <a:ext uri="{FF2B5EF4-FFF2-40B4-BE49-F238E27FC236}">
                <a16:creationId xmlns:a16="http://schemas.microsoft.com/office/drawing/2014/main" id="{9E522F3F-F110-C2F4-1CD5-D287C27FBC33}"/>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455345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A108112-7801-E4D1-C7C0-1E7F533736DD}"/>
              </a:ext>
            </a:extLst>
          </p:cNvPr>
          <p:cNvSpPr/>
          <p:nvPr/>
        </p:nvSpPr>
        <p:spPr>
          <a:xfrm>
            <a:off x="510363" y="1504253"/>
            <a:ext cx="4677797" cy="46455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D755F5-7FC6-E93E-05CB-D403B898A5ED}"/>
              </a:ext>
            </a:extLst>
          </p:cNvPr>
          <p:cNvSpPr>
            <a:spLocks noGrp="1"/>
          </p:cNvSpPr>
          <p:nvPr>
            <p:ph type="title"/>
          </p:nvPr>
        </p:nvSpPr>
        <p:spPr>
          <a:xfrm>
            <a:off x="510362" y="418290"/>
            <a:ext cx="9779265" cy="846948"/>
          </a:xfrm>
        </p:spPr>
        <p:txBody>
          <a:bodyPr>
            <a:noAutofit/>
          </a:bodyPr>
          <a:lstStyle/>
          <a:p>
            <a:r>
              <a:rPr lang="en-US">
                <a:solidFill>
                  <a:schemeClr val="accent2"/>
                </a:solidFill>
              </a:rPr>
              <a:t>Example Story: </a:t>
            </a:r>
            <a:r>
              <a:rPr lang="en-US"/>
              <a:t>using beneficiary proceeds</a:t>
            </a:r>
          </a:p>
        </p:txBody>
      </p:sp>
      <p:sp>
        <p:nvSpPr>
          <p:cNvPr id="6" name="Text Placeholder 1">
            <a:extLst>
              <a:ext uri="{FF2B5EF4-FFF2-40B4-BE49-F238E27FC236}">
                <a16:creationId xmlns:a16="http://schemas.microsoft.com/office/drawing/2014/main" id="{A1774BD8-D005-5B8C-E60F-3C80C6F67C6F}"/>
              </a:ext>
            </a:extLst>
          </p:cNvPr>
          <p:cNvSpPr txBox="1">
            <a:spLocks/>
          </p:cNvSpPr>
          <p:nvPr/>
        </p:nvSpPr>
        <p:spPr>
          <a:xfrm>
            <a:off x="6411302" y="1804991"/>
            <a:ext cx="4687612" cy="643622"/>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A couple in their 70s wants control of their assets while living, but they’re aware that IRAs inherited by family are subject to income tax and, possibly, estate tax.</a:t>
            </a:r>
          </a:p>
        </p:txBody>
      </p:sp>
      <p:sp>
        <p:nvSpPr>
          <p:cNvPr id="7" name="Text Placeholder 3">
            <a:extLst>
              <a:ext uri="{FF2B5EF4-FFF2-40B4-BE49-F238E27FC236}">
                <a16:creationId xmlns:a16="http://schemas.microsoft.com/office/drawing/2014/main" id="{BB3CD94C-DDDC-6746-A1DE-6051CADDCDCB}"/>
              </a:ext>
            </a:extLst>
          </p:cNvPr>
          <p:cNvSpPr txBox="1">
            <a:spLocks/>
          </p:cNvSpPr>
          <p:nvPr/>
        </p:nvSpPr>
        <p:spPr>
          <a:xfrm>
            <a:off x="6411303" y="3255198"/>
            <a:ext cx="4687612" cy="98175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By naming a charity as beneficiary of the IRAs, their donor-advised fund receives these future gifts, and their heirs and estate avoid tax consequences related to </a:t>
            </a:r>
            <a:br>
              <a:rPr lang="en-US" sz="1800" b="0"/>
            </a:br>
            <a:r>
              <a:rPr lang="en-US" sz="1800" b="0"/>
              <a:t>IRA assets.</a:t>
            </a:r>
          </a:p>
        </p:txBody>
      </p:sp>
      <p:sp>
        <p:nvSpPr>
          <p:cNvPr id="8" name="Text Placeholder 5">
            <a:extLst>
              <a:ext uri="{FF2B5EF4-FFF2-40B4-BE49-F238E27FC236}">
                <a16:creationId xmlns:a16="http://schemas.microsoft.com/office/drawing/2014/main" id="{39BA8626-2A33-A170-6A7C-55BE451B4FB5}"/>
              </a:ext>
            </a:extLst>
          </p:cNvPr>
          <p:cNvSpPr txBox="1">
            <a:spLocks/>
          </p:cNvSpPr>
          <p:nvPr/>
        </p:nvSpPr>
        <p:spPr>
          <a:xfrm>
            <a:off x="6411302" y="4935887"/>
            <a:ext cx="4687615" cy="84694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Upon their death, IRA proceeds go to their donor-advised fund, which will support pre-selected charities and causes that meant the most to them.</a:t>
            </a:r>
          </a:p>
        </p:txBody>
      </p:sp>
      <p:cxnSp>
        <p:nvCxnSpPr>
          <p:cNvPr id="10" name="Straight Connector 9">
            <a:extLst>
              <a:ext uri="{FF2B5EF4-FFF2-40B4-BE49-F238E27FC236}">
                <a16:creationId xmlns:a16="http://schemas.microsoft.com/office/drawing/2014/main" id="{A7114548-D583-6286-A0DA-50000613E993}"/>
              </a:ext>
            </a:extLst>
          </p:cNvPr>
          <p:cNvCxnSpPr/>
          <p:nvPr/>
        </p:nvCxnSpPr>
        <p:spPr>
          <a:xfrm>
            <a:off x="5192109" y="1504253"/>
            <a:ext cx="0" cy="464557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3B37E362-31F7-1747-36E1-D06592EDDB68}"/>
              </a:ext>
            </a:extLst>
          </p:cNvPr>
          <p:cNvSpPr/>
          <p:nvPr/>
        </p:nvSpPr>
        <p:spPr>
          <a:xfrm>
            <a:off x="1093083" y="2175641"/>
            <a:ext cx="3436883" cy="3436883"/>
          </a:xfrm>
          <a:prstGeom prst="ellipse">
            <a:avLst/>
          </a:prstGeom>
          <a:blipFill dpi="0" rotWithShape="1">
            <a:blip r:embed="rId3"/>
            <a:srcRect/>
            <a:stretch>
              <a:fillRect l="-59000" t="-7000" r="-30000" b="-22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4CDC9D11-5971-0AB8-7F21-5A054E61A736}"/>
              </a:ext>
            </a:extLst>
          </p:cNvPr>
          <p:cNvCxnSpPr>
            <a:cxnSpLocks/>
          </p:cNvCxnSpPr>
          <p:nvPr/>
        </p:nvCxnSpPr>
        <p:spPr>
          <a:xfrm flipH="1">
            <a:off x="5188160" y="197595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B2535F-5437-BFC3-A050-4A68664FB102}"/>
              </a:ext>
            </a:extLst>
          </p:cNvPr>
          <p:cNvCxnSpPr>
            <a:cxnSpLocks/>
          </p:cNvCxnSpPr>
          <p:nvPr/>
        </p:nvCxnSpPr>
        <p:spPr>
          <a:xfrm flipH="1">
            <a:off x="5188160" y="3410610"/>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92BD8A8-CA57-9750-913A-2EBA3B3A1158}"/>
              </a:ext>
            </a:extLst>
          </p:cNvPr>
          <p:cNvCxnSpPr>
            <a:cxnSpLocks/>
          </p:cNvCxnSpPr>
          <p:nvPr/>
        </p:nvCxnSpPr>
        <p:spPr>
          <a:xfrm flipH="1">
            <a:off x="5188160" y="512379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F0E15059-606F-49F3-8434-2CC4F7E9D54C}"/>
              </a:ext>
            </a:extLst>
          </p:cNvPr>
          <p:cNvSpPr txBox="1"/>
          <p:nvPr/>
        </p:nvSpPr>
        <p:spPr>
          <a:xfrm>
            <a:off x="5345509" y="6116956"/>
            <a:ext cx="6819197" cy="246221"/>
          </a:xfrm>
          <a:prstGeom prst="rect">
            <a:avLst/>
          </a:prstGeom>
          <a:noFill/>
        </p:spPr>
        <p:txBody>
          <a:bodyPr wrap="square">
            <a:spAutoFit/>
          </a:bodyPr>
          <a:lstStyle/>
          <a:p>
            <a:r>
              <a:rPr lang="en-US" sz="1000"/>
              <a:t>The donor’s experience may not be the same as other donors and does not indicate future performance or success.</a:t>
            </a:r>
          </a:p>
        </p:txBody>
      </p:sp>
      <p:sp>
        <p:nvSpPr>
          <p:cNvPr id="4" name="Date Placeholder 3">
            <a:extLst>
              <a:ext uri="{FF2B5EF4-FFF2-40B4-BE49-F238E27FC236}">
                <a16:creationId xmlns:a16="http://schemas.microsoft.com/office/drawing/2014/main" id="{BABE19E9-8E9C-6E5B-FF13-ABAFD120AA11}"/>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7576064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65AF7-40F0-4A17-BB13-F177426DCA67}"/>
              </a:ext>
            </a:extLst>
          </p:cNvPr>
          <p:cNvSpPr>
            <a:spLocks noGrp="1"/>
          </p:cNvSpPr>
          <p:nvPr>
            <p:ph type="title"/>
          </p:nvPr>
        </p:nvSpPr>
        <p:spPr/>
        <p:txBody>
          <a:bodyPr/>
          <a:lstStyle/>
          <a:p>
            <a:r>
              <a:rPr lang="en-US"/>
              <a:t>Give Now.</a:t>
            </a:r>
            <a:br>
              <a:rPr lang="en-US"/>
            </a:br>
            <a:r>
              <a:rPr lang="en-US"/>
              <a:t>Give Later.</a:t>
            </a:r>
            <a:br>
              <a:rPr lang="en-US"/>
            </a:br>
            <a:r>
              <a:rPr lang="en-US">
                <a:solidFill>
                  <a:schemeClr val="tx1"/>
                </a:solidFill>
              </a:rPr>
              <a:t>Give &amp; Receive.</a:t>
            </a:r>
            <a:r>
              <a:rPr lang="en-US" sz="4000" baseline="30000">
                <a:solidFill>
                  <a:schemeClr val="tx1"/>
                </a:solidFill>
              </a:rPr>
              <a:t>™</a:t>
            </a:r>
            <a:r>
              <a:rPr lang="en-US">
                <a:solidFill>
                  <a:schemeClr val="tx1"/>
                </a:solidFill>
              </a:rPr>
              <a:t> </a:t>
            </a:r>
          </a:p>
        </p:txBody>
      </p:sp>
      <p:sp>
        <p:nvSpPr>
          <p:cNvPr id="3" name="Date Placeholder 2">
            <a:extLst>
              <a:ext uri="{FF2B5EF4-FFF2-40B4-BE49-F238E27FC236}">
                <a16:creationId xmlns:a16="http://schemas.microsoft.com/office/drawing/2014/main" id="{3C091D35-968B-2DDA-C572-20EC0681E498}"/>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308702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D45A5-066F-9BB7-48F3-D7D462EAB0A6}"/>
              </a:ext>
            </a:extLst>
          </p:cNvPr>
          <p:cNvSpPr>
            <a:spLocks noGrp="1"/>
          </p:cNvSpPr>
          <p:nvPr>
            <p:ph type="title"/>
          </p:nvPr>
        </p:nvSpPr>
        <p:spPr/>
        <p:txBody>
          <a:bodyPr>
            <a:normAutofit/>
          </a:bodyPr>
          <a:lstStyle/>
          <a:p>
            <a:r>
              <a:rPr lang="en-US">
                <a:latin typeface="Baskerville Old Face" panose="02020602080505020303" pitchFamily="18" charset="0"/>
                <a:ea typeface="Baskerville" panose="02020502070401020303" pitchFamily="18" charset="0"/>
              </a:rPr>
              <a:t>Clients can also m</a:t>
            </a:r>
            <a:r>
              <a:rPr lang="en-US"/>
              <a:t>ake a charitable gift and receive ongoing income payments for life or a term of years. The remainder provides charitable support.</a:t>
            </a:r>
          </a:p>
        </p:txBody>
      </p:sp>
      <p:sp>
        <p:nvSpPr>
          <p:cNvPr id="3" name="Date Placeholder 2">
            <a:extLst>
              <a:ext uri="{FF2B5EF4-FFF2-40B4-BE49-F238E27FC236}">
                <a16:creationId xmlns:a16="http://schemas.microsoft.com/office/drawing/2014/main" id="{8BD66FC1-7FE6-8615-DB41-9FA3BB5C5AF6}"/>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a:p>
        </p:txBody>
      </p:sp>
      <p:sp>
        <p:nvSpPr>
          <p:cNvPr id="20" name="Rectangle 19">
            <a:extLst>
              <a:ext uri="{FF2B5EF4-FFF2-40B4-BE49-F238E27FC236}">
                <a16:creationId xmlns:a16="http://schemas.microsoft.com/office/drawing/2014/main" id="{6B92A5CC-FE68-0359-6AA4-C8755023EB34}"/>
              </a:ext>
            </a:extLst>
          </p:cNvPr>
          <p:cNvSpPr/>
          <p:nvPr/>
        </p:nvSpPr>
        <p:spPr>
          <a:xfrm>
            <a:off x="6873872" y="2802199"/>
            <a:ext cx="499460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BD52119-0F6D-D72A-4FF5-7F29A21276BE}"/>
              </a:ext>
            </a:extLst>
          </p:cNvPr>
          <p:cNvSpPr/>
          <p:nvPr/>
        </p:nvSpPr>
        <p:spPr>
          <a:xfrm>
            <a:off x="994307" y="2802200"/>
            <a:ext cx="5585640" cy="3292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79892B7E-4527-49A5-F324-7D18BB3AF6B4}"/>
              </a:ext>
            </a:extLst>
          </p:cNvPr>
          <p:cNvCxnSpPr>
            <a:cxnSpLocks/>
          </p:cNvCxnSpPr>
          <p:nvPr/>
        </p:nvCxnSpPr>
        <p:spPr>
          <a:xfrm>
            <a:off x="3546505" y="2238841"/>
            <a:ext cx="3230310" cy="0"/>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C5627C15-DB5B-9D36-63B3-DA0F10C37C06}"/>
              </a:ext>
            </a:extLst>
          </p:cNvPr>
          <p:cNvSpPr txBox="1"/>
          <p:nvPr/>
        </p:nvSpPr>
        <p:spPr>
          <a:xfrm>
            <a:off x="6738423" y="1977231"/>
            <a:ext cx="4042161" cy="523220"/>
          </a:xfrm>
          <a:prstGeom prst="rect">
            <a:avLst/>
          </a:prstGeom>
          <a:noFill/>
        </p:spPr>
        <p:txBody>
          <a:bodyPr wrap="square">
            <a:spAutoFit/>
          </a:bodyPr>
          <a:lstStyle/>
          <a:p>
            <a:pPr>
              <a:spcBef>
                <a:spcPts val="600"/>
              </a:spcBef>
              <a:spcAft>
                <a:spcPts val="600"/>
              </a:spcAft>
            </a:pPr>
            <a:r>
              <a:rPr lang="en-GB" sz="2800">
                <a:solidFill>
                  <a:srgbClr val="2E66FF"/>
                </a:solidFill>
              </a:rPr>
              <a:t>For people who</a:t>
            </a:r>
          </a:p>
        </p:txBody>
      </p:sp>
      <p:sp>
        <p:nvSpPr>
          <p:cNvPr id="26" name="TextBox 25">
            <a:extLst>
              <a:ext uri="{FF2B5EF4-FFF2-40B4-BE49-F238E27FC236}">
                <a16:creationId xmlns:a16="http://schemas.microsoft.com/office/drawing/2014/main" id="{737A1AB5-A163-54E5-6E51-F82F32F391E6}"/>
              </a:ext>
            </a:extLst>
          </p:cNvPr>
          <p:cNvSpPr txBox="1"/>
          <p:nvPr/>
        </p:nvSpPr>
        <p:spPr>
          <a:xfrm>
            <a:off x="1213361" y="2934910"/>
            <a:ext cx="5216010" cy="2959785"/>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1">
                <a:solidFill>
                  <a:schemeClr val="tx1"/>
                </a:solidFill>
              </a:rPr>
              <a:t>Charitable gift annuity</a:t>
            </a:r>
          </a:p>
          <a:p>
            <a:pPr marL="742950" lvl="1" indent="-285750">
              <a:spcAft>
                <a:spcPts val="1000"/>
              </a:spcAft>
              <a:buFont typeface="Arial" panose="020B0604020202020204" pitchFamily="34" charset="0"/>
              <a:buChar char="•"/>
            </a:pPr>
            <a:r>
              <a:rPr lang="en-US" sz="1600"/>
              <a:t>Immediate</a:t>
            </a:r>
          </a:p>
          <a:p>
            <a:pPr marL="742950" lvl="1" indent="-285750">
              <a:spcAft>
                <a:spcPts val="1000"/>
              </a:spcAft>
              <a:buFont typeface="Arial" panose="020B0604020202020204" pitchFamily="34" charset="0"/>
              <a:buChar char="•"/>
            </a:pPr>
            <a:r>
              <a:rPr lang="en-US" sz="1600"/>
              <a:t>Deferred</a:t>
            </a:r>
          </a:p>
          <a:p>
            <a:pPr marL="742950" lvl="1" indent="-285750">
              <a:spcAft>
                <a:spcPts val="1000"/>
              </a:spcAft>
              <a:buFont typeface="Arial" panose="020B0604020202020204" pitchFamily="34" charset="0"/>
              <a:buChar char="•"/>
            </a:pPr>
            <a:r>
              <a:rPr lang="en-US" sz="1600"/>
              <a:t>Flexible deferred</a:t>
            </a:r>
          </a:p>
          <a:p>
            <a:pPr marL="342900" indent="-342900">
              <a:spcAft>
                <a:spcPts val="1000"/>
              </a:spcAft>
              <a:buFont typeface="Arial" panose="020B0604020202020204" pitchFamily="34" charset="0"/>
              <a:buChar char="•"/>
            </a:pPr>
            <a:r>
              <a:rPr lang="en-US" sz="1600" b="1">
                <a:solidFill>
                  <a:schemeClr val="tx1"/>
                </a:solidFill>
              </a:rPr>
              <a:t>Charitable remainder trust</a:t>
            </a:r>
          </a:p>
          <a:p>
            <a:pPr marL="742950" lvl="1" indent="-285750">
              <a:spcAft>
                <a:spcPts val="1000"/>
              </a:spcAft>
              <a:buFont typeface="Arial" panose="020B0604020202020204" pitchFamily="34" charset="0"/>
              <a:buChar char="•"/>
            </a:pPr>
            <a:r>
              <a:rPr lang="en-US" sz="1600"/>
              <a:t>CRAT</a:t>
            </a:r>
          </a:p>
          <a:p>
            <a:pPr marL="742950" lvl="1" indent="-285750">
              <a:spcAft>
                <a:spcPts val="1000"/>
              </a:spcAft>
              <a:buFont typeface="Arial" panose="020B0604020202020204" pitchFamily="34" charset="0"/>
              <a:buChar char="•"/>
            </a:pPr>
            <a:r>
              <a:rPr lang="en-US" sz="1600"/>
              <a:t>CRUT</a:t>
            </a:r>
          </a:p>
          <a:p>
            <a:pPr marL="742950" lvl="1" indent="-285750">
              <a:spcAft>
                <a:spcPts val="1000"/>
              </a:spcAft>
              <a:buFont typeface="Arial" panose="020B0604020202020204" pitchFamily="34" charset="0"/>
              <a:buChar char="•"/>
            </a:pPr>
            <a:r>
              <a:rPr lang="en-US" sz="1600"/>
              <a:t>Flip-CRUT</a:t>
            </a:r>
            <a:endParaRPr lang="en-US" sz="1600" b="0">
              <a:solidFill>
                <a:schemeClr val="tx1"/>
              </a:solidFill>
            </a:endParaRPr>
          </a:p>
        </p:txBody>
      </p:sp>
      <p:sp>
        <p:nvSpPr>
          <p:cNvPr id="27" name="TextBox 26">
            <a:extLst>
              <a:ext uri="{FF2B5EF4-FFF2-40B4-BE49-F238E27FC236}">
                <a16:creationId xmlns:a16="http://schemas.microsoft.com/office/drawing/2014/main" id="{C8A91C90-2E06-AC39-0F79-8EDED8B4C63F}"/>
              </a:ext>
            </a:extLst>
          </p:cNvPr>
          <p:cNvSpPr txBox="1"/>
          <p:nvPr/>
        </p:nvSpPr>
        <p:spPr>
          <a:xfrm>
            <a:off x="7071543" y="2934910"/>
            <a:ext cx="4302909" cy="1954381"/>
          </a:xfrm>
          <a:prstGeom prst="rect">
            <a:avLst/>
          </a:prstGeom>
          <a:noFill/>
        </p:spPr>
        <p:txBody>
          <a:bodyPr wrap="square" numCol="1" spcCol="182880">
            <a:spAutoFit/>
          </a:bodyPr>
          <a:lstStyle/>
          <a:p>
            <a:pPr marL="285750" indent="-285750">
              <a:spcAft>
                <a:spcPts val="1000"/>
              </a:spcAft>
              <a:buFont typeface="Arial" panose="020B0604020202020204" pitchFamily="34" charset="0"/>
              <a:buChar char="•"/>
            </a:pPr>
            <a:r>
              <a:rPr lang="en-US" sz="1600" b="0">
                <a:solidFill>
                  <a:schemeClr val="tx1"/>
                </a:solidFill>
              </a:rPr>
              <a:t>Own assets they want converted to income payments.</a:t>
            </a:r>
          </a:p>
          <a:p>
            <a:pPr marL="285750" indent="-285750">
              <a:spcAft>
                <a:spcPts val="1000"/>
              </a:spcAft>
              <a:buFont typeface="Arial" panose="020B0604020202020204" pitchFamily="34" charset="0"/>
              <a:buChar char="•"/>
            </a:pPr>
            <a:r>
              <a:rPr lang="en-US" sz="1600" b="0">
                <a:solidFill>
                  <a:schemeClr val="tx1"/>
                </a:solidFill>
              </a:rPr>
              <a:t>Own long-term appreciated securities.</a:t>
            </a:r>
          </a:p>
          <a:p>
            <a:pPr marL="285750" indent="-285750">
              <a:spcAft>
                <a:spcPts val="1000"/>
              </a:spcAft>
              <a:buFont typeface="Arial" panose="020B0604020202020204" pitchFamily="34" charset="0"/>
              <a:buChar char="•"/>
            </a:pPr>
            <a:r>
              <a:rPr lang="en-US" sz="1600" b="0">
                <a:solidFill>
                  <a:schemeClr val="tx1"/>
                </a:solidFill>
              </a:rPr>
              <a:t>May seek to avoid market volatility.</a:t>
            </a:r>
          </a:p>
          <a:p>
            <a:pPr marL="285750" indent="-285750">
              <a:spcAft>
                <a:spcPts val="1000"/>
              </a:spcAft>
              <a:buFont typeface="Arial" panose="020B0604020202020204" pitchFamily="34" charset="0"/>
              <a:buChar char="•"/>
            </a:pPr>
            <a:r>
              <a:rPr lang="en-US" sz="1600" b="0">
                <a:solidFill>
                  <a:schemeClr val="tx1"/>
                </a:solidFill>
              </a:rPr>
              <a:t>Seek a potential charitable deduction for portion of gift assets.</a:t>
            </a:r>
          </a:p>
        </p:txBody>
      </p:sp>
      <p:sp>
        <p:nvSpPr>
          <p:cNvPr id="28" name="TextBox 27">
            <a:extLst>
              <a:ext uri="{FF2B5EF4-FFF2-40B4-BE49-F238E27FC236}">
                <a16:creationId xmlns:a16="http://schemas.microsoft.com/office/drawing/2014/main" id="{1E47DC91-5863-5D10-AB20-1ABF73D7BA1C}"/>
              </a:ext>
            </a:extLst>
          </p:cNvPr>
          <p:cNvSpPr txBox="1"/>
          <p:nvPr/>
        </p:nvSpPr>
        <p:spPr>
          <a:xfrm>
            <a:off x="162376" y="1473368"/>
            <a:ext cx="863126" cy="1446550"/>
          </a:xfrm>
          <a:prstGeom prst="rect">
            <a:avLst/>
          </a:prstGeom>
          <a:noFill/>
        </p:spPr>
        <p:txBody>
          <a:bodyPr wrap="square" rtlCol="0">
            <a:spAutoFit/>
          </a:bodyPr>
          <a:lstStyle/>
          <a:p>
            <a:r>
              <a:rPr lang="en-US" sz="8800">
                <a:solidFill>
                  <a:schemeClr val="bg2">
                    <a:lumMod val="90000"/>
                  </a:schemeClr>
                </a:solidFill>
                <a:latin typeface="+mj-lt"/>
              </a:rPr>
              <a:t>3</a:t>
            </a:r>
          </a:p>
        </p:txBody>
      </p:sp>
      <p:sp>
        <p:nvSpPr>
          <p:cNvPr id="29" name="TextBox 28">
            <a:extLst>
              <a:ext uri="{FF2B5EF4-FFF2-40B4-BE49-F238E27FC236}">
                <a16:creationId xmlns:a16="http://schemas.microsoft.com/office/drawing/2014/main" id="{1DD870FB-3DA8-1D94-FEA8-E6E8B02707A6}"/>
              </a:ext>
            </a:extLst>
          </p:cNvPr>
          <p:cNvSpPr txBox="1"/>
          <p:nvPr/>
        </p:nvSpPr>
        <p:spPr>
          <a:xfrm>
            <a:off x="748625" y="2001137"/>
            <a:ext cx="2951699" cy="369332"/>
          </a:xfrm>
          <a:prstGeom prst="rect">
            <a:avLst/>
          </a:prstGeom>
          <a:noFill/>
        </p:spPr>
        <p:txBody>
          <a:bodyPr wrap="square">
            <a:noAutofit/>
          </a:bodyPr>
          <a:lstStyle/>
          <a:p>
            <a:pPr>
              <a:lnSpc>
                <a:spcPct val="90000"/>
              </a:lnSpc>
            </a:pPr>
            <a:r>
              <a:rPr lang="en-US" altLang="en-US" sz="2800" b="1">
                <a:solidFill>
                  <a:srgbClr val="2E66FF"/>
                </a:solidFill>
              </a:rPr>
              <a:t>Give &amp; Receive</a:t>
            </a:r>
            <a:endParaRPr lang="en-US" sz="2800" b="1">
              <a:solidFill>
                <a:srgbClr val="2E66FF"/>
              </a:solidFill>
            </a:endParaRPr>
          </a:p>
        </p:txBody>
      </p:sp>
      <p:cxnSp>
        <p:nvCxnSpPr>
          <p:cNvPr id="30" name="Straight Connector 29">
            <a:extLst>
              <a:ext uri="{FF2B5EF4-FFF2-40B4-BE49-F238E27FC236}">
                <a16:creationId xmlns:a16="http://schemas.microsoft.com/office/drawing/2014/main" id="{405D6D60-AD70-1C91-9F6B-4E3C7FD5C85D}"/>
              </a:ext>
            </a:extLst>
          </p:cNvPr>
          <p:cNvCxnSpPr>
            <a:cxnSpLocks/>
          </p:cNvCxnSpPr>
          <p:nvPr/>
        </p:nvCxnSpPr>
        <p:spPr>
          <a:xfrm>
            <a:off x="994307" y="2436824"/>
            <a:ext cx="0"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D80C7A8-93FE-C711-C1FC-E2BFE5FBB0EA}"/>
              </a:ext>
            </a:extLst>
          </p:cNvPr>
          <p:cNvCxnSpPr>
            <a:cxnSpLocks/>
          </p:cNvCxnSpPr>
          <p:nvPr/>
        </p:nvCxnSpPr>
        <p:spPr>
          <a:xfrm>
            <a:off x="6878496" y="2436824"/>
            <a:ext cx="1571" cy="36576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01446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C96E12D5-00AF-AD8A-03D6-924993BB4568}"/>
              </a:ext>
            </a:extLst>
          </p:cNvPr>
          <p:cNvSpPr txBox="1"/>
          <p:nvPr/>
        </p:nvSpPr>
        <p:spPr>
          <a:xfrm>
            <a:off x="6769217" y="3994367"/>
            <a:ext cx="1577166" cy="579514"/>
          </a:xfrm>
          <a:prstGeom prst="rect">
            <a:avLst/>
          </a:prstGeom>
          <a:noFill/>
        </p:spPr>
        <p:txBody>
          <a:bodyPr wrap="square" rtlCol="0">
            <a:spAutoFit/>
          </a:bodyPr>
          <a:lstStyle/>
          <a:p>
            <a:pPr algn="ctr"/>
            <a:r>
              <a:rPr lang="en-US" sz="1600" b="1"/>
              <a:t>Charitable Fund</a:t>
            </a:r>
          </a:p>
        </p:txBody>
      </p:sp>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Charitable Gift Annuity</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4114847"/>
            <a:ext cx="1305466" cy="338554"/>
          </a:xfrm>
          <a:prstGeom prst="rect">
            <a:avLst/>
          </a:prstGeom>
          <a:noFill/>
        </p:spPr>
        <p:txBody>
          <a:bodyPr wrap="square" rtlCol="0">
            <a:spAutoFit/>
          </a:bodyPr>
          <a:lstStyle/>
          <a:p>
            <a:pPr algn="ctr"/>
            <a:r>
              <a:rPr lang="en-US" sz="1600" b="1"/>
              <a:t>Donors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757614" y="3994367"/>
            <a:ext cx="1593000" cy="584775"/>
          </a:xfrm>
          <a:prstGeom prst="rect">
            <a:avLst/>
          </a:prstGeom>
          <a:noFill/>
        </p:spPr>
        <p:txBody>
          <a:bodyPr wrap="square" rtlCol="0">
            <a:spAutoFit/>
          </a:bodyPr>
          <a:lstStyle/>
          <a:p>
            <a:pPr algn="ctr"/>
            <a:r>
              <a:rPr lang="en-US" sz="1600" b="1"/>
              <a:t>Charitable Gift Annuity</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994367"/>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2831569" y="1914126"/>
            <a:ext cx="1561837" cy="440246"/>
          </a:xfrm>
          <a:prstGeom prst="rect">
            <a:avLst/>
          </a:prstGeom>
          <a:noFill/>
        </p:spPr>
        <p:txBody>
          <a:bodyPr wrap="square" rtlCol="0">
            <a:spAutoFit/>
          </a:bodyPr>
          <a:lstStyle/>
          <a:p>
            <a:r>
              <a:rPr lang="en-US" sz="1100" i="1"/>
              <a:t>Gift of cash</a:t>
            </a:r>
            <a:r>
              <a:rPr lang="en-US" sz="1100" i="1">
                <a:solidFill>
                  <a:srgbClr val="F2F2F2"/>
                </a:solidFill>
              </a:rPr>
              <a:t> </a:t>
            </a:r>
            <a:r>
              <a:rPr lang="en-US" sz="1100" i="1"/>
              <a:t>or securities</a:t>
            </a:r>
          </a:p>
        </p:txBody>
      </p:sp>
      <p:sp>
        <p:nvSpPr>
          <p:cNvPr id="17" name="TextBox 16">
            <a:extLst>
              <a:ext uri="{FF2B5EF4-FFF2-40B4-BE49-F238E27FC236}">
                <a16:creationId xmlns:a16="http://schemas.microsoft.com/office/drawing/2014/main" id="{A8359B4F-2707-95A4-EAD0-2EFB9F8C15D9}"/>
              </a:ext>
            </a:extLst>
          </p:cNvPr>
          <p:cNvSpPr txBox="1"/>
          <p:nvPr/>
        </p:nvSpPr>
        <p:spPr>
          <a:xfrm>
            <a:off x="2847217" y="5609455"/>
            <a:ext cx="2348845" cy="600164"/>
          </a:xfrm>
          <a:prstGeom prst="rect">
            <a:avLst/>
          </a:prstGeom>
          <a:noFill/>
        </p:spPr>
        <p:txBody>
          <a:bodyPr wrap="square" rtlCol="0">
            <a:spAutoFit/>
          </a:bodyPr>
          <a:lstStyle/>
          <a:p>
            <a:r>
              <a:rPr lang="en-US" sz="1100" i="1" dirty="0"/>
              <a:t>Will receive ongoing income</a:t>
            </a:r>
          </a:p>
          <a:p>
            <a:r>
              <a:rPr lang="en-US" sz="1100" i="1" dirty="0"/>
              <a:t>May receive income tax deduction from fixed payments</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923349" y="1730265"/>
            <a:ext cx="2333988" cy="600164"/>
          </a:xfrm>
          <a:prstGeom prst="rect">
            <a:avLst/>
          </a:prstGeom>
          <a:noFill/>
        </p:spPr>
        <p:txBody>
          <a:bodyPr wrap="square" rtlCol="0">
            <a:spAutoFit/>
          </a:bodyPr>
          <a:lstStyle/>
          <a:p>
            <a:r>
              <a:rPr lang="en-US" sz="1100" b="0" i="1"/>
              <a:t>Designated charities receive automatic annual grants for term of years or in perpetuity</a:t>
            </a:r>
            <a:endParaRPr lang="en-GB" sz="1100" b="0" i="1"/>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65183" y="4698209"/>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810788"/>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801349"/>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B2D20327-4234-6D23-2A43-DFEC9BF391CD}"/>
              </a:ext>
            </a:extLst>
          </p:cNvPr>
          <p:cNvCxnSpPr>
            <a:cxnSpLocks/>
          </p:cNvCxnSpPr>
          <p:nvPr/>
        </p:nvCxnSpPr>
        <p:spPr>
          <a:xfrm>
            <a:off x="4515643" y="4634483"/>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808321"/>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65183" y="5102452"/>
            <a:ext cx="3053388"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2336992"/>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2346474"/>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2996424" y="5099502"/>
            <a:ext cx="0" cy="470920"/>
          </a:xfrm>
          <a:prstGeom prst="line">
            <a:avLst/>
          </a:prstGeom>
          <a:ln w="12700"/>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DC928439-816F-C2C6-5BFF-324D5BC05391}"/>
              </a:ext>
            </a:extLst>
          </p:cNvPr>
          <p:cNvSpPr txBox="1"/>
          <p:nvPr/>
        </p:nvSpPr>
        <p:spPr>
          <a:xfrm>
            <a:off x="6119815" y="6420731"/>
            <a:ext cx="8968076" cy="261610"/>
          </a:xfrm>
          <a:prstGeom prst="rect">
            <a:avLst/>
          </a:prstGeom>
          <a:noFill/>
        </p:spPr>
        <p:txBody>
          <a:bodyPr wrap="square" rtlCol="0">
            <a:spAutoFit/>
          </a:bodyPr>
          <a:lstStyle/>
          <a:p>
            <a:r>
              <a:rPr lang="en-US" sz="1100" i="1"/>
              <a:t>*Payout rates, charitable deductions and other benefits vary based on a number of factors. </a:t>
            </a:r>
          </a:p>
        </p:txBody>
      </p:sp>
      <p:sp>
        <p:nvSpPr>
          <p:cNvPr id="34" name="TextBox 33">
            <a:extLst>
              <a:ext uri="{FF2B5EF4-FFF2-40B4-BE49-F238E27FC236}">
                <a16:creationId xmlns:a16="http://schemas.microsoft.com/office/drawing/2014/main" id="{FA8D7DFF-1D96-C000-D191-C39C469BD6D3}"/>
              </a:ext>
            </a:extLst>
          </p:cNvPr>
          <p:cNvSpPr txBox="1"/>
          <p:nvPr/>
        </p:nvSpPr>
        <p:spPr>
          <a:xfrm>
            <a:off x="6110514" y="5609455"/>
            <a:ext cx="2348845" cy="430887"/>
          </a:xfrm>
          <a:prstGeom prst="rect">
            <a:avLst/>
          </a:prstGeom>
          <a:noFill/>
        </p:spPr>
        <p:txBody>
          <a:bodyPr wrap="square" rtlCol="0">
            <a:spAutoFit/>
          </a:bodyPr>
          <a:lstStyle/>
          <a:p>
            <a:r>
              <a:rPr lang="en-US" sz="1100" i="1"/>
              <a:t>Remainder goes to charitable fund upon donors’ death*</a:t>
            </a:r>
          </a:p>
        </p:txBody>
      </p:sp>
      <p:cxnSp>
        <p:nvCxnSpPr>
          <p:cNvPr id="35" name="Straight Connector 34">
            <a:extLst>
              <a:ext uri="{FF2B5EF4-FFF2-40B4-BE49-F238E27FC236}">
                <a16:creationId xmlns:a16="http://schemas.microsoft.com/office/drawing/2014/main" id="{C0C7EC5B-E04F-B6DD-F900-23278F486F79}"/>
              </a:ext>
            </a:extLst>
          </p:cNvPr>
          <p:cNvCxnSpPr>
            <a:cxnSpLocks/>
          </p:cNvCxnSpPr>
          <p:nvPr/>
        </p:nvCxnSpPr>
        <p:spPr>
          <a:xfrm>
            <a:off x="4580904" y="4634483"/>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B44D5810-4E4D-794E-146E-26F88FF66A8C}"/>
              </a:ext>
            </a:extLst>
          </p:cNvPr>
          <p:cNvCxnSpPr>
            <a:cxnSpLocks/>
          </p:cNvCxnSpPr>
          <p:nvPr/>
        </p:nvCxnSpPr>
        <p:spPr>
          <a:xfrm>
            <a:off x="4574364" y="5102452"/>
            <a:ext cx="3023106"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EB4AB43E-34FD-515E-2197-E9763F16B02C}"/>
              </a:ext>
            </a:extLst>
          </p:cNvPr>
          <p:cNvCxnSpPr>
            <a:cxnSpLocks/>
          </p:cNvCxnSpPr>
          <p:nvPr/>
        </p:nvCxnSpPr>
        <p:spPr>
          <a:xfrm>
            <a:off x="6223435" y="5099502"/>
            <a:ext cx="0" cy="470920"/>
          </a:xfrm>
          <a:prstGeom prst="line">
            <a:avLst/>
          </a:prstGeom>
          <a:ln w="12700"/>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8B4B39EE-8F61-0F24-EACC-8C49AE042E48}"/>
              </a:ext>
            </a:extLst>
          </p:cNvPr>
          <p:cNvCxnSpPr>
            <a:cxnSpLocks/>
          </p:cNvCxnSpPr>
          <p:nvPr/>
        </p:nvCxnSpPr>
        <p:spPr>
          <a:xfrm flipV="1">
            <a:off x="7597470" y="4698209"/>
            <a:ext cx="0" cy="407194"/>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42" name="TextBox 41">
            <a:extLst>
              <a:ext uri="{FF2B5EF4-FFF2-40B4-BE49-F238E27FC236}">
                <a16:creationId xmlns:a16="http://schemas.microsoft.com/office/drawing/2014/main" id="{48E155F0-6903-2386-44ED-8B8E03DCDEE4}"/>
              </a:ext>
            </a:extLst>
          </p:cNvPr>
          <p:cNvSpPr txBox="1"/>
          <p:nvPr/>
        </p:nvSpPr>
        <p:spPr>
          <a:xfrm>
            <a:off x="9767520" y="3994367"/>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cxnSp>
        <p:nvCxnSpPr>
          <p:cNvPr id="43" name="Straight Arrow Connector 42">
            <a:extLst>
              <a:ext uri="{FF2B5EF4-FFF2-40B4-BE49-F238E27FC236}">
                <a16:creationId xmlns:a16="http://schemas.microsoft.com/office/drawing/2014/main" id="{D2D5CAF8-F3CD-788E-5D5E-B1A70E0A017E}"/>
              </a:ext>
            </a:extLst>
          </p:cNvPr>
          <p:cNvCxnSpPr/>
          <p:nvPr/>
        </p:nvCxnSpPr>
        <p:spPr>
          <a:xfrm>
            <a:off x="2387353" y="2810788"/>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2ABFD671-07BB-2F6F-6784-B9496D68EE20}"/>
              </a:ext>
            </a:extLst>
          </p:cNvPr>
          <p:cNvCxnSpPr>
            <a:cxnSpLocks/>
          </p:cNvCxnSpPr>
          <p:nvPr/>
        </p:nvCxnSpPr>
        <p:spPr>
          <a:xfrm>
            <a:off x="5489973" y="2801349"/>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69A1B102-36AE-5335-5A52-9D13D6780C46}"/>
              </a:ext>
            </a:extLst>
          </p:cNvPr>
          <p:cNvCxnSpPr>
            <a:cxnSpLocks/>
          </p:cNvCxnSpPr>
          <p:nvPr/>
        </p:nvCxnSpPr>
        <p:spPr>
          <a:xfrm>
            <a:off x="8496297" y="2808321"/>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4" name="Content Placeholder 3">
            <a:extLst>
              <a:ext uri="{FF2B5EF4-FFF2-40B4-BE49-F238E27FC236}">
                <a16:creationId xmlns:a16="http://schemas.microsoft.com/office/drawing/2014/main" id="{9D25E246-BD37-CC6F-4B57-B6E0334651C0}"/>
              </a:ext>
            </a:extLst>
          </p:cNvPr>
          <p:cNvSpPr txBox="1">
            <a:spLocks/>
          </p:cNvSpPr>
          <p:nvPr/>
        </p:nvSpPr>
        <p:spPr>
          <a:xfrm>
            <a:off x="421188" y="1088086"/>
            <a:ext cx="4774873" cy="737674"/>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600"/>
              <a:t>One of the most popular giving tools is a charitable gift annuity.</a:t>
            </a:r>
          </a:p>
        </p:txBody>
      </p:sp>
      <p:pic>
        <p:nvPicPr>
          <p:cNvPr id="7" name="Picture 6">
            <a:extLst>
              <a:ext uri="{FF2B5EF4-FFF2-40B4-BE49-F238E27FC236}">
                <a16:creationId xmlns:a16="http://schemas.microsoft.com/office/drawing/2014/main" id="{5EB82AF1-8B2B-E9C0-6427-4A7E53A909C0}"/>
              </a:ext>
            </a:extLst>
          </p:cNvPr>
          <p:cNvPicPr>
            <a:picLocks noChangeAspect="1"/>
          </p:cNvPicPr>
          <p:nvPr/>
        </p:nvPicPr>
        <p:blipFill>
          <a:blip r:embed="rId3"/>
          <a:srcRect/>
          <a:stretch/>
        </p:blipFill>
        <p:spPr>
          <a:xfrm>
            <a:off x="926630" y="2838317"/>
            <a:ext cx="1044273" cy="1044273"/>
          </a:xfrm>
          <a:prstGeom prst="rect">
            <a:avLst/>
          </a:prstGeom>
        </p:spPr>
      </p:pic>
      <p:sp>
        <p:nvSpPr>
          <p:cNvPr id="8" name="Oval 7">
            <a:extLst>
              <a:ext uri="{FF2B5EF4-FFF2-40B4-BE49-F238E27FC236}">
                <a16:creationId xmlns:a16="http://schemas.microsoft.com/office/drawing/2014/main" id="{D1BB7B39-CFE0-AAEE-53A9-D41F0ADBA56D}"/>
              </a:ext>
            </a:extLst>
          </p:cNvPr>
          <p:cNvSpPr/>
          <p:nvPr/>
        </p:nvSpPr>
        <p:spPr>
          <a:xfrm>
            <a:off x="854862" y="276655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1A4A606-4D51-E9B5-30B4-0F4064515DE7}"/>
              </a:ext>
            </a:extLst>
          </p:cNvPr>
          <p:cNvSpPr/>
          <p:nvPr/>
        </p:nvSpPr>
        <p:spPr>
          <a:xfrm>
            <a:off x="6984200" y="276655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69902734-DAFC-D400-9729-7A476DAA145F}"/>
              </a:ext>
            </a:extLst>
          </p:cNvPr>
          <p:cNvSpPr/>
          <p:nvPr/>
        </p:nvSpPr>
        <p:spPr>
          <a:xfrm>
            <a:off x="9999202" y="276655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Icon&#10;&#10;Description automatically generated">
            <a:extLst>
              <a:ext uri="{FF2B5EF4-FFF2-40B4-BE49-F238E27FC236}">
                <a16:creationId xmlns:a16="http://schemas.microsoft.com/office/drawing/2014/main" id="{678B652E-3BAF-EE29-FB4F-281CA70FEC84}"/>
              </a:ext>
            </a:extLst>
          </p:cNvPr>
          <p:cNvPicPr>
            <a:picLocks noChangeAspect="1"/>
          </p:cNvPicPr>
          <p:nvPr/>
        </p:nvPicPr>
        <p:blipFill>
          <a:blip r:embed="rId4"/>
          <a:stretch>
            <a:fillRect/>
          </a:stretch>
        </p:blipFill>
        <p:spPr>
          <a:xfrm>
            <a:off x="7119379" y="2937476"/>
            <a:ext cx="917450" cy="917450"/>
          </a:xfrm>
          <a:prstGeom prst="rect">
            <a:avLst/>
          </a:prstGeom>
        </p:spPr>
      </p:pic>
      <p:pic>
        <p:nvPicPr>
          <p:cNvPr id="13" name="Picture 12" descr="Icon&#10;&#10;Description automatically generated">
            <a:extLst>
              <a:ext uri="{FF2B5EF4-FFF2-40B4-BE49-F238E27FC236}">
                <a16:creationId xmlns:a16="http://schemas.microsoft.com/office/drawing/2014/main" id="{9FFF55EF-D117-7B12-8C72-BBF51248AE94}"/>
              </a:ext>
            </a:extLst>
          </p:cNvPr>
          <p:cNvPicPr>
            <a:picLocks noChangeAspect="1"/>
          </p:cNvPicPr>
          <p:nvPr/>
        </p:nvPicPr>
        <p:blipFill>
          <a:blip r:embed="rId5"/>
          <a:stretch>
            <a:fillRect/>
          </a:stretch>
        </p:blipFill>
        <p:spPr>
          <a:xfrm>
            <a:off x="10134381" y="2901728"/>
            <a:ext cx="917450" cy="917450"/>
          </a:xfrm>
          <a:prstGeom prst="rect">
            <a:avLst/>
          </a:prstGeom>
        </p:spPr>
      </p:pic>
      <p:pic>
        <p:nvPicPr>
          <p:cNvPr id="41" name="Picture 40" descr="Icon&#10;&#10;Description automatically generated">
            <a:extLst>
              <a:ext uri="{FF2B5EF4-FFF2-40B4-BE49-F238E27FC236}">
                <a16:creationId xmlns:a16="http://schemas.microsoft.com/office/drawing/2014/main" id="{F503223F-FCA7-4523-BCE3-B3F1FC0D2DEF}"/>
              </a:ext>
            </a:extLst>
          </p:cNvPr>
          <p:cNvPicPr>
            <a:picLocks noChangeAspect="1"/>
          </p:cNvPicPr>
          <p:nvPr/>
        </p:nvPicPr>
        <p:blipFill>
          <a:blip r:embed="rId6"/>
          <a:stretch>
            <a:fillRect/>
          </a:stretch>
        </p:blipFill>
        <p:spPr>
          <a:xfrm>
            <a:off x="4122179" y="2898483"/>
            <a:ext cx="917450" cy="917450"/>
          </a:xfrm>
          <a:prstGeom prst="rect">
            <a:avLst/>
          </a:prstGeom>
        </p:spPr>
      </p:pic>
      <p:sp>
        <p:nvSpPr>
          <p:cNvPr id="46" name="Oval 45">
            <a:extLst>
              <a:ext uri="{FF2B5EF4-FFF2-40B4-BE49-F238E27FC236}">
                <a16:creationId xmlns:a16="http://schemas.microsoft.com/office/drawing/2014/main" id="{D1C7E40D-CD13-4186-9903-DE2EBA23832F}"/>
              </a:ext>
            </a:extLst>
          </p:cNvPr>
          <p:cNvSpPr/>
          <p:nvPr/>
        </p:nvSpPr>
        <p:spPr>
          <a:xfrm>
            <a:off x="3970200" y="272306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810D8DCC-77B1-9382-CCA4-0FABA11926F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9833830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A108112-7801-E4D1-C7C0-1E7F533736DD}"/>
              </a:ext>
            </a:extLst>
          </p:cNvPr>
          <p:cNvSpPr/>
          <p:nvPr/>
        </p:nvSpPr>
        <p:spPr>
          <a:xfrm>
            <a:off x="510363" y="1504253"/>
            <a:ext cx="4677797" cy="46455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D755F5-7FC6-E93E-05CB-D403B898A5ED}"/>
              </a:ext>
            </a:extLst>
          </p:cNvPr>
          <p:cNvSpPr>
            <a:spLocks noGrp="1"/>
          </p:cNvSpPr>
          <p:nvPr>
            <p:ph type="title"/>
          </p:nvPr>
        </p:nvSpPr>
        <p:spPr>
          <a:xfrm>
            <a:off x="510362" y="418290"/>
            <a:ext cx="10388866" cy="846948"/>
          </a:xfrm>
        </p:spPr>
        <p:txBody>
          <a:bodyPr>
            <a:noAutofit/>
          </a:bodyPr>
          <a:lstStyle/>
          <a:p>
            <a:r>
              <a:rPr lang="en-US" sz="2800">
                <a:solidFill>
                  <a:schemeClr val="accent2"/>
                </a:solidFill>
              </a:rPr>
              <a:t>Example Story: </a:t>
            </a:r>
            <a:r>
              <a:rPr lang="en-US" sz="2800"/>
              <a:t>a couple using a charitable gift annuity to earn income while living and provide future support to charities closest to their hearts</a:t>
            </a:r>
          </a:p>
        </p:txBody>
      </p:sp>
      <p:sp>
        <p:nvSpPr>
          <p:cNvPr id="6" name="Text Placeholder 1">
            <a:extLst>
              <a:ext uri="{FF2B5EF4-FFF2-40B4-BE49-F238E27FC236}">
                <a16:creationId xmlns:a16="http://schemas.microsoft.com/office/drawing/2014/main" id="{A1774BD8-D005-5B8C-E60F-3C80C6F67C6F}"/>
              </a:ext>
            </a:extLst>
          </p:cNvPr>
          <p:cNvSpPr txBox="1">
            <a:spLocks/>
          </p:cNvSpPr>
          <p:nvPr/>
        </p:nvSpPr>
        <p:spPr>
          <a:xfrm>
            <a:off x="6411302" y="1804991"/>
            <a:ext cx="4687612" cy="643622"/>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altLang="en-US" sz="1800" b="0"/>
              <a:t>A couple, ages 65 and 67, wants to give to charities and supplement </a:t>
            </a:r>
            <a:br>
              <a:rPr lang="en-US" altLang="en-US" sz="1800" b="0"/>
            </a:br>
            <a:r>
              <a:rPr lang="en-US" altLang="en-US" sz="1800" b="0"/>
              <a:t>retirement income.</a:t>
            </a:r>
            <a:endParaRPr lang="en-US" sz="1800" b="0"/>
          </a:p>
        </p:txBody>
      </p:sp>
      <p:sp>
        <p:nvSpPr>
          <p:cNvPr id="7" name="Text Placeholder 3">
            <a:extLst>
              <a:ext uri="{FF2B5EF4-FFF2-40B4-BE49-F238E27FC236}">
                <a16:creationId xmlns:a16="http://schemas.microsoft.com/office/drawing/2014/main" id="{BB3CD94C-DDDC-6746-A1DE-6051CADDCDCB}"/>
              </a:ext>
            </a:extLst>
          </p:cNvPr>
          <p:cNvSpPr txBox="1">
            <a:spLocks/>
          </p:cNvSpPr>
          <p:nvPr/>
        </p:nvSpPr>
        <p:spPr>
          <a:xfrm>
            <a:off x="6411303" y="3002949"/>
            <a:ext cx="4687612" cy="98175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altLang="en-US" sz="1800" b="0" dirty="0"/>
              <a:t>They establish a charitable gift annuity with $50,000 and may receive a charitable income tax deduction of </a:t>
            </a:r>
            <a:r>
              <a:rPr lang="en-US" sz="1800" b="0" dirty="0"/>
              <a:t>$16,324 and $2,550 </a:t>
            </a:r>
            <a:r>
              <a:rPr lang="en-US" altLang="en-US" sz="1800" b="0" dirty="0"/>
              <a:t>a year in income payments for life.*</a:t>
            </a:r>
            <a:endParaRPr lang="en-US" sz="1800" b="0" dirty="0"/>
          </a:p>
        </p:txBody>
      </p:sp>
      <p:sp>
        <p:nvSpPr>
          <p:cNvPr id="8" name="Text Placeholder 5">
            <a:extLst>
              <a:ext uri="{FF2B5EF4-FFF2-40B4-BE49-F238E27FC236}">
                <a16:creationId xmlns:a16="http://schemas.microsoft.com/office/drawing/2014/main" id="{39BA8626-2A33-A170-6A7C-55BE451B4FB5}"/>
              </a:ext>
            </a:extLst>
          </p:cNvPr>
          <p:cNvSpPr txBox="1">
            <a:spLocks/>
          </p:cNvSpPr>
          <p:nvPr/>
        </p:nvSpPr>
        <p:spPr>
          <a:xfrm>
            <a:off x="6411302" y="4494455"/>
            <a:ext cx="4687615" cy="84694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Upon the second death, their donor-advised fund receives the remaining value of the charitable gift annuity and support is distributed to the charities and causes closest to their hearts.</a:t>
            </a:r>
          </a:p>
        </p:txBody>
      </p:sp>
      <p:cxnSp>
        <p:nvCxnSpPr>
          <p:cNvPr id="10" name="Straight Connector 9">
            <a:extLst>
              <a:ext uri="{FF2B5EF4-FFF2-40B4-BE49-F238E27FC236}">
                <a16:creationId xmlns:a16="http://schemas.microsoft.com/office/drawing/2014/main" id="{A7114548-D583-6286-A0DA-50000613E993}"/>
              </a:ext>
            </a:extLst>
          </p:cNvPr>
          <p:cNvCxnSpPr/>
          <p:nvPr/>
        </p:nvCxnSpPr>
        <p:spPr>
          <a:xfrm>
            <a:off x="5192109" y="1504253"/>
            <a:ext cx="0" cy="464557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3B37E362-31F7-1747-36E1-D06592EDDB68}"/>
              </a:ext>
            </a:extLst>
          </p:cNvPr>
          <p:cNvSpPr/>
          <p:nvPr/>
        </p:nvSpPr>
        <p:spPr>
          <a:xfrm>
            <a:off x="1093083" y="2175641"/>
            <a:ext cx="3436883" cy="3436883"/>
          </a:xfrm>
          <a:prstGeom prst="ellipse">
            <a:avLst/>
          </a:prstGeom>
          <a:blipFill dpi="0" rotWithShape="1">
            <a:blip r:embed="rId3"/>
            <a:srcRect/>
            <a:stretch>
              <a:fillRect l="-57000" t="-9000" r="-65000" b="-3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4CDC9D11-5971-0AB8-7F21-5A054E61A736}"/>
              </a:ext>
            </a:extLst>
          </p:cNvPr>
          <p:cNvCxnSpPr>
            <a:cxnSpLocks/>
          </p:cNvCxnSpPr>
          <p:nvPr/>
        </p:nvCxnSpPr>
        <p:spPr>
          <a:xfrm flipH="1">
            <a:off x="5188160" y="197595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B2535F-5437-BFC3-A050-4A68664FB102}"/>
              </a:ext>
            </a:extLst>
          </p:cNvPr>
          <p:cNvCxnSpPr>
            <a:cxnSpLocks/>
          </p:cNvCxnSpPr>
          <p:nvPr/>
        </p:nvCxnSpPr>
        <p:spPr>
          <a:xfrm flipH="1">
            <a:off x="5188160" y="315836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92BD8A8-CA57-9750-913A-2EBA3B3A1158}"/>
              </a:ext>
            </a:extLst>
          </p:cNvPr>
          <p:cNvCxnSpPr>
            <a:cxnSpLocks/>
          </p:cNvCxnSpPr>
          <p:nvPr/>
        </p:nvCxnSpPr>
        <p:spPr>
          <a:xfrm flipH="1">
            <a:off x="5188160" y="4682359"/>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sp>
        <p:nvSpPr>
          <p:cNvPr id="12" name="Oval 11">
            <a:extLst>
              <a:ext uri="{FF2B5EF4-FFF2-40B4-BE49-F238E27FC236}">
                <a16:creationId xmlns:a16="http://schemas.microsoft.com/office/drawing/2014/main" id="{B8505FA3-43CF-3A6A-E0C7-599EC0EA1DB2}"/>
              </a:ext>
            </a:extLst>
          </p:cNvPr>
          <p:cNvSpPr/>
          <p:nvPr/>
        </p:nvSpPr>
        <p:spPr>
          <a:xfrm>
            <a:off x="1089134" y="2175641"/>
            <a:ext cx="3436883" cy="3436883"/>
          </a:xfrm>
          <a:prstGeom prst="ellipse">
            <a:avLst/>
          </a:prstGeom>
          <a:blipFill dpi="0" rotWithShape="1">
            <a:blip r:embed="rId4"/>
            <a:srcRect/>
            <a:stretch>
              <a:fillRect l="-40000" t="-13000" r="-78000" b="-3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F6F132F9-9F26-58F2-90B8-1DC244B130D7}"/>
              </a:ext>
            </a:extLst>
          </p:cNvPr>
          <p:cNvSpPr txBox="1"/>
          <p:nvPr/>
        </p:nvSpPr>
        <p:spPr>
          <a:xfrm>
            <a:off x="5345509" y="6006302"/>
            <a:ext cx="6819197" cy="400110"/>
          </a:xfrm>
          <a:prstGeom prst="rect">
            <a:avLst/>
          </a:prstGeom>
          <a:noFill/>
        </p:spPr>
        <p:txBody>
          <a:bodyPr wrap="square">
            <a:spAutoFit/>
          </a:bodyPr>
          <a:lstStyle/>
          <a:p>
            <a:r>
              <a:rPr lang="en-US" sz="1000" dirty="0"/>
              <a:t>* Gift date as of March 1, 2024</a:t>
            </a:r>
          </a:p>
          <a:p>
            <a:r>
              <a:rPr lang="en-US" sz="1000" dirty="0"/>
              <a:t>The donor’s experience may not be the same as other donors and does not indicate future performance or success.</a:t>
            </a:r>
          </a:p>
        </p:txBody>
      </p:sp>
      <p:sp>
        <p:nvSpPr>
          <p:cNvPr id="4" name="Date Placeholder 3">
            <a:extLst>
              <a:ext uri="{FF2B5EF4-FFF2-40B4-BE49-F238E27FC236}">
                <a16:creationId xmlns:a16="http://schemas.microsoft.com/office/drawing/2014/main" id="{0BF46394-9063-30A9-0651-F54A4A3ACF1B}"/>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3621046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Straight Arrow Connector 31">
            <a:extLst>
              <a:ext uri="{FF2B5EF4-FFF2-40B4-BE49-F238E27FC236}">
                <a16:creationId xmlns:a16="http://schemas.microsoft.com/office/drawing/2014/main" id="{27E28457-8BF8-5C70-5027-56162C2C0C24}"/>
              </a:ext>
            </a:extLst>
          </p:cNvPr>
          <p:cNvCxnSpPr/>
          <p:nvPr/>
        </p:nvCxnSpPr>
        <p:spPr>
          <a:xfrm>
            <a:off x="2387353" y="2782793"/>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3" name="Straight Arrow Connector 32">
            <a:extLst>
              <a:ext uri="{FF2B5EF4-FFF2-40B4-BE49-F238E27FC236}">
                <a16:creationId xmlns:a16="http://schemas.microsoft.com/office/drawing/2014/main" id="{F9225533-E0F5-066B-8E4F-2FA79AB197C1}"/>
              </a:ext>
            </a:extLst>
          </p:cNvPr>
          <p:cNvCxnSpPr>
            <a:cxnSpLocks/>
          </p:cNvCxnSpPr>
          <p:nvPr/>
        </p:nvCxnSpPr>
        <p:spPr>
          <a:xfrm>
            <a:off x="5489973" y="2773354"/>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39" name="Straight Arrow Connector 38">
            <a:extLst>
              <a:ext uri="{FF2B5EF4-FFF2-40B4-BE49-F238E27FC236}">
                <a16:creationId xmlns:a16="http://schemas.microsoft.com/office/drawing/2014/main" id="{E80AECA4-2F5A-9546-79A3-D9AF2831404D}"/>
              </a:ext>
            </a:extLst>
          </p:cNvPr>
          <p:cNvCxnSpPr>
            <a:cxnSpLocks/>
          </p:cNvCxnSpPr>
          <p:nvPr/>
        </p:nvCxnSpPr>
        <p:spPr>
          <a:xfrm>
            <a:off x="8496297" y="2780326"/>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47434E23-1F70-59A8-B5D0-82DA9091E127}"/>
              </a:ext>
            </a:extLst>
          </p:cNvPr>
          <p:cNvCxnSpPr/>
          <p:nvPr/>
        </p:nvCxnSpPr>
        <p:spPr>
          <a:xfrm>
            <a:off x="2387353" y="2782793"/>
            <a:ext cx="1143275"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4" name="Straight Arrow Connector 43">
            <a:extLst>
              <a:ext uri="{FF2B5EF4-FFF2-40B4-BE49-F238E27FC236}">
                <a16:creationId xmlns:a16="http://schemas.microsoft.com/office/drawing/2014/main" id="{3D7C5A0D-B1DA-F911-A70B-6096269E2B58}"/>
              </a:ext>
            </a:extLst>
          </p:cNvPr>
          <p:cNvCxnSpPr>
            <a:cxnSpLocks/>
          </p:cNvCxnSpPr>
          <p:nvPr/>
        </p:nvCxnSpPr>
        <p:spPr>
          <a:xfrm>
            <a:off x="5489973" y="2773354"/>
            <a:ext cx="996552" cy="0"/>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CD7877C5-8A97-4199-E68A-6C14FCE2E5C0}"/>
              </a:ext>
            </a:extLst>
          </p:cNvPr>
          <p:cNvCxnSpPr>
            <a:cxnSpLocks/>
          </p:cNvCxnSpPr>
          <p:nvPr/>
        </p:nvCxnSpPr>
        <p:spPr>
          <a:xfrm>
            <a:off x="8496297" y="2780326"/>
            <a:ext cx="1062041" cy="2467"/>
          </a:xfrm>
          <a:prstGeom prst="straightConnector1">
            <a:avLst/>
          </a:prstGeom>
          <a:ln w="12700">
            <a:tailEnd type="arrow"/>
          </a:ln>
        </p:spPr>
        <p:style>
          <a:lnRef idx="1">
            <a:schemeClr val="dk1"/>
          </a:lnRef>
          <a:fillRef idx="0">
            <a:schemeClr val="dk1"/>
          </a:fillRef>
          <a:effectRef idx="0">
            <a:schemeClr val="dk1"/>
          </a:effectRef>
          <a:fontRef idx="minor">
            <a:schemeClr val="tx1"/>
          </a:fontRef>
        </p:style>
      </p:cxnSp>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Charitable Remainder Trust</a:t>
            </a:r>
          </a:p>
        </p:txBody>
      </p:sp>
      <p:sp>
        <p:nvSpPr>
          <p:cNvPr id="6" name="TextBox 5">
            <a:extLst>
              <a:ext uri="{FF2B5EF4-FFF2-40B4-BE49-F238E27FC236}">
                <a16:creationId xmlns:a16="http://schemas.microsoft.com/office/drawing/2014/main" id="{4AF08419-2866-6DA9-F922-A348A13D8CF2}"/>
              </a:ext>
            </a:extLst>
          </p:cNvPr>
          <p:cNvSpPr txBox="1"/>
          <p:nvPr/>
        </p:nvSpPr>
        <p:spPr>
          <a:xfrm>
            <a:off x="796123" y="4086852"/>
            <a:ext cx="1305466" cy="338554"/>
          </a:xfrm>
          <a:prstGeom prst="rect">
            <a:avLst/>
          </a:prstGeom>
          <a:noFill/>
        </p:spPr>
        <p:txBody>
          <a:bodyPr wrap="square" rtlCol="0">
            <a:spAutoFit/>
          </a:bodyPr>
          <a:lstStyle/>
          <a:p>
            <a:pPr algn="ctr"/>
            <a:r>
              <a:rPr lang="en-US" sz="1600" b="1"/>
              <a:t>Supporters</a:t>
            </a:r>
          </a:p>
        </p:txBody>
      </p:sp>
      <p:sp>
        <p:nvSpPr>
          <p:cNvPr id="9" name="TextBox 8">
            <a:extLst>
              <a:ext uri="{FF2B5EF4-FFF2-40B4-BE49-F238E27FC236}">
                <a16:creationId xmlns:a16="http://schemas.microsoft.com/office/drawing/2014/main" id="{B7B39024-6A2E-60AC-FB6F-6FB5BE4D3465}"/>
              </a:ext>
            </a:extLst>
          </p:cNvPr>
          <p:cNvSpPr txBox="1"/>
          <p:nvPr/>
        </p:nvSpPr>
        <p:spPr>
          <a:xfrm>
            <a:off x="3627415" y="3966372"/>
            <a:ext cx="1876993" cy="584775"/>
          </a:xfrm>
          <a:prstGeom prst="rect">
            <a:avLst/>
          </a:prstGeom>
          <a:noFill/>
        </p:spPr>
        <p:txBody>
          <a:bodyPr wrap="square" rtlCol="0">
            <a:spAutoFit/>
          </a:bodyPr>
          <a:lstStyle/>
          <a:p>
            <a:pPr algn="ctr"/>
            <a:r>
              <a:rPr lang="en-US" sz="1600" b="1"/>
              <a:t>Charitable Remainder Trust</a:t>
            </a:r>
          </a:p>
        </p:txBody>
      </p:sp>
      <p:sp>
        <p:nvSpPr>
          <p:cNvPr id="12" name="TextBox 11">
            <a:extLst>
              <a:ext uri="{FF2B5EF4-FFF2-40B4-BE49-F238E27FC236}">
                <a16:creationId xmlns:a16="http://schemas.microsoft.com/office/drawing/2014/main" id="{38D88C8B-B6BC-0EF4-E032-25383A763830}"/>
              </a:ext>
            </a:extLst>
          </p:cNvPr>
          <p:cNvSpPr txBox="1"/>
          <p:nvPr/>
        </p:nvSpPr>
        <p:spPr>
          <a:xfrm>
            <a:off x="6769217" y="3966372"/>
            <a:ext cx="1577166" cy="584775"/>
          </a:xfrm>
          <a:prstGeom prst="rect">
            <a:avLst/>
          </a:prstGeom>
          <a:noFill/>
        </p:spPr>
        <p:txBody>
          <a:bodyPr wrap="square" rtlCol="0">
            <a:spAutoFit/>
          </a:bodyPr>
          <a:lstStyle/>
          <a:p>
            <a:pPr algn="ctr"/>
            <a:r>
              <a:rPr lang="en-US" sz="1600" b="1"/>
              <a:t>Charitable Fund</a:t>
            </a:r>
          </a:p>
        </p:txBody>
      </p:sp>
      <p:sp>
        <p:nvSpPr>
          <p:cNvPr id="15" name="TextBox 14">
            <a:extLst>
              <a:ext uri="{FF2B5EF4-FFF2-40B4-BE49-F238E27FC236}">
                <a16:creationId xmlns:a16="http://schemas.microsoft.com/office/drawing/2014/main" id="{9AD407E5-AF0B-FA0E-60E2-9F7A20FD35B7}"/>
              </a:ext>
            </a:extLst>
          </p:cNvPr>
          <p:cNvSpPr txBox="1"/>
          <p:nvPr/>
        </p:nvSpPr>
        <p:spPr>
          <a:xfrm>
            <a:off x="9767520" y="3966372"/>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16" name="TextBox 15">
            <a:extLst>
              <a:ext uri="{FF2B5EF4-FFF2-40B4-BE49-F238E27FC236}">
                <a16:creationId xmlns:a16="http://schemas.microsoft.com/office/drawing/2014/main" id="{046A3AC9-A3DE-F931-845A-6E8EA6F6E3E9}"/>
              </a:ext>
            </a:extLst>
          </p:cNvPr>
          <p:cNvSpPr txBox="1"/>
          <p:nvPr/>
        </p:nvSpPr>
        <p:spPr>
          <a:xfrm>
            <a:off x="2831569" y="1886131"/>
            <a:ext cx="1561837" cy="440246"/>
          </a:xfrm>
          <a:prstGeom prst="rect">
            <a:avLst/>
          </a:prstGeom>
          <a:noFill/>
          <a:ln>
            <a:noFill/>
          </a:ln>
        </p:spPr>
        <p:txBody>
          <a:bodyPr wrap="square" rtlCol="0">
            <a:spAutoFit/>
          </a:bodyPr>
          <a:lstStyle/>
          <a:p>
            <a:r>
              <a:rPr lang="en-US" sz="1100" i="1"/>
              <a:t>Gift of cash, securities or property</a:t>
            </a:r>
          </a:p>
        </p:txBody>
      </p:sp>
      <p:sp>
        <p:nvSpPr>
          <p:cNvPr id="17" name="TextBox 16">
            <a:extLst>
              <a:ext uri="{FF2B5EF4-FFF2-40B4-BE49-F238E27FC236}">
                <a16:creationId xmlns:a16="http://schemas.microsoft.com/office/drawing/2014/main" id="{A8359B4F-2707-95A4-EAD0-2EFB9F8C15D9}"/>
              </a:ext>
            </a:extLst>
          </p:cNvPr>
          <p:cNvSpPr txBox="1"/>
          <p:nvPr/>
        </p:nvSpPr>
        <p:spPr>
          <a:xfrm>
            <a:off x="2847217" y="5581460"/>
            <a:ext cx="2348845" cy="430887"/>
          </a:xfrm>
          <a:prstGeom prst="rect">
            <a:avLst/>
          </a:prstGeom>
          <a:noFill/>
          <a:ln>
            <a:noFill/>
          </a:ln>
        </p:spPr>
        <p:txBody>
          <a:bodyPr wrap="square" rtlCol="0">
            <a:spAutoFit/>
          </a:bodyPr>
          <a:lstStyle/>
          <a:p>
            <a:r>
              <a:rPr lang="en-US" sz="1100" i="1" dirty="0"/>
              <a:t>Wii receive income </a:t>
            </a:r>
          </a:p>
          <a:p>
            <a:r>
              <a:rPr lang="en-US" sz="1100" i="1" dirty="0"/>
              <a:t>May receive tax deduction</a:t>
            </a:r>
          </a:p>
        </p:txBody>
      </p:sp>
      <p:sp>
        <p:nvSpPr>
          <p:cNvPr id="18" name="TextBox 17">
            <a:extLst>
              <a:ext uri="{FF2B5EF4-FFF2-40B4-BE49-F238E27FC236}">
                <a16:creationId xmlns:a16="http://schemas.microsoft.com/office/drawing/2014/main" id="{5350950B-51E8-A3C8-6DCA-C26FEEFF65DC}"/>
              </a:ext>
            </a:extLst>
          </p:cNvPr>
          <p:cNvSpPr txBox="1"/>
          <p:nvPr/>
        </p:nvSpPr>
        <p:spPr>
          <a:xfrm>
            <a:off x="8923349" y="1702270"/>
            <a:ext cx="2333988" cy="600164"/>
          </a:xfrm>
          <a:prstGeom prst="rect">
            <a:avLst/>
          </a:prstGeom>
          <a:noFill/>
          <a:ln>
            <a:noFill/>
          </a:ln>
        </p:spPr>
        <p:txBody>
          <a:bodyPr wrap="square" rtlCol="0">
            <a:spAutoFit/>
          </a:bodyPr>
          <a:lstStyle/>
          <a:p>
            <a:r>
              <a:rPr lang="en-US" sz="1100" b="0" i="1"/>
              <a:t>Designated charities receive automatic annual grants for term of years or in perpetuity</a:t>
            </a:r>
            <a:endParaRPr lang="en-GB" sz="1100" b="0" i="1"/>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465183" y="4670214"/>
            <a:ext cx="0" cy="40719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p:nvPr/>
        </p:nvCxnSpPr>
        <p:spPr>
          <a:xfrm>
            <a:off x="2387353" y="2782793"/>
            <a:ext cx="1143275" cy="0"/>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14171200-A18F-FF74-E03C-07097EBF4441}"/>
              </a:ext>
            </a:extLst>
          </p:cNvPr>
          <p:cNvCxnSpPr>
            <a:cxnSpLocks/>
          </p:cNvCxnSpPr>
          <p:nvPr/>
        </p:nvCxnSpPr>
        <p:spPr>
          <a:xfrm>
            <a:off x="5489973" y="2773354"/>
            <a:ext cx="996552" cy="0"/>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BAB21BE3-1B1F-F47F-FBB7-1D3F3097EC82}"/>
              </a:ext>
            </a:extLst>
          </p:cNvPr>
          <p:cNvCxnSpPr>
            <a:cxnSpLocks/>
          </p:cNvCxnSpPr>
          <p:nvPr/>
        </p:nvCxnSpPr>
        <p:spPr>
          <a:xfrm>
            <a:off x="8496297" y="2780326"/>
            <a:ext cx="1062041" cy="2467"/>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465183" y="5074457"/>
            <a:ext cx="1531241"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2938368" y="2308997"/>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9041512" y="231847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535571A2-B873-51C3-69F0-09AB19D49CCB}"/>
              </a:ext>
            </a:extLst>
          </p:cNvPr>
          <p:cNvCxnSpPr>
            <a:cxnSpLocks/>
          </p:cNvCxnSpPr>
          <p:nvPr/>
        </p:nvCxnSpPr>
        <p:spPr>
          <a:xfrm>
            <a:off x="2996424" y="5071507"/>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31" name="TextBox 30">
            <a:extLst>
              <a:ext uri="{FF2B5EF4-FFF2-40B4-BE49-F238E27FC236}">
                <a16:creationId xmlns:a16="http://schemas.microsoft.com/office/drawing/2014/main" id="{DC928439-816F-C2C6-5BFF-324D5BC05391}"/>
              </a:ext>
            </a:extLst>
          </p:cNvPr>
          <p:cNvSpPr txBox="1"/>
          <p:nvPr/>
        </p:nvSpPr>
        <p:spPr>
          <a:xfrm>
            <a:off x="6119815" y="6420731"/>
            <a:ext cx="8968076" cy="261610"/>
          </a:xfrm>
          <a:prstGeom prst="rect">
            <a:avLst/>
          </a:prstGeom>
          <a:noFill/>
        </p:spPr>
        <p:txBody>
          <a:bodyPr wrap="square" rtlCol="0">
            <a:spAutoFit/>
          </a:bodyPr>
          <a:lstStyle/>
          <a:p>
            <a:r>
              <a:rPr lang="en-US" sz="1100" i="1"/>
              <a:t>*Payout rates, charitable deductions and other benefits vary based on a number of factors. </a:t>
            </a:r>
          </a:p>
        </p:txBody>
      </p:sp>
      <p:sp>
        <p:nvSpPr>
          <p:cNvPr id="34" name="TextBox 33">
            <a:extLst>
              <a:ext uri="{FF2B5EF4-FFF2-40B4-BE49-F238E27FC236}">
                <a16:creationId xmlns:a16="http://schemas.microsoft.com/office/drawing/2014/main" id="{FA8D7DFF-1D96-C000-D191-C39C469BD6D3}"/>
              </a:ext>
            </a:extLst>
          </p:cNvPr>
          <p:cNvSpPr txBox="1"/>
          <p:nvPr/>
        </p:nvSpPr>
        <p:spPr>
          <a:xfrm>
            <a:off x="6110514" y="5581460"/>
            <a:ext cx="2348845" cy="430887"/>
          </a:xfrm>
          <a:prstGeom prst="rect">
            <a:avLst/>
          </a:prstGeom>
          <a:noFill/>
          <a:ln>
            <a:noFill/>
          </a:ln>
        </p:spPr>
        <p:txBody>
          <a:bodyPr wrap="square" rtlCol="0">
            <a:spAutoFit/>
          </a:bodyPr>
          <a:lstStyle/>
          <a:p>
            <a:r>
              <a:rPr lang="en-US" sz="1100" i="1" dirty="0"/>
              <a:t>Remainder goes to charitable fund upon donors’ death*</a:t>
            </a:r>
          </a:p>
        </p:txBody>
      </p:sp>
      <p:cxnSp>
        <p:nvCxnSpPr>
          <p:cNvPr id="35" name="Straight Connector 34">
            <a:extLst>
              <a:ext uri="{FF2B5EF4-FFF2-40B4-BE49-F238E27FC236}">
                <a16:creationId xmlns:a16="http://schemas.microsoft.com/office/drawing/2014/main" id="{C0C7EC5B-E04F-B6DD-F900-23278F486F79}"/>
              </a:ext>
            </a:extLst>
          </p:cNvPr>
          <p:cNvCxnSpPr>
            <a:cxnSpLocks/>
          </p:cNvCxnSpPr>
          <p:nvPr/>
        </p:nvCxnSpPr>
        <p:spPr>
          <a:xfrm>
            <a:off x="4580904" y="4606488"/>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B44D5810-4E4D-794E-146E-26F88FF66A8C}"/>
              </a:ext>
            </a:extLst>
          </p:cNvPr>
          <p:cNvCxnSpPr>
            <a:cxnSpLocks/>
          </p:cNvCxnSpPr>
          <p:nvPr/>
        </p:nvCxnSpPr>
        <p:spPr>
          <a:xfrm>
            <a:off x="4574364" y="5074457"/>
            <a:ext cx="3023106"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EB4AB43E-34FD-515E-2197-E9763F16B02C}"/>
              </a:ext>
            </a:extLst>
          </p:cNvPr>
          <p:cNvCxnSpPr>
            <a:cxnSpLocks/>
          </p:cNvCxnSpPr>
          <p:nvPr/>
        </p:nvCxnSpPr>
        <p:spPr>
          <a:xfrm>
            <a:off x="6223435" y="5071507"/>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8B4B39EE-8F61-0F24-EACC-8C49AE042E48}"/>
              </a:ext>
            </a:extLst>
          </p:cNvPr>
          <p:cNvCxnSpPr>
            <a:cxnSpLocks/>
          </p:cNvCxnSpPr>
          <p:nvPr/>
        </p:nvCxnSpPr>
        <p:spPr>
          <a:xfrm flipV="1">
            <a:off x="7597470" y="4670214"/>
            <a:ext cx="0" cy="40719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3460D12B-18D4-6676-4AB7-0B54D28854C8}"/>
              </a:ext>
            </a:extLst>
          </p:cNvPr>
          <p:cNvSpPr txBox="1"/>
          <p:nvPr/>
        </p:nvSpPr>
        <p:spPr>
          <a:xfrm>
            <a:off x="430037" y="1011359"/>
            <a:ext cx="6536082" cy="584775"/>
          </a:xfrm>
          <a:prstGeom prst="rect">
            <a:avLst/>
          </a:prstGeom>
          <a:noFill/>
        </p:spPr>
        <p:txBody>
          <a:bodyPr wrap="square">
            <a:spAutoFit/>
          </a:bodyPr>
          <a:lstStyle/>
          <a:p>
            <a:r>
              <a:rPr lang="en-US" sz="1600" b="1"/>
              <a:t>A charitable remainder trust is another option to receive ongoing income payments and make a larger impact later. </a:t>
            </a:r>
          </a:p>
        </p:txBody>
      </p:sp>
      <p:pic>
        <p:nvPicPr>
          <p:cNvPr id="7" name="Picture 6">
            <a:extLst>
              <a:ext uri="{FF2B5EF4-FFF2-40B4-BE49-F238E27FC236}">
                <a16:creationId xmlns:a16="http://schemas.microsoft.com/office/drawing/2014/main" id="{A08AD9F1-4C9E-A7A9-9930-F366B5807D37}"/>
              </a:ext>
            </a:extLst>
          </p:cNvPr>
          <p:cNvPicPr>
            <a:picLocks noChangeAspect="1"/>
          </p:cNvPicPr>
          <p:nvPr/>
        </p:nvPicPr>
        <p:blipFill>
          <a:blip r:embed="rId3"/>
          <a:srcRect/>
          <a:stretch/>
        </p:blipFill>
        <p:spPr>
          <a:xfrm>
            <a:off x="926630" y="2838317"/>
            <a:ext cx="1044273" cy="1044273"/>
          </a:xfrm>
          <a:prstGeom prst="rect">
            <a:avLst/>
          </a:prstGeom>
        </p:spPr>
      </p:pic>
      <p:sp>
        <p:nvSpPr>
          <p:cNvPr id="8" name="Oval 7">
            <a:extLst>
              <a:ext uri="{FF2B5EF4-FFF2-40B4-BE49-F238E27FC236}">
                <a16:creationId xmlns:a16="http://schemas.microsoft.com/office/drawing/2014/main" id="{A7B1BD7A-467B-FABA-1396-B1A81012E078}"/>
              </a:ext>
            </a:extLst>
          </p:cNvPr>
          <p:cNvSpPr/>
          <p:nvPr/>
        </p:nvSpPr>
        <p:spPr>
          <a:xfrm>
            <a:off x="854862" y="276655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164242B3-8FFE-25CE-4C7F-ECAED0E3D14B}"/>
              </a:ext>
            </a:extLst>
          </p:cNvPr>
          <p:cNvSpPr/>
          <p:nvPr/>
        </p:nvSpPr>
        <p:spPr>
          <a:xfrm>
            <a:off x="6984200" y="276655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8275A22-728C-01C6-F0AB-1631D1440E24}"/>
              </a:ext>
            </a:extLst>
          </p:cNvPr>
          <p:cNvSpPr/>
          <p:nvPr/>
        </p:nvSpPr>
        <p:spPr>
          <a:xfrm>
            <a:off x="9999202" y="276655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Icon&#10;&#10;Description automatically generated">
            <a:extLst>
              <a:ext uri="{FF2B5EF4-FFF2-40B4-BE49-F238E27FC236}">
                <a16:creationId xmlns:a16="http://schemas.microsoft.com/office/drawing/2014/main" id="{355A71A9-F21B-F871-C419-4DD1D007992B}"/>
              </a:ext>
            </a:extLst>
          </p:cNvPr>
          <p:cNvPicPr>
            <a:picLocks noChangeAspect="1"/>
          </p:cNvPicPr>
          <p:nvPr/>
        </p:nvPicPr>
        <p:blipFill>
          <a:blip r:embed="rId4"/>
          <a:stretch>
            <a:fillRect/>
          </a:stretch>
        </p:blipFill>
        <p:spPr>
          <a:xfrm>
            <a:off x="7119379" y="2937476"/>
            <a:ext cx="917450" cy="917450"/>
          </a:xfrm>
          <a:prstGeom prst="rect">
            <a:avLst/>
          </a:prstGeom>
        </p:spPr>
      </p:pic>
      <p:pic>
        <p:nvPicPr>
          <p:cNvPr id="14" name="Picture 13" descr="Icon&#10;&#10;Description automatically generated">
            <a:extLst>
              <a:ext uri="{FF2B5EF4-FFF2-40B4-BE49-F238E27FC236}">
                <a16:creationId xmlns:a16="http://schemas.microsoft.com/office/drawing/2014/main" id="{EADE5971-A853-6058-6C64-A0FCC34BE18D}"/>
              </a:ext>
            </a:extLst>
          </p:cNvPr>
          <p:cNvPicPr>
            <a:picLocks noChangeAspect="1"/>
          </p:cNvPicPr>
          <p:nvPr/>
        </p:nvPicPr>
        <p:blipFill>
          <a:blip r:embed="rId5"/>
          <a:stretch>
            <a:fillRect/>
          </a:stretch>
        </p:blipFill>
        <p:spPr>
          <a:xfrm>
            <a:off x="10134381" y="2901728"/>
            <a:ext cx="917450" cy="917450"/>
          </a:xfrm>
          <a:prstGeom prst="rect">
            <a:avLst/>
          </a:prstGeom>
        </p:spPr>
      </p:pic>
      <p:pic>
        <p:nvPicPr>
          <p:cNvPr id="41" name="Picture 40" descr="Icon&#10;&#10;Description automatically generated">
            <a:extLst>
              <a:ext uri="{FF2B5EF4-FFF2-40B4-BE49-F238E27FC236}">
                <a16:creationId xmlns:a16="http://schemas.microsoft.com/office/drawing/2014/main" id="{4B8CC0F5-91B0-4C4F-9E01-A4C765E618F4}"/>
              </a:ext>
            </a:extLst>
          </p:cNvPr>
          <p:cNvPicPr>
            <a:picLocks noChangeAspect="1"/>
          </p:cNvPicPr>
          <p:nvPr/>
        </p:nvPicPr>
        <p:blipFill>
          <a:blip r:embed="rId6"/>
          <a:stretch>
            <a:fillRect/>
          </a:stretch>
        </p:blipFill>
        <p:spPr>
          <a:xfrm>
            <a:off x="4122179" y="2898483"/>
            <a:ext cx="917450" cy="917450"/>
          </a:xfrm>
          <a:prstGeom prst="rect">
            <a:avLst/>
          </a:prstGeom>
        </p:spPr>
      </p:pic>
      <p:sp>
        <p:nvSpPr>
          <p:cNvPr id="42" name="Oval 41">
            <a:extLst>
              <a:ext uri="{FF2B5EF4-FFF2-40B4-BE49-F238E27FC236}">
                <a16:creationId xmlns:a16="http://schemas.microsoft.com/office/drawing/2014/main" id="{27DAD631-84D3-42E0-A117-969C45267C23}"/>
              </a:ext>
            </a:extLst>
          </p:cNvPr>
          <p:cNvSpPr/>
          <p:nvPr/>
        </p:nvSpPr>
        <p:spPr>
          <a:xfrm>
            <a:off x="3970200" y="2723060"/>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9697E10E-6A41-62BC-37DD-27B7B556888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8414190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BA108112-7801-E4D1-C7C0-1E7F533736DD}"/>
              </a:ext>
            </a:extLst>
          </p:cNvPr>
          <p:cNvSpPr/>
          <p:nvPr/>
        </p:nvSpPr>
        <p:spPr>
          <a:xfrm>
            <a:off x="510363" y="1504253"/>
            <a:ext cx="4677797" cy="46455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D755F5-7FC6-E93E-05CB-D403B898A5ED}"/>
              </a:ext>
            </a:extLst>
          </p:cNvPr>
          <p:cNvSpPr>
            <a:spLocks noGrp="1"/>
          </p:cNvSpPr>
          <p:nvPr>
            <p:ph type="title"/>
          </p:nvPr>
        </p:nvSpPr>
        <p:spPr>
          <a:xfrm>
            <a:off x="510362" y="418290"/>
            <a:ext cx="10388866" cy="846948"/>
          </a:xfrm>
        </p:spPr>
        <p:txBody>
          <a:bodyPr>
            <a:noAutofit/>
          </a:bodyPr>
          <a:lstStyle/>
          <a:p>
            <a:r>
              <a:rPr lang="en-US" sz="2800">
                <a:solidFill>
                  <a:schemeClr val="accent2"/>
                </a:solidFill>
              </a:rPr>
              <a:t>Example Story: </a:t>
            </a:r>
            <a:r>
              <a:rPr lang="en-US" sz="2800"/>
              <a:t>a couple used a charitable remainder unitrust to reduce taxes and support their favorite charities</a:t>
            </a:r>
          </a:p>
        </p:txBody>
      </p:sp>
      <p:sp>
        <p:nvSpPr>
          <p:cNvPr id="6" name="Text Placeholder 1">
            <a:extLst>
              <a:ext uri="{FF2B5EF4-FFF2-40B4-BE49-F238E27FC236}">
                <a16:creationId xmlns:a16="http://schemas.microsoft.com/office/drawing/2014/main" id="{A1774BD8-D005-5B8C-E60F-3C80C6F67C6F}"/>
              </a:ext>
            </a:extLst>
          </p:cNvPr>
          <p:cNvSpPr txBox="1">
            <a:spLocks/>
          </p:cNvSpPr>
          <p:nvPr/>
        </p:nvSpPr>
        <p:spPr>
          <a:xfrm>
            <a:off x="6411302" y="1804991"/>
            <a:ext cx="4687612" cy="643622"/>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buSzPct val="75000"/>
            </a:pPr>
            <a:r>
              <a:rPr lang="en-US" altLang="en-US" sz="1800" b="0"/>
              <a:t>A couple in their 60s wants to secure their retirement, give to their children and support their favorite charity.</a:t>
            </a:r>
          </a:p>
        </p:txBody>
      </p:sp>
      <p:sp>
        <p:nvSpPr>
          <p:cNvPr id="7" name="Text Placeholder 3">
            <a:extLst>
              <a:ext uri="{FF2B5EF4-FFF2-40B4-BE49-F238E27FC236}">
                <a16:creationId xmlns:a16="http://schemas.microsoft.com/office/drawing/2014/main" id="{BB3CD94C-DDDC-6746-A1DE-6051CADDCDCB}"/>
              </a:ext>
            </a:extLst>
          </p:cNvPr>
          <p:cNvSpPr txBox="1">
            <a:spLocks/>
          </p:cNvSpPr>
          <p:nvPr/>
        </p:nvSpPr>
        <p:spPr>
          <a:xfrm>
            <a:off x="6411303" y="3002949"/>
            <a:ext cx="4687612" cy="98175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altLang="en-US" sz="1800" b="0" dirty="0"/>
              <a:t>They gave farmland, valued at $646,000, to the trust, received a charitable tax deduction of </a:t>
            </a:r>
            <a:r>
              <a:rPr lang="en-US" sz="1800" b="0" dirty="0"/>
              <a:t>$215,712 </a:t>
            </a:r>
            <a:r>
              <a:rPr lang="en-US" altLang="en-US" sz="1800" b="0" dirty="0"/>
              <a:t>and first year income is estimated to be $30143 (variable).</a:t>
            </a:r>
            <a:endParaRPr lang="en-US" sz="1800" b="0" dirty="0"/>
          </a:p>
        </p:txBody>
      </p:sp>
      <p:sp>
        <p:nvSpPr>
          <p:cNvPr id="8" name="Text Placeholder 5">
            <a:extLst>
              <a:ext uri="{FF2B5EF4-FFF2-40B4-BE49-F238E27FC236}">
                <a16:creationId xmlns:a16="http://schemas.microsoft.com/office/drawing/2014/main" id="{39BA8626-2A33-A170-6A7C-55BE451B4FB5}"/>
              </a:ext>
            </a:extLst>
          </p:cNvPr>
          <p:cNvSpPr txBox="1">
            <a:spLocks/>
          </p:cNvSpPr>
          <p:nvPr/>
        </p:nvSpPr>
        <p:spPr>
          <a:xfrm>
            <a:off x="6411302" y="4494455"/>
            <a:ext cx="4687615" cy="846948"/>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altLang="en-US" sz="1800" b="0"/>
              <a:t>The remainder of the trust, upon the second death, is directed to their donor-advised fund. Their children decide which charities receive support, how much and when.</a:t>
            </a:r>
          </a:p>
        </p:txBody>
      </p:sp>
      <p:cxnSp>
        <p:nvCxnSpPr>
          <p:cNvPr id="10" name="Straight Connector 9">
            <a:extLst>
              <a:ext uri="{FF2B5EF4-FFF2-40B4-BE49-F238E27FC236}">
                <a16:creationId xmlns:a16="http://schemas.microsoft.com/office/drawing/2014/main" id="{A7114548-D583-6286-A0DA-50000613E993}"/>
              </a:ext>
            </a:extLst>
          </p:cNvPr>
          <p:cNvCxnSpPr/>
          <p:nvPr/>
        </p:nvCxnSpPr>
        <p:spPr>
          <a:xfrm>
            <a:off x="5192109" y="1504253"/>
            <a:ext cx="0" cy="464557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3B37E362-31F7-1747-36E1-D06592EDDB68}"/>
              </a:ext>
            </a:extLst>
          </p:cNvPr>
          <p:cNvSpPr/>
          <p:nvPr/>
        </p:nvSpPr>
        <p:spPr>
          <a:xfrm>
            <a:off x="1093083" y="2175641"/>
            <a:ext cx="3436883" cy="3436883"/>
          </a:xfrm>
          <a:prstGeom prst="ellipse">
            <a:avLst/>
          </a:prstGeom>
          <a:blipFill dpi="0" rotWithShape="1">
            <a:blip r:embed="rId3"/>
            <a:srcRect/>
            <a:stretch>
              <a:fillRect l="-45000" t="-13000" r="-82000" b="-3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4CDC9D11-5971-0AB8-7F21-5A054E61A736}"/>
              </a:ext>
            </a:extLst>
          </p:cNvPr>
          <p:cNvCxnSpPr>
            <a:cxnSpLocks/>
          </p:cNvCxnSpPr>
          <p:nvPr/>
        </p:nvCxnSpPr>
        <p:spPr>
          <a:xfrm flipH="1">
            <a:off x="5188160" y="197595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7B2535F-5437-BFC3-A050-4A68664FB102}"/>
              </a:ext>
            </a:extLst>
          </p:cNvPr>
          <p:cNvCxnSpPr>
            <a:cxnSpLocks/>
          </p:cNvCxnSpPr>
          <p:nvPr/>
        </p:nvCxnSpPr>
        <p:spPr>
          <a:xfrm flipH="1">
            <a:off x="5188160" y="3158361"/>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92BD8A8-CA57-9750-913A-2EBA3B3A1158}"/>
              </a:ext>
            </a:extLst>
          </p:cNvPr>
          <p:cNvCxnSpPr>
            <a:cxnSpLocks/>
          </p:cNvCxnSpPr>
          <p:nvPr/>
        </p:nvCxnSpPr>
        <p:spPr>
          <a:xfrm flipH="1">
            <a:off x="5188160" y="4682359"/>
            <a:ext cx="1097280" cy="0"/>
          </a:xfrm>
          <a:prstGeom prst="line">
            <a:avLst/>
          </a:prstGeom>
          <a:ln w="12700">
            <a:solidFill>
              <a:schemeClr val="accent2"/>
            </a:solidFill>
            <a:headEnd type="arrow" w="lg" len="lg"/>
            <a:tailEnd type="none" w="lg" len="lg"/>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9002D971-2CAA-EF2F-5D63-11FE6D854F1D}"/>
              </a:ext>
            </a:extLst>
          </p:cNvPr>
          <p:cNvSpPr/>
          <p:nvPr/>
        </p:nvSpPr>
        <p:spPr>
          <a:xfrm>
            <a:off x="1093083" y="2175640"/>
            <a:ext cx="3436883" cy="3436883"/>
          </a:xfrm>
          <a:prstGeom prst="ellipse">
            <a:avLst/>
          </a:prstGeom>
          <a:blipFill dpi="0" rotWithShape="1">
            <a:blip r:embed="rId4"/>
            <a:srcRect/>
            <a:stretch>
              <a:fillRect l="-57000" t="-9000" r="-65000" b="-31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9616E73F-C262-891D-D12D-533D5DB3FE87}"/>
              </a:ext>
            </a:extLst>
          </p:cNvPr>
          <p:cNvSpPr txBox="1"/>
          <p:nvPr/>
        </p:nvSpPr>
        <p:spPr>
          <a:xfrm>
            <a:off x="5345509" y="6006302"/>
            <a:ext cx="6819197" cy="400110"/>
          </a:xfrm>
          <a:prstGeom prst="rect">
            <a:avLst/>
          </a:prstGeom>
          <a:noFill/>
        </p:spPr>
        <p:txBody>
          <a:bodyPr wrap="square">
            <a:spAutoFit/>
          </a:bodyPr>
          <a:lstStyle/>
          <a:p>
            <a:r>
              <a:rPr lang="en-US" sz="1000" dirty="0"/>
              <a:t>* Gift date as of March 1, 2024. Note: 66/66 is age used to calculate and 5% payout.</a:t>
            </a:r>
          </a:p>
          <a:p>
            <a:r>
              <a:rPr lang="en-US" sz="1000" dirty="0"/>
              <a:t>The donor’s experience may not be the same as other donors and does not indicate future performance or success.</a:t>
            </a:r>
          </a:p>
        </p:txBody>
      </p:sp>
      <p:sp>
        <p:nvSpPr>
          <p:cNvPr id="3" name="Date Placeholder 2">
            <a:extLst>
              <a:ext uri="{FF2B5EF4-FFF2-40B4-BE49-F238E27FC236}">
                <a16:creationId xmlns:a16="http://schemas.microsoft.com/office/drawing/2014/main" id="{FD717A0D-A695-5C1B-F120-EA76F954D97F}"/>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715301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Rounded Corners 18">
            <a:extLst>
              <a:ext uri="{FF2B5EF4-FFF2-40B4-BE49-F238E27FC236}">
                <a16:creationId xmlns:a16="http://schemas.microsoft.com/office/drawing/2014/main" id="{39709036-BD48-C993-D459-0954EBA3B49D}"/>
              </a:ext>
            </a:extLst>
          </p:cNvPr>
          <p:cNvSpPr/>
          <p:nvPr/>
        </p:nvSpPr>
        <p:spPr>
          <a:xfrm>
            <a:off x="1261241" y="1545630"/>
            <a:ext cx="10930759" cy="4655473"/>
          </a:xfrm>
          <a:prstGeom prst="roundRect">
            <a:avLst>
              <a:gd name="adj" fmla="val 231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B839C95-10A2-4343-A902-625E461AD32C}"/>
              </a:ext>
            </a:extLst>
          </p:cNvPr>
          <p:cNvSpPr>
            <a:spLocks noGrp="1"/>
          </p:cNvSpPr>
          <p:nvPr>
            <p:ph type="title"/>
          </p:nvPr>
        </p:nvSpPr>
        <p:spPr>
          <a:xfrm>
            <a:off x="510363" y="418290"/>
            <a:ext cx="6834817" cy="1065736"/>
          </a:xfrm>
        </p:spPr>
        <p:txBody>
          <a:bodyPr/>
          <a:lstStyle/>
          <a:p>
            <a:r>
              <a:rPr lang="en-US">
                <a:solidFill>
                  <a:schemeClr val="accent2"/>
                </a:solidFill>
              </a:rPr>
              <a:t>Poll: </a:t>
            </a:r>
            <a:r>
              <a:rPr lang="en-US"/>
              <a:t>What areas are you interested in supporting through your giving?</a:t>
            </a:r>
          </a:p>
        </p:txBody>
      </p:sp>
      <p:sp>
        <p:nvSpPr>
          <p:cNvPr id="7" name="Rectangle: Rounded Corners 6">
            <a:extLst>
              <a:ext uri="{FF2B5EF4-FFF2-40B4-BE49-F238E27FC236}">
                <a16:creationId xmlns:a16="http://schemas.microsoft.com/office/drawing/2014/main" id="{6AF88638-970E-CBB5-05C7-7FE8055032B3}"/>
              </a:ext>
            </a:extLst>
          </p:cNvPr>
          <p:cNvSpPr/>
          <p:nvPr/>
        </p:nvSpPr>
        <p:spPr>
          <a:xfrm>
            <a:off x="1779303" y="1996880"/>
            <a:ext cx="330232" cy="330232"/>
          </a:xfrm>
          <a:prstGeom prst="roundRect">
            <a:avLst>
              <a:gd name="adj" fmla="val 7052"/>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2">
            <a:extLst>
              <a:ext uri="{FF2B5EF4-FFF2-40B4-BE49-F238E27FC236}">
                <a16:creationId xmlns:a16="http://schemas.microsoft.com/office/drawing/2014/main" id="{53FC582F-14E9-9FF7-2856-D7F3BEFB4BA9}"/>
              </a:ext>
            </a:extLst>
          </p:cNvPr>
          <p:cNvSpPr txBox="1">
            <a:spLocks/>
          </p:cNvSpPr>
          <p:nvPr/>
        </p:nvSpPr>
        <p:spPr>
          <a:xfrm>
            <a:off x="2329826" y="1975860"/>
            <a:ext cx="4838229" cy="4655473"/>
          </a:xfrm>
          <a:prstGeom prst="rect">
            <a:avLst/>
          </a:prstGeom>
        </p:spPr>
        <p:txBody>
          <a:bodyPr vert="horz" lIns="0" tIns="0" rIns="0" bIns="0" rtlCol="0">
            <a:normAutofit/>
          </a:bodyPr>
          <a:lstStyle>
            <a:lvl1pPr marL="0" indent="0" algn="l" defTabSz="914400" rtl="0" eaLnBrk="1" latinLnBrk="0" hangingPunct="1">
              <a:lnSpc>
                <a:spcPct val="100000"/>
              </a:lnSpc>
              <a:spcBef>
                <a:spcPts val="0"/>
              </a:spcBef>
              <a:buFont typeface="Arial" panose="020B0604020202020204" pitchFamily="34" charset="0"/>
              <a:buNone/>
              <a:defRPr sz="18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8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8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8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8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spcAft>
                <a:spcPts val="1200"/>
              </a:spcAft>
            </a:pPr>
            <a:r>
              <a:rPr lang="en-US" sz="2400"/>
              <a:t>Health Services</a:t>
            </a:r>
          </a:p>
          <a:p>
            <a:pPr>
              <a:spcAft>
                <a:spcPts val="1200"/>
              </a:spcAft>
            </a:pPr>
            <a:r>
              <a:rPr lang="en-US" sz="2400"/>
              <a:t>Education</a:t>
            </a:r>
          </a:p>
          <a:p>
            <a:pPr>
              <a:spcAft>
                <a:spcPts val="1200"/>
              </a:spcAft>
            </a:pPr>
            <a:r>
              <a:rPr lang="en-US" sz="2400"/>
              <a:t>Churches &amp; Faith-Based Nonprofits </a:t>
            </a:r>
          </a:p>
          <a:p>
            <a:pPr>
              <a:spcAft>
                <a:spcPts val="1200"/>
              </a:spcAft>
            </a:pPr>
            <a:r>
              <a:rPr lang="en-US" sz="2400"/>
              <a:t>Human Services</a:t>
            </a:r>
          </a:p>
          <a:p>
            <a:pPr>
              <a:spcAft>
                <a:spcPts val="1200"/>
              </a:spcAft>
            </a:pPr>
            <a:r>
              <a:rPr lang="en-US" sz="2400"/>
              <a:t>Disaster Relief </a:t>
            </a:r>
          </a:p>
          <a:p>
            <a:pPr>
              <a:spcAft>
                <a:spcPts val="1200"/>
              </a:spcAft>
            </a:pPr>
            <a:r>
              <a:rPr lang="en-US" sz="2400"/>
              <a:t>Arts/Culture</a:t>
            </a:r>
          </a:p>
          <a:p>
            <a:pPr>
              <a:spcAft>
                <a:spcPts val="1200"/>
              </a:spcAft>
            </a:pPr>
            <a:r>
              <a:rPr lang="en-US" sz="2400"/>
              <a:t>Other</a:t>
            </a:r>
          </a:p>
          <a:p>
            <a:endParaRPr lang="en-US" sz="2000"/>
          </a:p>
        </p:txBody>
      </p:sp>
      <p:sp>
        <p:nvSpPr>
          <p:cNvPr id="12" name="Rectangle: Rounded Corners 11">
            <a:extLst>
              <a:ext uri="{FF2B5EF4-FFF2-40B4-BE49-F238E27FC236}">
                <a16:creationId xmlns:a16="http://schemas.microsoft.com/office/drawing/2014/main" id="{E53D3376-457B-9C29-EFAB-4FCA9180FC41}"/>
              </a:ext>
            </a:extLst>
          </p:cNvPr>
          <p:cNvSpPr/>
          <p:nvPr/>
        </p:nvSpPr>
        <p:spPr>
          <a:xfrm>
            <a:off x="1779303" y="2520244"/>
            <a:ext cx="330232" cy="330232"/>
          </a:xfrm>
          <a:prstGeom prst="roundRect">
            <a:avLst>
              <a:gd name="adj" fmla="val 7052"/>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A9C2670C-3D0F-761B-0E81-62FC84B05E6F}"/>
              </a:ext>
            </a:extLst>
          </p:cNvPr>
          <p:cNvSpPr/>
          <p:nvPr/>
        </p:nvSpPr>
        <p:spPr>
          <a:xfrm>
            <a:off x="1779303" y="3046218"/>
            <a:ext cx="330232" cy="330232"/>
          </a:xfrm>
          <a:prstGeom prst="roundRect">
            <a:avLst>
              <a:gd name="adj" fmla="val 7052"/>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C892EF3F-B639-AC4F-E7B8-75B5AD0CAD67}"/>
              </a:ext>
            </a:extLst>
          </p:cNvPr>
          <p:cNvSpPr/>
          <p:nvPr/>
        </p:nvSpPr>
        <p:spPr>
          <a:xfrm>
            <a:off x="1779303" y="3933955"/>
            <a:ext cx="330232" cy="330232"/>
          </a:xfrm>
          <a:prstGeom prst="roundRect">
            <a:avLst>
              <a:gd name="adj" fmla="val 7052"/>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8509834D-1F2D-A06C-3478-39D3FB36D74B}"/>
              </a:ext>
            </a:extLst>
          </p:cNvPr>
          <p:cNvSpPr/>
          <p:nvPr/>
        </p:nvSpPr>
        <p:spPr>
          <a:xfrm>
            <a:off x="1779303" y="4446552"/>
            <a:ext cx="330232" cy="330232"/>
          </a:xfrm>
          <a:prstGeom prst="roundRect">
            <a:avLst>
              <a:gd name="adj" fmla="val 7052"/>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B3883E01-2208-C454-C44D-7EB3EA91A133}"/>
              </a:ext>
            </a:extLst>
          </p:cNvPr>
          <p:cNvSpPr/>
          <p:nvPr/>
        </p:nvSpPr>
        <p:spPr>
          <a:xfrm>
            <a:off x="1779303" y="4959149"/>
            <a:ext cx="330232" cy="330232"/>
          </a:xfrm>
          <a:prstGeom prst="roundRect">
            <a:avLst>
              <a:gd name="adj" fmla="val 7052"/>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F0CD17CA-3C59-C0D3-EC16-4C33B9B468BA}"/>
              </a:ext>
            </a:extLst>
          </p:cNvPr>
          <p:cNvSpPr/>
          <p:nvPr/>
        </p:nvSpPr>
        <p:spPr>
          <a:xfrm>
            <a:off x="1779303" y="5482256"/>
            <a:ext cx="330232" cy="330232"/>
          </a:xfrm>
          <a:prstGeom prst="roundRect">
            <a:avLst>
              <a:gd name="adj" fmla="val 7052"/>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descr="A picture containing icon&#10;&#10;Description automatically generated">
            <a:extLst>
              <a:ext uri="{FF2B5EF4-FFF2-40B4-BE49-F238E27FC236}">
                <a16:creationId xmlns:a16="http://schemas.microsoft.com/office/drawing/2014/main" id="{FCEE1824-C49E-75DE-DB0E-870C10E792E6}"/>
              </a:ext>
            </a:extLst>
          </p:cNvPr>
          <p:cNvPicPr>
            <a:picLocks noChangeAspect="1"/>
          </p:cNvPicPr>
          <p:nvPr/>
        </p:nvPicPr>
        <p:blipFill>
          <a:blip r:embed="rId2"/>
          <a:stretch>
            <a:fillRect/>
          </a:stretch>
        </p:blipFill>
        <p:spPr>
          <a:xfrm>
            <a:off x="6262619" y="-975828"/>
            <a:ext cx="6834817" cy="7833828"/>
          </a:xfrm>
          <a:prstGeom prst="rect">
            <a:avLst/>
          </a:prstGeom>
        </p:spPr>
      </p:pic>
      <p:sp>
        <p:nvSpPr>
          <p:cNvPr id="3" name="Date Placeholder 2">
            <a:extLst>
              <a:ext uri="{FF2B5EF4-FFF2-40B4-BE49-F238E27FC236}">
                <a16:creationId xmlns:a16="http://schemas.microsoft.com/office/drawing/2014/main" id="{F7D62F01-B178-BF4A-220E-6C8483AE3831}"/>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214715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6CF6593-CEDE-BA05-724D-207ECEDC9775}"/>
              </a:ext>
            </a:extLst>
          </p:cNvPr>
          <p:cNvSpPr/>
          <p:nvPr/>
        </p:nvSpPr>
        <p:spPr>
          <a:xfrm>
            <a:off x="2840981" y="0"/>
            <a:ext cx="935101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EEF571-CAC8-ABFE-3CF9-1A9F43319713}"/>
              </a:ext>
            </a:extLst>
          </p:cNvPr>
          <p:cNvSpPr>
            <a:spLocks noGrp="1"/>
          </p:cNvSpPr>
          <p:nvPr>
            <p:ph type="title"/>
          </p:nvPr>
        </p:nvSpPr>
        <p:spPr/>
        <p:txBody>
          <a:bodyPr/>
          <a:lstStyle/>
          <a:p>
            <a:r>
              <a:rPr lang="en-US"/>
              <a:t>Agenda</a:t>
            </a:r>
          </a:p>
        </p:txBody>
      </p:sp>
      <p:grpSp>
        <p:nvGrpSpPr>
          <p:cNvPr id="39" name="Group 38">
            <a:extLst>
              <a:ext uri="{FF2B5EF4-FFF2-40B4-BE49-F238E27FC236}">
                <a16:creationId xmlns:a16="http://schemas.microsoft.com/office/drawing/2014/main" id="{0AD1C152-E39F-1752-53A1-04FB888EE87B}"/>
              </a:ext>
            </a:extLst>
          </p:cNvPr>
          <p:cNvGrpSpPr/>
          <p:nvPr/>
        </p:nvGrpSpPr>
        <p:grpSpPr>
          <a:xfrm>
            <a:off x="0" y="1726889"/>
            <a:ext cx="11214506" cy="558800"/>
            <a:chOff x="0" y="1726889"/>
            <a:chExt cx="11214506" cy="558800"/>
          </a:xfrm>
        </p:grpSpPr>
        <p:cxnSp>
          <p:nvCxnSpPr>
            <p:cNvPr id="24" name="Straight Connector 23">
              <a:extLst>
                <a:ext uri="{FF2B5EF4-FFF2-40B4-BE49-F238E27FC236}">
                  <a16:creationId xmlns:a16="http://schemas.microsoft.com/office/drawing/2014/main" id="{8FA7AD0B-478D-A470-D10E-BDCB50EF740F}"/>
                </a:ext>
              </a:extLst>
            </p:cNvPr>
            <p:cNvCxnSpPr>
              <a:cxnSpLocks/>
            </p:cNvCxnSpPr>
            <p:nvPr/>
          </p:nvCxnSpPr>
          <p:spPr>
            <a:xfrm flipV="1">
              <a:off x="0" y="1997483"/>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67BE8DF6-DC54-D125-9AB9-628A13AF5320}"/>
                </a:ext>
              </a:extLst>
            </p:cNvPr>
            <p:cNvSpPr/>
            <p:nvPr/>
          </p:nvSpPr>
          <p:spPr>
            <a:xfrm>
              <a:off x="2011832" y="1726889"/>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FA06FB3-F9B6-D353-5CD6-A3D2D58E052E}"/>
                </a:ext>
              </a:extLst>
            </p:cNvPr>
            <p:cNvSpPr txBox="1"/>
            <p:nvPr/>
          </p:nvSpPr>
          <p:spPr>
            <a:xfrm>
              <a:off x="2060092" y="1821623"/>
              <a:ext cx="732629" cy="369332"/>
            </a:xfrm>
            <a:prstGeom prst="rect">
              <a:avLst/>
            </a:prstGeom>
            <a:noFill/>
          </p:spPr>
          <p:txBody>
            <a:bodyPr wrap="square">
              <a:noAutofit/>
            </a:bodyPr>
            <a:lstStyle/>
            <a:p>
              <a:r>
                <a:rPr lang="en-US" altLang="en-US" b="1">
                  <a:solidFill>
                    <a:schemeClr val="bg1"/>
                  </a:solidFill>
                </a:rPr>
                <a:t>01</a:t>
              </a:r>
              <a:endParaRPr lang="en-US" b="1">
                <a:solidFill>
                  <a:schemeClr val="bg1"/>
                </a:solidFill>
              </a:endParaRPr>
            </a:p>
          </p:txBody>
        </p:sp>
        <p:sp>
          <p:nvSpPr>
            <p:cNvPr id="8" name="TextBox 7">
              <a:extLst>
                <a:ext uri="{FF2B5EF4-FFF2-40B4-BE49-F238E27FC236}">
                  <a16:creationId xmlns:a16="http://schemas.microsoft.com/office/drawing/2014/main" id="{9B33650D-8B89-EEF1-84C1-5398F23213F1}"/>
                </a:ext>
              </a:extLst>
            </p:cNvPr>
            <p:cNvSpPr txBox="1"/>
            <p:nvPr/>
          </p:nvSpPr>
          <p:spPr>
            <a:xfrm>
              <a:off x="3123560" y="1821623"/>
              <a:ext cx="8090946" cy="369332"/>
            </a:xfrm>
            <a:prstGeom prst="rect">
              <a:avLst/>
            </a:prstGeom>
            <a:noFill/>
          </p:spPr>
          <p:txBody>
            <a:bodyPr wrap="square" rtlCol="0">
              <a:spAutoFit/>
            </a:bodyPr>
            <a:lstStyle/>
            <a:p>
              <a:r>
                <a:rPr lang="en-US" sz="1800" b="0"/>
                <a:t>Expressing your generosity</a:t>
              </a:r>
              <a:endParaRPr lang="en-US"/>
            </a:p>
          </p:txBody>
        </p:sp>
      </p:grpSp>
      <p:grpSp>
        <p:nvGrpSpPr>
          <p:cNvPr id="40" name="Group 39">
            <a:extLst>
              <a:ext uri="{FF2B5EF4-FFF2-40B4-BE49-F238E27FC236}">
                <a16:creationId xmlns:a16="http://schemas.microsoft.com/office/drawing/2014/main" id="{836CED84-9A10-65A7-3253-EB1B9D3F9ABC}"/>
              </a:ext>
            </a:extLst>
          </p:cNvPr>
          <p:cNvGrpSpPr/>
          <p:nvPr/>
        </p:nvGrpSpPr>
        <p:grpSpPr>
          <a:xfrm>
            <a:off x="0" y="2434740"/>
            <a:ext cx="8736569" cy="558800"/>
            <a:chOff x="0" y="2436953"/>
            <a:chExt cx="8736569" cy="558800"/>
          </a:xfrm>
        </p:grpSpPr>
        <p:cxnSp>
          <p:nvCxnSpPr>
            <p:cNvPr id="28" name="Straight Connector 27">
              <a:extLst>
                <a:ext uri="{FF2B5EF4-FFF2-40B4-BE49-F238E27FC236}">
                  <a16:creationId xmlns:a16="http://schemas.microsoft.com/office/drawing/2014/main" id="{1B2DA328-2684-3E3C-9A17-81551B7E4653}"/>
                </a:ext>
              </a:extLst>
            </p:cNvPr>
            <p:cNvCxnSpPr>
              <a:cxnSpLocks/>
            </p:cNvCxnSpPr>
            <p:nvPr/>
          </p:nvCxnSpPr>
          <p:spPr>
            <a:xfrm flipV="1">
              <a:off x="0" y="2707547"/>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9C752815-C602-5686-92F0-708A25968EC8}"/>
                </a:ext>
              </a:extLst>
            </p:cNvPr>
            <p:cNvSpPr/>
            <p:nvPr/>
          </p:nvSpPr>
          <p:spPr>
            <a:xfrm>
              <a:off x="2011832" y="2436953"/>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6286E6A-80F8-8E92-0E56-503460CFD8F8}"/>
                </a:ext>
              </a:extLst>
            </p:cNvPr>
            <p:cNvSpPr txBox="1"/>
            <p:nvPr/>
          </p:nvSpPr>
          <p:spPr>
            <a:xfrm>
              <a:off x="2060092" y="2531687"/>
              <a:ext cx="917450" cy="369332"/>
            </a:xfrm>
            <a:prstGeom prst="rect">
              <a:avLst/>
            </a:prstGeom>
            <a:noFill/>
          </p:spPr>
          <p:txBody>
            <a:bodyPr wrap="square">
              <a:noAutofit/>
            </a:bodyPr>
            <a:lstStyle/>
            <a:p>
              <a:r>
                <a:rPr lang="en-US" altLang="en-US" b="1">
                  <a:solidFill>
                    <a:schemeClr val="bg1"/>
                  </a:solidFill>
                </a:rPr>
                <a:t>02</a:t>
              </a:r>
              <a:endParaRPr lang="en-US" b="1">
                <a:solidFill>
                  <a:schemeClr val="bg1"/>
                </a:solidFill>
              </a:endParaRPr>
            </a:p>
          </p:txBody>
        </p:sp>
        <p:sp>
          <p:nvSpPr>
            <p:cNvPr id="9" name="TextBox 8">
              <a:extLst>
                <a:ext uri="{FF2B5EF4-FFF2-40B4-BE49-F238E27FC236}">
                  <a16:creationId xmlns:a16="http://schemas.microsoft.com/office/drawing/2014/main" id="{B1CCBAEC-6228-9111-6144-A4800D562841}"/>
                </a:ext>
              </a:extLst>
            </p:cNvPr>
            <p:cNvSpPr txBox="1"/>
            <p:nvPr/>
          </p:nvSpPr>
          <p:spPr>
            <a:xfrm>
              <a:off x="3123560" y="2531687"/>
              <a:ext cx="5613009" cy="369332"/>
            </a:xfrm>
            <a:prstGeom prst="rect">
              <a:avLst/>
            </a:prstGeom>
            <a:noFill/>
          </p:spPr>
          <p:txBody>
            <a:bodyPr wrap="square" rtlCol="0">
              <a:spAutoFit/>
            </a:bodyPr>
            <a:lstStyle/>
            <a:p>
              <a:r>
                <a:rPr lang="en-US" sz="1800" b="0"/>
                <a:t>Charitable funds</a:t>
              </a:r>
              <a:endParaRPr lang="en-US"/>
            </a:p>
          </p:txBody>
        </p:sp>
      </p:grpSp>
      <p:grpSp>
        <p:nvGrpSpPr>
          <p:cNvPr id="41" name="Group 40">
            <a:extLst>
              <a:ext uri="{FF2B5EF4-FFF2-40B4-BE49-F238E27FC236}">
                <a16:creationId xmlns:a16="http://schemas.microsoft.com/office/drawing/2014/main" id="{D8CB0E11-3CE4-2CB8-2DF6-D474ABEF86F3}"/>
              </a:ext>
            </a:extLst>
          </p:cNvPr>
          <p:cNvGrpSpPr/>
          <p:nvPr/>
        </p:nvGrpSpPr>
        <p:grpSpPr>
          <a:xfrm>
            <a:off x="0" y="3142591"/>
            <a:ext cx="9219559" cy="558800"/>
            <a:chOff x="0" y="3137490"/>
            <a:chExt cx="9219559" cy="558800"/>
          </a:xfrm>
        </p:grpSpPr>
        <p:cxnSp>
          <p:nvCxnSpPr>
            <p:cNvPr id="30" name="Straight Connector 29">
              <a:extLst>
                <a:ext uri="{FF2B5EF4-FFF2-40B4-BE49-F238E27FC236}">
                  <a16:creationId xmlns:a16="http://schemas.microsoft.com/office/drawing/2014/main" id="{FBDEC19F-4DA7-EFF6-2C24-F8A4187060C2}"/>
                </a:ext>
              </a:extLst>
            </p:cNvPr>
            <p:cNvCxnSpPr>
              <a:cxnSpLocks/>
            </p:cNvCxnSpPr>
            <p:nvPr/>
          </p:nvCxnSpPr>
          <p:spPr>
            <a:xfrm flipV="1">
              <a:off x="0" y="3408084"/>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795A4929-7579-4424-B7B2-9A6D2703EEEF}"/>
                </a:ext>
              </a:extLst>
            </p:cNvPr>
            <p:cNvSpPr/>
            <p:nvPr/>
          </p:nvSpPr>
          <p:spPr>
            <a:xfrm>
              <a:off x="2011832" y="3137490"/>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DA8162B-FCC3-AD4B-5512-7326532D955F}"/>
                </a:ext>
              </a:extLst>
            </p:cNvPr>
            <p:cNvSpPr txBox="1"/>
            <p:nvPr/>
          </p:nvSpPr>
          <p:spPr>
            <a:xfrm>
              <a:off x="2060092" y="3232224"/>
              <a:ext cx="980419" cy="369332"/>
            </a:xfrm>
            <a:prstGeom prst="rect">
              <a:avLst/>
            </a:prstGeom>
            <a:noFill/>
          </p:spPr>
          <p:txBody>
            <a:bodyPr wrap="square">
              <a:noAutofit/>
            </a:bodyPr>
            <a:lstStyle/>
            <a:p>
              <a:r>
                <a:rPr lang="en-US" altLang="en-US" b="1">
                  <a:solidFill>
                    <a:schemeClr val="bg1"/>
                  </a:solidFill>
                </a:rPr>
                <a:t>03</a:t>
              </a:r>
              <a:endParaRPr lang="en-US" b="1">
                <a:solidFill>
                  <a:schemeClr val="bg1"/>
                </a:solidFill>
              </a:endParaRPr>
            </a:p>
          </p:txBody>
        </p:sp>
        <p:sp>
          <p:nvSpPr>
            <p:cNvPr id="10" name="TextBox 9">
              <a:extLst>
                <a:ext uri="{FF2B5EF4-FFF2-40B4-BE49-F238E27FC236}">
                  <a16:creationId xmlns:a16="http://schemas.microsoft.com/office/drawing/2014/main" id="{493A6CDD-4FCB-A119-C643-83A41E8CC8F8}"/>
                </a:ext>
              </a:extLst>
            </p:cNvPr>
            <p:cNvSpPr txBox="1"/>
            <p:nvPr/>
          </p:nvSpPr>
          <p:spPr>
            <a:xfrm>
              <a:off x="3123560" y="3232224"/>
              <a:ext cx="6095999" cy="369332"/>
            </a:xfrm>
            <a:prstGeom prst="rect">
              <a:avLst/>
            </a:prstGeom>
            <a:noFill/>
          </p:spPr>
          <p:txBody>
            <a:bodyPr wrap="square" rtlCol="0">
              <a:spAutoFit/>
            </a:bodyPr>
            <a:lstStyle/>
            <a:p>
              <a:r>
                <a:rPr lang="en-US" sz="1800" b="0"/>
                <a:t>Giving options</a:t>
              </a:r>
              <a:endParaRPr lang="en-US"/>
            </a:p>
          </p:txBody>
        </p:sp>
      </p:grpSp>
      <p:grpSp>
        <p:nvGrpSpPr>
          <p:cNvPr id="42" name="Group 41">
            <a:extLst>
              <a:ext uri="{FF2B5EF4-FFF2-40B4-BE49-F238E27FC236}">
                <a16:creationId xmlns:a16="http://schemas.microsoft.com/office/drawing/2014/main" id="{78477D5C-6A26-CEC6-9F0F-9B89128B914E}"/>
              </a:ext>
            </a:extLst>
          </p:cNvPr>
          <p:cNvGrpSpPr/>
          <p:nvPr/>
        </p:nvGrpSpPr>
        <p:grpSpPr>
          <a:xfrm>
            <a:off x="0" y="3850442"/>
            <a:ext cx="11214506" cy="558800"/>
            <a:chOff x="0" y="3786665"/>
            <a:chExt cx="11214506" cy="558800"/>
          </a:xfrm>
        </p:grpSpPr>
        <p:cxnSp>
          <p:nvCxnSpPr>
            <p:cNvPr id="32" name="Straight Connector 31">
              <a:extLst>
                <a:ext uri="{FF2B5EF4-FFF2-40B4-BE49-F238E27FC236}">
                  <a16:creationId xmlns:a16="http://schemas.microsoft.com/office/drawing/2014/main" id="{9CC70F75-50A3-1470-3747-CADA87576F03}"/>
                </a:ext>
              </a:extLst>
            </p:cNvPr>
            <p:cNvCxnSpPr>
              <a:cxnSpLocks/>
            </p:cNvCxnSpPr>
            <p:nvPr/>
          </p:nvCxnSpPr>
          <p:spPr>
            <a:xfrm flipV="1">
              <a:off x="0" y="4057259"/>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C16AB740-4544-FAA1-9ADE-FCACF6B19B75}"/>
                </a:ext>
              </a:extLst>
            </p:cNvPr>
            <p:cNvSpPr/>
            <p:nvPr/>
          </p:nvSpPr>
          <p:spPr>
            <a:xfrm>
              <a:off x="2011832" y="3786665"/>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8828ED0-7077-6FB6-4D4C-56E1382C8E4D}"/>
                </a:ext>
              </a:extLst>
            </p:cNvPr>
            <p:cNvSpPr txBox="1"/>
            <p:nvPr/>
          </p:nvSpPr>
          <p:spPr>
            <a:xfrm>
              <a:off x="2060092" y="3881399"/>
              <a:ext cx="732629" cy="369332"/>
            </a:xfrm>
            <a:prstGeom prst="rect">
              <a:avLst/>
            </a:prstGeom>
            <a:noFill/>
          </p:spPr>
          <p:txBody>
            <a:bodyPr wrap="square">
              <a:noAutofit/>
            </a:bodyPr>
            <a:lstStyle/>
            <a:p>
              <a:r>
                <a:rPr lang="en-US" altLang="en-US" b="1">
                  <a:solidFill>
                    <a:schemeClr val="bg1"/>
                  </a:solidFill>
                </a:rPr>
                <a:t>04</a:t>
              </a:r>
              <a:endParaRPr lang="en-US" b="1">
                <a:solidFill>
                  <a:schemeClr val="bg1"/>
                </a:solidFill>
              </a:endParaRPr>
            </a:p>
          </p:txBody>
        </p:sp>
        <p:sp>
          <p:nvSpPr>
            <p:cNvPr id="16" name="TextBox 15">
              <a:extLst>
                <a:ext uri="{FF2B5EF4-FFF2-40B4-BE49-F238E27FC236}">
                  <a16:creationId xmlns:a16="http://schemas.microsoft.com/office/drawing/2014/main" id="{C117E1EF-2300-BCF1-D140-876EC04ED80B}"/>
                </a:ext>
              </a:extLst>
            </p:cNvPr>
            <p:cNvSpPr txBox="1"/>
            <p:nvPr/>
          </p:nvSpPr>
          <p:spPr>
            <a:xfrm>
              <a:off x="3123560" y="3881399"/>
              <a:ext cx="8090946" cy="369332"/>
            </a:xfrm>
            <a:prstGeom prst="rect">
              <a:avLst/>
            </a:prstGeom>
            <a:noFill/>
          </p:spPr>
          <p:txBody>
            <a:bodyPr wrap="square" rtlCol="0">
              <a:spAutoFit/>
            </a:bodyPr>
            <a:lstStyle/>
            <a:p>
              <a:r>
                <a:rPr lang="en-US" sz="1800" b="0"/>
                <a:t>Putting it together</a:t>
              </a:r>
              <a:endParaRPr lang="en-US"/>
            </a:p>
          </p:txBody>
        </p:sp>
      </p:grpSp>
      <p:sp>
        <p:nvSpPr>
          <p:cNvPr id="3" name="Date Placeholder 2">
            <a:extLst>
              <a:ext uri="{FF2B5EF4-FFF2-40B4-BE49-F238E27FC236}">
                <a16:creationId xmlns:a16="http://schemas.microsoft.com/office/drawing/2014/main" id="{C3EB48AF-087D-6311-ADA9-E556C6DDFB16}"/>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379622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C230353-AB00-1689-8C70-ECF219AC327F}"/>
              </a:ext>
            </a:extLst>
          </p:cNvPr>
          <p:cNvSpPr/>
          <p:nvPr/>
        </p:nvSpPr>
        <p:spPr>
          <a:xfrm>
            <a:off x="0" y="1474048"/>
            <a:ext cx="12192000" cy="444916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F83DF4B1-0451-12AA-41AD-7540896B35AF}"/>
              </a:ext>
            </a:extLst>
          </p:cNvPr>
          <p:cNvCxnSpPr>
            <a:cxnSpLocks/>
          </p:cNvCxnSpPr>
          <p:nvPr/>
        </p:nvCxnSpPr>
        <p:spPr>
          <a:xfrm>
            <a:off x="3363182" y="3869668"/>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CB67B3D-917A-1F13-E84B-9B586393B540}"/>
              </a:ext>
            </a:extLst>
          </p:cNvPr>
          <p:cNvCxnSpPr>
            <a:cxnSpLocks/>
          </p:cNvCxnSpPr>
          <p:nvPr/>
        </p:nvCxnSpPr>
        <p:spPr>
          <a:xfrm>
            <a:off x="5795949" y="4220384"/>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797C6B10-93A2-905E-53B7-E64BB3C52979}"/>
              </a:ext>
            </a:extLst>
          </p:cNvPr>
          <p:cNvCxnSpPr>
            <a:cxnSpLocks/>
          </p:cNvCxnSpPr>
          <p:nvPr/>
        </p:nvCxnSpPr>
        <p:spPr>
          <a:xfrm>
            <a:off x="7724023" y="3343699"/>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D273D97-A54E-663D-BE73-188388123363}"/>
              </a:ext>
            </a:extLst>
          </p:cNvPr>
          <p:cNvCxnSpPr>
            <a:cxnSpLocks/>
          </p:cNvCxnSpPr>
          <p:nvPr/>
        </p:nvCxnSpPr>
        <p:spPr>
          <a:xfrm>
            <a:off x="9233773" y="4449362"/>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0900EEC-B2EB-2952-A6C1-580F969A1CD3}"/>
              </a:ext>
            </a:extLst>
          </p:cNvPr>
          <p:cNvCxnSpPr>
            <a:cxnSpLocks/>
          </p:cNvCxnSpPr>
          <p:nvPr/>
        </p:nvCxnSpPr>
        <p:spPr>
          <a:xfrm>
            <a:off x="11034968" y="3409767"/>
            <a:ext cx="0" cy="54864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6F4A9FA-336B-BB1E-30CA-F87FD260CF56}"/>
              </a:ext>
            </a:extLst>
          </p:cNvPr>
          <p:cNvSpPr>
            <a:spLocks noGrp="1"/>
          </p:cNvSpPr>
          <p:nvPr>
            <p:ph type="title"/>
          </p:nvPr>
        </p:nvSpPr>
        <p:spPr>
          <a:xfrm>
            <a:off x="510363" y="418290"/>
            <a:ext cx="4944506" cy="846948"/>
          </a:xfrm>
        </p:spPr>
        <p:txBody>
          <a:bodyPr/>
          <a:lstStyle/>
          <a:p>
            <a:r>
              <a:rPr lang="en-US"/>
              <a:t>Putting it together</a:t>
            </a:r>
          </a:p>
        </p:txBody>
      </p:sp>
      <p:sp>
        <p:nvSpPr>
          <p:cNvPr id="5" name="Content Placeholder 2">
            <a:extLst>
              <a:ext uri="{FF2B5EF4-FFF2-40B4-BE49-F238E27FC236}">
                <a16:creationId xmlns:a16="http://schemas.microsoft.com/office/drawing/2014/main" id="{784236F0-AB44-BED0-C979-3E46CC83700D}"/>
              </a:ext>
            </a:extLst>
          </p:cNvPr>
          <p:cNvSpPr>
            <a:spLocks noGrp="1"/>
          </p:cNvSpPr>
          <p:nvPr>
            <p:ph idx="1"/>
          </p:nvPr>
        </p:nvSpPr>
        <p:spPr>
          <a:xfrm>
            <a:off x="1845000" y="1841123"/>
            <a:ext cx="3867821" cy="655448"/>
          </a:xfrm>
        </p:spPr>
        <p:txBody>
          <a:bodyPr anchor="t">
            <a:noAutofit/>
          </a:bodyPr>
          <a:lstStyle/>
          <a:p>
            <a:r>
              <a:rPr lang="en-US" sz="1600"/>
              <a:t>Giving provides us a way to express our generosity, faith and values.</a:t>
            </a:r>
          </a:p>
        </p:txBody>
      </p:sp>
      <p:sp>
        <p:nvSpPr>
          <p:cNvPr id="6" name="Freeform: Shape 5">
            <a:extLst>
              <a:ext uri="{FF2B5EF4-FFF2-40B4-BE49-F238E27FC236}">
                <a16:creationId xmlns:a16="http://schemas.microsoft.com/office/drawing/2014/main" id="{DE3D5938-228F-E9E7-9304-8B94A601DF86}"/>
              </a:ext>
            </a:extLst>
          </p:cNvPr>
          <p:cNvSpPr/>
          <p:nvPr/>
        </p:nvSpPr>
        <p:spPr>
          <a:xfrm flipV="1">
            <a:off x="3363081" y="3899896"/>
            <a:ext cx="9660256" cy="1241562"/>
          </a:xfrm>
          <a:custGeom>
            <a:avLst/>
            <a:gdLst>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208713 w 8678487"/>
              <a:gd name="connsiteY6" fmla="*/ 2385752 h 2385752"/>
              <a:gd name="connsiteX7" fmla="*/ 3599411 w 8678487"/>
              <a:gd name="connsiteY7" fmla="*/ 2385752 h 2385752"/>
              <a:gd name="connsiteX8" fmla="*/ 3566160 w 8678487"/>
              <a:gd name="connsiteY8" fmla="*/ 182880 h 2385752"/>
              <a:gd name="connsiteX9" fmla="*/ 4954385 w 8678487"/>
              <a:gd name="connsiteY9" fmla="*/ 199505 h 2385752"/>
              <a:gd name="connsiteX10" fmla="*/ 497932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78233 w 8678487"/>
              <a:gd name="connsiteY6" fmla="*/ 2385752 h 2385752"/>
              <a:gd name="connsiteX7" fmla="*/ 3599411 w 8678487"/>
              <a:gd name="connsiteY7" fmla="*/ 2385752 h 2385752"/>
              <a:gd name="connsiteX8" fmla="*/ 3566160 w 8678487"/>
              <a:gd name="connsiteY8" fmla="*/ 182880 h 2385752"/>
              <a:gd name="connsiteX9" fmla="*/ 4954385 w 8678487"/>
              <a:gd name="connsiteY9" fmla="*/ 199505 h 2385752"/>
              <a:gd name="connsiteX10" fmla="*/ 497932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68073 w 8678487"/>
              <a:gd name="connsiteY6" fmla="*/ 2385752 h 2385752"/>
              <a:gd name="connsiteX7" fmla="*/ 3599411 w 8678487"/>
              <a:gd name="connsiteY7" fmla="*/ 2385752 h 2385752"/>
              <a:gd name="connsiteX8" fmla="*/ 3566160 w 8678487"/>
              <a:gd name="connsiteY8" fmla="*/ 182880 h 2385752"/>
              <a:gd name="connsiteX9" fmla="*/ 4954385 w 8678487"/>
              <a:gd name="connsiteY9" fmla="*/ 199505 h 2385752"/>
              <a:gd name="connsiteX10" fmla="*/ 497932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54385 w 8678487"/>
              <a:gd name="connsiteY9" fmla="*/ 199505 h 2385752"/>
              <a:gd name="connsiteX10" fmla="*/ 497932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54385 w 8678487"/>
              <a:gd name="connsiteY9" fmla="*/ 199505 h 2385752"/>
              <a:gd name="connsiteX10" fmla="*/ 493868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9045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54385 w 8678487"/>
              <a:gd name="connsiteY9" fmla="*/ 199505 h 2385752"/>
              <a:gd name="connsiteX10" fmla="*/ 494884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7013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54385 w 8678487"/>
              <a:gd name="connsiteY9" fmla="*/ 199505 h 2385752"/>
              <a:gd name="connsiteX10" fmla="*/ 4948844 w 8678487"/>
              <a:gd name="connsiteY10" fmla="*/ 1537854 h 2385752"/>
              <a:gd name="connsiteX11" fmla="*/ 8678487 w 8678487"/>
              <a:gd name="connsiteY11" fmla="*/ 1529541 h 2385752"/>
              <a:gd name="connsiteX0" fmla="*/ 0 w 8678487"/>
              <a:gd name="connsiteY0" fmla="*/ 931025 h 2385752"/>
              <a:gd name="connsiteX1" fmla="*/ 1280160 w 8678487"/>
              <a:gd name="connsiteY1" fmla="*/ 939338 h 2385752"/>
              <a:gd name="connsiteX2" fmla="*/ 1288473 w 8678487"/>
              <a:gd name="connsiteY2" fmla="*/ 0 h 2385752"/>
              <a:gd name="connsiteX3" fmla="*/ 2003367 w 8678487"/>
              <a:gd name="connsiteY3" fmla="*/ 8312 h 2385752"/>
              <a:gd name="connsiteX4" fmla="*/ 2003367 w 8678487"/>
              <a:gd name="connsiteY4" fmla="*/ 470130 h 2385752"/>
              <a:gd name="connsiteX5" fmla="*/ 3167149 w 8678487"/>
              <a:gd name="connsiteY5" fmla="*/ 473825 h 2385752"/>
              <a:gd name="connsiteX6" fmla="*/ 3168073 w 8678487"/>
              <a:gd name="connsiteY6" fmla="*/ 2385752 h 2385752"/>
              <a:gd name="connsiteX7" fmla="*/ 3558771 w 8678487"/>
              <a:gd name="connsiteY7" fmla="*/ 2385752 h 2385752"/>
              <a:gd name="connsiteX8" fmla="*/ 3566160 w 8678487"/>
              <a:gd name="connsiteY8" fmla="*/ 182880 h 2385752"/>
              <a:gd name="connsiteX9" fmla="*/ 4964545 w 8678487"/>
              <a:gd name="connsiteY9" fmla="*/ 189345 h 2385752"/>
              <a:gd name="connsiteX10" fmla="*/ 4948844 w 8678487"/>
              <a:gd name="connsiteY10" fmla="*/ 1537854 h 2385752"/>
              <a:gd name="connsiteX11" fmla="*/ 8678487 w 8678487"/>
              <a:gd name="connsiteY11" fmla="*/ 1529541 h 2385752"/>
              <a:gd name="connsiteX0" fmla="*/ 0 w 6768407"/>
              <a:gd name="connsiteY0" fmla="*/ 931025 h 2385752"/>
              <a:gd name="connsiteX1" fmla="*/ 1280160 w 6768407"/>
              <a:gd name="connsiteY1" fmla="*/ 939338 h 2385752"/>
              <a:gd name="connsiteX2" fmla="*/ 1288473 w 6768407"/>
              <a:gd name="connsiteY2" fmla="*/ 0 h 2385752"/>
              <a:gd name="connsiteX3" fmla="*/ 2003367 w 6768407"/>
              <a:gd name="connsiteY3" fmla="*/ 8312 h 2385752"/>
              <a:gd name="connsiteX4" fmla="*/ 2003367 w 6768407"/>
              <a:gd name="connsiteY4" fmla="*/ 470130 h 2385752"/>
              <a:gd name="connsiteX5" fmla="*/ 3167149 w 6768407"/>
              <a:gd name="connsiteY5" fmla="*/ 473825 h 2385752"/>
              <a:gd name="connsiteX6" fmla="*/ 3168073 w 6768407"/>
              <a:gd name="connsiteY6" fmla="*/ 2385752 h 2385752"/>
              <a:gd name="connsiteX7" fmla="*/ 3558771 w 6768407"/>
              <a:gd name="connsiteY7" fmla="*/ 2385752 h 2385752"/>
              <a:gd name="connsiteX8" fmla="*/ 3566160 w 6768407"/>
              <a:gd name="connsiteY8" fmla="*/ 182880 h 2385752"/>
              <a:gd name="connsiteX9" fmla="*/ 4964545 w 6768407"/>
              <a:gd name="connsiteY9" fmla="*/ 189345 h 2385752"/>
              <a:gd name="connsiteX10" fmla="*/ 4948844 w 6768407"/>
              <a:gd name="connsiteY10" fmla="*/ 1537854 h 2385752"/>
              <a:gd name="connsiteX11" fmla="*/ 6768407 w 6768407"/>
              <a:gd name="connsiteY11" fmla="*/ 1529541 h 2385752"/>
              <a:gd name="connsiteX0" fmla="*/ 0 w 6768407"/>
              <a:gd name="connsiteY0" fmla="*/ 931025 h 2385752"/>
              <a:gd name="connsiteX1" fmla="*/ 1280160 w 6768407"/>
              <a:gd name="connsiteY1" fmla="*/ 939338 h 2385752"/>
              <a:gd name="connsiteX2" fmla="*/ 1288473 w 6768407"/>
              <a:gd name="connsiteY2" fmla="*/ 0 h 2385752"/>
              <a:gd name="connsiteX3" fmla="*/ 2003367 w 6768407"/>
              <a:gd name="connsiteY3" fmla="*/ 8312 h 2385752"/>
              <a:gd name="connsiteX4" fmla="*/ 2003367 w 6768407"/>
              <a:gd name="connsiteY4" fmla="*/ 470130 h 2385752"/>
              <a:gd name="connsiteX5" fmla="*/ 3167149 w 6768407"/>
              <a:gd name="connsiteY5" fmla="*/ 473825 h 2385752"/>
              <a:gd name="connsiteX6" fmla="*/ 3168073 w 6768407"/>
              <a:gd name="connsiteY6" fmla="*/ 2385752 h 2385752"/>
              <a:gd name="connsiteX7" fmla="*/ 3558771 w 6768407"/>
              <a:gd name="connsiteY7" fmla="*/ 2385752 h 2385752"/>
              <a:gd name="connsiteX8" fmla="*/ 3566160 w 6768407"/>
              <a:gd name="connsiteY8" fmla="*/ 182880 h 2385752"/>
              <a:gd name="connsiteX9" fmla="*/ 4964545 w 6768407"/>
              <a:gd name="connsiteY9" fmla="*/ 189345 h 2385752"/>
              <a:gd name="connsiteX10" fmla="*/ 4948844 w 6768407"/>
              <a:gd name="connsiteY10" fmla="*/ 1537854 h 2385752"/>
              <a:gd name="connsiteX11" fmla="*/ 6768407 w 6768407"/>
              <a:gd name="connsiteY11" fmla="*/ 1529541 h 2385752"/>
              <a:gd name="connsiteX0" fmla="*/ 0 w 6778567"/>
              <a:gd name="connsiteY0" fmla="*/ 931025 h 2385752"/>
              <a:gd name="connsiteX1" fmla="*/ 1280160 w 6778567"/>
              <a:gd name="connsiteY1" fmla="*/ 939338 h 2385752"/>
              <a:gd name="connsiteX2" fmla="*/ 1288473 w 6778567"/>
              <a:gd name="connsiteY2" fmla="*/ 0 h 2385752"/>
              <a:gd name="connsiteX3" fmla="*/ 2003367 w 6778567"/>
              <a:gd name="connsiteY3" fmla="*/ 8312 h 2385752"/>
              <a:gd name="connsiteX4" fmla="*/ 2003367 w 6778567"/>
              <a:gd name="connsiteY4" fmla="*/ 470130 h 2385752"/>
              <a:gd name="connsiteX5" fmla="*/ 3167149 w 6778567"/>
              <a:gd name="connsiteY5" fmla="*/ 473825 h 2385752"/>
              <a:gd name="connsiteX6" fmla="*/ 3168073 w 6778567"/>
              <a:gd name="connsiteY6" fmla="*/ 2385752 h 2385752"/>
              <a:gd name="connsiteX7" fmla="*/ 3558771 w 6778567"/>
              <a:gd name="connsiteY7" fmla="*/ 2385752 h 2385752"/>
              <a:gd name="connsiteX8" fmla="*/ 3566160 w 6778567"/>
              <a:gd name="connsiteY8" fmla="*/ 182880 h 2385752"/>
              <a:gd name="connsiteX9" fmla="*/ 4964545 w 6778567"/>
              <a:gd name="connsiteY9" fmla="*/ 189345 h 2385752"/>
              <a:gd name="connsiteX10" fmla="*/ 4948844 w 6778567"/>
              <a:gd name="connsiteY10" fmla="*/ 1537854 h 2385752"/>
              <a:gd name="connsiteX11" fmla="*/ 6778567 w 6778567"/>
              <a:gd name="connsiteY11" fmla="*/ 1560021 h 2385752"/>
              <a:gd name="connsiteX0" fmla="*/ 0 w 6809047"/>
              <a:gd name="connsiteY0" fmla="*/ 931025 h 2385752"/>
              <a:gd name="connsiteX1" fmla="*/ 1280160 w 6809047"/>
              <a:gd name="connsiteY1" fmla="*/ 939338 h 2385752"/>
              <a:gd name="connsiteX2" fmla="*/ 1288473 w 6809047"/>
              <a:gd name="connsiteY2" fmla="*/ 0 h 2385752"/>
              <a:gd name="connsiteX3" fmla="*/ 2003367 w 6809047"/>
              <a:gd name="connsiteY3" fmla="*/ 8312 h 2385752"/>
              <a:gd name="connsiteX4" fmla="*/ 2003367 w 6809047"/>
              <a:gd name="connsiteY4" fmla="*/ 470130 h 2385752"/>
              <a:gd name="connsiteX5" fmla="*/ 3167149 w 6809047"/>
              <a:gd name="connsiteY5" fmla="*/ 473825 h 2385752"/>
              <a:gd name="connsiteX6" fmla="*/ 3168073 w 6809047"/>
              <a:gd name="connsiteY6" fmla="*/ 2385752 h 2385752"/>
              <a:gd name="connsiteX7" fmla="*/ 3558771 w 6809047"/>
              <a:gd name="connsiteY7" fmla="*/ 2385752 h 2385752"/>
              <a:gd name="connsiteX8" fmla="*/ 3566160 w 6809047"/>
              <a:gd name="connsiteY8" fmla="*/ 182880 h 2385752"/>
              <a:gd name="connsiteX9" fmla="*/ 4964545 w 6809047"/>
              <a:gd name="connsiteY9" fmla="*/ 189345 h 2385752"/>
              <a:gd name="connsiteX10" fmla="*/ 4948844 w 6809047"/>
              <a:gd name="connsiteY10" fmla="*/ 1537854 h 2385752"/>
              <a:gd name="connsiteX11" fmla="*/ 6809047 w 6809047"/>
              <a:gd name="connsiteY11" fmla="*/ 1539701 h 2385752"/>
              <a:gd name="connsiteX0" fmla="*/ 0 w 6809047"/>
              <a:gd name="connsiteY0" fmla="*/ 931025 h 2385752"/>
              <a:gd name="connsiteX1" fmla="*/ 1290320 w 6809047"/>
              <a:gd name="connsiteY1" fmla="*/ 908858 h 2385752"/>
              <a:gd name="connsiteX2" fmla="*/ 1288473 w 6809047"/>
              <a:gd name="connsiteY2" fmla="*/ 0 h 2385752"/>
              <a:gd name="connsiteX3" fmla="*/ 2003367 w 6809047"/>
              <a:gd name="connsiteY3" fmla="*/ 8312 h 2385752"/>
              <a:gd name="connsiteX4" fmla="*/ 2003367 w 6809047"/>
              <a:gd name="connsiteY4" fmla="*/ 470130 h 2385752"/>
              <a:gd name="connsiteX5" fmla="*/ 3167149 w 6809047"/>
              <a:gd name="connsiteY5" fmla="*/ 473825 h 2385752"/>
              <a:gd name="connsiteX6" fmla="*/ 3168073 w 6809047"/>
              <a:gd name="connsiteY6" fmla="*/ 2385752 h 2385752"/>
              <a:gd name="connsiteX7" fmla="*/ 3558771 w 6809047"/>
              <a:gd name="connsiteY7" fmla="*/ 2385752 h 2385752"/>
              <a:gd name="connsiteX8" fmla="*/ 3566160 w 6809047"/>
              <a:gd name="connsiteY8" fmla="*/ 182880 h 2385752"/>
              <a:gd name="connsiteX9" fmla="*/ 4964545 w 6809047"/>
              <a:gd name="connsiteY9" fmla="*/ 189345 h 2385752"/>
              <a:gd name="connsiteX10" fmla="*/ 4948844 w 6809047"/>
              <a:gd name="connsiteY10" fmla="*/ 1537854 h 2385752"/>
              <a:gd name="connsiteX11" fmla="*/ 6809047 w 6809047"/>
              <a:gd name="connsiteY11" fmla="*/ 1539701 h 2385752"/>
              <a:gd name="connsiteX0" fmla="*/ 0 w 6809047"/>
              <a:gd name="connsiteY0" fmla="*/ 931025 h 2385752"/>
              <a:gd name="connsiteX1" fmla="*/ 1290320 w 6809047"/>
              <a:gd name="connsiteY1" fmla="*/ 929178 h 2385752"/>
              <a:gd name="connsiteX2" fmla="*/ 1288473 w 6809047"/>
              <a:gd name="connsiteY2" fmla="*/ 0 h 2385752"/>
              <a:gd name="connsiteX3" fmla="*/ 2003367 w 6809047"/>
              <a:gd name="connsiteY3" fmla="*/ 8312 h 2385752"/>
              <a:gd name="connsiteX4" fmla="*/ 2003367 w 6809047"/>
              <a:gd name="connsiteY4" fmla="*/ 470130 h 2385752"/>
              <a:gd name="connsiteX5" fmla="*/ 3167149 w 6809047"/>
              <a:gd name="connsiteY5" fmla="*/ 473825 h 2385752"/>
              <a:gd name="connsiteX6" fmla="*/ 3168073 w 6809047"/>
              <a:gd name="connsiteY6" fmla="*/ 2385752 h 2385752"/>
              <a:gd name="connsiteX7" fmla="*/ 3558771 w 6809047"/>
              <a:gd name="connsiteY7" fmla="*/ 2385752 h 2385752"/>
              <a:gd name="connsiteX8" fmla="*/ 3566160 w 6809047"/>
              <a:gd name="connsiteY8" fmla="*/ 182880 h 2385752"/>
              <a:gd name="connsiteX9" fmla="*/ 4964545 w 6809047"/>
              <a:gd name="connsiteY9" fmla="*/ 189345 h 2385752"/>
              <a:gd name="connsiteX10" fmla="*/ 4948844 w 6809047"/>
              <a:gd name="connsiteY10" fmla="*/ 1537854 h 2385752"/>
              <a:gd name="connsiteX11" fmla="*/ 6809047 w 6809047"/>
              <a:gd name="connsiteY11" fmla="*/ 1539701 h 2385752"/>
              <a:gd name="connsiteX0" fmla="*/ 0 w 6809047"/>
              <a:gd name="connsiteY0" fmla="*/ 931025 h 2385752"/>
              <a:gd name="connsiteX1" fmla="*/ 1290320 w 6809047"/>
              <a:gd name="connsiteY1" fmla="*/ 929178 h 2385752"/>
              <a:gd name="connsiteX2" fmla="*/ 1288473 w 6809047"/>
              <a:gd name="connsiteY2" fmla="*/ 0 h 2385752"/>
              <a:gd name="connsiteX3" fmla="*/ 2003367 w 6809047"/>
              <a:gd name="connsiteY3" fmla="*/ 8312 h 2385752"/>
              <a:gd name="connsiteX4" fmla="*/ 2003367 w 6809047"/>
              <a:gd name="connsiteY4" fmla="*/ 470130 h 2385752"/>
              <a:gd name="connsiteX5" fmla="*/ 3167149 w 6809047"/>
              <a:gd name="connsiteY5" fmla="*/ 473825 h 2385752"/>
              <a:gd name="connsiteX6" fmla="*/ 3147753 w 6809047"/>
              <a:gd name="connsiteY6" fmla="*/ 1654232 h 2385752"/>
              <a:gd name="connsiteX7" fmla="*/ 3558771 w 6809047"/>
              <a:gd name="connsiteY7" fmla="*/ 2385752 h 2385752"/>
              <a:gd name="connsiteX8" fmla="*/ 3566160 w 6809047"/>
              <a:gd name="connsiteY8" fmla="*/ 182880 h 2385752"/>
              <a:gd name="connsiteX9" fmla="*/ 4964545 w 6809047"/>
              <a:gd name="connsiteY9" fmla="*/ 189345 h 2385752"/>
              <a:gd name="connsiteX10" fmla="*/ 4948844 w 6809047"/>
              <a:gd name="connsiteY10" fmla="*/ 1537854 h 2385752"/>
              <a:gd name="connsiteX11" fmla="*/ 6809047 w 6809047"/>
              <a:gd name="connsiteY11" fmla="*/ 1539701 h 2385752"/>
              <a:gd name="connsiteX0" fmla="*/ 0 w 6809047"/>
              <a:gd name="connsiteY0" fmla="*/ 931025 h 1684712"/>
              <a:gd name="connsiteX1" fmla="*/ 1290320 w 6809047"/>
              <a:gd name="connsiteY1" fmla="*/ 929178 h 1684712"/>
              <a:gd name="connsiteX2" fmla="*/ 1288473 w 6809047"/>
              <a:gd name="connsiteY2" fmla="*/ 0 h 1684712"/>
              <a:gd name="connsiteX3" fmla="*/ 2003367 w 6809047"/>
              <a:gd name="connsiteY3" fmla="*/ 8312 h 1684712"/>
              <a:gd name="connsiteX4" fmla="*/ 2003367 w 6809047"/>
              <a:gd name="connsiteY4" fmla="*/ 470130 h 1684712"/>
              <a:gd name="connsiteX5" fmla="*/ 3167149 w 6809047"/>
              <a:gd name="connsiteY5" fmla="*/ 473825 h 1684712"/>
              <a:gd name="connsiteX6" fmla="*/ 3147753 w 6809047"/>
              <a:gd name="connsiteY6" fmla="*/ 1654232 h 1684712"/>
              <a:gd name="connsiteX7" fmla="*/ 3568931 w 6809047"/>
              <a:gd name="connsiteY7" fmla="*/ 1684712 h 1684712"/>
              <a:gd name="connsiteX8" fmla="*/ 3566160 w 6809047"/>
              <a:gd name="connsiteY8" fmla="*/ 182880 h 1684712"/>
              <a:gd name="connsiteX9" fmla="*/ 4964545 w 6809047"/>
              <a:gd name="connsiteY9" fmla="*/ 189345 h 1684712"/>
              <a:gd name="connsiteX10" fmla="*/ 4948844 w 6809047"/>
              <a:gd name="connsiteY10" fmla="*/ 1537854 h 1684712"/>
              <a:gd name="connsiteX11" fmla="*/ 6809047 w 6809047"/>
              <a:gd name="connsiteY11" fmla="*/ 1539701 h 1684712"/>
              <a:gd name="connsiteX0" fmla="*/ 0 w 6809047"/>
              <a:gd name="connsiteY0" fmla="*/ 931025 h 1654232"/>
              <a:gd name="connsiteX1" fmla="*/ 1290320 w 6809047"/>
              <a:gd name="connsiteY1" fmla="*/ 929178 h 1654232"/>
              <a:gd name="connsiteX2" fmla="*/ 1288473 w 6809047"/>
              <a:gd name="connsiteY2" fmla="*/ 0 h 1654232"/>
              <a:gd name="connsiteX3" fmla="*/ 2003367 w 6809047"/>
              <a:gd name="connsiteY3" fmla="*/ 8312 h 1654232"/>
              <a:gd name="connsiteX4" fmla="*/ 2003367 w 6809047"/>
              <a:gd name="connsiteY4" fmla="*/ 470130 h 1654232"/>
              <a:gd name="connsiteX5" fmla="*/ 3167149 w 6809047"/>
              <a:gd name="connsiteY5" fmla="*/ 473825 h 1654232"/>
              <a:gd name="connsiteX6" fmla="*/ 3147753 w 6809047"/>
              <a:gd name="connsiteY6" fmla="*/ 1654232 h 1654232"/>
              <a:gd name="connsiteX7" fmla="*/ 3568931 w 6809047"/>
              <a:gd name="connsiteY7" fmla="*/ 1623752 h 1654232"/>
              <a:gd name="connsiteX8" fmla="*/ 3566160 w 6809047"/>
              <a:gd name="connsiteY8" fmla="*/ 182880 h 1654232"/>
              <a:gd name="connsiteX9" fmla="*/ 4964545 w 6809047"/>
              <a:gd name="connsiteY9" fmla="*/ 189345 h 1654232"/>
              <a:gd name="connsiteX10" fmla="*/ 4948844 w 6809047"/>
              <a:gd name="connsiteY10" fmla="*/ 1537854 h 1654232"/>
              <a:gd name="connsiteX11" fmla="*/ 6809047 w 6809047"/>
              <a:gd name="connsiteY11" fmla="*/ 1539701 h 1654232"/>
              <a:gd name="connsiteX0" fmla="*/ 0 w 6809047"/>
              <a:gd name="connsiteY0" fmla="*/ 931025 h 1644072"/>
              <a:gd name="connsiteX1" fmla="*/ 1290320 w 6809047"/>
              <a:gd name="connsiteY1" fmla="*/ 929178 h 1644072"/>
              <a:gd name="connsiteX2" fmla="*/ 1288473 w 6809047"/>
              <a:gd name="connsiteY2" fmla="*/ 0 h 1644072"/>
              <a:gd name="connsiteX3" fmla="*/ 2003367 w 6809047"/>
              <a:gd name="connsiteY3" fmla="*/ 8312 h 1644072"/>
              <a:gd name="connsiteX4" fmla="*/ 2003367 w 6809047"/>
              <a:gd name="connsiteY4" fmla="*/ 470130 h 1644072"/>
              <a:gd name="connsiteX5" fmla="*/ 3167149 w 6809047"/>
              <a:gd name="connsiteY5" fmla="*/ 473825 h 1644072"/>
              <a:gd name="connsiteX6" fmla="*/ 3168073 w 6809047"/>
              <a:gd name="connsiteY6" fmla="*/ 1644072 h 1644072"/>
              <a:gd name="connsiteX7" fmla="*/ 3568931 w 6809047"/>
              <a:gd name="connsiteY7" fmla="*/ 1623752 h 1644072"/>
              <a:gd name="connsiteX8" fmla="*/ 3566160 w 6809047"/>
              <a:gd name="connsiteY8" fmla="*/ 182880 h 1644072"/>
              <a:gd name="connsiteX9" fmla="*/ 4964545 w 6809047"/>
              <a:gd name="connsiteY9" fmla="*/ 189345 h 1644072"/>
              <a:gd name="connsiteX10" fmla="*/ 4948844 w 6809047"/>
              <a:gd name="connsiteY10" fmla="*/ 1537854 h 1644072"/>
              <a:gd name="connsiteX11" fmla="*/ 6809047 w 6809047"/>
              <a:gd name="connsiteY11" fmla="*/ 1539701 h 164407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8073 w 6809047"/>
              <a:gd name="connsiteY6" fmla="*/ 1593272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64392"/>
              <a:gd name="connsiteX1" fmla="*/ 1290320 w 6809047"/>
              <a:gd name="connsiteY1" fmla="*/ 929178 h 1664392"/>
              <a:gd name="connsiteX2" fmla="*/ 1288473 w 6809047"/>
              <a:gd name="connsiteY2" fmla="*/ 0 h 1664392"/>
              <a:gd name="connsiteX3" fmla="*/ 2003367 w 6809047"/>
              <a:gd name="connsiteY3" fmla="*/ 8312 h 1664392"/>
              <a:gd name="connsiteX4" fmla="*/ 2003367 w 6809047"/>
              <a:gd name="connsiteY4" fmla="*/ 470130 h 1664392"/>
              <a:gd name="connsiteX5" fmla="*/ 3167149 w 6809047"/>
              <a:gd name="connsiteY5" fmla="*/ 473825 h 1664392"/>
              <a:gd name="connsiteX6" fmla="*/ 3147753 w 6809047"/>
              <a:gd name="connsiteY6" fmla="*/ 1664392 h 1664392"/>
              <a:gd name="connsiteX7" fmla="*/ 3568931 w 6809047"/>
              <a:gd name="connsiteY7" fmla="*/ 1623752 h 1664392"/>
              <a:gd name="connsiteX8" fmla="*/ 3566160 w 6809047"/>
              <a:gd name="connsiteY8" fmla="*/ 182880 h 1664392"/>
              <a:gd name="connsiteX9" fmla="*/ 4964545 w 6809047"/>
              <a:gd name="connsiteY9" fmla="*/ 189345 h 1664392"/>
              <a:gd name="connsiteX10" fmla="*/ 4948844 w 6809047"/>
              <a:gd name="connsiteY10" fmla="*/ 1537854 h 1664392"/>
              <a:gd name="connsiteX11" fmla="*/ 6809047 w 6809047"/>
              <a:gd name="connsiteY11" fmla="*/ 1539701 h 1664392"/>
              <a:gd name="connsiteX0" fmla="*/ 0 w 6809047"/>
              <a:gd name="connsiteY0" fmla="*/ 931025 h 1642620"/>
              <a:gd name="connsiteX1" fmla="*/ 1290320 w 6809047"/>
              <a:gd name="connsiteY1" fmla="*/ 929178 h 1642620"/>
              <a:gd name="connsiteX2" fmla="*/ 1288473 w 6809047"/>
              <a:gd name="connsiteY2" fmla="*/ 0 h 1642620"/>
              <a:gd name="connsiteX3" fmla="*/ 2003367 w 6809047"/>
              <a:gd name="connsiteY3" fmla="*/ 8312 h 1642620"/>
              <a:gd name="connsiteX4" fmla="*/ 2003367 w 6809047"/>
              <a:gd name="connsiteY4" fmla="*/ 470130 h 1642620"/>
              <a:gd name="connsiteX5" fmla="*/ 3167149 w 6809047"/>
              <a:gd name="connsiteY5" fmla="*/ 473825 h 1642620"/>
              <a:gd name="connsiteX6" fmla="*/ 3152592 w 6809047"/>
              <a:gd name="connsiteY6" fmla="*/ 1642620 h 1642620"/>
              <a:gd name="connsiteX7" fmla="*/ 3568931 w 6809047"/>
              <a:gd name="connsiteY7" fmla="*/ 1623752 h 1642620"/>
              <a:gd name="connsiteX8" fmla="*/ 3566160 w 6809047"/>
              <a:gd name="connsiteY8" fmla="*/ 182880 h 1642620"/>
              <a:gd name="connsiteX9" fmla="*/ 4964545 w 6809047"/>
              <a:gd name="connsiteY9" fmla="*/ 189345 h 1642620"/>
              <a:gd name="connsiteX10" fmla="*/ 4948844 w 6809047"/>
              <a:gd name="connsiteY10" fmla="*/ 1537854 h 1642620"/>
              <a:gd name="connsiteX11" fmla="*/ 6809047 w 6809047"/>
              <a:gd name="connsiteY11" fmla="*/ 1539701 h 1642620"/>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55011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4687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74363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7106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7106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6809047"/>
              <a:gd name="connsiteY0" fmla="*/ 931025 h 1623752"/>
              <a:gd name="connsiteX1" fmla="*/ 1290320 w 6809047"/>
              <a:gd name="connsiteY1" fmla="*/ 929178 h 1623752"/>
              <a:gd name="connsiteX2" fmla="*/ 1288473 w 6809047"/>
              <a:gd name="connsiteY2" fmla="*/ 0 h 1623752"/>
              <a:gd name="connsiteX3" fmla="*/ 2003367 w 6809047"/>
              <a:gd name="connsiteY3" fmla="*/ 8312 h 1623752"/>
              <a:gd name="connsiteX4" fmla="*/ 2003367 w 6809047"/>
              <a:gd name="connsiteY4" fmla="*/ 470130 h 1623752"/>
              <a:gd name="connsiteX5" fmla="*/ 3167149 w 6809047"/>
              <a:gd name="connsiteY5" fmla="*/ 473825 h 1623752"/>
              <a:gd name="connsiteX6" fmla="*/ 3164687 w 6809047"/>
              <a:gd name="connsiteY6" fmla="*/ 1623268 h 1623752"/>
              <a:gd name="connsiteX7" fmla="*/ 3568931 w 6809047"/>
              <a:gd name="connsiteY7" fmla="*/ 1623752 h 1623752"/>
              <a:gd name="connsiteX8" fmla="*/ 3566160 w 6809047"/>
              <a:gd name="connsiteY8" fmla="*/ 182880 h 1623752"/>
              <a:gd name="connsiteX9" fmla="*/ 4964545 w 6809047"/>
              <a:gd name="connsiteY9" fmla="*/ 189345 h 1623752"/>
              <a:gd name="connsiteX10" fmla="*/ 4948844 w 6809047"/>
              <a:gd name="connsiteY10" fmla="*/ 1537854 h 1623752"/>
              <a:gd name="connsiteX11" fmla="*/ 6809047 w 6809047"/>
              <a:gd name="connsiteY11" fmla="*/ 1539701 h 1623752"/>
              <a:gd name="connsiteX0" fmla="*/ 0 w 8914072"/>
              <a:gd name="connsiteY0" fmla="*/ 931025 h 1623752"/>
              <a:gd name="connsiteX1" fmla="*/ 1290320 w 8914072"/>
              <a:gd name="connsiteY1" fmla="*/ 929178 h 1623752"/>
              <a:gd name="connsiteX2" fmla="*/ 1288473 w 8914072"/>
              <a:gd name="connsiteY2" fmla="*/ 0 h 1623752"/>
              <a:gd name="connsiteX3" fmla="*/ 2003367 w 8914072"/>
              <a:gd name="connsiteY3" fmla="*/ 8312 h 1623752"/>
              <a:gd name="connsiteX4" fmla="*/ 2003367 w 8914072"/>
              <a:gd name="connsiteY4" fmla="*/ 470130 h 1623752"/>
              <a:gd name="connsiteX5" fmla="*/ 3167149 w 8914072"/>
              <a:gd name="connsiteY5" fmla="*/ 473825 h 1623752"/>
              <a:gd name="connsiteX6" fmla="*/ 3164687 w 8914072"/>
              <a:gd name="connsiteY6" fmla="*/ 1623268 h 1623752"/>
              <a:gd name="connsiteX7" fmla="*/ 3568931 w 8914072"/>
              <a:gd name="connsiteY7" fmla="*/ 1623752 h 1623752"/>
              <a:gd name="connsiteX8" fmla="*/ 3566160 w 8914072"/>
              <a:gd name="connsiteY8" fmla="*/ 182880 h 1623752"/>
              <a:gd name="connsiteX9" fmla="*/ 4964545 w 8914072"/>
              <a:gd name="connsiteY9" fmla="*/ 189345 h 1623752"/>
              <a:gd name="connsiteX10" fmla="*/ 4948844 w 8914072"/>
              <a:gd name="connsiteY10" fmla="*/ 1537854 h 1623752"/>
              <a:gd name="connsiteX11" fmla="*/ 8914072 w 8914072"/>
              <a:gd name="connsiteY11" fmla="*/ 1558751 h 1623752"/>
              <a:gd name="connsiteX0" fmla="*/ 0 w 6792965"/>
              <a:gd name="connsiteY0" fmla="*/ 931025 h 1623752"/>
              <a:gd name="connsiteX1" fmla="*/ 1290320 w 6792965"/>
              <a:gd name="connsiteY1" fmla="*/ 929178 h 1623752"/>
              <a:gd name="connsiteX2" fmla="*/ 1288473 w 6792965"/>
              <a:gd name="connsiteY2" fmla="*/ 0 h 1623752"/>
              <a:gd name="connsiteX3" fmla="*/ 2003367 w 6792965"/>
              <a:gd name="connsiteY3" fmla="*/ 8312 h 1623752"/>
              <a:gd name="connsiteX4" fmla="*/ 2003367 w 6792965"/>
              <a:gd name="connsiteY4" fmla="*/ 470130 h 1623752"/>
              <a:gd name="connsiteX5" fmla="*/ 3167149 w 6792965"/>
              <a:gd name="connsiteY5" fmla="*/ 473825 h 1623752"/>
              <a:gd name="connsiteX6" fmla="*/ 3164687 w 6792965"/>
              <a:gd name="connsiteY6" fmla="*/ 1623268 h 1623752"/>
              <a:gd name="connsiteX7" fmla="*/ 3568931 w 6792965"/>
              <a:gd name="connsiteY7" fmla="*/ 1623752 h 1623752"/>
              <a:gd name="connsiteX8" fmla="*/ 3566160 w 6792965"/>
              <a:gd name="connsiteY8" fmla="*/ 182880 h 1623752"/>
              <a:gd name="connsiteX9" fmla="*/ 4964545 w 6792965"/>
              <a:gd name="connsiteY9" fmla="*/ 189345 h 1623752"/>
              <a:gd name="connsiteX10" fmla="*/ 4948844 w 6792965"/>
              <a:gd name="connsiteY10" fmla="*/ 1537854 h 1623752"/>
              <a:gd name="connsiteX11" fmla="*/ 6792965 w 6792965"/>
              <a:gd name="connsiteY11" fmla="*/ 1575080 h 1623752"/>
              <a:gd name="connsiteX0" fmla="*/ 0 w 6792965"/>
              <a:gd name="connsiteY0" fmla="*/ 931025 h 1623752"/>
              <a:gd name="connsiteX1" fmla="*/ 1290320 w 6792965"/>
              <a:gd name="connsiteY1" fmla="*/ 929178 h 1623752"/>
              <a:gd name="connsiteX2" fmla="*/ 1288473 w 6792965"/>
              <a:gd name="connsiteY2" fmla="*/ 0 h 1623752"/>
              <a:gd name="connsiteX3" fmla="*/ 2003367 w 6792965"/>
              <a:gd name="connsiteY3" fmla="*/ 8312 h 1623752"/>
              <a:gd name="connsiteX4" fmla="*/ 2003367 w 6792965"/>
              <a:gd name="connsiteY4" fmla="*/ 470130 h 1623752"/>
              <a:gd name="connsiteX5" fmla="*/ 3167149 w 6792965"/>
              <a:gd name="connsiteY5" fmla="*/ 473825 h 1623752"/>
              <a:gd name="connsiteX6" fmla="*/ 3164687 w 6792965"/>
              <a:gd name="connsiteY6" fmla="*/ 1623268 h 1623752"/>
              <a:gd name="connsiteX7" fmla="*/ 3568931 w 6792965"/>
              <a:gd name="connsiteY7" fmla="*/ 1623752 h 1623752"/>
              <a:gd name="connsiteX8" fmla="*/ 3566160 w 6792965"/>
              <a:gd name="connsiteY8" fmla="*/ 182880 h 1623752"/>
              <a:gd name="connsiteX9" fmla="*/ 4964545 w 6792965"/>
              <a:gd name="connsiteY9" fmla="*/ 189345 h 1623752"/>
              <a:gd name="connsiteX10" fmla="*/ 4948844 w 6792965"/>
              <a:gd name="connsiteY10" fmla="*/ 1537854 h 1623752"/>
              <a:gd name="connsiteX11" fmla="*/ 6792965 w 6792965"/>
              <a:gd name="connsiteY11" fmla="*/ 1526095 h 1623752"/>
              <a:gd name="connsiteX0" fmla="*/ 0 w 6792965"/>
              <a:gd name="connsiteY0" fmla="*/ 931025 h 1623752"/>
              <a:gd name="connsiteX1" fmla="*/ 1290320 w 6792965"/>
              <a:gd name="connsiteY1" fmla="*/ 929178 h 1623752"/>
              <a:gd name="connsiteX2" fmla="*/ 1288473 w 6792965"/>
              <a:gd name="connsiteY2" fmla="*/ 0 h 1623752"/>
              <a:gd name="connsiteX3" fmla="*/ 2003367 w 6792965"/>
              <a:gd name="connsiteY3" fmla="*/ 8312 h 1623752"/>
              <a:gd name="connsiteX4" fmla="*/ 2003367 w 6792965"/>
              <a:gd name="connsiteY4" fmla="*/ 470130 h 1623752"/>
              <a:gd name="connsiteX5" fmla="*/ 3167149 w 6792965"/>
              <a:gd name="connsiteY5" fmla="*/ 473825 h 1623752"/>
              <a:gd name="connsiteX6" fmla="*/ 3164687 w 6792965"/>
              <a:gd name="connsiteY6" fmla="*/ 1623268 h 1623752"/>
              <a:gd name="connsiteX7" fmla="*/ 3568931 w 6792965"/>
              <a:gd name="connsiteY7" fmla="*/ 1623752 h 1623752"/>
              <a:gd name="connsiteX8" fmla="*/ 3566160 w 6792965"/>
              <a:gd name="connsiteY8" fmla="*/ 182880 h 1623752"/>
              <a:gd name="connsiteX9" fmla="*/ 4964545 w 6792965"/>
              <a:gd name="connsiteY9" fmla="*/ 189345 h 1623752"/>
              <a:gd name="connsiteX10" fmla="*/ 4948844 w 6792965"/>
              <a:gd name="connsiteY10" fmla="*/ 1537854 h 1623752"/>
              <a:gd name="connsiteX11" fmla="*/ 6792965 w 6792965"/>
              <a:gd name="connsiteY11" fmla="*/ 1556075 h 1623752"/>
              <a:gd name="connsiteX0" fmla="*/ 0 w 6792965"/>
              <a:gd name="connsiteY0" fmla="*/ 931025 h 1623752"/>
              <a:gd name="connsiteX1" fmla="*/ 1290320 w 6792965"/>
              <a:gd name="connsiteY1" fmla="*/ 929178 h 1623752"/>
              <a:gd name="connsiteX2" fmla="*/ 1288473 w 6792965"/>
              <a:gd name="connsiteY2" fmla="*/ 0 h 1623752"/>
              <a:gd name="connsiteX3" fmla="*/ 2003367 w 6792965"/>
              <a:gd name="connsiteY3" fmla="*/ 8312 h 1623752"/>
              <a:gd name="connsiteX4" fmla="*/ 2003367 w 6792965"/>
              <a:gd name="connsiteY4" fmla="*/ 470130 h 1623752"/>
              <a:gd name="connsiteX5" fmla="*/ 3167149 w 6792965"/>
              <a:gd name="connsiteY5" fmla="*/ 473825 h 1623752"/>
              <a:gd name="connsiteX6" fmla="*/ 3164687 w 6792965"/>
              <a:gd name="connsiteY6" fmla="*/ 1623268 h 1623752"/>
              <a:gd name="connsiteX7" fmla="*/ 3568931 w 6792965"/>
              <a:gd name="connsiteY7" fmla="*/ 1623752 h 1623752"/>
              <a:gd name="connsiteX8" fmla="*/ 3566160 w 6792965"/>
              <a:gd name="connsiteY8" fmla="*/ 182880 h 1623752"/>
              <a:gd name="connsiteX9" fmla="*/ 4964545 w 6792965"/>
              <a:gd name="connsiteY9" fmla="*/ 189345 h 1623752"/>
              <a:gd name="connsiteX10" fmla="*/ 4948844 w 6792965"/>
              <a:gd name="connsiteY10" fmla="*/ 1537854 h 1623752"/>
              <a:gd name="connsiteX11" fmla="*/ 6792965 w 6792965"/>
              <a:gd name="connsiteY11" fmla="*/ 1546082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48844 w 6458589"/>
              <a:gd name="connsiteY10" fmla="*/ 1537854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55572 w 6458589"/>
              <a:gd name="connsiteY10" fmla="*/ 1537854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82484 w 6458589"/>
              <a:gd name="connsiteY10" fmla="*/ 1554946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75756 w 6458589"/>
              <a:gd name="connsiteY10" fmla="*/ 1537855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62300 w 6458589"/>
              <a:gd name="connsiteY10" fmla="*/ 1537855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62300 w 6458589"/>
              <a:gd name="connsiteY10" fmla="*/ 1537855 h 1623752"/>
              <a:gd name="connsiteX11" fmla="*/ 6458589 w 6458589"/>
              <a:gd name="connsiteY11" fmla="*/ 1543584 h 1623752"/>
              <a:gd name="connsiteX0" fmla="*/ 0 w 6458589"/>
              <a:gd name="connsiteY0" fmla="*/ 931025 h 1623752"/>
              <a:gd name="connsiteX1" fmla="*/ 1290320 w 6458589"/>
              <a:gd name="connsiteY1" fmla="*/ 929178 h 1623752"/>
              <a:gd name="connsiteX2" fmla="*/ 1288473 w 6458589"/>
              <a:gd name="connsiteY2" fmla="*/ 0 h 1623752"/>
              <a:gd name="connsiteX3" fmla="*/ 2003367 w 6458589"/>
              <a:gd name="connsiteY3" fmla="*/ 8312 h 1623752"/>
              <a:gd name="connsiteX4" fmla="*/ 2003367 w 6458589"/>
              <a:gd name="connsiteY4" fmla="*/ 470130 h 1623752"/>
              <a:gd name="connsiteX5" fmla="*/ 3167149 w 6458589"/>
              <a:gd name="connsiteY5" fmla="*/ 473825 h 1623752"/>
              <a:gd name="connsiteX6" fmla="*/ 3164687 w 6458589"/>
              <a:gd name="connsiteY6" fmla="*/ 1623268 h 1623752"/>
              <a:gd name="connsiteX7" fmla="*/ 3568931 w 6458589"/>
              <a:gd name="connsiteY7" fmla="*/ 1623752 h 1623752"/>
              <a:gd name="connsiteX8" fmla="*/ 3566160 w 6458589"/>
              <a:gd name="connsiteY8" fmla="*/ 182880 h 1623752"/>
              <a:gd name="connsiteX9" fmla="*/ 4964545 w 6458589"/>
              <a:gd name="connsiteY9" fmla="*/ 189345 h 1623752"/>
              <a:gd name="connsiteX10" fmla="*/ 4962300 w 6458589"/>
              <a:gd name="connsiteY10" fmla="*/ 1537855 h 1623752"/>
              <a:gd name="connsiteX11" fmla="*/ 6458589 w 6458589"/>
              <a:gd name="connsiteY11" fmla="*/ 1543584 h 1623752"/>
              <a:gd name="connsiteX0" fmla="*/ 0 w 5869447"/>
              <a:gd name="connsiteY0" fmla="*/ 931025 h 1623752"/>
              <a:gd name="connsiteX1" fmla="*/ 701178 w 5869447"/>
              <a:gd name="connsiteY1" fmla="*/ 929178 h 1623752"/>
              <a:gd name="connsiteX2" fmla="*/ 699331 w 5869447"/>
              <a:gd name="connsiteY2" fmla="*/ 0 h 1623752"/>
              <a:gd name="connsiteX3" fmla="*/ 1414225 w 5869447"/>
              <a:gd name="connsiteY3" fmla="*/ 8312 h 1623752"/>
              <a:gd name="connsiteX4" fmla="*/ 1414225 w 5869447"/>
              <a:gd name="connsiteY4" fmla="*/ 470130 h 1623752"/>
              <a:gd name="connsiteX5" fmla="*/ 2578007 w 5869447"/>
              <a:gd name="connsiteY5" fmla="*/ 473825 h 1623752"/>
              <a:gd name="connsiteX6" fmla="*/ 2575545 w 5869447"/>
              <a:gd name="connsiteY6" fmla="*/ 1623268 h 1623752"/>
              <a:gd name="connsiteX7" fmla="*/ 2979789 w 5869447"/>
              <a:gd name="connsiteY7" fmla="*/ 1623752 h 1623752"/>
              <a:gd name="connsiteX8" fmla="*/ 2977018 w 5869447"/>
              <a:gd name="connsiteY8" fmla="*/ 182880 h 1623752"/>
              <a:gd name="connsiteX9" fmla="*/ 4375403 w 5869447"/>
              <a:gd name="connsiteY9" fmla="*/ 189345 h 1623752"/>
              <a:gd name="connsiteX10" fmla="*/ 4373158 w 5869447"/>
              <a:gd name="connsiteY10" fmla="*/ 1537855 h 1623752"/>
              <a:gd name="connsiteX11" fmla="*/ 5869447 w 5869447"/>
              <a:gd name="connsiteY11" fmla="*/ 1543584 h 1623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69447" h="1623752">
                <a:moveTo>
                  <a:pt x="0" y="931025"/>
                </a:moveTo>
                <a:lnTo>
                  <a:pt x="701178" y="929178"/>
                </a:lnTo>
                <a:cubicBezTo>
                  <a:pt x="700562" y="626225"/>
                  <a:pt x="699947" y="302953"/>
                  <a:pt x="699331" y="0"/>
                </a:cubicBezTo>
                <a:lnTo>
                  <a:pt x="1414225" y="8312"/>
                </a:lnTo>
                <a:lnTo>
                  <a:pt x="1414225" y="470130"/>
                </a:lnTo>
                <a:lnTo>
                  <a:pt x="2578007" y="473825"/>
                </a:lnTo>
                <a:cubicBezTo>
                  <a:pt x="2581702" y="1111134"/>
                  <a:pt x="2571850" y="985959"/>
                  <a:pt x="2575545" y="1623268"/>
                </a:cubicBezTo>
                <a:lnTo>
                  <a:pt x="2979789" y="1623752"/>
                </a:lnTo>
                <a:cubicBezTo>
                  <a:pt x="2978865" y="1123141"/>
                  <a:pt x="2977942" y="683491"/>
                  <a:pt x="2977018" y="182880"/>
                </a:cubicBezTo>
                <a:lnTo>
                  <a:pt x="4375403" y="189345"/>
                </a:lnTo>
                <a:cubicBezTo>
                  <a:pt x="4374655" y="638848"/>
                  <a:pt x="4373906" y="1088352"/>
                  <a:pt x="4373158" y="1537855"/>
                </a:cubicBezTo>
                <a:lnTo>
                  <a:pt x="5869447" y="1543584"/>
                </a:lnTo>
              </a:path>
            </a:pathLst>
          </a:custGeom>
          <a:noFill/>
          <a:ln w="12700" cap="rnd">
            <a:solidFill>
              <a:schemeClr val="tx1"/>
            </a:solidFill>
            <a:round/>
            <a:extLst>
              <a:ext uri="{C807C97D-BFC1-408E-A445-0C87EB9F89A2}">
                <ask:lineSketchStyleProps xmlns:ask="http://schemas.microsoft.com/office/drawing/2018/sketchyshapes" sd="1219033472">
                  <a:custGeom>
                    <a:avLst/>
                    <a:gdLst>
                      <a:gd name="connsiteX0" fmla="*/ 0 w 8678487"/>
                      <a:gd name="connsiteY0" fmla="*/ 931025 h 2385752"/>
                      <a:gd name="connsiteX1" fmla="*/ 627278 w 8678487"/>
                      <a:gd name="connsiteY1" fmla="*/ 935098 h 2385752"/>
                      <a:gd name="connsiteX2" fmla="*/ 1280160 w 8678487"/>
                      <a:gd name="connsiteY2" fmla="*/ 939338 h 2385752"/>
                      <a:gd name="connsiteX3" fmla="*/ 1284483 w 8678487"/>
                      <a:gd name="connsiteY3" fmla="*/ 450882 h 2385752"/>
                      <a:gd name="connsiteX4" fmla="*/ 1288473 w 8678487"/>
                      <a:gd name="connsiteY4" fmla="*/ 0 h 2385752"/>
                      <a:gd name="connsiteX5" fmla="*/ 1631622 w 8678487"/>
                      <a:gd name="connsiteY5" fmla="*/ 3990 h 2385752"/>
                      <a:gd name="connsiteX6" fmla="*/ 2003367 w 8678487"/>
                      <a:gd name="connsiteY6" fmla="*/ 8312 h 2385752"/>
                      <a:gd name="connsiteX7" fmla="*/ 2003367 w 8678487"/>
                      <a:gd name="connsiteY7" fmla="*/ 490450 h 2385752"/>
                      <a:gd name="connsiteX8" fmla="*/ 2585258 w 8678487"/>
                      <a:gd name="connsiteY8" fmla="*/ 482138 h 2385752"/>
                      <a:gd name="connsiteX9" fmla="*/ 3167149 w 8678487"/>
                      <a:gd name="connsiteY9" fmla="*/ 473825 h 2385752"/>
                      <a:gd name="connsiteX10" fmla="*/ 3181419 w 8678487"/>
                      <a:gd name="connsiteY10" fmla="*/ 1130253 h 2385752"/>
                      <a:gd name="connsiteX11" fmla="*/ 3196105 w 8678487"/>
                      <a:gd name="connsiteY11" fmla="*/ 1805801 h 2385752"/>
                      <a:gd name="connsiteX12" fmla="*/ 3208713 w 8678487"/>
                      <a:gd name="connsiteY12" fmla="*/ 2385752 h 2385752"/>
                      <a:gd name="connsiteX13" fmla="*/ 3599411 w 8678487"/>
                      <a:gd name="connsiteY13" fmla="*/ 2385752 h 2385752"/>
                      <a:gd name="connsiteX14" fmla="*/ 3591098 w 8678487"/>
                      <a:gd name="connsiteY14" fmla="*/ 1835034 h 2385752"/>
                      <a:gd name="connsiteX15" fmla="*/ 3582453 w 8678487"/>
                      <a:gd name="connsiteY15" fmla="*/ 1262287 h 2385752"/>
                      <a:gd name="connsiteX16" fmla="*/ 3575138 w 8678487"/>
                      <a:gd name="connsiteY16" fmla="*/ 777655 h 2385752"/>
                      <a:gd name="connsiteX17" fmla="*/ 3566160 w 8678487"/>
                      <a:gd name="connsiteY17" fmla="*/ 182880 h 2385752"/>
                      <a:gd name="connsiteX18" fmla="*/ 4274155 w 8678487"/>
                      <a:gd name="connsiteY18" fmla="*/ 191359 h 2385752"/>
                      <a:gd name="connsiteX19" fmla="*/ 4954385 w 8678487"/>
                      <a:gd name="connsiteY19" fmla="*/ 199505 h 2385752"/>
                      <a:gd name="connsiteX20" fmla="*/ 4966855 w 8678487"/>
                      <a:gd name="connsiteY20" fmla="*/ 868680 h 2385752"/>
                      <a:gd name="connsiteX21" fmla="*/ 4979324 w 8678487"/>
                      <a:gd name="connsiteY21" fmla="*/ 1537854 h 2385752"/>
                      <a:gd name="connsiteX22" fmla="*/ 5484876 w 8678487"/>
                      <a:gd name="connsiteY22" fmla="*/ 1536718 h 2385752"/>
                      <a:gd name="connsiteX23" fmla="*/ 6138395 w 8678487"/>
                      <a:gd name="connsiteY23" fmla="*/ 1535249 h 2385752"/>
                      <a:gd name="connsiteX24" fmla="*/ 6643947 w 8678487"/>
                      <a:gd name="connsiteY24" fmla="*/ 1534113 h 2385752"/>
                      <a:gd name="connsiteX25" fmla="*/ 7223483 w 8678487"/>
                      <a:gd name="connsiteY25" fmla="*/ 1532811 h 2385752"/>
                      <a:gd name="connsiteX26" fmla="*/ 7913993 w 8678487"/>
                      <a:gd name="connsiteY26" fmla="*/ 1531259 h 2385752"/>
                      <a:gd name="connsiteX27" fmla="*/ 8678487 w 8678487"/>
                      <a:gd name="connsiteY27" fmla="*/ 1529541 h 2385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678487" h="2385752" extrusionOk="0">
                        <a:moveTo>
                          <a:pt x="0" y="931025"/>
                        </a:moveTo>
                        <a:cubicBezTo>
                          <a:pt x="185235" y="930992"/>
                          <a:pt x="428036" y="910040"/>
                          <a:pt x="627278" y="935098"/>
                        </a:cubicBezTo>
                        <a:cubicBezTo>
                          <a:pt x="826520" y="960156"/>
                          <a:pt x="1110039" y="931575"/>
                          <a:pt x="1280160" y="939338"/>
                        </a:cubicBezTo>
                        <a:cubicBezTo>
                          <a:pt x="1266627" y="773380"/>
                          <a:pt x="1263763" y="681703"/>
                          <a:pt x="1284483" y="450882"/>
                        </a:cubicBezTo>
                        <a:cubicBezTo>
                          <a:pt x="1305203" y="220061"/>
                          <a:pt x="1309610" y="116704"/>
                          <a:pt x="1288473" y="0"/>
                        </a:cubicBezTo>
                        <a:cubicBezTo>
                          <a:pt x="1428789" y="2163"/>
                          <a:pt x="1556389" y="2076"/>
                          <a:pt x="1631622" y="3990"/>
                        </a:cubicBezTo>
                        <a:cubicBezTo>
                          <a:pt x="1706855" y="5904"/>
                          <a:pt x="1850957" y="22647"/>
                          <a:pt x="2003367" y="8312"/>
                        </a:cubicBezTo>
                        <a:cubicBezTo>
                          <a:pt x="2025075" y="209874"/>
                          <a:pt x="2008110" y="272298"/>
                          <a:pt x="2003367" y="490450"/>
                        </a:cubicBezTo>
                        <a:cubicBezTo>
                          <a:pt x="2255086" y="474337"/>
                          <a:pt x="2362567" y="502488"/>
                          <a:pt x="2585258" y="482138"/>
                        </a:cubicBezTo>
                        <a:cubicBezTo>
                          <a:pt x="2807949" y="461787"/>
                          <a:pt x="2934322" y="499568"/>
                          <a:pt x="3167149" y="473825"/>
                        </a:cubicBezTo>
                        <a:cubicBezTo>
                          <a:pt x="3197227" y="734851"/>
                          <a:pt x="3162629" y="848984"/>
                          <a:pt x="3181419" y="1130253"/>
                        </a:cubicBezTo>
                        <a:cubicBezTo>
                          <a:pt x="3200209" y="1411522"/>
                          <a:pt x="3211740" y="1513220"/>
                          <a:pt x="3196105" y="1805801"/>
                        </a:cubicBezTo>
                        <a:cubicBezTo>
                          <a:pt x="3180470" y="2098382"/>
                          <a:pt x="3190110" y="2226555"/>
                          <a:pt x="3208713" y="2385752"/>
                        </a:cubicBezTo>
                        <a:cubicBezTo>
                          <a:pt x="3292678" y="2388525"/>
                          <a:pt x="3478656" y="2377243"/>
                          <a:pt x="3599411" y="2385752"/>
                        </a:cubicBezTo>
                        <a:cubicBezTo>
                          <a:pt x="3600941" y="2156607"/>
                          <a:pt x="3574573" y="2074299"/>
                          <a:pt x="3591098" y="1835034"/>
                        </a:cubicBezTo>
                        <a:cubicBezTo>
                          <a:pt x="3607623" y="1595769"/>
                          <a:pt x="3603637" y="1390174"/>
                          <a:pt x="3582453" y="1262287"/>
                        </a:cubicBezTo>
                        <a:cubicBezTo>
                          <a:pt x="3561269" y="1134400"/>
                          <a:pt x="3598915" y="991451"/>
                          <a:pt x="3575138" y="777655"/>
                        </a:cubicBezTo>
                        <a:cubicBezTo>
                          <a:pt x="3551361" y="563859"/>
                          <a:pt x="3540725" y="377211"/>
                          <a:pt x="3566160" y="182880"/>
                        </a:cubicBezTo>
                        <a:cubicBezTo>
                          <a:pt x="3776962" y="188449"/>
                          <a:pt x="3931307" y="169318"/>
                          <a:pt x="4274155" y="191359"/>
                        </a:cubicBezTo>
                        <a:cubicBezTo>
                          <a:pt x="4617003" y="213400"/>
                          <a:pt x="4642200" y="184011"/>
                          <a:pt x="4954385" y="199505"/>
                        </a:cubicBezTo>
                        <a:cubicBezTo>
                          <a:pt x="4945187" y="357021"/>
                          <a:pt x="4990637" y="579560"/>
                          <a:pt x="4966855" y="868680"/>
                        </a:cubicBezTo>
                        <a:cubicBezTo>
                          <a:pt x="4943072" y="1157800"/>
                          <a:pt x="5001116" y="1203595"/>
                          <a:pt x="4979324" y="1537854"/>
                        </a:cubicBezTo>
                        <a:cubicBezTo>
                          <a:pt x="5134696" y="1550396"/>
                          <a:pt x="5319869" y="1558796"/>
                          <a:pt x="5484876" y="1536718"/>
                        </a:cubicBezTo>
                        <a:cubicBezTo>
                          <a:pt x="5649883" y="1514640"/>
                          <a:pt x="5978716" y="1567218"/>
                          <a:pt x="6138395" y="1535249"/>
                        </a:cubicBezTo>
                        <a:cubicBezTo>
                          <a:pt x="6298074" y="1503281"/>
                          <a:pt x="6410757" y="1552159"/>
                          <a:pt x="6643947" y="1534113"/>
                        </a:cubicBezTo>
                        <a:cubicBezTo>
                          <a:pt x="6877137" y="1516067"/>
                          <a:pt x="6938051" y="1540034"/>
                          <a:pt x="7223483" y="1532811"/>
                        </a:cubicBezTo>
                        <a:cubicBezTo>
                          <a:pt x="7508915" y="1525588"/>
                          <a:pt x="7718132" y="1553007"/>
                          <a:pt x="7913993" y="1531259"/>
                        </a:cubicBezTo>
                        <a:cubicBezTo>
                          <a:pt x="8109854" y="1509511"/>
                          <a:pt x="8490588" y="1499817"/>
                          <a:pt x="8678487" y="1529541"/>
                        </a:cubicBezTo>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694AAC40-29EE-5918-51D7-FDD4318CEA1A}"/>
              </a:ext>
            </a:extLst>
          </p:cNvPr>
          <p:cNvSpPr txBox="1"/>
          <p:nvPr/>
        </p:nvSpPr>
        <p:spPr>
          <a:xfrm>
            <a:off x="2558676" y="3133261"/>
            <a:ext cx="1730360" cy="461665"/>
          </a:xfrm>
          <a:prstGeom prst="rect">
            <a:avLst/>
          </a:prstGeom>
          <a:noFill/>
        </p:spPr>
        <p:txBody>
          <a:bodyPr wrap="square">
            <a:spAutoFit/>
          </a:bodyPr>
          <a:lstStyle/>
          <a:p>
            <a:pPr algn="ctr"/>
            <a:r>
              <a:rPr lang="en-US" sz="1200">
                <a:solidFill>
                  <a:srgbClr val="8E723A"/>
                </a:solidFill>
              </a:rPr>
              <a:t>Reach out </a:t>
            </a:r>
            <a:r>
              <a:rPr lang="en-US" sz="1200"/>
              <a:t>to a qualified professional.</a:t>
            </a:r>
          </a:p>
        </p:txBody>
      </p:sp>
      <p:sp>
        <p:nvSpPr>
          <p:cNvPr id="14" name="TextBox 13">
            <a:extLst>
              <a:ext uri="{FF2B5EF4-FFF2-40B4-BE49-F238E27FC236}">
                <a16:creationId xmlns:a16="http://schemas.microsoft.com/office/drawing/2014/main" id="{A73A1D24-ACA8-4DED-E82B-A89A69F971B6}"/>
              </a:ext>
            </a:extLst>
          </p:cNvPr>
          <p:cNvSpPr txBox="1"/>
          <p:nvPr/>
        </p:nvSpPr>
        <p:spPr>
          <a:xfrm>
            <a:off x="4928949" y="3452098"/>
            <a:ext cx="1730360" cy="830997"/>
          </a:xfrm>
          <a:prstGeom prst="rect">
            <a:avLst/>
          </a:prstGeom>
          <a:noFill/>
        </p:spPr>
        <p:txBody>
          <a:bodyPr wrap="square">
            <a:spAutoFit/>
          </a:bodyPr>
          <a:lstStyle/>
          <a:p>
            <a:pPr algn="ctr"/>
            <a:r>
              <a:rPr lang="en-US" sz="1200">
                <a:solidFill>
                  <a:srgbClr val="8E723A"/>
                </a:solidFill>
              </a:rPr>
              <a:t>Work with </a:t>
            </a:r>
            <a:r>
              <a:rPr lang="en-US" sz="1200"/>
              <a:t>your financial advisor to create a custom donor-advised fund.</a:t>
            </a:r>
          </a:p>
        </p:txBody>
      </p:sp>
      <p:sp>
        <p:nvSpPr>
          <p:cNvPr id="16" name="TextBox 15">
            <a:extLst>
              <a:ext uri="{FF2B5EF4-FFF2-40B4-BE49-F238E27FC236}">
                <a16:creationId xmlns:a16="http://schemas.microsoft.com/office/drawing/2014/main" id="{017BE529-1CF1-FDA3-0CD9-B1C8EE3771BB}"/>
              </a:ext>
            </a:extLst>
          </p:cNvPr>
          <p:cNvSpPr txBox="1"/>
          <p:nvPr/>
        </p:nvSpPr>
        <p:spPr>
          <a:xfrm>
            <a:off x="6994722" y="2796243"/>
            <a:ext cx="1479493" cy="461665"/>
          </a:xfrm>
          <a:prstGeom prst="rect">
            <a:avLst/>
          </a:prstGeom>
          <a:noFill/>
        </p:spPr>
        <p:txBody>
          <a:bodyPr wrap="square">
            <a:spAutoFit/>
          </a:bodyPr>
          <a:lstStyle/>
          <a:p>
            <a:pPr indent="-180975" algn="ctr"/>
            <a:r>
              <a:rPr lang="en-US" sz="1200" b="0">
                <a:solidFill>
                  <a:srgbClr val="8E723A"/>
                </a:solidFill>
              </a:rPr>
              <a:t>Take advantage </a:t>
            </a:r>
            <a:r>
              <a:rPr lang="en-US" sz="1200" b="0"/>
              <a:t>of the tax efficiencies.</a:t>
            </a:r>
          </a:p>
        </p:txBody>
      </p:sp>
      <p:sp>
        <p:nvSpPr>
          <p:cNvPr id="18" name="TextBox 17">
            <a:extLst>
              <a:ext uri="{FF2B5EF4-FFF2-40B4-BE49-F238E27FC236}">
                <a16:creationId xmlns:a16="http://schemas.microsoft.com/office/drawing/2014/main" id="{EE103BC1-ECC9-0897-32FB-DB4EAAEF7376}"/>
              </a:ext>
            </a:extLst>
          </p:cNvPr>
          <p:cNvSpPr txBox="1"/>
          <p:nvPr/>
        </p:nvSpPr>
        <p:spPr>
          <a:xfrm>
            <a:off x="8616119" y="3889474"/>
            <a:ext cx="1261818" cy="461665"/>
          </a:xfrm>
          <a:prstGeom prst="rect">
            <a:avLst/>
          </a:prstGeom>
          <a:noFill/>
        </p:spPr>
        <p:txBody>
          <a:bodyPr wrap="square">
            <a:spAutoFit/>
          </a:bodyPr>
          <a:lstStyle/>
          <a:p>
            <a:pPr indent="-180975" algn="ctr"/>
            <a:r>
              <a:rPr lang="en-US" sz="1200" b="0">
                <a:solidFill>
                  <a:srgbClr val="8E723A"/>
                </a:solidFill>
              </a:rPr>
              <a:t>Give</a:t>
            </a:r>
            <a:r>
              <a:rPr lang="en-US" sz="1200" b="0"/>
              <a:t> as planned.</a:t>
            </a:r>
          </a:p>
        </p:txBody>
      </p:sp>
      <p:sp>
        <p:nvSpPr>
          <p:cNvPr id="20" name="TextBox 19">
            <a:extLst>
              <a:ext uri="{FF2B5EF4-FFF2-40B4-BE49-F238E27FC236}">
                <a16:creationId xmlns:a16="http://schemas.microsoft.com/office/drawing/2014/main" id="{CA8A24D3-70DE-E3D2-AC56-3B900D0BC187}"/>
              </a:ext>
            </a:extLst>
          </p:cNvPr>
          <p:cNvSpPr txBox="1"/>
          <p:nvPr/>
        </p:nvSpPr>
        <p:spPr>
          <a:xfrm>
            <a:off x="10295218" y="2865764"/>
            <a:ext cx="1479499" cy="461665"/>
          </a:xfrm>
          <a:prstGeom prst="rect">
            <a:avLst/>
          </a:prstGeom>
          <a:noFill/>
        </p:spPr>
        <p:txBody>
          <a:bodyPr wrap="square">
            <a:spAutoFit/>
          </a:bodyPr>
          <a:lstStyle/>
          <a:p>
            <a:pPr indent="-180975" algn="ctr"/>
            <a:r>
              <a:rPr lang="en-US" sz="1200" b="0">
                <a:solidFill>
                  <a:srgbClr val="8E723A"/>
                </a:solidFill>
              </a:rPr>
              <a:t>Celebrate</a:t>
            </a:r>
            <a:r>
              <a:rPr lang="en-US" sz="1200" b="0"/>
              <a:t> every time you give.</a:t>
            </a:r>
          </a:p>
        </p:txBody>
      </p:sp>
      <p:pic>
        <p:nvPicPr>
          <p:cNvPr id="7" name="Picture 6" descr="Icon&#10;&#10;Description automatically generated">
            <a:extLst>
              <a:ext uri="{FF2B5EF4-FFF2-40B4-BE49-F238E27FC236}">
                <a16:creationId xmlns:a16="http://schemas.microsoft.com/office/drawing/2014/main" id="{A826C8B7-EFAF-52D3-9114-7B1223966999}"/>
              </a:ext>
            </a:extLst>
          </p:cNvPr>
          <p:cNvPicPr>
            <a:picLocks noChangeAspect="1"/>
          </p:cNvPicPr>
          <p:nvPr/>
        </p:nvPicPr>
        <p:blipFill>
          <a:blip r:embed="rId3"/>
          <a:stretch>
            <a:fillRect/>
          </a:stretch>
        </p:blipFill>
        <p:spPr>
          <a:xfrm>
            <a:off x="-1466835" y="1056428"/>
            <a:ext cx="4589330" cy="4866788"/>
          </a:xfrm>
          <a:prstGeom prst="rect">
            <a:avLst/>
          </a:prstGeom>
        </p:spPr>
      </p:pic>
      <p:sp>
        <p:nvSpPr>
          <p:cNvPr id="3" name="Date Placeholder 2">
            <a:extLst>
              <a:ext uri="{FF2B5EF4-FFF2-40B4-BE49-F238E27FC236}">
                <a16:creationId xmlns:a16="http://schemas.microsoft.com/office/drawing/2014/main" id="{7E5C6F82-5049-C047-AD96-20ECE9B98290}"/>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934693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ED34A438-2E1D-EF48-8486-E4D67ED36A9A}"/>
              </a:ext>
            </a:extLst>
          </p:cNvPr>
          <p:cNvSpPr txBox="1">
            <a:spLocks/>
          </p:cNvSpPr>
          <p:nvPr/>
        </p:nvSpPr>
        <p:spPr>
          <a:xfrm>
            <a:off x="421022" y="2790542"/>
            <a:ext cx="4994258" cy="1600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 Light" panose="020B04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 Light" panose="020B04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Light" panose="020B04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Ligh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600">
              <a:latin typeface="Arial" panose="020B0604020202020204" pitchFamily="34" charset="0"/>
            </a:endParaRPr>
          </a:p>
        </p:txBody>
      </p:sp>
      <p:sp>
        <p:nvSpPr>
          <p:cNvPr id="13" name="Title 12">
            <a:extLst>
              <a:ext uri="{FF2B5EF4-FFF2-40B4-BE49-F238E27FC236}">
                <a16:creationId xmlns:a16="http://schemas.microsoft.com/office/drawing/2014/main" id="{4DC7C879-B6FC-4A90-A44B-94F06C4931C5}"/>
              </a:ext>
            </a:extLst>
          </p:cNvPr>
          <p:cNvSpPr>
            <a:spLocks noGrp="1"/>
          </p:cNvSpPr>
          <p:nvPr>
            <p:ph type="title"/>
          </p:nvPr>
        </p:nvSpPr>
        <p:spPr/>
        <p:txBody>
          <a:bodyPr/>
          <a:lstStyle/>
          <a:p>
            <a:r>
              <a:rPr lang="en-US"/>
              <a:t>For more information, please contact</a:t>
            </a:r>
            <a:endParaRPr lang="en-GB"/>
          </a:p>
        </p:txBody>
      </p:sp>
      <p:sp>
        <p:nvSpPr>
          <p:cNvPr id="6" name="Text Placeholder 5">
            <a:extLst>
              <a:ext uri="{FF2B5EF4-FFF2-40B4-BE49-F238E27FC236}">
                <a16:creationId xmlns:a16="http://schemas.microsoft.com/office/drawing/2014/main" id="{AF200364-8606-4CD3-9EE9-CCFADB93A5D0}"/>
              </a:ext>
            </a:extLst>
          </p:cNvPr>
          <p:cNvSpPr>
            <a:spLocks noGrp="1"/>
          </p:cNvSpPr>
          <p:nvPr>
            <p:ph type="body" sz="quarter" idx="13"/>
          </p:nvPr>
        </p:nvSpPr>
        <p:spPr>
          <a:xfrm>
            <a:off x="510363" y="2020855"/>
            <a:ext cx="2903537" cy="1244599"/>
          </a:xfrm>
        </p:spPr>
        <p:txBody>
          <a:bodyPr/>
          <a:lstStyle/>
          <a:p>
            <a:r>
              <a:rPr lang="en-US"/>
              <a:t>Firstname Lastname</a:t>
            </a:r>
          </a:p>
          <a:p>
            <a:pPr lvl="1"/>
            <a:r>
              <a:rPr lang="en-US"/>
              <a:t>Title</a:t>
            </a:r>
            <a:br>
              <a:rPr lang="en-US"/>
            </a:br>
            <a:r>
              <a:rPr lang="en-US"/>
              <a:t>Professional Designations</a:t>
            </a:r>
            <a:br>
              <a:rPr lang="en-US"/>
            </a:br>
            <a:r>
              <a:rPr lang="en-US"/>
              <a:t>email@thrivent.com</a:t>
            </a:r>
          </a:p>
          <a:p>
            <a:endParaRPr lang="en-GB"/>
          </a:p>
        </p:txBody>
      </p:sp>
      <p:sp>
        <p:nvSpPr>
          <p:cNvPr id="7" name="Text Placeholder 6">
            <a:extLst>
              <a:ext uri="{FF2B5EF4-FFF2-40B4-BE49-F238E27FC236}">
                <a16:creationId xmlns:a16="http://schemas.microsoft.com/office/drawing/2014/main" id="{912537A3-7924-4890-8C4C-13101119F065}"/>
              </a:ext>
            </a:extLst>
          </p:cNvPr>
          <p:cNvSpPr>
            <a:spLocks noGrp="1"/>
          </p:cNvSpPr>
          <p:nvPr>
            <p:ph type="body" sz="quarter" idx="14"/>
          </p:nvPr>
        </p:nvSpPr>
        <p:spPr>
          <a:xfrm>
            <a:off x="492654" y="3528119"/>
            <a:ext cx="2903538" cy="1452562"/>
          </a:xfrm>
        </p:spPr>
        <p:txBody>
          <a:bodyPr/>
          <a:lstStyle/>
          <a:p>
            <a:r>
              <a:rPr lang="en-US"/>
              <a:t>Firstname Lastname</a:t>
            </a:r>
          </a:p>
          <a:p>
            <a:pPr lvl="1"/>
            <a:r>
              <a:rPr lang="en-US"/>
              <a:t>Title</a:t>
            </a:r>
            <a:br>
              <a:rPr lang="en-US"/>
            </a:br>
            <a:r>
              <a:rPr lang="en-US"/>
              <a:t>Professional Designations</a:t>
            </a:r>
            <a:br>
              <a:rPr lang="en-US"/>
            </a:br>
            <a:r>
              <a:rPr lang="en-US"/>
              <a:t>email@thrivent.com</a:t>
            </a:r>
          </a:p>
          <a:p>
            <a:endParaRPr lang="en-GB"/>
          </a:p>
        </p:txBody>
      </p:sp>
      <p:sp>
        <p:nvSpPr>
          <p:cNvPr id="3" name="Date Placeholder 2">
            <a:extLst>
              <a:ext uri="{FF2B5EF4-FFF2-40B4-BE49-F238E27FC236}">
                <a16:creationId xmlns:a16="http://schemas.microsoft.com/office/drawing/2014/main" id="{3C987512-7CD0-78A7-3911-9A0CC57DD3E8}"/>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pic>
        <p:nvPicPr>
          <p:cNvPr id="8" name="Picture 7" descr="Logo&#10;&#10;Description automatically generated with medium confidence">
            <a:extLst>
              <a:ext uri="{FF2B5EF4-FFF2-40B4-BE49-F238E27FC236}">
                <a16:creationId xmlns:a16="http://schemas.microsoft.com/office/drawing/2014/main" id="{6552DD00-E171-42C5-99EC-DBEF5386922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954898" y="0"/>
            <a:ext cx="6859984" cy="6858000"/>
          </a:xfrm>
          <a:prstGeom prst="rect">
            <a:avLst/>
          </a:prstGeom>
        </p:spPr>
      </p:pic>
      <p:sp>
        <p:nvSpPr>
          <p:cNvPr id="2" name="TextBox 1">
            <a:extLst>
              <a:ext uri="{FF2B5EF4-FFF2-40B4-BE49-F238E27FC236}">
                <a16:creationId xmlns:a16="http://schemas.microsoft.com/office/drawing/2014/main" id="{D1E06776-A7D3-448E-4CB0-1800F13A3D67}"/>
              </a:ext>
            </a:extLst>
          </p:cNvPr>
          <p:cNvSpPr txBox="1"/>
          <p:nvPr/>
        </p:nvSpPr>
        <p:spPr>
          <a:xfrm>
            <a:off x="408411" y="5507055"/>
            <a:ext cx="5814886" cy="646331"/>
          </a:xfrm>
          <a:prstGeom prst="rect">
            <a:avLst/>
          </a:prstGeom>
          <a:noFill/>
        </p:spPr>
        <p:txBody>
          <a:bodyPr wrap="square" rtlCol="0">
            <a:spAutoFit/>
          </a:bodyPr>
          <a:lstStyle/>
          <a:p>
            <a:r>
              <a:rPr lang="en-US" sz="900">
                <a:effectLst/>
              </a:rPr>
              <a:t>Certified Financial Planner Board of Standards, Inc. (CFP Board) owns the CFP® certification mark, the CERTIFIED FINANCIAL PLANNER™ certification mark, and the CFP® certification mark (with plaque design) logo in the United States, which it authorizes use of by individuals who successfully complete CFP Board’s initial and ongoing certification requirements.</a:t>
            </a:r>
          </a:p>
        </p:txBody>
      </p:sp>
    </p:spTree>
    <p:extLst>
      <p:ext uri="{BB962C8B-B14F-4D97-AF65-F5344CB8AC3E}">
        <p14:creationId xmlns:p14="http://schemas.microsoft.com/office/powerpoint/2010/main" val="15209423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230B06-9B8C-C4D6-BA4D-15AB323C03F4}"/>
              </a:ext>
            </a:extLst>
          </p:cNvPr>
          <p:cNvSpPr>
            <a:spLocks noGrp="1"/>
          </p:cNvSpPr>
          <p:nvPr>
            <p:ph type="dt" sz="half" idx="2"/>
          </p:nvPr>
        </p:nvSpPr>
        <p:spPr/>
        <p:txBody>
          <a:bodyPr/>
          <a:lstStyle/>
          <a:p>
            <a:r>
              <a:rPr lang="en-US"/>
              <a:t>© 2024 Thrivent Charitable Impact &amp; Investing® | All rights reserved. Do not distribute without authorization.</a:t>
            </a:r>
          </a:p>
        </p:txBody>
      </p:sp>
      <p:sp>
        <p:nvSpPr>
          <p:cNvPr id="7" name="Title 4">
            <a:extLst>
              <a:ext uri="{FF2B5EF4-FFF2-40B4-BE49-F238E27FC236}">
                <a16:creationId xmlns:a16="http://schemas.microsoft.com/office/drawing/2014/main" id="{D933CCD4-74B1-436D-0904-1B128C2639D1}"/>
              </a:ext>
            </a:extLst>
          </p:cNvPr>
          <p:cNvSpPr>
            <a:spLocks noGrp="1"/>
          </p:cNvSpPr>
          <p:nvPr>
            <p:ph type="title"/>
          </p:nvPr>
        </p:nvSpPr>
        <p:spPr>
          <a:xfrm>
            <a:off x="510363" y="418290"/>
            <a:ext cx="11171274" cy="846948"/>
          </a:xfrm>
        </p:spPr>
        <p:txBody>
          <a:bodyPr/>
          <a:lstStyle/>
          <a:p>
            <a:r>
              <a:rPr lang="en-US"/>
              <a:t>About Thrivent Charitable Impact &amp; Investing</a:t>
            </a:r>
            <a:endParaRPr lang="en-US" baseline="30000"/>
          </a:p>
        </p:txBody>
      </p:sp>
      <p:sp>
        <p:nvSpPr>
          <p:cNvPr id="8" name="TextBox 7">
            <a:extLst>
              <a:ext uri="{FF2B5EF4-FFF2-40B4-BE49-F238E27FC236}">
                <a16:creationId xmlns:a16="http://schemas.microsoft.com/office/drawing/2014/main" id="{A1650A6D-16AB-003B-16DB-5753DBD9B19B}"/>
              </a:ext>
            </a:extLst>
          </p:cNvPr>
          <p:cNvSpPr txBox="1"/>
          <p:nvPr/>
        </p:nvSpPr>
        <p:spPr>
          <a:xfrm>
            <a:off x="510361" y="1617786"/>
            <a:ext cx="10616887" cy="3425233"/>
          </a:xfrm>
          <a:prstGeom prst="rect">
            <a:avLst/>
          </a:prstGeom>
          <a:noFill/>
        </p:spPr>
        <p:txBody>
          <a:bodyPr wrap="square" rtlCol="0">
            <a:spAutoFit/>
          </a:bodyPr>
          <a:lstStyle/>
          <a:p>
            <a:pPr>
              <a:lnSpc>
                <a:spcPct val="114000"/>
              </a:lnSpc>
            </a:pPr>
            <a:r>
              <a:rPr lang="en-US" sz="2400"/>
              <a:t>Thrivent Charitable Impact &amp; Investing</a:t>
            </a:r>
            <a:r>
              <a:rPr lang="en-US" sz="2400" baseline="30000"/>
              <a:t>®</a:t>
            </a:r>
            <a:r>
              <a:rPr lang="en-US" sz="2400"/>
              <a:t> brings hope to the world by empowering people to create the change that matters most to them. We open the joy of generosity to all by making it easy for anyone to give to the causes they cherish. We take a holistic, personalized approach to help our donors create strategic charitable plans, illuminating new paths to personalized impact through visionary models, tailored service and deep expertise. Ignited by our faith, we are passionate about creating positive impact and inspiring lasting change in our communities.</a:t>
            </a:r>
          </a:p>
        </p:txBody>
      </p:sp>
    </p:spTree>
    <p:extLst>
      <p:ext uri="{BB962C8B-B14F-4D97-AF65-F5344CB8AC3E}">
        <p14:creationId xmlns:p14="http://schemas.microsoft.com/office/powerpoint/2010/main" val="76694170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FBB1853-7DA5-410A-BC26-0127F45F8911}"/>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394CE73F-A74F-4C89-90FA-01E8E75B0271}"/>
              </a:ext>
            </a:extLst>
          </p:cNvPr>
          <p:cNvSpPr>
            <a:spLocks noGrp="1"/>
          </p:cNvSpPr>
          <p:nvPr>
            <p:ph type="ctrTitle"/>
          </p:nvPr>
        </p:nvSpPr>
        <p:spPr/>
        <p:txBody>
          <a:bodyPr/>
          <a:lstStyle/>
          <a:p>
            <a:r>
              <a:rPr lang="en-US"/>
              <a:t>Thank you</a:t>
            </a:r>
            <a:endParaRPr lang="en-GB"/>
          </a:p>
        </p:txBody>
      </p:sp>
      <p:sp>
        <p:nvSpPr>
          <p:cNvPr id="4" name="Date Placeholder 3">
            <a:extLst>
              <a:ext uri="{FF2B5EF4-FFF2-40B4-BE49-F238E27FC236}">
                <a16:creationId xmlns:a16="http://schemas.microsoft.com/office/drawing/2014/main" id="{DD045C2F-BB01-E404-E261-0EAC6C88188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6349194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0D087D-5B4A-13C3-FF93-F2BCD75F6D76}"/>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109450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CF694-B7B2-4904-96B4-BD86C1D4E895}"/>
              </a:ext>
            </a:extLst>
          </p:cNvPr>
          <p:cNvSpPr>
            <a:spLocks noGrp="1"/>
          </p:cNvSpPr>
          <p:nvPr>
            <p:ph type="title"/>
          </p:nvPr>
        </p:nvSpPr>
        <p:spPr/>
        <p:txBody>
          <a:bodyPr/>
          <a:lstStyle/>
          <a:p>
            <a:r>
              <a:rPr lang="en-US"/>
              <a:t>Expressing your generosity</a:t>
            </a:r>
          </a:p>
        </p:txBody>
      </p:sp>
      <p:sp>
        <p:nvSpPr>
          <p:cNvPr id="3" name="Date Placeholder 2">
            <a:extLst>
              <a:ext uri="{FF2B5EF4-FFF2-40B4-BE49-F238E27FC236}">
                <a16:creationId xmlns:a16="http://schemas.microsoft.com/office/drawing/2014/main" id="{EA334D58-7C0C-0F11-8CFC-0FAFBF954AE2}"/>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pic>
        <p:nvPicPr>
          <p:cNvPr id="8" name="Picture 7" descr="Icon&#10;&#10;Description automatically generated with medium confidence">
            <a:extLst>
              <a:ext uri="{FF2B5EF4-FFF2-40B4-BE49-F238E27FC236}">
                <a16:creationId xmlns:a16="http://schemas.microsoft.com/office/drawing/2014/main" id="{49A0F460-3B35-668B-0CE2-DAB5979C6DB3}"/>
              </a:ext>
            </a:extLst>
          </p:cNvPr>
          <p:cNvPicPr>
            <a:picLocks noChangeAspect="1"/>
          </p:cNvPicPr>
          <p:nvPr/>
        </p:nvPicPr>
        <p:blipFill>
          <a:blip r:embed="rId3"/>
          <a:stretch>
            <a:fillRect/>
          </a:stretch>
        </p:blipFill>
        <p:spPr>
          <a:xfrm>
            <a:off x="7758423" y="809297"/>
            <a:ext cx="5132676" cy="6858000"/>
          </a:xfrm>
          <a:prstGeom prst="rect">
            <a:avLst/>
          </a:prstGeom>
        </p:spPr>
      </p:pic>
    </p:spTree>
    <p:extLst>
      <p:ext uri="{BB962C8B-B14F-4D97-AF65-F5344CB8AC3E}">
        <p14:creationId xmlns:p14="http://schemas.microsoft.com/office/powerpoint/2010/main" val="23114483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B15E5-427A-0E47-BF9D-8B2083165C2E}"/>
              </a:ext>
            </a:extLst>
          </p:cNvPr>
          <p:cNvSpPr>
            <a:spLocks noGrp="1"/>
          </p:cNvSpPr>
          <p:nvPr>
            <p:ph type="title"/>
          </p:nvPr>
        </p:nvSpPr>
        <p:spPr/>
        <p:txBody>
          <a:bodyPr/>
          <a:lstStyle/>
          <a:p>
            <a:r>
              <a:rPr lang="en-US"/>
              <a:t>Expressing your generosity</a:t>
            </a:r>
          </a:p>
        </p:txBody>
      </p:sp>
      <p:sp>
        <p:nvSpPr>
          <p:cNvPr id="3" name="Date Placeholder 2">
            <a:extLst>
              <a:ext uri="{FF2B5EF4-FFF2-40B4-BE49-F238E27FC236}">
                <a16:creationId xmlns:a16="http://schemas.microsoft.com/office/drawing/2014/main" id="{A4B77979-AB12-0814-664E-4B8720B76765}"/>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a:p>
        </p:txBody>
      </p:sp>
      <p:cxnSp>
        <p:nvCxnSpPr>
          <p:cNvPr id="7" name="Straight Connector 6">
            <a:extLst>
              <a:ext uri="{FF2B5EF4-FFF2-40B4-BE49-F238E27FC236}">
                <a16:creationId xmlns:a16="http://schemas.microsoft.com/office/drawing/2014/main" id="{0B5F2F14-A971-87A8-D67C-D5B83F3277D0}"/>
              </a:ext>
            </a:extLst>
          </p:cNvPr>
          <p:cNvCxnSpPr>
            <a:cxnSpLocks/>
          </p:cNvCxnSpPr>
          <p:nvPr/>
        </p:nvCxnSpPr>
        <p:spPr>
          <a:xfrm>
            <a:off x="0" y="5445975"/>
            <a:ext cx="1219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A5F9B17C-829C-4F4B-E774-D9C33A9A951D}"/>
              </a:ext>
            </a:extLst>
          </p:cNvPr>
          <p:cNvGrpSpPr/>
          <p:nvPr/>
        </p:nvGrpSpPr>
        <p:grpSpPr>
          <a:xfrm>
            <a:off x="5337394" y="2781394"/>
            <a:ext cx="1589206" cy="2859389"/>
            <a:chOff x="4009791" y="2781394"/>
            <a:chExt cx="1589206" cy="2859389"/>
          </a:xfrm>
        </p:grpSpPr>
        <p:sp>
          <p:nvSpPr>
            <p:cNvPr id="22" name="Oval 21">
              <a:extLst>
                <a:ext uri="{FF2B5EF4-FFF2-40B4-BE49-F238E27FC236}">
                  <a16:creationId xmlns:a16="http://schemas.microsoft.com/office/drawing/2014/main" id="{9E7F2402-7A41-8C2D-59D7-FBA786A00F3E}"/>
                </a:ext>
              </a:extLst>
            </p:cNvPr>
            <p:cNvSpPr/>
            <p:nvPr/>
          </p:nvSpPr>
          <p:spPr>
            <a:xfrm>
              <a:off x="4613387"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2D3329C6-2132-B3BC-2553-6A208D790970}"/>
                </a:ext>
              </a:extLst>
            </p:cNvPr>
            <p:cNvCxnSpPr>
              <a:cxnSpLocks/>
            </p:cNvCxnSpPr>
            <p:nvPr/>
          </p:nvCxnSpPr>
          <p:spPr>
            <a:xfrm flipH="1" flipV="1">
              <a:off x="4812725" y="2781394"/>
              <a:ext cx="3658" cy="256032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Text Placeholder 26">
              <a:extLst>
                <a:ext uri="{FF2B5EF4-FFF2-40B4-BE49-F238E27FC236}">
                  <a16:creationId xmlns:a16="http://schemas.microsoft.com/office/drawing/2014/main" id="{75FDF796-1405-BC61-0F7D-49B049328383}"/>
                </a:ext>
              </a:extLst>
            </p:cNvPr>
            <p:cNvSpPr txBox="1">
              <a:spLocks/>
            </p:cNvSpPr>
            <p:nvPr/>
          </p:nvSpPr>
          <p:spPr>
            <a:xfrm>
              <a:off x="4009791" y="3249087"/>
              <a:ext cx="1589206" cy="660792"/>
            </a:xfrm>
            <a:prstGeom prst="rect">
              <a:avLst/>
            </a:prstGeom>
            <a:solidFill>
              <a:schemeClr val="bg2"/>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a:t>Intentional giving</a:t>
              </a:r>
            </a:p>
          </p:txBody>
        </p:sp>
      </p:grpSp>
      <p:grpSp>
        <p:nvGrpSpPr>
          <p:cNvPr id="8" name="Group 7">
            <a:extLst>
              <a:ext uri="{FF2B5EF4-FFF2-40B4-BE49-F238E27FC236}">
                <a16:creationId xmlns:a16="http://schemas.microsoft.com/office/drawing/2014/main" id="{E5D5D7C1-2F76-FE7C-773D-6D48F55D0C0F}"/>
              </a:ext>
            </a:extLst>
          </p:cNvPr>
          <p:cNvGrpSpPr/>
          <p:nvPr/>
        </p:nvGrpSpPr>
        <p:grpSpPr>
          <a:xfrm>
            <a:off x="2528226" y="2768472"/>
            <a:ext cx="1592864" cy="2872311"/>
            <a:chOff x="1358999" y="2768472"/>
            <a:chExt cx="1592864" cy="2872311"/>
          </a:xfrm>
        </p:grpSpPr>
        <p:sp>
          <p:nvSpPr>
            <p:cNvPr id="10" name="Oval 9">
              <a:extLst>
                <a:ext uri="{FF2B5EF4-FFF2-40B4-BE49-F238E27FC236}">
                  <a16:creationId xmlns:a16="http://schemas.microsoft.com/office/drawing/2014/main" id="{975C1C24-AF79-D0E5-F328-40E513385374}"/>
                </a:ext>
              </a:extLst>
            </p:cNvPr>
            <p:cNvSpPr/>
            <p:nvPr/>
          </p:nvSpPr>
          <p:spPr>
            <a:xfrm>
              <a:off x="1954264"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EBE2A67A-615C-2D3E-BD57-9D1C5B6CBB20}"/>
                </a:ext>
              </a:extLst>
            </p:cNvPr>
            <p:cNvCxnSpPr>
              <a:cxnSpLocks/>
            </p:cNvCxnSpPr>
            <p:nvPr/>
          </p:nvCxnSpPr>
          <p:spPr>
            <a:xfrm flipH="1" flipV="1">
              <a:off x="2153602" y="2768472"/>
              <a:ext cx="3658" cy="256032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 Placeholder 24">
              <a:extLst>
                <a:ext uri="{FF2B5EF4-FFF2-40B4-BE49-F238E27FC236}">
                  <a16:creationId xmlns:a16="http://schemas.microsoft.com/office/drawing/2014/main" id="{8F3192BC-39DC-FC94-7250-3EB02AB12EA5}"/>
                </a:ext>
              </a:extLst>
            </p:cNvPr>
            <p:cNvSpPr txBox="1">
              <a:spLocks/>
            </p:cNvSpPr>
            <p:nvPr/>
          </p:nvSpPr>
          <p:spPr>
            <a:xfrm>
              <a:off x="1358999" y="3249086"/>
              <a:ext cx="1592864" cy="660792"/>
            </a:xfrm>
            <a:prstGeom prst="rect">
              <a:avLst/>
            </a:prstGeom>
            <a:solidFill>
              <a:schemeClr val="bg2"/>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a:t>Spontaneous giving</a:t>
              </a:r>
            </a:p>
          </p:txBody>
        </p:sp>
      </p:grpSp>
      <p:grpSp>
        <p:nvGrpSpPr>
          <p:cNvPr id="26" name="Group 25">
            <a:extLst>
              <a:ext uri="{FF2B5EF4-FFF2-40B4-BE49-F238E27FC236}">
                <a16:creationId xmlns:a16="http://schemas.microsoft.com/office/drawing/2014/main" id="{FD4FD8C2-85C9-5965-B693-A317D702EC07}"/>
              </a:ext>
            </a:extLst>
          </p:cNvPr>
          <p:cNvGrpSpPr/>
          <p:nvPr/>
        </p:nvGrpSpPr>
        <p:grpSpPr>
          <a:xfrm>
            <a:off x="8163224" y="2781394"/>
            <a:ext cx="1260305" cy="2859389"/>
            <a:chOff x="6869615" y="2781394"/>
            <a:chExt cx="1260305" cy="2859389"/>
          </a:xfrm>
        </p:grpSpPr>
        <p:sp>
          <p:nvSpPr>
            <p:cNvPr id="28" name="Oval 27">
              <a:extLst>
                <a:ext uri="{FF2B5EF4-FFF2-40B4-BE49-F238E27FC236}">
                  <a16:creationId xmlns:a16="http://schemas.microsoft.com/office/drawing/2014/main" id="{FBB0BF2D-2AAC-C5A9-3655-53640199F50F}"/>
                </a:ext>
              </a:extLst>
            </p:cNvPr>
            <p:cNvSpPr/>
            <p:nvPr/>
          </p:nvSpPr>
          <p:spPr>
            <a:xfrm>
              <a:off x="7298600" y="5238448"/>
              <a:ext cx="402335" cy="4023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E14355C5-5948-1378-2ED1-FB20D5854666}"/>
                </a:ext>
              </a:extLst>
            </p:cNvPr>
            <p:cNvCxnSpPr>
              <a:cxnSpLocks/>
            </p:cNvCxnSpPr>
            <p:nvPr/>
          </p:nvCxnSpPr>
          <p:spPr>
            <a:xfrm flipH="1" flipV="1">
              <a:off x="7497938" y="2781394"/>
              <a:ext cx="3658" cy="256032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Text Placeholder 25">
              <a:extLst>
                <a:ext uri="{FF2B5EF4-FFF2-40B4-BE49-F238E27FC236}">
                  <a16:creationId xmlns:a16="http://schemas.microsoft.com/office/drawing/2014/main" id="{C2A917CB-0A50-5869-17D2-A7BB0A996A17}"/>
                </a:ext>
              </a:extLst>
            </p:cNvPr>
            <p:cNvSpPr txBox="1">
              <a:spLocks/>
            </p:cNvSpPr>
            <p:nvPr/>
          </p:nvSpPr>
          <p:spPr>
            <a:xfrm>
              <a:off x="6869615" y="3249086"/>
              <a:ext cx="1260305" cy="660793"/>
            </a:xfrm>
            <a:prstGeom prst="rect">
              <a:avLst/>
            </a:prstGeom>
            <a:solidFill>
              <a:schemeClr val="bg2"/>
            </a:solidFill>
          </p:spPr>
          <p:txBody>
            <a:bodyPr vert="horz" lIns="0" tIns="0" rIns="0" bIns="0" rtlCol="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GB" sz="1800" b="0"/>
                <a:t>Planned giving</a:t>
              </a:r>
            </a:p>
          </p:txBody>
        </p:sp>
      </p:grpSp>
      <p:pic>
        <p:nvPicPr>
          <p:cNvPr id="9" name="Picture 8" descr="Icon&#10;&#10;Description automatically generated">
            <a:extLst>
              <a:ext uri="{FF2B5EF4-FFF2-40B4-BE49-F238E27FC236}">
                <a16:creationId xmlns:a16="http://schemas.microsoft.com/office/drawing/2014/main" id="{8AAF8A2C-3194-4311-8891-F431EE3C82CC}"/>
              </a:ext>
            </a:extLst>
          </p:cNvPr>
          <p:cNvPicPr>
            <a:picLocks noChangeAspect="1"/>
          </p:cNvPicPr>
          <p:nvPr/>
        </p:nvPicPr>
        <p:blipFill>
          <a:blip r:embed="rId3"/>
          <a:stretch>
            <a:fillRect/>
          </a:stretch>
        </p:blipFill>
        <p:spPr>
          <a:xfrm>
            <a:off x="2865628" y="1803572"/>
            <a:ext cx="914402" cy="917450"/>
          </a:xfrm>
          <a:prstGeom prst="rect">
            <a:avLst/>
          </a:prstGeom>
        </p:spPr>
      </p:pic>
      <p:pic>
        <p:nvPicPr>
          <p:cNvPr id="14" name="Picture 13" descr="Icon&#10;&#10;Description automatically generated">
            <a:extLst>
              <a:ext uri="{FF2B5EF4-FFF2-40B4-BE49-F238E27FC236}">
                <a16:creationId xmlns:a16="http://schemas.microsoft.com/office/drawing/2014/main" id="{316A9A02-8172-433E-89CB-E5A8283ED46F}"/>
              </a:ext>
            </a:extLst>
          </p:cNvPr>
          <p:cNvPicPr>
            <a:picLocks noChangeAspect="1"/>
          </p:cNvPicPr>
          <p:nvPr/>
        </p:nvPicPr>
        <p:blipFill>
          <a:blip r:embed="rId4"/>
          <a:stretch>
            <a:fillRect/>
          </a:stretch>
        </p:blipFill>
        <p:spPr>
          <a:xfrm>
            <a:off x="8428592" y="1820781"/>
            <a:ext cx="914402" cy="917450"/>
          </a:xfrm>
          <a:prstGeom prst="rect">
            <a:avLst/>
          </a:prstGeom>
        </p:spPr>
      </p:pic>
      <p:pic>
        <p:nvPicPr>
          <p:cNvPr id="16" name="Picture 15" descr="Icon&#10;&#10;Description automatically generated">
            <a:extLst>
              <a:ext uri="{FF2B5EF4-FFF2-40B4-BE49-F238E27FC236}">
                <a16:creationId xmlns:a16="http://schemas.microsoft.com/office/drawing/2014/main" id="{63C47093-46AA-4C6A-BC84-DE73B8B844BE}"/>
              </a:ext>
            </a:extLst>
          </p:cNvPr>
          <p:cNvPicPr>
            <a:picLocks noChangeAspect="1"/>
          </p:cNvPicPr>
          <p:nvPr/>
        </p:nvPicPr>
        <p:blipFill>
          <a:blip r:embed="rId5"/>
          <a:stretch>
            <a:fillRect/>
          </a:stretch>
        </p:blipFill>
        <p:spPr>
          <a:xfrm>
            <a:off x="5683127" y="1863944"/>
            <a:ext cx="914402" cy="917450"/>
          </a:xfrm>
          <a:prstGeom prst="rect">
            <a:avLst/>
          </a:prstGeom>
        </p:spPr>
      </p:pic>
    </p:spTree>
    <p:extLst>
      <p:ext uri="{BB962C8B-B14F-4D97-AF65-F5344CB8AC3E}">
        <p14:creationId xmlns:p14="http://schemas.microsoft.com/office/powerpoint/2010/main" val="1395324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942A5344-6EAA-B2DE-FA71-FE92FEE35E3C}"/>
              </a:ext>
            </a:extLst>
          </p:cNvPr>
          <p:cNvSpPr/>
          <p:nvPr/>
        </p:nvSpPr>
        <p:spPr>
          <a:xfrm>
            <a:off x="1261241" y="1545630"/>
            <a:ext cx="10930759" cy="4655473"/>
          </a:xfrm>
          <a:prstGeom prst="roundRect">
            <a:avLst>
              <a:gd name="adj" fmla="val 231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B839C95-10A2-4343-A902-625E461AD32C}"/>
              </a:ext>
            </a:extLst>
          </p:cNvPr>
          <p:cNvSpPr>
            <a:spLocks noGrp="1"/>
          </p:cNvSpPr>
          <p:nvPr>
            <p:ph type="title"/>
          </p:nvPr>
        </p:nvSpPr>
        <p:spPr>
          <a:xfrm>
            <a:off x="510363" y="418290"/>
            <a:ext cx="6834817" cy="1065736"/>
          </a:xfrm>
        </p:spPr>
        <p:txBody>
          <a:bodyPr/>
          <a:lstStyle/>
          <a:p>
            <a:r>
              <a:rPr lang="en-US" dirty="0">
                <a:solidFill>
                  <a:schemeClr val="accent2"/>
                </a:solidFill>
              </a:rPr>
              <a:t>Poll: </a:t>
            </a:r>
            <a:r>
              <a:rPr lang="en-US" dirty="0"/>
              <a:t>Do you have a formalized, written charitable giving plan in place?</a:t>
            </a:r>
          </a:p>
        </p:txBody>
      </p:sp>
      <p:sp>
        <p:nvSpPr>
          <p:cNvPr id="3" name="Content Placeholder 2">
            <a:extLst>
              <a:ext uri="{FF2B5EF4-FFF2-40B4-BE49-F238E27FC236}">
                <a16:creationId xmlns:a16="http://schemas.microsoft.com/office/drawing/2014/main" id="{0355C538-8280-46F1-BA4F-64524528413E}"/>
              </a:ext>
            </a:extLst>
          </p:cNvPr>
          <p:cNvSpPr>
            <a:spLocks noGrp="1"/>
          </p:cNvSpPr>
          <p:nvPr>
            <p:ph idx="1"/>
          </p:nvPr>
        </p:nvSpPr>
        <p:spPr>
          <a:xfrm>
            <a:off x="2663723" y="3064069"/>
            <a:ext cx="1124263" cy="1493285"/>
          </a:xfrm>
        </p:spPr>
        <p:txBody>
          <a:bodyPr>
            <a:noAutofit/>
          </a:bodyPr>
          <a:lstStyle/>
          <a:p>
            <a:r>
              <a:rPr lang="en-US" sz="3200"/>
              <a:t>Yes</a:t>
            </a:r>
          </a:p>
          <a:p>
            <a:endParaRPr lang="en-US" sz="3200"/>
          </a:p>
          <a:p>
            <a:r>
              <a:rPr lang="en-US" sz="3200"/>
              <a:t>No</a:t>
            </a:r>
          </a:p>
        </p:txBody>
      </p:sp>
      <p:sp>
        <p:nvSpPr>
          <p:cNvPr id="7" name="Rectangle: Rounded Corners 6">
            <a:extLst>
              <a:ext uri="{FF2B5EF4-FFF2-40B4-BE49-F238E27FC236}">
                <a16:creationId xmlns:a16="http://schemas.microsoft.com/office/drawing/2014/main" id="{6AF88638-970E-CBB5-05C7-7FE8055032B3}"/>
              </a:ext>
            </a:extLst>
          </p:cNvPr>
          <p:cNvSpPr/>
          <p:nvPr/>
        </p:nvSpPr>
        <p:spPr>
          <a:xfrm>
            <a:off x="1779304" y="3034089"/>
            <a:ext cx="564627" cy="564627"/>
          </a:xfrm>
          <a:prstGeom prst="roundRect">
            <a:avLst>
              <a:gd name="adj" fmla="val 7052"/>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5DAECCF2-7CF8-F919-2865-8F85A2EC20E0}"/>
              </a:ext>
            </a:extLst>
          </p:cNvPr>
          <p:cNvSpPr/>
          <p:nvPr/>
        </p:nvSpPr>
        <p:spPr>
          <a:xfrm>
            <a:off x="1779303" y="3992727"/>
            <a:ext cx="564627" cy="564627"/>
          </a:xfrm>
          <a:prstGeom prst="roundRect">
            <a:avLst>
              <a:gd name="adj" fmla="val 7052"/>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 picture containing icon&#10;&#10;Description automatically generated">
            <a:extLst>
              <a:ext uri="{FF2B5EF4-FFF2-40B4-BE49-F238E27FC236}">
                <a16:creationId xmlns:a16="http://schemas.microsoft.com/office/drawing/2014/main" id="{93000636-84A9-81A2-AEF6-DD5C19577AAA}"/>
              </a:ext>
            </a:extLst>
          </p:cNvPr>
          <p:cNvPicPr>
            <a:picLocks noChangeAspect="1"/>
          </p:cNvPicPr>
          <p:nvPr/>
        </p:nvPicPr>
        <p:blipFill>
          <a:blip r:embed="rId3"/>
          <a:stretch>
            <a:fillRect/>
          </a:stretch>
        </p:blipFill>
        <p:spPr>
          <a:xfrm>
            <a:off x="6274642" y="-975828"/>
            <a:ext cx="6834817" cy="7833828"/>
          </a:xfrm>
          <a:prstGeom prst="rect">
            <a:avLst/>
          </a:prstGeom>
        </p:spPr>
      </p:pic>
      <p:sp>
        <p:nvSpPr>
          <p:cNvPr id="4" name="Date Placeholder 3">
            <a:extLst>
              <a:ext uri="{FF2B5EF4-FFF2-40B4-BE49-F238E27FC236}">
                <a16:creationId xmlns:a16="http://schemas.microsoft.com/office/drawing/2014/main" id="{2713DBAF-E9EA-572B-E102-4BB62AC4C518}"/>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431279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DAA5ED-6D73-4636-B4FC-C2C480C953CA}"/>
              </a:ext>
            </a:extLst>
          </p:cNvPr>
          <p:cNvSpPr>
            <a:spLocks noGrp="1"/>
          </p:cNvSpPr>
          <p:nvPr>
            <p:ph type="title"/>
          </p:nvPr>
        </p:nvSpPr>
        <p:spPr/>
        <p:txBody>
          <a:bodyPr/>
          <a:lstStyle/>
          <a:p>
            <a:r>
              <a:rPr lang="en-US"/>
              <a:t>Charitable funds</a:t>
            </a:r>
          </a:p>
        </p:txBody>
      </p:sp>
      <p:sp>
        <p:nvSpPr>
          <p:cNvPr id="7" name="Text Placeholder 6">
            <a:extLst>
              <a:ext uri="{FF2B5EF4-FFF2-40B4-BE49-F238E27FC236}">
                <a16:creationId xmlns:a16="http://schemas.microsoft.com/office/drawing/2014/main" id="{8FED09BB-9D51-5193-D365-A483E71FADBE}"/>
              </a:ext>
            </a:extLst>
          </p:cNvPr>
          <p:cNvSpPr>
            <a:spLocks noGrp="1"/>
          </p:cNvSpPr>
          <p:nvPr>
            <p:ph type="body" idx="1"/>
          </p:nvPr>
        </p:nvSpPr>
        <p:spPr/>
        <p:txBody>
          <a:bodyPr/>
          <a:lstStyle/>
          <a:p>
            <a:endParaRPr lang="en-US"/>
          </a:p>
        </p:txBody>
      </p:sp>
      <p:sp>
        <p:nvSpPr>
          <p:cNvPr id="3" name="Date Placeholder 2">
            <a:extLst>
              <a:ext uri="{FF2B5EF4-FFF2-40B4-BE49-F238E27FC236}">
                <a16:creationId xmlns:a16="http://schemas.microsoft.com/office/drawing/2014/main" id="{61D38D22-1F12-0FF7-0555-26ECE3E7675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pic>
        <p:nvPicPr>
          <p:cNvPr id="5" name="Picture 4" descr="Logo, icon&#10;&#10;Description automatically generated">
            <a:extLst>
              <a:ext uri="{FF2B5EF4-FFF2-40B4-BE49-F238E27FC236}">
                <a16:creationId xmlns:a16="http://schemas.microsoft.com/office/drawing/2014/main" id="{8346E25D-9B62-8597-8E19-BC82570C12EE}"/>
              </a:ext>
            </a:extLst>
          </p:cNvPr>
          <p:cNvPicPr>
            <a:picLocks noChangeAspect="1"/>
          </p:cNvPicPr>
          <p:nvPr/>
        </p:nvPicPr>
        <p:blipFill>
          <a:blip r:embed="rId3"/>
          <a:stretch>
            <a:fillRect/>
          </a:stretch>
        </p:blipFill>
        <p:spPr>
          <a:xfrm>
            <a:off x="6287578" y="-212370"/>
            <a:ext cx="7564351" cy="8021669"/>
          </a:xfrm>
          <a:prstGeom prst="rect">
            <a:avLst/>
          </a:prstGeom>
        </p:spPr>
      </p:pic>
    </p:spTree>
    <p:extLst>
      <p:ext uri="{BB962C8B-B14F-4D97-AF65-F5344CB8AC3E}">
        <p14:creationId xmlns:p14="http://schemas.microsoft.com/office/powerpoint/2010/main" val="3827464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423D43D2-AB4A-4825-7AD6-615C8CCA128B}"/>
              </a:ext>
            </a:extLst>
          </p:cNvPr>
          <p:cNvSpPr/>
          <p:nvPr/>
        </p:nvSpPr>
        <p:spPr>
          <a:xfrm>
            <a:off x="4347197" y="1460665"/>
            <a:ext cx="3607733" cy="45470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04CE9F7F-9689-A1B4-A327-2EDEF1237014}"/>
              </a:ext>
            </a:extLst>
          </p:cNvPr>
          <p:cNvSpPr/>
          <p:nvPr/>
        </p:nvSpPr>
        <p:spPr>
          <a:xfrm>
            <a:off x="8101344" y="1460665"/>
            <a:ext cx="3607733" cy="45470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7470E58-EA6F-F36D-E18A-A7CC29819286}"/>
              </a:ext>
            </a:extLst>
          </p:cNvPr>
          <p:cNvSpPr/>
          <p:nvPr/>
        </p:nvSpPr>
        <p:spPr>
          <a:xfrm>
            <a:off x="605640" y="1460665"/>
            <a:ext cx="3607733" cy="454704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05428C69-FD78-87C9-3A8E-3B4D3D2822AE}"/>
              </a:ext>
            </a:extLst>
          </p:cNvPr>
          <p:cNvSpPr txBox="1"/>
          <p:nvPr/>
        </p:nvSpPr>
        <p:spPr>
          <a:xfrm>
            <a:off x="8647591" y="3254786"/>
            <a:ext cx="2510353" cy="677108"/>
          </a:xfrm>
          <a:prstGeom prst="rect">
            <a:avLst/>
          </a:prstGeom>
          <a:noFill/>
        </p:spPr>
        <p:txBody>
          <a:bodyPr wrap="square" rtlCol="0">
            <a:spAutoFit/>
          </a:bodyPr>
          <a:lstStyle/>
          <a:p>
            <a:pPr algn="ctr"/>
            <a:r>
              <a:rPr lang="en-US" sz="2400" b="1">
                <a:solidFill>
                  <a:schemeClr val="accent2"/>
                </a:solidFill>
              </a:rPr>
              <a:t>Grant</a:t>
            </a:r>
          </a:p>
          <a:p>
            <a:pPr algn="ctr"/>
            <a:r>
              <a:rPr lang="en-US" sz="1400"/>
              <a:t>Distributions</a:t>
            </a:r>
          </a:p>
        </p:txBody>
      </p:sp>
      <p:sp>
        <p:nvSpPr>
          <p:cNvPr id="24" name="TextBox 23">
            <a:extLst>
              <a:ext uri="{FF2B5EF4-FFF2-40B4-BE49-F238E27FC236}">
                <a16:creationId xmlns:a16="http://schemas.microsoft.com/office/drawing/2014/main" id="{A70EABB9-FC2D-0C78-B493-BDC890B25ECF}"/>
              </a:ext>
            </a:extLst>
          </p:cNvPr>
          <p:cNvSpPr txBox="1"/>
          <p:nvPr/>
        </p:nvSpPr>
        <p:spPr>
          <a:xfrm>
            <a:off x="545985" y="3254786"/>
            <a:ext cx="3755407" cy="677108"/>
          </a:xfrm>
          <a:prstGeom prst="rect">
            <a:avLst/>
          </a:prstGeom>
          <a:noFill/>
        </p:spPr>
        <p:txBody>
          <a:bodyPr wrap="square" rtlCol="0">
            <a:spAutoFit/>
          </a:bodyPr>
          <a:lstStyle/>
          <a:p>
            <a:pPr algn="ctr"/>
            <a:r>
              <a:rPr lang="en-US" sz="2400" b="1">
                <a:solidFill>
                  <a:schemeClr val="accent2"/>
                </a:solidFill>
              </a:rPr>
              <a:t>Give</a:t>
            </a:r>
          </a:p>
          <a:p>
            <a:pPr algn="ctr"/>
            <a:r>
              <a:rPr lang="en-US" sz="1400">
                <a:solidFill>
                  <a:srgbClr val="000000"/>
                </a:solidFill>
              </a:rPr>
              <a:t>Give Now. Give Later. Give &amp; Receive™.</a:t>
            </a:r>
          </a:p>
        </p:txBody>
      </p:sp>
      <p:pic>
        <p:nvPicPr>
          <p:cNvPr id="25" name="Picture 24" descr="Icon&#10;&#10;Description automatically generated">
            <a:extLst>
              <a:ext uri="{FF2B5EF4-FFF2-40B4-BE49-F238E27FC236}">
                <a16:creationId xmlns:a16="http://schemas.microsoft.com/office/drawing/2014/main" id="{6AA089E9-C300-AC7E-7D8A-CFD48731DACC}"/>
              </a:ext>
            </a:extLst>
          </p:cNvPr>
          <p:cNvPicPr>
            <a:picLocks noChangeAspect="1"/>
          </p:cNvPicPr>
          <p:nvPr/>
        </p:nvPicPr>
        <p:blipFill>
          <a:blip r:embed="rId3"/>
          <a:stretch>
            <a:fillRect/>
          </a:stretch>
        </p:blipFill>
        <p:spPr>
          <a:xfrm>
            <a:off x="1809806" y="1951034"/>
            <a:ext cx="1227764" cy="1231857"/>
          </a:xfrm>
          <a:prstGeom prst="rect">
            <a:avLst/>
          </a:prstGeom>
        </p:spPr>
      </p:pic>
      <p:sp>
        <p:nvSpPr>
          <p:cNvPr id="26" name="Text Placeholder 6">
            <a:extLst>
              <a:ext uri="{FF2B5EF4-FFF2-40B4-BE49-F238E27FC236}">
                <a16:creationId xmlns:a16="http://schemas.microsoft.com/office/drawing/2014/main" id="{7FC77EC6-3FA9-5FA2-7F8C-994B7CA0684E}"/>
              </a:ext>
            </a:extLst>
          </p:cNvPr>
          <p:cNvSpPr txBox="1">
            <a:spLocks/>
          </p:cNvSpPr>
          <p:nvPr/>
        </p:nvSpPr>
        <p:spPr>
          <a:xfrm>
            <a:off x="8276485" y="4338395"/>
            <a:ext cx="3258257" cy="1492251"/>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altLang="en-US" sz="2000" b="0"/>
              <a:t>Distribute to support organizations and causes closest to your heart.</a:t>
            </a:r>
            <a:endParaRPr lang="en-GB" sz="2000" b="0"/>
          </a:p>
        </p:txBody>
      </p:sp>
      <p:sp>
        <p:nvSpPr>
          <p:cNvPr id="27" name="Text Placeholder 5">
            <a:extLst>
              <a:ext uri="{FF2B5EF4-FFF2-40B4-BE49-F238E27FC236}">
                <a16:creationId xmlns:a16="http://schemas.microsoft.com/office/drawing/2014/main" id="{3CB93D45-C1AC-C8FE-E3E3-9CBD48FDE593}"/>
              </a:ext>
            </a:extLst>
          </p:cNvPr>
          <p:cNvSpPr txBox="1">
            <a:spLocks/>
          </p:cNvSpPr>
          <p:nvPr/>
        </p:nvSpPr>
        <p:spPr>
          <a:xfrm>
            <a:off x="4855647" y="4338395"/>
            <a:ext cx="2590833" cy="1148604"/>
          </a:xfrm>
          <a:prstGeom prst="rect">
            <a:avLst/>
          </a:prstGeom>
          <a:noFill/>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sz="2000" b="0"/>
              <a:t>Choose an investment option to match your goals.</a:t>
            </a:r>
            <a:endParaRPr lang="en-GB" sz="2000" b="0"/>
          </a:p>
        </p:txBody>
      </p:sp>
      <p:pic>
        <p:nvPicPr>
          <p:cNvPr id="28" name="Picture 27" descr="Icon&#10;&#10;Description automatically generated">
            <a:extLst>
              <a:ext uri="{FF2B5EF4-FFF2-40B4-BE49-F238E27FC236}">
                <a16:creationId xmlns:a16="http://schemas.microsoft.com/office/drawing/2014/main" id="{B19E3514-F96C-5761-96C3-3BF7C244372A}"/>
              </a:ext>
            </a:extLst>
          </p:cNvPr>
          <p:cNvPicPr>
            <a:picLocks noChangeAspect="1"/>
          </p:cNvPicPr>
          <p:nvPr/>
        </p:nvPicPr>
        <p:blipFill>
          <a:blip r:embed="rId4"/>
          <a:stretch>
            <a:fillRect/>
          </a:stretch>
        </p:blipFill>
        <p:spPr>
          <a:xfrm>
            <a:off x="5475716" y="1884055"/>
            <a:ext cx="1350694" cy="1350694"/>
          </a:xfrm>
          <a:prstGeom prst="rect">
            <a:avLst/>
          </a:prstGeom>
        </p:spPr>
      </p:pic>
      <p:sp>
        <p:nvSpPr>
          <p:cNvPr id="29" name="Text Placeholder 6">
            <a:extLst>
              <a:ext uri="{FF2B5EF4-FFF2-40B4-BE49-F238E27FC236}">
                <a16:creationId xmlns:a16="http://schemas.microsoft.com/office/drawing/2014/main" id="{0DBFA8A6-EBCA-755E-2EB3-0287D6106E5E}"/>
              </a:ext>
            </a:extLst>
          </p:cNvPr>
          <p:cNvSpPr txBox="1">
            <a:spLocks/>
          </p:cNvSpPr>
          <p:nvPr/>
        </p:nvSpPr>
        <p:spPr>
          <a:xfrm>
            <a:off x="1068499" y="4338395"/>
            <a:ext cx="2710379" cy="1075112"/>
          </a:xfrm>
          <a:prstGeom prst="rect">
            <a:avLst/>
          </a:prstGeom>
        </p:spPr>
        <p:txBody>
          <a:bodyPr>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lgn="ctr"/>
            <a:r>
              <a:rPr lang="en-US" altLang="en-US" sz="2000" b="0"/>
              <a:t>Contribute assets into your fund.</a:t>
            </a:r>
            <a:endParaRPr lang="en-GB" sz="2000" b="0"/>
          </a:p>
        </p:txBody>
      </p:sp>
      <p:sp>
        <p:nvSpPr>
          <p:cNvPr id="30" name="TextBox 29">
            <a:extLst>
              <a:ext uri="{FF2B5EF4-FFF2-40B4-BE49-F238E27FC236}">
                <a16:creationId xmlns:a16="http://schemas.microsoft.com/office/drawing/2014/main" id="{2DD83B69-8CF7-26E6-7EC4-D3BB684C7ABD}"/>
              </a:ext>
            </a:extLst>
          </p:cNvPr>
          <p:cNvSpPr txBox="1"/>
          <p:nvPr/>
        </p:nvSpPr>
        <p:spPr>
          <a:xfrm>
            <a:off x="4895887" y="3254786"/>
            <a:ext cx="2510353" cy="677108"/>
          </a:xfrm>
          <a:prstGeom prst="rect">
            <a:avLst/>
          </a:prstGeom>
          <a:noFill/>
        </p:spPr>
        <p:txBody>
          <a:bodyPr wrap="square" rtlCol="0">
            <a:spAutoFit/>
          </a:bodyPr>
          <a:lstStyle/>
          <a:p>
            <a:pPr algn="ctr"/>
            <a:r>
              <a:rPr lang="en-US" sz="2400" b="1">
                <a:solidFill>
                  <a:schemeClr val="accent2"/>
                </a:solidFill>
              </a:rPr>
              <a:t>Grow</a:t>
            </a:r>
          </a:p>
          <a:p>
            <a:pPr algn="ctr"/>
            <a:r>
              <a:rPr lang="en-US" sz="1400">
                <a:solidFill>
                  <a:srgbClr val="000000"/>
                </a:solidFill>
              </a:rPr>
              <a:t>Charitable fund</a:t>
            </a:r>
            <a:endParaRPr lang="en-US" sz="1400" b="1">
              <a:solidFill>
                <a:schemeClr val="accent2"/>
              </a:solidFill>
            </a:endParaRPr>
          </a:p>
        </p:txBody>
      </p:sp>
      <p:pic>
        <p:nvPicPr>
          <p:cNvPr id="31" name="Picture 30" descr="Icon&#10;&#10;Description automatically generated">
            <a:extLst>
              <a:ext uri="{FF2B5EF4-FFF2-40B4-BE49-F238E27FC236}">
                <a16:creationId xmlns:a16="http://schemas.microsoft.com/office/drawing/2014/main" id="{6700D7AC-47DD-C236-D7D3-3F56AC4F0265}"/>
              </a:ext>
            </a:extLst>
          </p:cNvPr>
          <p:cNvPicPr>
            <a:picLocks noChangeAspect="1"/>
          </p:cNvPicPr>
          <p:nvPr/>
        </p:nvPicPr>
        <p:blipFill>
          <a:blip r:embed="rId5"/>
          <a:stretch>
            <a:fillRect/>
          </a:stretch>
        </p:blipFill>
        <p:spPr>
          <a:xfrm>
            <a:off x="9191593" y="1884054"/>
            <a:ext cx="1422349" cy="1422349"/>
          </a:xfrm>
          <a:prstGeom prst="rect">
            <a:avLst/>
          </a:prstGeom>
        </p:spPr>
      </p:pic>
      <p:cxnSp>
        <p:nvCxnSpPr>
          <p:cNvPr id="32" name="Straight Connector 31">
            <a:extLst>
              <a:ext uri="{FF2B5EF4-FFF2-40B4-BE49-F238E27FC236}">
                <a16:creationId xmlns:a16="http://schemas.microsoft.com/office/drawing/2014/main" id="{688F6A64-1CB9-A778-61E1-752F07672125}"/>
              </a:ext>
            </a:extLst>
          </p:cNvPr>
          <p:cNvCxnSpPr>
            <a:cxnSpLocks/>
          </p:cNvCxnSpPr>
          <p:nvPr/>
        </p:nvCxnSpPr>
        <p:spPr>
          <a:xfrm>
            <a:off x="1230078" y="4126182"/>
            <a:ext cx="23872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BC545DC-C124-AE40-7E94-3E548DF5B42A}"/>
              </a:ext>
            </a:extLst>
          </p:cNvPr>
          <p:cNvCxnSpPr>
            <a:cxnSpLocks/>
          </p:cNvCxnSpPr>
          <p:nvPr/>
        </p:nvCxnSpPr>
        <p:spPr>
          <a:xfrm>
            <a:off x="4957453" y="4126182"/>
            <a:ext cx="23872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F95948FD-C4C9-E76C-FAEF-85CBF89813F4}"/>
              </a:ext>
            </a:extLst>
          </p:cNvPr>
          <p:cNvCxnSpPr>
            <a:cxnSpLocks/>
          </p:cNvCxnSpPr>
          <p:nvPr/>
        </p:nvCxnSpPr>
        <p:spPr>
          <a:xfrm>
            <a:off x="8709157" y="4126182"/>
            <a:ext cx="23872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B1E06899-D85F-4B1D-9A5A-72B3B62BE695}"/>
              </a:ext>
            </a:extLst>
          </p:cNvPr>
          <p:cNvSpPr>
            <a:spLocks noGrp="1"/>
          </p:cNvSpPr>
          <p:nvPr>
            <p:ph type="title"/>
          </p:nvPr>
        </p:nvSpPr>
        <p:spPr>
          <a:xfrm>
            <a:off x="510363" y="418290"/>
            <a:ext cx="8382914" cy="846948"/>
          </a:xfrm>
        </p:spPr>
        <p:txBody>
          <a:bodyPr>
            <a:noAutofit/>
          </a:bodyPr>
          <a:lstStyle/>
          <a:p>
            <a:r>
              <a:rPr lang="en-US"/>
              <a:t>What is a charitable fund and how does it work?</a:t>
            </a:r>
          </a:p>
        </p:txBody>
      </p:sp>
      <p:sp>
        <p:nvSpPr>
          <p:cNvPr id="4" name="Date Placeholder 3">
            <a:extLst>
              <a:ext uri="{FF2B5EF4-FFF2-40B4-BE49-F238E27FC236}">
                <a16:creationId xmlns:a16="http://schemas.microsoft.com/office/drawing/2014/main" id="{079BE9A7-B796-856B-035B-B315DE0A47D0}"/>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760963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CF694-B7B2-4904-96B4-BD86C1D4E895}"/>
              </a:ext>
            </a:extLst>
          </p:cNvPr>
          <p:cNvSpPr>
            <a:spLocks noGrp="1"/>
          </p:cNvSpPr>
          <p:nvPr>
            <p:ph type="title"/>
          </p:nvPr>
        </p:nvSpPr>
        <p:spPr/>
        <p:txBody>
          <a:bodyPr/>
          <a:lstStyle/>
          <a:p>
            <a:r>
              <a:rPr lang="en-US"/>
              <a:t>Ways to give</a:t>
            </a:r>
          </a:p>
        </p:txBody>
      </p:sp>
      <p:sp>
        <p:nvSpPr>
          <p:cNvPr id="4" name="Text Placeholder 3">
            <a:extLst>
              <a:ext uri="{FF2B5EF4-FFF2-40B4-BE49-F238E27FC236}">
                <a16:creationId xmlns:a16="http://schemas.microsoft.com/office/drawing/2014/main" id="{B5CBF655-3670-895E-73E8-AC622325804C}"/>
              </a:ext>
            </a:extLst>
          </p:cNvPr>
          <p:cNvSpPr>
            <a:spLocks noGrp="1"/>
          </p:cNvSpPr>
          <p:nvPr>
            <p:ph type="body" idx="1"/>
          </p:nvPr>
        </p:nvSpPr>
        <p:spPr/>
        <p:txBody>
          <a:bodyPr/>
          <a:lstStyle/>
          <a:p>
            <a:endParaRPr lang="en-US"/>
          </a:p>
        </p:txBody>
      </p:sp>
      <p:sp>
        <p:nvSpPr>
          <p:cNvPr id="3" name="Date Placeholder 2">
            <a:extLst>
              <a:ext uri="{FF2B5EF4-FFF2-40B4-BE49-F238E27FC236}">
                <a16:creationId xmlns:a16="http://schemas.microsoft.com/office/drawing/2014/main" id="{701B670E-1DA2-9545-5266-C6E982C85C4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pic>
        <p:nvPicPr>
          <p:cNvPr id="6" name="Picture 5" descr="Icon&#10;&#10;Description automatically generated">
            <a:extLst>
              <a:ext uri="{FF2B5EF4-FFF2-40B4-BE49-F238E27FC236}">
                <a16:creationId xmlns:a16="http://schemas.microsoft.com/office/drawing/2014/main" id="{126AAE99-E05D-4F2A-835D-00929A041A7F}"/>
              </a:ext>
            </a:extLst>
          </p:cNvPr>
          <p:cNvPicPr>
            <a:picLocks noChangeAspect="1"/>
          </p:cNvPicPr>
          <p:nvPr/>
        </p:nvPicPr>
        <p:blipFill>
          <a:blip r:embed="rId3"/>
          <a:stretch>
            <a:fillRect/>
          </a:stretch>
        </p:blipFill>
        <p:spPr>
          <a:xfrm>
            <a:off x="6144102" y="1100870"/>
            <a:ext cx="5112406" cy="4681631"/>
          </a:xfrm>
          <a:prstGeom prst="rect">
            <a:avLst/>
          </a:prstGeom>
        </p:spPr>
      </p:pic>
    </p:spTree>
    <p:extLst>
      <p:ext uri="{BB962C8B-B14F-4D97-AF65-F5344CB8AC3E}">
        <p14:creationId xmlns:p14="http://schemas.microsoft.com/office/powerpoint/2010/main" val="3505152255"/>
      </p:ext>
    </p:extLst>
  </p:cSld>
  <p:clrMapOvr>
    <a:masterClrMapping/>
  </p:clrMapOvr>
</p:sld>
</file>

<file path=ppt/theme/theme1.xml><?xml version="1.0" encoding="utf-8"?>
<a:theme xmlns:a="http://schemas.openxmlformats.org/drawingml/2006/main" name="Thrivent -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rivent - Soft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rivent - Dark">
  <a:themeElements>
    <a:clrScheme name="Custom 45">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2E66FF"/>
      </a:hlink>
      <a:folHlink>
        <a:srgbClr val="2E66FF"/>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mso-contentType ?>
<spe:Receivers xmlns:spe="http://schemas.microsoft.com/sharepoint/events">
  <Receiver>
    <Name>Policy Auditing</Name>
    <Synchronization>Synchronous</Synchronization>
    <Type>10001</Type>
    <SequenceNumber>1100</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10002</Type>
    <SequenceNumber>1101</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10004</Type>
    <SequenceNumber>1102</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10006</Type>
    <SequenceNumber>1103</SequenceNumber>
    <Url/>
    <Assembly>Microsoft.Office.Policy, Version=16.0.0.0, Culture=neutral, PublicKeyToken=71e9bce111e9429c</Assembly>
    <Class>Microsoft.Office.RecordsManagement.Internal.AuditHandler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2154FD056937C947ADBB571B05A30D2C" ma:contentTypeVersion="23" ma:contentTypeDescription="Create a new document." ma:contentTypeScope="" ma:versionID="519d15be266e52365b9c13f3a3a11c41">
  <xsd:schema xmlns:xsd="http://www.w3.org/2001/XMLSchema" xmlns:xs="http://www.w3.org/2001/XMLSchema" xmlns:p="http://schemas.microsoft.com/office/2006/metadata/properties" xmlns:ns2="f96f4849-9aa6-4f8e-9a55-f589e869c01f" xmlns:ns3="9257cdb8-f29a-47d2-88f3-24be9247a746" xmlns:ns4="56b3378c-42cb-41dc-9c05-5327e3fb1bca" targetNamespace="http://schemas.microsoft.com/office/2006/metadata/properties" ma:root="true" ma:fieldsID="962f72b56b3784e3760d009270bebd4e" ns2:_="" ns3:_="" ns4:_="">
    <xsd:import namespace="f96f4849-9aa6-4f8e-9a55-f589e869c01f"/>
    <xsd:import namespace="9257cdb8-f29a-47d2-88f3-24be9247a746"/>
    <xsd:import namespace="56b3378c-42cb-41dc-9c05-5327e3fb1bc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element ref="ns2:link" minOccurs="0"/>
                <xsd:element ref="ns2:ReviewDate" minOccurs="0"/>
                <xsd:element ref="ns2:DocReviewer" minOccurs="0"/>
                <xsd:element ref="ns2:_Flow_SignoffStatu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96f4849-9aa6-4f8e-9a55-f589e869c01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hidden="true" ma:internalName="MediaServiceKeyPoints" ma:readOnly="true">
      <xsd:simpleType>
        <xsd:restriction base="dms:Note"/>
      </xsd:simpleType>
    </xsd:element>
    <xsd:element name="MediaServiceAutoTags" ma:index="12" nillable="true" ma:displayName="Tags" ma:hidden="true" ma:internalName="MediaServiceAutoTags" ma:readOnly="true">
      <xsd:simpleType>
        <xsd:restriction base="dms:Text"/>
      </xsd:simpleType>
    </xsd:element>
    <xsd:element name="MediaServiceOCR" ma:index="13" nillable="true" ma:displayName="Extracted Text" ma:hidden="true" ma:internalName="MediaServiceOCR" ma:readOnly="true">
      <xsd:simpleType>
        <xsd:restriction base="dms:Note"/>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link" ma:index="24" nillable="true" ma:displayName="link" ma:format="Hyperlink" ma:hidden="true" ma:internalName="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ReviewDate" ma:index="25" nillable="true" ma:displayName="Review Date" ma:default="2/10/2024" ma:format="DateOnly" ma:hidden="true" ma:internalName="ReviewDate" ma:readOnly="false">
      <xsd:simpleType>
        <xsd:restriction base="dms:DateTime"/>
      </xsd:simpleType>
    </xsd:element>
    <xsd:element name="DocReviewer" ma:index="26" nillable="true" ma:displayName="Doc Reviewer" ma:format="Dropdown" ma:hidden="true" ma:list="UserInfo" ma:SharePointGroup="0" ma:internalName="DocReview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Flow_SignoffStatus" ma:index="27" nillable="true" ma:displayName="Sign-off status" ma:hidden="true" ma:internalName="Sign_x002d_off_x0020_status" ma:readOnly="false">
      <xsd:simpleType>
        <xsd:restriction base="dms:Text"/>
      </xsd:simple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257cdb8-f29a-47d2-88f3-24be9247a746"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bf269bad-2ae2-455b-9c35-43b084ddcf86}" ma:internalName="TaxCatchAll" ma:readOnly="false" ma:showField="CatchAllData" ma:web="9257cdb8-f29a-47d2-88f3-24be9247a74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56b3378c-42cb-41dc-9c05-5327e3fb1bca" xsi:nil="true"/>
    <SharedWithUsers xmlns="9257cdb8-f29a-47d2-88f3-24be9247a746">
      <UserInfo>
        <DisplayName>Cindy Aegerter</DisplayName>
        <AccountId>52</AccountId>
        <AccountType/>
      </UserInfo>
    </SharedWithUsers>
    <lcf76f155ced4ddcb4097134ff3c332f xmlns="f96f4849-9aa6-4f8e-9a55-f589e869c01f">
      <Terms xmlns="http://schemas.microsoft.com/office/infopath/2007/PartnerControls"/>
    </lcf76f155ced4ddcb4097134ff3c332f>
    <_Flow_SignoffStatus xmlns="f96f4849-9aa6-4f8e-9a55-f589e869c01f" xsi:nil="true"/>
    <DocReviewer xmlns="f96f4849-9aa6-4f8e-9a55-f589e869c01f">
      <UserInfo>
        <DisplayName/>
        <AccountId xsi:nil="true"/>
        <AccountType/>
      </UserInfo>
    </DocReviewer>
    <link xmlns="f96f4849-9aa6-4f8e-9a55-f589e869c01f">
      <Url xsi:nil="true"/>
      <Description xsi:nil="true"/>
    </link>
    <ReviewDate xmlns="f96f4849-9aa6-4f8e-9a55-f589e869c01f" xsi:nil="true"/>
    <MediaLengthInSeconds xmlns="f96f4849-9aa6-4f8e-9a55-f589e869c01f" xsi:nil="true"/>
  </documentManagement>
</p:properties>
</file>

<file path=customXml/item4.xml><?xml version="1.0" encoding="utf-8"?>
<?mso-contentType ?>
<SharedContentType xmlns="Microsoft.SharePoint.Taxonomy.ContentTypeSync" SourceId="9afaa8e7-25b4-485f-88b1-2029d9007e1d" ContentTypeId="0x0101" PreviousValue="false"/>
</file>

<file path=customXml/item5.xml><?xml version="1.0" encoding="utf-8"?>
<ct:contentTypeSchema xmlns:ct="http://schemas.microsoft.com/office/2006/metadata/contentType" xmlns:ma="http://schemas.microsoft.com/office/2006/metadata/properties/metaAttributes" ct:_="" ma:_="" ma:contentTypeName="Document" ma:contentTypeID="0x010100EBA00902D473B040B4B776D326A21902" ma:contentTypeVersion="16" ma:contentTypeDescription="Create a new document." ma:contentTypeScope="" ma:versionID="5631a77476f8bc94d52603d60b839cc3">
  <xsd:schema xmlns:xsd="http://www.w3.org/2001/XMLSchema" xmlns:xs="http://www.w3.org/2001/XMLSchema" xmlns:p="http://schemas.microsoft.com/office/2006/metadata/properties" xmlns:ns1="http://schemas.microsoft.com/sharepoint/v3" xmlns:ns3="56b3378c-42cb-41dc-9c05-5327e3fb1bca" xmlns:ns4="e2af3888-c5a2-43f8-ba29-f2580b7e9ed2" xmlns:ns5="6356c91e-0591-4633-a126-f4026bafc479" targetNamespace="http://schemas.microsoft.com/office/2006/metadata/properties" ma:root="true" ma:fieldsID="3e911c536456aa511d4e1e1ebcb822ca" ns1:_="" ns3:_="" ns4:_="" ns5:_="">
    <xsd:import namespace="http://schemas.microsoft.com/sharepoint/v3"/>
    <xsd:import namespace="56b3378c-42cb-41dc-9c05-5327e3fb1bca"/>
    <xsd:import namespace="e2af3888-c5a2-43f8-ba29-f2580b7e9ed2"/>
    <xsd:import namespace="6356c91e-0591-4633-a126-f4026bafc479"/>
    <xsd:element name="properties">
      <xsd:complexType>
        <xsd:sequence>
          <xsd:element name="documentManagement">
            <xsd:complexType>
              <xsd:all>
                <xsd:element ref="ns1:_dlc_Exempt" minOccurs="0"/>
                <xsd:element ref="ns3:TaxCatchAll" minOccurs="0"/>
                <xsd:element ref="ns3:TaxCatchAllLabel" minOccurs="0"/>
                <xsd:element ref="ns4:MediaServiceMetadata" minOccurs="0"/>
                <xsd:element ref="ns4:MediaServiceFastMetadata" minOccurs="0"/>
                <xsd:element ref="ns5:SharedWithUsers" minOccurs="0"/>
                <xsd:element ref="ns5:SharedWithDetails" minOccurs="0"/>
                <xsd:element ref="ns4:lcf76f155ced4ddcb4097134ff3c332f" minOccurs="0"/>
                <xsd:element ref="ns4:MediaServiceObjectDetectorVersion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8"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ca096ed-905a-44cf-a80b-591e806d3cc9}" ma:internalName="TaxCatchAll" ma:showField="CatchAllData" ma:web="6356c91e-0591-4633-a126-f4026bafc47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hidden="true" ma:list="{0ca096ed-905a-44cf-a80b-591e806d3cc9}" ma:internalName="TaxCatchAllLabel" ma:readOnly="true" ma:showField="CatchAllDataLabel" ma:web="6356c91e-0591-4633-a126-f4026bafc47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2af3888-c5a2-43f8-ba29-f2580b7e9ed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356c91e-0591-4633-a126-f4026bafc47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9"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6.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979FC43-C5C3-469B-AEEE-61AA9A828515}">
  <ds:schemaRefs>
    <ds:schemaRef ds:uri="http://schemas.microsoft.com/sharepoint/events"/>
  </ds:schemaRefs>
</ds:datastoreItem>
</file>

<file path=customXml/itemProps2.xml><?xml version="1.0" encoding="utf-8"?>
<ds:datastoreItem xmlns:ds="http://schemas.openxmlformats.org/officeDocument/2006/customXml" ds:itemID="{39393073-6903-4A4B-BE26-A4CDE982EBF8}"/>
</file>

<file path=customXml/itemProps3.xml><?xml version="1.0" encoding="utf-8"?>
<ds:datastoreItem xmlns:ds="http://schemas.openxmlformats.org/officeDocument/2006/customXml" ds:itemID="{8B8A8AB9-07A8-46E8-8A27-92144D64091F}">
  <ds:schemaRefs>
    <ds:schemaRef ds:uri="http://www.w3.org/XML/1998/namespace"/>
    <ds:schemaRef ds:uri="http://schemas.microsoft.com/office/2006/documentManagement/types"/>
    <ds:schemaRef ds:uri="http://purl.org/dc/elements/1.1/"/>
    <ds:schemaRef ds:uri="http://schemas.microsoft.com/office/infopath/2007/PartnerControls"/>
    <ds:schemaRef ds:uri="56b3378c-42cb-41dc-9c05-5327e3fb1bca"/>
    <ds:schemaRef ds:uri="http://schemas.openxmlformats.org/package/2006/metadata/core-properties"/>
    <ds:schemaRef ds:uri="6356c91e-0591-4633-a126-f4026bafc479"/>
    <ds:schemaRef ds:uri="http://schemas.microsoft.com/office/2006/metadata/properties"/>
    <ds:schemaRef ds:uri="e2af3888-c5a2-43f8-ba29-f2580b7e9ed2"/>
    <ds:schemaRef ds:uri="http://schemas.microsoft.com/sharepoint/v3"/>
    <ds:schemaRef ds:uri="http://purl.org/dc/dcmitype/"/>
    <ds:schemaRef ds:uri="http://purl.org/dc/terms/"/>
  </ds:schemaRefs>
</ds:datastoreItem>
</file>

<file path=customXml/itemProps4.xml><?xml version="1.0" encoding="utf-8"?>
<ds:datastoreItem xmlns:ds="http://schemas.openxmlformats.org/officeDocument/2006/customXml" ds:itemID="{39376CD5-AA53-4542-B916-A4D8DEC227C2}">
  <ds:schemaRefs>
    <ds:schemaRef ds:uri="Microsoft.SharePoint.Taxonomy.ContentTypeSync"/>
  </ds:schemaRefs>
</ds:datastoreItem>
</file>

<file path=customXml/itemProps5.xml><?xml version="1.0" encoding="utf-8"?>
<ds:datastoreItem xmlns:ds="http://schemas.openxmlformats.org/officeDocument/2006/customXml" ds:itemID="{BDB60537-1931-4E7B-954B-F384CE275FAF}">
  <ds:schemaRefs>
    <ds:schemaRef ds:uri="56b3378c-42cb-41dc-9c05-5327e3fb1bca"/>
    <ds:schemaRef ds:uri="6356c91e-0591-4633-a126-f4026bafc479"/>
    <ds:schemaRef ds:uri="e2af3888-c5a2-43f8-ba29-f2580b7e9ed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6.xml><?xml version="1.0" encoding="utf-8"?>
<ds:datastoreItem xmlns:ds="http://schemas.openxmlformats.org/officeDocument/2006/customXml" ds:itemID="{4ECFDB9C-9BF4-46D7-8FB8-320D46AA48B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2751</TotalTime>
  <Words>4836</Words>
  <Application>Microsoft Office PowerPoint</Application>
  <PresentationFormat>Widescreen</PresentationFormat>
  <Paragraphs>347</Paragraphs>
  <Slides>34</Slides>
  <Notes>32</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34</vt:i4>
      </vt:variant>
    </vt:vector>
  </HeadingPairs>
  <TitlesOfParts>
    <vt:vector size="39" baseType="lpstr">
      <vt:lpstr>Arial</vt:lpstr>
      <vt:lpstr>Baskerville Old Face</vt:lpstr>
      <vt:lpstr>Thrivent - White</vt:lpstr>
      <vt:lpstr>Thrivent - Soft White</vt:lpstr>
      <vt:lpstr>Thrivent - Dark</vt:lpstr>
      <vt:lpstr>Maximize your giving</vt:lpstr>
      <vt:lpstr>Disclosure/Disclaimer</vt:lpstr>
      <vt:lpstr>Agenda</vt:lpstr>
      <vt:lpstr>Expressing your generosity</vt:lpstr>
      <vt:lpstr>Expressing your generosity</vt:lpstr>
      <vt:lpstr>Poll: Do you have a formalized, written charitable giving plan in place?</vt:lpstr>
      <vt:lpstr>Charitable funds</vt:lpstr>
      <vt:lpstr>What is a charitable fund and how does it work?</vt:lpstr>
      <vt:lpstr>Ways to give</vt:lpstr>
      <vt:lpstr>Categories of Giving to a Charitable Fund</vt:lpstr>
      <vt:lpstr>Give Now. Give Later. Give &amp; Receive.™ </vt:lpstr>
      <vt:lpstr>We’re all familiar with the concept of taking out our checkbook and donating in response to an appeal, but we can also be more strategic and give in bigger, wiser ways.</vt:lpstr>
      <vt:lpstr>Example Story: Using appreciated securities</vt:lpstr>
      <vt:lpstr>Example Story: Gift of cash to donor-advised fund</vt:lpstr>
      <vt:lpstr>Qualified charitable distributions (QCDs)</vt:lpstr>
      <vt:lpstr>Give Now. Give Later. Give &amp; Receive.™ </vt:lpstr>
      <vt:lpstr>Many people need or want the flexibility to use their assets while living but also want to continue to support the charities and causes that are important to them after their passing. “Give Later” options provide those opportunities. </vt:lpstr>
      <vt:lpstr>A gift of life insurance is a low-cost way for you to make a significant gift. </vt:lpstr>
      <vt:lpstr>Life insurance</vt:lpstr>
      <vt:lpstr>Example Story: using life insurance to make a greater impact  in the future</vt:lpstr>
      <vt:lpstr>Beneficiary Proceeds &amp; Bequests</vt:lpstr>
      <vt:lpstr>Example Story: using beneficiary proceeds</vt:lpstr>
      <vt:lpstr>Give Now. Give Later. Give &amp; Receive.™ </vt:lpstr>
      <vt:lpstr>Clients can also make a charitable gift and receive ongoing income payments for life or a term of years. The remainder provides charitable support.</vt:lpstr>
      <vt:lpstr>Charitable Gift Annuity</vt:lpstr>
      <vt:lpstr>Example Story: a couple using a charitable gift annuity to earn income while living and provide future support to charities closest to their hearts</vt:lpstr>
      <vt:lpstr>Charitable Remainder Trust</vt:lpstr>
      <vt:lpstr>Example Story: a couple used a charitable remainder unitrust to reduce taxes and support their favorite charities</vt:lpstr>
      <vt:lpstr>Poll: What areas are you interested in supporting through your giving?</vt:lpstr>
      <vt:lpstr>Putting it together</vt:lpstr>
      <vt:lpstr>For more information, please contact</vt:lpstr>
      <vt:lpstr>About Thrivent Charitable Impact &amp; Investing</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Sarita Walsh</dc:creator>
  <cp:lastModifiedBy>Karen Voracek</cp:lastModifiedBy>
  <cp:revision>4</cp:revision>
  <dcterms:created xsi:type="dcterms:W3CDTF">2019-11-15T17:43:35Z</dcterms:created>
  <dcterms:modified xsi:type="dcterms:W3CDTF">2024-03-28T20:15:48Z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0x0101002154FD056937C947ADBB571B05A30D2C</vt:lpwstr>
  </property>
  <property fmtid="{D5CDD505-2E9C-101B-9397-08002B2CF9AE}" pid="3" name="MediaServiceImageTags">
    <vt:lpwstr/>
  </property>
  <property fmtid="{D5CDD505-2E9C-101B-9397-08002B2CF9AE}" pid="4" name="Order">
    <vt:r8>265900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