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26"/>
  </p:notesMasterIdLst>
  <p:sldIdLst>
    <p:sldId id="6575" r:id="rId10"/>
    <p:sldId id="6613" r:id="rId11"/>
    <p:sldId id="6658" r:id="rId12"/>
    <p:sldId id="6608" r:id="rId13"/>
    <p:sldId id="6648" r:id="rId14"/>
    <p:sldId id="6659" r:id="rId15"/>
    <p:sldId id="6690" r:id="rId16"/>
    <p:sldId id="6660" r:id="rId17"/>
    <p:sldId id="6654" r:id="rId18"/>
    <p:sldId id="6692" r:id="rId19"/>
    <p:sldId id="6693" r:id="rId20"/>
    <p:sldId id="6691" r:id="rId21"/>
    <p:sldId id="6594" r:id="rId22"/>
    <p:sldId id="6595" r:id="rId23"/>
    <p:sldId id="6583" r:id="rId24"/>
    <p:sldId id="43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 id="{5852EFA3-2D6F-6D90-B900-416794D9F763}" name="Karen Voracek" initials="KV" userId="S::karen.voracek@thrivent.com::b5661cf6-3ed5-475a-ac97-e186e67d259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A0BCA1-1169-4D6B-8C78-D9D16C2866D6}" v="7" dt="2024-03-09T19:07:59.202"/>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7" autoAdjust="0"/>
    <p:restoredTop sz="84724" autoAdjust="0"/>
  </p:normalViewPr>
  <p:slideViewPr>
    <p:cSldViewPr snapToGrid="0" snapToObjects="1">
      <p:cViewPr varScale="1">
        <p:scale>
          <a:sx n="93" d="100"/>
          <a:sy n="93" d="100"/>
        </p:scale>
        <p:origin x="276" y="66"/>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1.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09/03/2024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a:p>
        </p:txBody>
      </p:sp>
    </p:spTree>
    <p:extLst>
      <p:ext uri="{BB962C8B-B14F-4D97-AF65-F5344CB8AC3E}">
        <p14:creationId xmlns:p14="http://schemas.microsoft.com/office/powerpoint/2010/main" val="1887121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For clients aged 70-1/2 or older who would like the option of taking a distribution from their IRA, and spreading the taxable income out over their lifetime, rather than recognizing it in a lump sum all in one year – the SECURE 2.0’s expansion of the definition of Qualified Charitable Distributions (in IRC Sec. 408(d)(8)) to include life income gifts may be a good opportunity.</a:t>
            </a:r>
          </a:p>
          <a:p>
            <a:r>
              <a:rPr lang="en-US" sz="1200" kern="1200" dirty="0">
                <a:solidFill>
                  <a:schemeClr val="tx1"/>
                </a:solidFill>
                <a:effectLst/>
                <a:latin typeface="Arial" panose="020B0604020202020204" pitchFamily="34" charset="0"/>
                <a:ea typeface="+mn-ea"/>
                <a:cs typeface="+mn-cs"/>
              </a:rPr>
              <a:t>Some things to consider: </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This “one-time election” must be used in a single year</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If the donor doesn’t use the full $53K, the unused portion doesn’t carry forward</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$53K is for 2024, indexed for inflation</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Must be immediate income (no deferred gift annuities) </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income cannot be assignable (including to charity)</a:t>
            </a:r>
          </a:p>
          <a:p>
            <a:pPr marL="0" indent="0">
              <a:buFont typeface="Arial" panose="020B0604020202020204" pitchFamily="34" charset="0"/>
              <a:buNone/>
            </a:pPr>
            <a:endParaRPr lang="en-US" sz="1200" b="0" kern="1200" dirty="0">
              <a:solidFill>
                <a:schemeClr val="tx1"/>
              </a:solidFill>
              <a:effectLst/>
              <a:latin typeface="Arial" panose="020B0604020202020204" pitchFamily="34" charset="0"/>
              <a:ea typeface="+mn-ea"/>
              <a:cs typeface="+mn-cs"/>
            </a:endParaRPr>
          </a:p>
          <a:p>
            <a:pPr algn="l">
              <a:buFont typeface="Arial" panose="020B0604020202020204" pitchFamily="34" charset="0"/>
              <a:buChar char="•"/>
            </a:pPr>
            <a:r>
              <a:rPr lang="en-US" b="0" i="0" dirty="0">
                <a:solidFill>
                  <a:srgbClr val="707070"/>
                </a:solidFill>
                <a:effectLst/>
                <a:latin typeface="Merriweather" panose="020B0604020202020204" pitchFamily="2" charset="0"/>
              </a:rPr>
              <a:t>Limited to one $53,000 (in 2024 indexed for inflation) Qualified Distribution to a gift annuity or charitable remainder trust per lifetime.</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Can be multiple contracts but must be in 1 calendar year.  </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Thrivent Charitable gift annuity minimum is $10K gift to open / charitable remainder annuity trust Minimum $50K gift to open / charitable remainder unitrust minimum $100K gift to open</a:t>
            </a:r>
          </a:p>
          <a:p>
            <a:pPr lvl="2" algn="l">
              <a:buFont typeface="Arial" panose="020B0604020202020204" pitchFamily="34" charset="0"/>
              <a:buChar char="•"/>
            </a:pPr>
            <a:r>
              <a:rPr lang="en-US" b="0" i="0" dirty="0">
                <a:solidFill>
                  <a:srgbClr val="707070"/>
                </a:solidFill>
                <a:effectLst/>
                <a:latin typeface="Merriweather" panose="020B0604020202020204" pitchFamily="2" charset="0"/>
              </a:rPr>
              <a:t>Spouses could each gift $53K from separate IRAs to create one CRUT</a:t>
            </a:r>
          </a:p>
          <a:p>
            <a:pPr algn="l">
              <a:buFont typeface="Arial" panose="020B0604020202020204" pitchFamily="34" charset="0"/>
              <a:buChar char="•"/>
            </a:pPr>
            <a:r>
              <a:rPr lang="en-US" b="0" i="0" dirty="0">
                <a:solidFill>
                  <a:srgbClr val="707070"/>
                </a:solidFill>
                <a:effectLst/>
                <a:latin typeface="Merriweather" panose="020B0604020202020204" pitchFamily="2" charset="0"/>
              </a:rPr>
              <a:t>Income beneficiaries of the gift annuity or charitable remainder trust are limited to the donor and/or their spouse.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All distributions from the gift annuity or charitable remainder trust will be taxed as ordinary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Payments from the gift annuity or charitable remainder trust must begin within 1 year. (no deferred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The gift annuity or charitable remainder trust cannot accept gifts of other types of assets. </a:t>
            </a:r>
          </a:p>
          <a:p>
            <a:pPr lvl="0" algn="l">
              <a:buFont typeface="Arial" panose="020B0604020202020204" pitchFamily="34" charset="0"/>
              <a:buChar char="•"/>
            </a:pPr>
            <a:r>
              <a:rPr lang="en-US" b="0" i="0" dirty="0">
                <a:solidFill>
                  <a:srgbClr val="707070"/>
                </a:solidFill>
                <a:effectLst/>
                <a:latin typeface="Merriweather" panose="020B0604020202020204" pitchFamily="2" charset="0"/>
              </a:rPr>
              <a:t>Payment must be at least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839552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contact information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3604251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55455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a:p>
        </p:txBody>
      </p:sp>
    </p:spTree>
    <p:extLst>
      <p:ext uri="{BB962C8B-B14F-4D97-AF65-F5344CB8AC3E}">
        <p14:creationId xmlns:p14="http://schemas.microsoft.com/office/powerpoint/2010/main" val="636501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One strategic way to give now is through a Qualified Charitable Distribution, or what’s sometimes called the IRA charitable roll over. Today, we’ll learn more about this giving strategy, its potential tax benefits, and how you can integrate it into your charitable plan.</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852728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4279372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Those who are 70½ or older and those that are required to take minimum distributions from their IRA accounts can use a qualified charitable distribution to help meet this requirement.</a:t>
            </a:r>
          </a:p>
          <a:p>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possibly avoid creating extra taxable income, and make a gift to charity.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For those 70½ and older, you can make a distribution from your IRA directly to charity.</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You may avoid recognizing income from the distribution (for potential tax purposes); however, the QCD does count toward your required minimum distribution for the year.</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You may give any amount, up to $105,000</a:t>
            </a:r>
            <a:r>
              <a:rPr lang="en-US" sz="1200" dirty="0">
                <a:effectLst/>
                <a:latin typeface="Segoe UI" panose="020B0502040204020203" pitchFamily="34" charset="0"/>
              </a:rPr>
              <a:t>, </a:t>
            </a:r>
            <a:r>
              <a:rPr lang="en-US" sz="1200" kern="1200" dirty="0">
                <a:solidFill>
                  <a:schemeClr val="tx1"/>
                </a:solidFill>
                <a:effectLst/>
                <a:latin typeface="Arial" panose="020B0604020202020204" pitchFamily="34" charset="0"/>
                <a:ea typeface="+mn-ea"/>
                <a:cs typeface="+mn-cs"/>
              </a:rPr>
              <a:t>annually,</a:t>
            </a:r>
            <a:r>
              <a:rPr lang="en-US" sz="1200" dirty="0">
                <a:effectLst/>
                <a:latin typeface="Segoe UI" panose="020B0502040204020203" pitchFamily="34" charset="0"/>
              </a:rPr>
              <a:t> indexed to inflation going forward.</a:t>
            </a:r>
            <a:r>
              <a:rPr lang="en-US" sz="1200" kern="1200" dirty="0">
                <a:solidFill>
                  <a:schemeClr val="tx1"/>
                </a:solidFill>
                <a:effectLst/>
                <a:latin typeface="Arial" panose="020B0604020202020204" pitchFamily="34" charset="0"/>
                <a:ea typeface="+mn-ea"/>
                <a:cs typeface="+mn-cs"/>
              </a:rPr>
              <a:t> </a:t>
            </a:r>
          </a:p>
          <a:p>
            <a:pPr marL="171450" indent="-171450">
              <a:buFont typeface="Arial" panose="020B0604020202020204" pitchFamily="34" charset="0"/>
              <a:buChar char="•"/>
            </a:pPr>
            <a:r>
              <a:rPr lang="en-US" sz="1200" kern="1200" dirty="0">
                <a:solidFill>
                  <a:schemeClr val="tx1"/>
                </a:solidFill>
                <a:effectLst/>
                <a:latin typeface="Arial"/>
                <a:cs typeface="Arial"/>
              </a:rPr>
              <a:t>Note: The SECURE Act in 2019 changed required minimum distribution age to 72. </a:t>
            </a:r>
            <a:r>
              <a:rPr lang="en-US" dirty="0">
                <a:latin typeface="Arial"/>
                <a:cs typeface="Arial"/>
              </a:rPr>
              <a:t>(and SECURE 2.0 increases it incrementally to 73 then 75). </a:t>
            </a:r>
            <a:r>
              <a:rPr lang="en-US" sz="1200" kern="1200" dirty="0">
                <a:solidFill>
                  <a:schemeClr val="tx1"/>
                </a:solidFill>
                <a:effectLst/>
                <a:latin typeface="Arial"/>
                <a:cs typeface="Arial"/>
              </a:rPr>
              <a:t>However, it did not change the ability to do QCDs at age 70½.</a:t>
            </a:r>
          </a:p>
          <a:p>
            <a:pPr lvl="0"/>
            <a:endParaRPr lang="en-US" sz="1200" kern="1200" dirty="0">
              <a:solidFill>
                <a:schemeClr val="tx1"/>
              </a:solidFill>
              <a:effectLst/>
              <a:latin typeface="Arial" panose="020B0604020202020204" pitchFamily="34" charset="0"/>
              <a:ea typeface="+mn-ea"/>
              <a:cs typeface="+mn-cs"/>
            </a:endParaRPr>
          </a:p>
          <a:p>
            <a:r>
              <a:rPr lang="en-US" sz="1800" dirty="0">
                <a:effectLst/>
                <a:latin typeface="Segoe UI" panose="020B0502040204020203" pitchFamily="34" charset="0"/>
              </a:rPr>
              <a:t>SECURE 2.0 passed in December of 2022 expanded the definition of Qualified Charitable Distribution to include life income gifts.  This “one-time election” must be used in a single year and is capped at $53,000, in 2024, indexed to inflation going forward. We'll talk more about this opportunity later. </a:t>
            </a:r>
            <a:endParaRPr lang="en-US"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313888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a:solidFill>
                  <a:schemeClr val="tx1"/>
                </a:solidFill>
                <a:effectLst/>
                <a:latin typeface="Arial" panose="020B0604020202020204" pitchFamily="34" charset="0"/>
                <a:ea typeface="+mn-ea"/>
                <a:cs typeface="+mn-cs"/>
              </a:rPr>
              <a:t>Giving these assets to charity versus taking required minimum distributions (RMDs) into income may enable some donors to avoid certain disadvantages that can come with a higher adjusted gross income, such as higher Medicare premiums, self-employment or Social Security taxes, etc.</a:t>
            </a:r>
            <a:br>
              <a:rPr lang="en-US" sz="1800" kern="1200" dirty="0">
                <a:solidFill>
                  <a:schemeClr val="tx1"/>
                </a:solidFill>
                <a:effectLst/>
                <a:latin typeface="Arial" panose="020B0604020202020204" pitchFamily="34" charset="0"/>
                <a:ea typeface="+mn-ea"/>
                <a:cs typeface="+mn-cs"/>
              </a:rPr>
            </a:br>
            <a:endParaRPr lang="en-US" sz="1800" kern="1200" dirty="0">
              <a:solidFill>
                <a:schemeClr val="tx1"/>
              </a:solidFill>
              <a:effectLst/>
              <a:latin typeface="Arial" panose="020B0604020202020204" pitchFamily="34" charset="0"/>
              <a:ea typeface="+mn-ea"/>
              <a:cs typeface="+mn-cs"/>
            </a:endParaRPr>
          </a:p>
          <a:p>
            <a:r>
              <a:rPr lang="en-US" sz="1800" kern="1200" dirty="0">
                <a:solidFill>
                  <a:schemeClr val="tx1"/>
                </a:solidFill>
                <a:effectLst/>
                <a:latin typeface="Arial" panose="020B0604020202020204" pitchFamily="34" charset="0"/>
                <a:ea typeface="+mn-ea"/>
                <a:cs typeface="+mn-cs"/>
              </a:rPr>
              <a:t>Unlike other charitable gifts, QCDs are not subject to percentage limitations on charitable deductions, making this an ideal strategy for donors who have maxed out charitable deductions or do not itemize deductions.</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2081474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QCDs may be given directly to the donor’s charity or charities each year; however, it may be more efficient to support favorite charities through a charitable fund at Thrivent Charitable. Through this charitable fund, you can provide ongoing support to one or more charities over time, and your gifts are invested to provide long-term support to charities through careful investment stewardship. </a:t>
            </a:r>
          </a:p>
          <a:p>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While the IRS does not allow qualified charitable distributions to benefit donor-advised</a:t>
            </a:r>
            <a:r>
              <a:rPr lang="en-US" sz="1200" kern="1200" baseline="0" dirty="0">
                <a:solidFill>
                  <a:schemeClr val="tx1"/>
                </a:solidFill>
                <a:effectLst/>
                <a:latin typeface="Arial" panose="020B0604020202020204" pitchFamily="34" charset="0"/>
                <a:ea typeface="+mn-ea"/>
                <a:cs typeface="+mn-cs"/>
              </a:rPr>
              <a:t> f</a:t>
            </a:r>
            <a:r>
              <a:rPr lang="en-US" sz="1200" kern="1200" dirty="0">
                <a:solidFill>
                  <a:schemeClr val="tx1"/>
                </a:solidFill>
                <a:effectLst/>
                <a:latin typeface="Arial" panose="020B0604020202020204" pitchFamily="34" charset="0"/>
                <a:ea typeface="+mn-ea"/>
                <a:cs typeface="+mn-cs"/>
              </a:rPr>
              <a:t>unds, there are other options available through Thrivent Charitable. QCD gifts can provide charitable support in these ways:</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Organizational endowment funds at Thrivent Charitable.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One of Thrivent Charitable’s collaborative funds.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A non-advised designated charitable fund.</a:t>
            </a:r>
          </a:p>
          <a:p>
            <a:pPr marL="171450" lvl="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mn-cs"/>
            </a:endParaRPr>
          </a:p>
          <a:p>
            <a:pPr marL="0" lvl="0" indent="0">
              <a:buFont typeface="Arial" panose="020B0604020202020204" pitchFamily="34" charset="0"/>
              <a:buNone/>
            </a:pPr>
            <a:r>
              <a:rPr lang="en-US" sz="1200" kern="1200" dirty="0">
                <a:solidFill>
                  <a:schemeClr val="tx1"/>
                </a:solidFill>
                <a:effectLst/>
                <a:latin typeface="Arial" panose="020B0604020202020204" pitchFamily="34" charset="0"/>
                <a:ea typeface="+mn-ea"/>
                <a:cs typeface="+mn-cs"/>
              </a:rPr>
              <a:t>We’ll discuss a couple of giving options for non-advised</a:t>
            </a:r>
            <a:r>
              <a:rPr lang="en-US" sz="1200" kern="1200" baseline="0" dirty="0">
                <a:solidFill>
                  <a:schemeClr val="tx1"/>
                </a:solidFill>
                <a:effectLst/>
                <a:latin typeface="Arial" panose="020B0604020202020204" pitchFamily="34" charset="0"/>
                <a:ea typeface="+mn-ea"/>
                <a:cs typeface="+mn-cs"/>
              </a:rPr>
              <a:t> funds in the following slides.</a:t>
            </a:r>
            <a:endParaRPr lang="en-US" sz="1200" kern="1200" dirty="0">
              <a:solidFill>
                <a:schemeClr val="tx1"/>
              </a:solidFill>
              <a:effectLst/>
              <a:latin typeface="Arial" panose="020B0604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1470040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avoid creating extra taxable income, and make a gift to charity.  </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The QCD does count toward your required minimum distribution for the year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give any amount, up to $105K annually </a:t>
            </a:r>
            <a:r>
              <a:rPr lang="en-US" sz="2000" b="0" i="1" dirty="0"/>
              <a:t>(in 2024, indexed for inflation) </a:t>
            </a:r>
            <a:endParaRPr lang="en-US" sz="1400" kern="1200" dirty="0">
              <a:solidFill>
                <a:schemeClr val="tx1"/>
              </a:solidFill>
              <a:effectLst/>
              <a:latin typeface="Arial" panose="020B0604020202020204" pitchFamily="34" charset="0"/>
              <a:ea typeface="+mn-ea"/>
              <a:cs typeface="+mn-cs"/>
            </a:endParaRPr>
          </a:p>
          <a:p>
            <a:pPr marL="171450" lvl="0" indent="-171450">
              <a:buFont typeface="Arial" panose="020B0604020202020204" pitchFamily="34" charset="0"/>
              <a:buChar char="•"/>
            </a:pPr>
            <a:endParaRPr lang="en-US" sz="1400" b="1" i="0" u="none" strike="noStrike" kern="1200" baseline="0" dirty="0">
              <a:solidFill>
                <a:schemeClr val="tx1"/>
              </a:solidFill>
              <a:latin typeface="Arial" panose="020B0604020202020204" pitchFamily="34" charset="0"/>
              <a:ea typeface="+mn-ea"/>
              <a:cs typeface="+mn-cs"/>
            </a:endParaRPr>
          </a:p>
          <a:p>
            <a:r>
              <a:rPr lang="en-US" sz="1400" b="1" i="0" u="none" strike="noStrike" kern="1200" baseline="0" dirty="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There is no income tax due from you on the IRA distributions to Thrivent Charitable.</a:t>
            </a:r>
          </a:p>
          <a:p>
            <a:pPr marL="0" indent="0">
              <a:buFont typeface="Courier New" panose="02070309020205020404" pitchFamily="49" charset="0"/>
              <a:buNone/>
            </a:pPr>
            <a:endParaRPr lang="en-US" sz="1400" b="0" i="0" u="none" strike="noStrike" kern="1200" baseline="0" dirty="0">
              <a:solidFill>
                <a:schemeClr val="tx1"/>
              </a:solidFill>
              <a:latin typeface="Arial" panose="020B0604020202020204" pitchFamily="34" charset="0"/>
              <a:ea typeface="+mn-ea"/>
              <a:cs typeface="+mn-cs"/>
            </a:endParaRPr>
          </a:p>
          <a:p>
            <a:pPr marL="0" indent="0">
              <a:buFont typeface="Courier New" panose="02070309020205020404" pitchFamily="49" charset="0"/>
              <a:buNone/>
            </a:pPr>
            <a:r>
              <a:rPr lang="en-US" sz="1400" b="1" i="0" u="none" strike="noStrike" kern="1200" baseline="0" dirty="0">
                <a:solidFill>
                  <a:schemeClr val="tx1"/>
                </a:solidFill>
                <a:latin typeface="Arial" panose="020B0604020202020204" pitchFamily="34" charset="0"/>
                <a:ea typeface="+mn-ea"/>
                <a:cs typeface="+mn-cs"/>
              </a:rPr>
              <a:t>DONOR EXAMPLE</a:t>
            </a:r>
          </a:p>
          <a:p>
            <a:r>
              <a:rPr lang="en-US" sz="1400" kern="1200" dirty="0">
                <a:solidFill>
                  <a:schemeClr val="tx1"/>
                </a:solidFill>
                <a:effectLst/>
                <a:latin typeface="Arial" panose="020B0604020202020204" pitchFamily="34" charset="0"/>
                <a:ea typeface="+mn-ea"/>
                <a:cs typeface="+mn-cs"/>
              </a:rPr>
              <a:t>A woman in her mid-70’s </a:t>
            </a:r>
            <a:r>
              <a:rPr lang="en-US" sz="1400" b="0" i="0" u="none" strike="noStrike" kern="1200" baseline="0" dirty="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professional suggested she might avoid having to recognize that IRA income each year, and meet her charitable goals by creating a fund at Thrivent Charitable. She created a charitable fund (non-advised) and made a QCD of $100,000 each year for two years to the fund – in essence rolling over her un-needed IRA to the fund. The fund now makes annual grant distributions to her church (so she doesn’t have to tithe from her remaining income), and those grants will continue every year continue for the donor’s lifetime and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3158002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tx1"/>
                </a:solidFill>
              </a:rPr>
              <a:t>QCDs may also be used to make a significant charitable gift upon death by making a gift of life insurance. Each year, you make</a:t>
            </a:r>
            <a:r>
              <a:rPr lang="en-US" baseline="0" dirty="0">
                <a:solidFill>
                  <a:schemeClr val="tx1"/>
                </a:solidFill>
              </a:rPr>
              <a:t> a</a:t>
            </a:r>
            <a:r>
              <a:rPr lang="en-US" dirty="0">
                <a:solidFill>
                  <a:schemeClr val="tx1"/>
                </a:solidFill>
              </a:rPr>
              <a:t> QCD to us to</a:t>
            </a:r>
            <a:r>
              <a:rPr lang="en-US" baseline="0" dirty="0">
                <a:solidFill>
                  <a:schemeClr val="tx1"/>
                </a:solidFill>
              </a:rPr>
              <a:t> cover premium payments for </a:t>
            </a:r>
            <a:r>
              <a:rPr lang="en-US" dirty="0">
                <a:solidFill>
                  <a:schemeClr val="tx1"/>
                </a:solidFill>
              </a:rPr>
              <a:t>a life insurance contract that names Thrivent Charitable Impact &amp; Investing as owner and beneficiary. Proceeds from this life insurance contract are directed to your charitable fund to provide ongoing support to one or more of your favorite charities after you’re gone.</a:t>
            </a:r>
          </a:p>
          <a:p>
            <a:pPr marL="0" indent="0">
              <a:buFont typeface="Arial" panose="020B0604020202020204" pitchFamily="34" charset="0"/>
              <a:buNone/>
            </a:pPr>
            <a:endParaRPr lang="en-US" sz="1200" b="1" i="0" u="none" strike="noStrike" kern="1200" baseline="0" dirty="0">
              <a:solidFill>
                <a:schemeClr val="tx1"/>
              </a:solidFill>
              <a:latin typeface="Arial" panose="020B0604020202020204" pitchFamily="34" charset="0"/>
              <a:ea typeface="+mn-ea"/>
              <a:cs typeface="+mn-cs"/>
            </a:endParaRPr>
          </a:p>
          <a:p>
            <a:pPr marL="0" indent="0">
              <a:buFont typeface="Arial" panose="020B0604020202020204" pitchFamily="34" charset="0"/>
              <a:buNone/>
            </a:pPr>
            <a:r>
              <a:rPr lang="en-US" sz="1200" b="1" i="0" u="none" strike="noStrike" kern="1200" baseline="0" dirty="0">
                <a:solidFill>
                  <a:schemeClr val="tx1"/>
                </a:solidFill>
                <a:latin typeface="Arial" panose="020B0604020202020204" pitchFamily="34" charset="0"/>
                <a:ea typeface="+mn-ea"/>
                <a:cs typeface="+mn-cs"/>
              </a:rPr>
              <a:t>DONOR EXAMPLE</a:t>
            </a:r>
          </a:p>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A man in his mid-70s wanted to support favorite charities upon death and take advantage of the QCD opportunity. He was concerned required minimum distributions from his IRA would increase his adjusted gross income and affect Medicare premiums and Social Security taxes. He worked with our gift planners to create his charitable fund (non-advised) with a gift of an existing life insurance contract he no longer needed. He made Thrivent Charitable Impact &amp; Investing the owner and beneficiary of the contract and makes QCD gifts annually to Thrivent to cover premium payments. Upon his death, proceeds from this life insurance contract will be directed to his charitable fund, which will make annual grant distributions to his named charities for 10 years and then close.</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a:p>
        </p:txBody>
      </p:sp>
    </p:spTree>
    <p:extLst>
      <p:ext uri="{BB962C8B-B14F-4D97-AF65-F5344CB8AC3E}">
        <p14:creationId xmlns:p14="http://schemas.microsoft.com/office/powerpoint/2010/main" val="34449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2291968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3.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EE83F-47EB-47AC-BA13-FEC39C9930D1}"/>
              </a:ext>
            </a:extLst>
          </p:cNvPr>
          <p:cNvSpPr>
            <a:spLocks noGrp="1"/>
          </p:cNvSpPr>
          <p:nvPr>
            <p:ph type="ctrTitle"/>
          </p:nvPr>
        </p:nvSpPr>
        <p:spPr/>
        <p:txBody>
          <a:bodyPr/>
          <a:lstStyle/>
          <a:p>
            <a:br>
              <a:rPr lang="en-US"/>
            </a:br>
            <a:r>
              <a:rPr lang="en-US"/>
              <a:t>Qualified charitable distributions (QCDs)</a:t>
            </a:r>
          </a:p>
        </p:txBody>
      </p:sp>
      <p:sp>
        <p:nvSpPr>
          <p:cNvPr id="3" name="Subtitle 2">
            <a:extLst>
              <a:ext uri="{FF2B5EF4-FFF2-40B4-BE49-F238E27FC236}">
                <a16:creationId xmlns:a16="http://schemas.microsoft.com/office/drawing/2014/main" id="{91911E22-FA9F-9FED-FA1B-DA79FD41F718}"/>
              </a:ext>
            </a:extLst>
          </p:cNvPr>
          <p:cNvSpPr>
            <a:spLocks noGrp="1"/>
          </p:cNvSpPr>
          <p:nvPr>
            <p:ph type="subTitle" idx="1"/>
          </p:nvPr>
        </p:nvSpPr>
        <p:spPr/>
        <p:txBody>
          <a:bodyPr/>
          <a:lstStyle/>
          <a:p>
            <a:endParaRPr lang="en-US"/>
          </a:p>
        </p:txBody>
      </p:sp>
      <p:sp>
        <p:nvSpPr>
          <p:cNvPr id="5" name="Date Placeholder 3">
            <a:extLst>
              <a:ext uri="{FF2B5EF4-FFF2-40B4-BE49-F238E27FC236}">
                <a16:creationId xmlns:a16="http://schemas.microsoft.com/office/drawing/2014/main" id="{C63DAF61-9F37-1F46-A0C5-2745A96E276D}"/>
              </a:ext>
            </a:extLst>
          </p:cNvPr>
          <p:cNvSpPr txBox="1">
            <a:spLocks/>
          </p:cNvSpPr>
          <p:nvPr/>
        </p:nvSpPr>
        <p:spPr>
          <a:xfrm>
            <a:off x="7933244" y="6587721"/>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3483550.4</a:t>
            </a:r>
          </a:p>
        </p:txBody>
      </p:sp>
      <p:sp>
        <p:nvSpPr>
          <p:cNvPr id="6" name="Date Placeholder 5">
            <a:extLst>
              <a:ext uri="{FF2B5EF4-FFF2-40B4-BE49-F238E27FC236}">
                <a16:creationId xmlns:a16="http://schemas.microsoft.com/office/drawing/2014/main" id="{66E2ED0C-4F47-25AC-60EC-322BF84AC60E}"/>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pic>
        <p:nvPicPr>
          <p:cNvPr id="10" name="Picture 9" descr="A cartoon of a hand holding a coin&#10;&#10;Description automatically generated">
            <a:extLst>
              <a:ext uri="{FF2B5EF4-FFF2-40B4-BE49-F238E27FC236}">
                <a16:creationId xmlns:a16="http://schemas.microsoft.com/office/drawing/2014/main" id="{376EC459-FD68-4639-2977-7E84ED3ED977}"/>
              </a:ext>
            </a:extLst>
          </p:cNvPr>
          <p:cNvPicPr>
            <a:picLocks noChangeAspect="1"/>
          </p:cNvPicPr>
          <p:nvPr/>
        </p:nvPicPr>
        <p:blipFill>
          <a:blip r:embed="rId3"/>
          <a:stretch>
            <a:fillRect/>
          </a:stretch>
        </p:blipFill>
        <p:spPr>
          <a:xfrm>
            <a:off x="6546795" y="808892"/>
            <a:ext cx="5134841" cy="6858000"/>
          </a:xfrm>
          <a:prstGeom prst="rect">
            <a:avLst/>
          </a:prstGeom>
        </p:spPr>
      </p:pic>
    </p:spTree>
    <p:extLst>
      <p:ext uri="{BB962C8B-B14F-4D97-AF65-F5344CB8AC3E}">
        <p14:creationId xmlns:p14="http://schemas.microsoft.com/office/powerpoint/2010/main" val="343431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479454"/>
            <a:ext cx="2714351" cy="677108"/>
          </a:xfrm>
          <a:prstGeom prst="rect">
            <a:avLst/>
          </a:prstGeom>
          <a:noFill/>
        </p:spPr>
        <p:txBody>
          <a:bodyPr wrap="square" rtlCol="0">
            <a:spAutoFit/>
          </a:bodyPr>
          <a:lstStyle/>
          <a:p>
            <a:pPr>
              <a:spcAft>
                <a:spcPts val="600"/>
              </a:spcAft>
            </a:pPr>
            <a:r>
              <a:rPr lang="en-US" sz="1100" i="1"/>
              <a:t>Give QCDs to establish a charitable fund</a:t>
            </a:r>
          </a:p>
          <a:p>
            <a:pPr>
              <a:spcAft>
                <a:spcPts val="600"/>
              </a:spcAft>
            </a:pPr>
            <a:r>
              <a:rPr lang="en-US" sz="1100" b="0"/>
              <a:t>Donor’s QCD counts toward required minimum distributions</a:t>
            </a:r>
            <a:endParaRPr lang="en-US" sz="1100" i="1"/>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8" y="1323792"/>
            <a:ext cx="3311643" cy="846386"/>
          </a:xfrm>
          <a:prstGeom prst="rect">
            <a:avLst/>
          </a:prstGeom>
          <a:noFill/>
        </p:spPr>
        <p:txBody>
          <a:bodyPr wrap="square" rtlCol="0">
            <a:spAutoFit/>
          </a:bodyPr>
          <a:lstStyle/>
          <a:p>
            <a:pPr>
              <a:spcAft>
                <a:spcPts val="600"/>
              </a:spcAft>
            </a:pPr>
            <a:r>
              <a:rPr lang="en-US" sz="1100" b="0" dirty="0"/>
              <a:t>Give up to $105,000 annually (in 2024, indexed for inflation) </a:t>
            </a:r>
          </a:p>
          <a:p>
            <a:pPr>
              <a:spcAft>
                <a:spcPts val="600"/>
              </a:spcAft>
            </a:pPr>
            <a:r>
              <a:rPr lang="en-US" sz="1100" dirty="0"/>
              <a:t>Distributions from the IRA or charitable fund go directly to the charity of your choosing</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52092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62949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92812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15970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15520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62547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6" y="5441076"/>
            <a:ext cx="2881843" cy="507831"/>
          </a:xfrm>
          <a:prstGeom prst="rect">
            <a:avLst/>
          </a:prstGeom>
          <a:noFill/>
        </p:spPr>
        <p:txBody>
          <a:bodyPr wrap="square" rtlCol="0">
            <a:spAutoFit/>
          </a:bodyPr>
          <a:lstStyle/>
          <a:p>
            <a:pPr>
              <a:spcAft>
                <a:spcPts val="600"/>
              </a:spcAft>
            </a:pPr>
            <a:r>
              <a:rPr lang="en-US" sz="1100" dirty="0"/>
              <a:t>May avoid</a:t>
            </a:r>
            <a:r>
              <a:rPr lang="en-US" sz="1100" b="0" dirty="0"/>
              <a:t> taxes on IRA distributions</a:t>
            </a:r>
          </a:p>
          <a:p>
            <a:pPr>
              <a:spcAft>
                <a:spcPts val="600"/>
              </a:spcAft>
            </a:pPr>
            <a:r>
              <a:rPr lang="en-US" sz="1100" dirty="0"/>
              <a:t>Lower AGI = Potentially multiple benefits</a:t>
            </a:r>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92990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937564"/>
            <a:ext cx="1305466" cy="338554"/>
          </a:xfrm>
          <a:prstGeom prst="rect">
            <a:avLst/>
          </a:prstGeom>
          <a:noFill/>
        </p:spPr>
        <p:txBody>
          <a:bodyPr wrap="square" rtlCol="0">
            <a:spAutoFit/>
          </a:bodyPr>
          <a:lstStyle/>
          <a:p>
            <a:pPr algn="ctr"/>
            <a:r>
              <a:rPr lang="en-US" sz="1600" b="1"/>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085795" y="3817084"/>
            <a:ext cx="1881057" cy="584775"/>
          </a:xfrm>
          <a:prstGeom prst="rect">
            <a:avLst/>
          </a:prstGeom>
          <a:noFill/>
        </p:spPr>
        <p:txBody>
          <a:bodyPr wrap="square" rtlCol="0">
            <a:spAutoFit/>
          </a:bodyPr>
          <a:lstStyle/>
          <a:p>
            <a:pPr algn="ctr"/>
            <a:r>
              <a:rPr lang="en-US" sz="1600" b="1"/>
              <a:t>Non-Advised Charitable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81708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pic>
        <p:nvPicPr>
          <p:cNvPr id="3" name="Picture 2">
            <a:extLst>
              <a:ext uri="{FF2B5EF4-FFF2-40B4-BE49-F238E27FC236}">
                <a16:creationId xmlns:a16="http://schemas.microsoft.com/office/drawing/2014/main" id="{783C2F5A-A187-B6AD-9970-CA3B0F9D6470}"/>
              </a:ext>
            </a:extLst>
          </p:cNvPr>
          <p:cNvPicPr>
            <a:picLocks noChangeAspect="1"/>
          </p:cNvPicPr>
          <p:nvPr/>
        </p:nvPicPr>
        <p:blipFill>
          <a:blip r:embed="rId3"/>
          <a:srcRect/>
          <a:stretch/>
        </p:blipFill>
        <p:spPr>
          <a:xfrm>
            <a:off x="1141037" y="2636825"/>
            <a:ext cx="1044273" cy="1044273"/>
          </a:xfrm>
          <a:prstGeom prst="rect">
            <a:avLst/>
          </a:prstGeom>
        </p:spPr>
      </p:pic>
      <p:sp>
        <p:nvSpPr>
          <p:cNvPr id="5" name="Oval 4">
            <a:extLst>
              <a:ext uri="{FF2B5EF4-FFF2-40B4-BE49-F238E27FC236}">
                <a16:creationId xmlns:a16="http://schemas.microsoft.com/office/drawing/2014/main" id="{7C62A485-4098-8554-4364-7DFCD97843C2}"/>
              </a:ext>
            </a:extLst>
          </p:cNvPr>
          <p:cNvSpPr/>
          <p:nvPr/>
        </p:nvSpPr>
        <p:spPr>
          <a:xfrm>
            <a:off x="1069269"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7DF4AF9-2130-C6AA-BD08-53816F64CB7C}"/>
              </a:ext>
            </a:extLst>
          </p:cNvPr>
          <p:cNvSpPr/>
          <p:nvPr/>
        </p:nvSpPr>
        <p:spPr>
          <a:xfrm>
            <a:off x="5432873"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8D4A3F1-E1E4-AF2D-7E1B-CC5FC99BE6C3}"/>
              </a:ext>
            </a:extLst>
          </p:cNvPr>
          <p:cNvSpPr/>
          <p:nvPr/>
        </p:nvSpPr>
        <p:spPr>
          <a:xfrm>
            <a:off x="9778491"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A84FCA4D-6272-3E6E-2E9E-6A01CC847BA6}"/>
              </a:ext>
            </a:extLst>
          </p:cNvPr>
          <p:cNvPicPr>
            <a:picLocks noChangeAspect="1"/>
          </p:cNvPicPr>
          <p:nvPr/>
        </p:nvPicPr>
        <p:blipFill>
          <a:blip r:embed="rId4"/>
          <a:stretch>
            <a:fillRect/>
          </a:stretch>
        </p:blipFill>
        <p:spPr>
          <a:xfrm>
            <a:off x="5568052" y="2735984"/>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7D81E94A-4AC8-B39C-87A9-38AD345B8AAE}"/>
              </a:ext>
            </a:extLst>
          </p:cNvPr>
          <p:cNvPicPr>
            <a:picLocks noChangeAspect="1"/>
          </p:cNvPicPr>
          <p:nvPr/>
        </p:nvPicPr>
        <p:blipFill>
          <a:blip r:embed="rId5"/>
          <a:stretch>
            <a:fillRect/>
          </a:stretch>
        </p:blipFill>
        <p:spPr>
          <a:xfrm>
            <a:off x="9913670" y="2700236"/>
            <a:ext cx="917450" cy="917450"/>
          </a:xfrm>
          <a:prstGeom prst="rect">
            <a:avLst/>
          </a:prstGeom>
        </p:spPr>
      </p:pic>
      <p:sp>
        <p:nvSpPr>
          <p:cNvPr id="7" name="TextBox 6">
            <a:extLst>
              <a:ext uri="{FF2B5EF4-FFF2-40B4-BE49-F238E27FC236}">
                <a16:creationId xmlns:a16="http://schemas.microsoft.com/office/drawing/2014/main" id="{8624E7D6-A2EE-F0DE-EBA0-4F1BA2291F60}"/>
              </a:ext>
            </a:extLst>
          </p:cNvPr>
          <p:cNvSpPr txBox="1"/>
          <p:nvPr/>
        </p:nvSpPr>
        <p:spPr>
          <a:xfrm>
            <a:off x="6092952" y="6438798"/>
            <a:ext cx="6099048" cy="230832"/>
          </a:xfrm>
          <a:prstGeom prst="rect">
            <a:avLst/>
          </a:prstGeom>
          <a:noFill/>
        </p:spPr>
        <p:txBody>
          <a:bodyPr wrap="square">
            <a:spAutoFit/>
          </a:bodyPr>
          <a:lstStyle/>
          <a:p>
            <a:pPr algn="l">
              <a:lnSpc>
                <a:spcPct val="100000"/>
              </a:lnSpc>
              <a:spcBef>
                <a:spcPts val="0"/>
              </a:spcBef>
            </a:pPr>
            <a:r>
              <a:rPr lang="en-US" sz="900" dirty="0">
                <a:effectLst/>
                <a:latin typeface="+mn-lt"/>
              </a:rPr>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A4DA73CA-917A-4F64-210F-420B3A0F21C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25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754874"/>
            <a:ext cx="1305466" cy="579514"/>
          </a:xfrm>
          <a:prstGeom prst="rect">
            <a:avLst/>
          </a:prstGeom>
          <a:noFill/>
        </p:spPr>
        <p:txBody>
          <a:bodyPr wrap="square" rtlCol="0">
            <a:spAutoFit/>
          </a:bodyPr>
          <a:lstStyle/>
          <a:p>
            <a:pPr algn="ctr"/>
            <a:r>
              <a:rPr lang="en-US" sz="1600" b="1"/>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918653" y="1348068"/>
            <a:ext cx="2477541" cy="600164"/>
          </a:xfrm>
          <a:prstGeom prst="rect">
            <a:avLst/>
          </a:prstGeom>
          <a:noFill/>
        </p:spPr>
        <p:txBody>
          <a:bodyPr wrap="square" rtlCol="0">
            <a:spAutoFit/>
          </a:bodyPr>
          <a:lstStyle/>
          <a:p>
            <a:r>
              <a:rPr lang="en-US" sz="1100" i="1"/>
              <a:t>Give life insurance, naming Thrivent </a:t>
            </a:r>
          </a:p>
          <a:p>
            <a:r>
              <a:rPr lang="en-US" sz="1100" i="1"/>
              <a:t>Charitable Impact &amp; Investing® as owner and beneficiary</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7507987"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07127" y="4648200"/>
            <a:ext cx="610086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715E2DB-B7D2-FC24-6526-0CE68547077D}"/>
              </a:ext>
            </a:extLst>
          </p:cNvPr>
          <p:cNvSpPr txBox="1"/>
          <p:nvPr/>
        </p:nvSpPr>
        <p:spPr>
          <a:xfrm>
            <a:off x="4460515" y="5135185"/>
            <a:ext cx="2583224" cy="600164"/>
          </a:xfrm>
          <a:prstGeom prst="rect">
            <a:avLst/>
          </a:prstGeom>
          <a:noFill/>
        </p:spPr>
        <p:txBody>
          <a:bodyPr wrap="square" rtlCol="0">
            <a:spAutoFit/>
          </a:bodyPr>
          <a:lstStyle/>
          <a:p>
            <a:r>
              <a:rPr lang="en-US" sz="1100" b="0" i="1"/>
              <a:t>Annual QCDs are used to make premium payments on the life insurance contract </a:t>
            </a:r>
          </a:p>
        </p:txBody>
      </p:sp>
      <p:sp>
        <p:nvSpPr>
          <p:cNvPr id="29" name="TextBox 28">
            <a:extLst>
              <a:ext uri="{FF2B5EF4-FFF2-40B4-BE49-F238E27FC236}">
                <a16:creationId xmlns:a16="http://schemas.microsoft.com/office/drawing/2014/main" id="{F2A140AD-C628-76AE-8EA0-0689C532EFB4}"/>
              </a:ext>
            </a:extLst>
          </p:cNvPr>
          <p:cNvSpPr txBox="1"/>
          <p:nvPr/>
        </p:nvSpPr>
        <p:spPr>
          <a:xfrm>
            <a:off x="8923349" y="1442904"/>
            <a:ext cx="2333988" cy="430887"/>
          </a:xfrm>
          <a:prstGeom prst="rect">
            <a:avLst/>
          </a:prstGeom>
          <a:noFill/>
          <a:ln>
            <a:noFill/>
          </a:ln>
        </p:spPr>
        <p:txBody>
          <a:bodyPr wrap="square" rtlCol="0">
            <a:spAutoFit/>
          </a:bodyPr>
          <a:lstStyle/>
          <a:p>
            <a:r>
              <a:rPr lang="en-US" sz="1100" b="0" i="1"/>
              <a:t>Grants from non-advised fund support selected charities</a:t>
            </a:r>
          </a:p>
        </p:txBody>
      </p:sp>
      <p:cxnSp>
        <p:nvCxnSpPr>
          <p:cNvPr id="8" name="Straight Arrow Connector 7">
            <a:extLst>
              <a:ext uri="{FF2B5EF4-FFF2-40B4-BE49-F238E27FC236}">
                <a16:creationId xmlns:a16="http://schemas.microsoft.com/office/drawing/2014/main" id="{E39E9A29-858B-A7D4-17CD-DC8CD8DB7915}"/>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pic>
        <p:nvPicPr>
          <p:cNvPr id="17" name="Picture 16">
            <a:extLst>
              <a:ext uri="{FF2B5EF4-FFF2-40B4-BE49-F238E27FC236}">
                <a16:creationId xmlns:a16="http://schemas.microsoft.com/office/drawing/2014/main" id="{2B1D6D12-6347-E354-EF33-4E47A00F1506}"/>
              </a:ext>
            </a:extLst>
          </p:cNvPr>
          <p:cNvPicPr>
            <a:picLocks noChangeAspect="1"/>
          </p:cNvPicPr>
          <p:nvPr/>
        </p:nvPicPr>
        <p:blipFill>
          <a:blip r:embed="rId3"/>
          <a:srcRect/>
          <a:stretch/>
        </p:blipFill>
        <p:spPr>
          <a:xfrm>
            <a:off x="926630" y="2392454"/>
            <a:ext cx="1044273" cy="1044273"/>
          </a:xfrm>
          <a:prstGeom prst="rect">
            <a:avLst/>
          </a:prstGeom>
        </p:spPr>
      </p:pic>
      <p:sp>
        <p:nvSpPr>
          <p:cNvPr id="18" name="Oval 17">
            <a:extLst>
              <a:ext uri="{FF2B5EF4-FFF2-40B4-BE49-F238E27FC236}">
                <a16:creationId xmlns:a16="http://schemas.microsoft.com/office/drawing/2014/main" id="{7896B706-9355-692C-6B11-D2294FED7D1F}"/>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DFB61FB-4084-147B-5142-E7F5AA03DF5A}"/>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7AE14153-9D48-55E0-0D01-3D41924C35FE}"/>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Icon&#10;&#10;Description automatically generated">
            <a:extLst>
              <a:ext uri="{FF2B5EF4-FFF2-40B4-BE49-F238E27FC236}">
                <a16:creationId xmlns:a16="http://schemas.microsoft.com/office/drawing/2014/main" id="{21D164CC-36B8-83BE-4E7D-58320E8F4E59}"/>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33" name="Picture 32" descr="Icon&#10;&#10;Description automatically generated">
            <a:extLst>
              <a:ext uri="{FF2B5EF4-FFF2-40B4-BE49-F238E27FC236}">
                <a16:creationId xmlns:a16="http://schemas.microsoft.com/office/drawing/2014/main" id="{F03F5A4C-C663-8A31-E0ED-26CDBB5900CE}"/>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5" name="Picture 4" descr="Icon&#10;&#10;Description automatically generated with medium confidence">
            <a:extLst>
              <a:ext uri="{FF2B5EF4-FFF2-40B4-BE49-F238E27FC236}">
                <a16:creationId xmlns:a16="http://schemas.microsoft.com/office/drawing/2014/main" id="{798AD4DF-F589-4941-BFF9-22C7B9736F8C}"/>
              </a:ext>
            </a:extLst>
          </p:cNvPr>
          <p:cNvPicPr>
            <a:picLocks noChangeAspect="1"/>
          </p:cNvPicPr>
          <p:nvPr/>
        </p:nvPicPr>
        <p:blipFill>
          <a:blip r:embed="rId6"/>
          <a:stretch>
            <a:fillRect/>
          </a:stretch>
        </p:blipFill>
        <p:spPr>
          <a:xfrm>
            <a:off x="4167963" y="2671805"/>
            <a:ext cx="914402" cy="917450"/>
          </a:xfrm>
          <a:prstGeom prst="rect">
            <a:avLst/>
          </a:prstGeom>
        </p:spPr>
      </p:pic>
      <p:sp>
        <p:nvSpPr>
          <p:cNvPr id="36" name="Oval 35">
            <a:extLst>
              <a:ext uri="{FF2B5EF4-FFF2-40B4-BE49-F238E27FC236}">
                <a16:creationId xmlns:a16="http://schemas.microsoft.com/office/drawing/2014/main" id="{67F981D8-6FB1-4956-A37A-B7CC0E17D8DA}"/>
              </a:ext>
            </a:extLst>
          </p:cNvPr>
          <p:cNvSpPr/>
          <p:nvPr/>
        </p:nvSpPr>
        <p:spPr>
          <a:xfrm>
            <a:off x="3978449" y="24730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9F1F542-77C1-2F39-32E6-C536A3171D6C}"/>
              </a:ext>
            </a:extLst>
          </p:cNvPr>
          <p:cNvSpPr txBox="1"/>
          <p:nvPr/>
        </p:nvSpPr>
        <p:spPr>
          <a:xfrm>
            <a:off x="6092952" y="6438798"/>
            <a:ext cx="6099048" cy="230832"/>
          </a:xfrm>
          <a:prstGeom prst="rect">
            <a:avLst/>
          </a:prstGeom>
          <a:noFill/>
        </p:spPr>
        <p:txBody>
          <a:bodyPr wrap="square">
            <a:spAutoFit/>
          </a:bodyPr>
          <a:lstStyle/>
          <a:p>
            <a:pPr algn="l">
              <a:lnSpc>
                <a:spcPct val="100000"/>
              </a:lnSpc>
              <a:spcBef>
                <a:spcPts val="0"/>
              </a:spcBef>
            </a:pPr>
            <a:r>
              <a:rPr lang="en-US" sz="900" dirty="0">
                <a:effectLst/>
                <a:latin typeface="+mn-lt"/>
              </a:rPr>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584485D9-0A48-1A51-1D5A-70223418DB8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16421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571AB41-7E61-4E07-5305-3C31A0753B13}"/>
              </a:ext>
            </a:extLst>
          </p:cNvPr>
          <p:cNvSpPr/>
          <p:nvPr/>
        </p:nvSpPr>
        <p:spPr>
          <a:xfrm>
            <a:off x="510360" y="1868680"/>
            <a:ext cx="5585640" cy="14191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925092-DC8E-6C28-2D23-8A9A5E492C15}"/>
              </a:ext>
            </a:extLst>
          </p:cNvPr>
          <p:cNvSpPr>
            <a:spLocks noGrp="1"/>
          </p:cNvSpPr>
          <p:nvPr>
            <p:ph type="title"/>
          </p:nvPr>
        </p:nvSpPr>
        <p:spPr>
          <a:xfrm>
            <a:off x="510362" y="418290"/>
            <a:ext cx="5327729" cy="760099"/>
          </a:xfrm>
        </p:spPr>
        <p:txBody>
          <a:bodyPr>
            <a:noAutofit/>
          </a:bodyPr>
          <a:lstStyle/>
          <a:p>
            <a:r>
              <a:rPr lang="en-US" dirty="0"/>
              <a:t>QCDs to Life Income Gifts:</a:t>
            </a:r>
            <a:br>
              <a:rPr lang="en-US" dirty="0"/>
            </a:br>
            <a:r>
              <a:rPr lang="en-US" dirty="0"/>
              <a:t>A $53K One-Time Election</a:t>
            </a:r>
          </a:p>
        </p:txBody>
      </p:sp>
      <p:sp>
        <p:nvSpPr>
          <p:cNvPr id="3" name="Date Placeholder 2">
            <a:extLst>
              <a:ext uri="{FF2B5EF4-FFF2-40B4-BE49-F238E27FC236}">
                <a16:creationId xmlns:a16="http://schemas.microsoft.com/office/drawing/2014/main" id="{5EB2BE7A-55FA-228F-094E-2A311E90781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6" name="Text Placeholder 5">
            <a:extLst>
              <a:ext uri="{FF2B5EF4-FFF2-40B4-BE49-F238E27FC236}">
                <a16:creationId xmlns:a16="http://schemas.microsoft.com/office/drawing/2014/main" id="{7CA69688-1E6D-47E5-6764-A1A39896E470}"/>
              </a:ext>
            </a:extLst>
          </p:cNvPr>
          <p:cNvSpPr txBox="1">
            <a:spLocks/>
          </p:cNvSpPr>
          <p:nvPr/>
        </p:nvSpPr>
        <p:spPr>
          <a:xfrm>
            <a:off x="826238" y="3432341"/>
            <a:ext cx="4792684" cy="2880167"/>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b="0" dirty="0"/>
              <a:t>Take lump sum income taxable in one year and turns it into a stream of income taxable over lifetime (single or joint)</a:t>
            </a:r>
          </a:p>
          <a:p>
            <a:pPr marL="285750" indent="-285750">
              <a:spcAft>
                <a:spcPts val="600"/>
              </a:spcAft>
              <a:buFont typeface="Arial" panose="020B0604020202020204" pitchFamily="34" charset="0"/>
              <a:buChar char="•"/>
            </a:pPr>
            <a:r>
              <a:rPr lang="en-US" sz="2000" b="0" dirty="0"/>
              <a:t>A Charitable Gift Annuity (CGA) </a:t>
            </a:r>
            <a:r>
              <a:rPr lang="en-US" sz="1800" b="0" dirty="0"/>
              <a:t>turns variable income from the IRA into fixed income</a:t>
            </a:r>
          </a:p>
          <a:p>
            <a:pPr marL="285750" indent="-285750">
              <a:spcAft>
                <a:spcPts val="600"/>
              </a:spcAft>
              <a:buFont typeface="Arial" panose="020B0604020202020204" pitchFamily="34" charset="0"/>
              <a:buChar char="•"/>
            </a:pPr>
            <a:r>
              <a:rPr lang="en-US" sz="1800" b="0" dirty="0"/>
              <a:t>May be combined with outright $53K (</a:t>
            </a:r>
            <a:r>
              <a:rPr lang="en-US" sz="1800" b="0" dirty="0">
                <a:latin typeface="+mn-lt"/>
              </a:rPr>
              <a:t>in 2024, indexed for inflation)</a:t>
            </a:r>
            <a:r>
              <a:rPr lang="en-US" sz="1800" b="0" dirty="0"/>
              <a:t> QCD for larger charitable impact</a:t>
            </a:r>
          </a:p>
        </p:txBody>
      </p:sp>
      <p:sp>
        <p:nvSpPr>
          <p:cNvPr id="20" name="Title 2">
            <a:extLst>
              <a:ext uri="{FF2B5EF4-FFF2-40B4-BE49-F238E27FC236}">
                <a16:creationId xmlns:a16="http://schemas.microsoft.com/office/drawing/2014/main" id="{AE1F4BBD-59F0-504E-0F94-E8170DF4EAE3}"/>
              </a:ext>
            </a:extLst>
          </p:cNvPr>
          <p:cNvSpPr txBox="1">
            <a:spLocks/>
          </p:cNvSpPr>
          <p:nvPr/>
        </p:nvSpPr>
        <p:spPr>
          <a:xfrm>
            <a:off x="953680" y="2074987"/>
            <a:ext cx="4087244" cy="101990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2000" dirty="0">
                <a:latin typeface="+mn-lt"/>
              </a:rPr>
              <a:t>Clients who are 70½ and older, want lifetime income, and wish to make a gift to charity</a:t>
            </a:r>
          </a:p>
          <a:p>
            <a:pPr>
              <a:lnSpc>
                <a:spcPct val="100000"/>
              </a:lnSpc>
            </a:pPr>
            <a:endParaRPr lang="en-US" sz="2400" dirty="0">
              <a:latin typeface="+mn-lt"/>
            </a:endParaRPr>
          </a:p>
        </p:txBody>
      </p:sp>
      <p:cxnSp>
        <p:nvCxnSpPr>
          <p:cNvPr id="21" name="Straight Connector 20">
            <a:extLst>
              <a:ext uri="{FF2B5EF4-FFF2-40B4-BE49-F238E27FC236}">
                <a16:creationId xmlns:a16="http://schemas.microsoft.com/office/drawing/2014/main" id="{A6F5CD72-EC0C-1BE7-61CD-1E6502239A12}"/>
              </a:ext>
            </a:extLst>
          </p:cNvPr>
          <p:cNvCxnSpPr>
            <a:cxnSpLocks/>
          </p:cNvCxnSpPr>
          <p:nvPr/>
        </p:nvCxnSpPr>
        <p:spPr>
          <a:xfrm flipH="1">
            <a:off x="-20116" y="3277336"/>
            <a:ext cx="6217920"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52E712F6-6AF1-5CF3-7C04-9112D5A3E9F6}"/>
              </a:ext>
            </a:extLst>
          </p:cNvPr>
          <p:cNvPicPr>
            <a:picLocks noChangeAspect="1"/>
          </p:cNvPicPr>
          <p:nvPr/>
        </p:nvPicPr>
        <p:blipFill rotWithShape="1">
          <a:blip r:embed="rId3"/>
          <a:srcRect l="6930" t="-49" r="33810" b="49"/>
          <a:stretch/>
        </p:blipFill>
        <p:spPr>
          <a:xfrm>
            <a:off x="6096000" y="0"/>
            <a:ext cx="6096000" cy="6858000"/>
          </a:xfrm>
          <a:prstGeom prst="rect">
            <a:avLst/>
          </a:prstGeom>
        </p:spPr>
      </p:pic>
      <p:sp>
        <p:nvSpPr>
          <p:cNvPr id="4" name="Title 2">
            <a:extLst>
              <a:ext uri="{FF2B5EF4-FFF2-40B4-BE49-F238E27FC236}">
                <a16:creationId xmlns:a16="http://schemas.microsoft.com/office/drawing/2014/main" id="{DFF974C1-8EDA-8939-1E2F-5BFE86806D0D}"/>
              </a:ext>
            </a:extLst>
          </p:cNvPr>
          <p:cNvSpPr txBox="1">
            <a:spLocks/>
          </p:cNvSpPr>
          <p:nvPr/>
        </p:nvSpPr>
        <p:spPr>
          <a:xfrm>
            <a:off x="438067" y="1194034"/>
            <a:ext cx="5180855" cy="756384"/>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1600" dirty="0">
                <a:latin typeface="+mn-lt"/>
              </a:rPr>
              <a:t>Potential to spread out taxable income over lifetime payments, $53K in 2024, indexed for inflation</a:t>
            </a:r>
          </a:p>
        </p:txBody>
      </p:sp>
    </p:spTree>
    <p:extLst>
      <p:ext uri="{BB962C8B-B14F-4D97-AF65-F5344CB8AC3E}">
        <p14:creationId xmlns:p14="http://schemas.microsoft.com/office/powerpoint/2010/main" val="3900037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a:latin typeface="Arial" panose="020B0604020202020204" pitchFamily="34" charset="0"/>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a:t>For more information, please contact</a:t>
            </a:r>
            <a:endParaRPr lang="en-GB"/>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2" name="Date Placeholder 1">
            <a:extLst>
              <a:ext uri="{FF2B5EF4-FFF2-40B4-BE49-F238E27FC236}">
                <a16:creationId xmlns:a16="http://schemas.microsoft.com/office/drawing/2014/main" id="{185E5E2E-BA51-0292-246B-E370213979F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9" name="Picture 8" descr="Logo&#10;&#10;Description automatically generated">
            <a:extLst>
              <a:ext uri="{FF2B5EF4-FFF2-40B4-BE49-F238E27FC236}">
                <a16:creationId xmlns:a16="http://schemas.microsoft.com/office/drawing/2014/main" id="{9CD098F4-5B94-46E0-B3F8-07478D27DA3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797658" y="0"/>
            <a:ext cx="6858000" cy="6858000"/>
          </a:xfrm>
          <a:prstGeom prst="rect">
            <a:avLst/>
          </a:prstGeom>
        </p:spPr>
      </p:pic>
    </p:spTree>
    <p:extLst>
      <p:ext uri="{BB962C8B-B14F-4D97-AF65-F5344CB8AC3E}">
        <p14:creationId xmlns:p14="http://schemas.microsoft.com/office/powerpoint/2010/main" val="1377335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5" name="Date Placeholder 4">
            <a:extLst>
              <a:ext uri="{FF2B5EF4-FFF2-40B4-BE49-F238E27FC236}">
                <a16:creationId xmlns:a16="http://schemas.microsoft.com/office/drawing/2014/main" id="{12BFB206-E656-5B60-66C9-F4CF1C6AE52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158888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970BF7BB-9B27-C652-A3C9-7935AA4690B6}"/>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3771F6-B383-5BAB-F899-00E92FB8323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13680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8"/>
            <a:ext cx="11171274" cy="4877655"/>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400" dirty="0">
                <a:latin typeface="+mn-lt"/>
              </a:rPr>
              <a:t>Thrivent Charitable Impact &amp; Investing</a:t>
            </a:r>
            <a:r>
              <a:rPr lang="en-US" sz="1400" baseline="30000" dirty="0">
                <a:latin typeface="+mn-lt"/>
              </a:rPr>
              <a:t>®</a:t>
            </a:r>
            <a:r>
              <a:rPr lang="en-US" sz="1400" dirty="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baseline="30000" dirty="0">
                <a:latin typeface="+mn-lt"/>
              </a:rPr>
              <a:t> ®</a:t>
            </a:r>
            <a:r>
              <a:rPr lang="en-US" sz="1400" dirty="0">
                <a:latin typeface="+mn-lt"/>
                <a:cs typeface="Arial"/>
              </a:rPr>
              <a:t>, do not provide legal, accounting, or tax advice. Consult your attorney or tax professional.</a:t>
            </a:r>
            <a:r>
              <a:rPr lang="en-US" sz="1400" dirty="0">
                <a:latin typeface="+mn-lt"/>
              </a:rPr>
              <a:t> </a:t>
            </a:r>
            <a:br>
              <a:rPr lang="en-US" sz="1400" dirty="0">
                <a:latin typeface="+mn-lt"/>
              </a:rPr>
            </a:br>
            <a:endParaRPr lang="en-US" sz="1400" dirty="0">
              <a:latin typeface="+mn-lt"/>
            </a:endParaRPr>
          </a:p>
          <a:p>
            <a:pPr algn="l">
              <a:lnSpc>
                <a:spcPct val="100000"/>
              </a:lnSpc>
              <a:spcBef>
                <a:spcPts val="0"/>
              </a:spcBef>
            </a:pPr>
            <a:r>
              <a:rPr lang="en-US" sz="1400" dirty="0">
                <a:latin typeface="+mn-lt"/>
              </a:rPr>
              <a:t>To ensure compliance with IRS requirements, be aware that any U.S. federal tax advice that may be contained in this presentation is not intended to be used, and cannot be used, for the purpose of (</a:t>
            </a:r>
            <a:r>
              <a:rPr lang="en-US" sz="1400" dirty="0" err="1">
                <a:latin typeface="+mn-lt"/>
              </a:rPr>
              <a:t>i</a:t>
            </a:r>
            <a:r>
              <a:rPr lang="en-US" sz="1400" dirty="0">
                <a:latin typeface="+mn-lt"/>
              </a:rPr>
              <a:t>) avoiding penalties under the Internal Revenue Code or (ii) promoting, marketing and recommending another party to any transaction or matter addressed herein. </a:t>
            </a:r>
          </a:p>
          <a:p>
            <a:pPr algn="l">
              <a:lnSpc>
                <a:spcPct val="100000"/>
              </a:lnSpc>
              <a:spcBef>
                <a:spcPts val="0"/>
              </a:spcBef>
            </a:pPr>
            <a:endParaRPr lang="en-US" sz="1400" dirty="0">
              <a:latin typeface="+mn-lt"/>
            </a:endParaRPr>
          </a:p>
          <a:p>
            <a:pPr algn="l">
              <a:lnSpc>
                <a:spcPct val="100000"/>
              </a:lnSpc>
              <a:spcBef>
                <a:spcPts val="0"/>
              </a:spcBef>
            </a:pPr>
            <a:r>
              <a:rPr lang="en-US" sz="1400" dirty="0">
                <a:effectLst/>
                <a:latin typeface="+mn-lt"/>
              </a:rPr>
              <a:t>Thrivent and its financial advisors and professionals do not provide legal, accounting or tax advice. Consult your attorney or tax professional.</a:t>
            </a:r>
          </a:p>
          <a:p>
            <a:pPr algn="l">
              <a:lnSpc>
                <a:spcPct val="100000"/>
              </a:lnSpc>
              <a:spcBef>
                <a:spcPts val="0"/>
              </a:spcBef>
            </a:pPr>
            <a:endParaRPr lang="en-US" sz="1400" dirty="0">
              <a:latin typeface="+mn-lt"/>
            </a:endParaRPr>
          </a:p>
          <a:p>
            <a:pPr algn="l">
              <a:lnSpc>
                <a:spcPct val="100000"/>
              </a:lnSpc>
              <a:spcBef>
                <a:spcPts val="0"/>
              </a:spcBef>
            </a:pPr>
            <a:r>
              <a:rPr lang="en-US" sz="1400" dirty="0">
                <a:effectLst/>
                <a:latin typeface="+mn-lt"/>
              </a:rPr>
              <a:t>The donor’s experience may not be the same as other donors and does not indicate future performance or success.</a:t>
            </a:r>
          </a:p>
          <a:p>
            <a:pPr algn="l">
              <a:lnSpc>
                <a:spcPct val="100000"/>
              </a:lnSpc>
              <a:spcBef>
                <a:spcPts val="0"/>
              </a:spcBef>
            </a:pPr>
            <a:br>
              <a:rPr lang="en-US" sz="1400" dirty="0">
                <a:latin typeface="+mn-lt"/>
              </a:rPr>
            </a:br>
            <a:endParaRPr lang="en-US" sz="1400" dirty="0">
              <a:latin typeface="+mn-lt"/>
            </a:endParaRPr>
          </a:p>
          <a:p>
            <a:pPr algn="l"/>
            <a:endParaRPr lang="en-US" sz="1400" dirty="0">
              <a:latin typeface="+mn-lt"/>
              <a:cs typeface="Arial"/>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a:t>Disclosure/Disclaimer</a:t>
            </a:r>
            <a:endParaRPr lang="en-GB"/>
          </a:p>
        </p:txBody>
      </p:sp>
      <p:sp>
        <p:nvSpPr>
          <p:cNvPr id="3" name="Date Placeholder 2">
            <a:extLst>
              <a:ext uri="{FF2B5EF4-FFF2-40B4-BE49-F238E27FC236}">
                <a16:creationId xmlns:a16="http://schemas.microsoft.com/office/drawing/2014/main" id="{E8811E1C-B0AC-767E-8B39-F867A53D947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92782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28D699C-ACD1-F15B-16C1-E3D7DD2D5346}"/>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0221"/>
            <a:ext cx="11214506" cy="565468"/>
            <a:chOff x="0" y="1720221"/>
            <a:chExt cx="11214506" cy="565468"/>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720221"/>
              <a:ext cx="8090946" cy="456535"/>
            </a:xfrm>
            <a:prstGeom prst="rect">
              <a:avLst/>
            </a:prstGeom>
            <a:noFill/>
          </p:spPr>
          <p:txBody>
            <a:bodyPr wrap="square" rtlCol="0">
              <a:spAutoFit/>
            </a:bodyPr>
            <a:lstStyle/>
            <a:p>
              <a:pPr>
                <a:lnSpc>
                  <a:spcPct val="150000"/>
                </a:lnSpc>
              </a:pPr>
              <a:r>
                <a:rPr lang="en-US" sz="1800" b="0"/>
                <a:t>What is a qualified charitable distribution (QCD)?</a:t>
              </a:r>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18210"/>
            <a:ext cx="8736569" cy="575330"/>
            <a:chOff x="0" y="2420423"/>
            <a:chExt cx="8736569" cy="57533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420423"/>
              <a:ext cx="5613009" cy="456535"/>
            </a:xfrm>
            <a:prstGeom prst="rect">
              <a:avLst/>
            </a:prstGeom>
            <a:noFill/>
          </p:spPr>
          <p:txBody>
            <a:bodyPr wrap="square" rtlCol="0">
              <a:spAutoFit/>
            </a:bodyPr>
            <a:lstStyle/>
            <a:p>
              <a:pPr>
                <a:lnSpc>
                  <a:spcPct val="150000"/>
                </a:lnSpc>
              </a:pPr>
              <a:r>
                <a:rPr lang="en-US" sz="1800" b="0"/>
                <a:t>Potential tax advantages of QCDs</a:t>
              </a:r>
              <a:endParaRPr lang="en-US" sz="1800" b="0">
                <a:cs typeface="Arial"/>
              </a:endParaRPr>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0191"/>
            <a:ext cx="9219559" cy="561200"/>
            <a:chOff x="0" y="3135090"/>
            <a:chExt cx="9219559" cy="5612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135090"/>
              <a:ext cx="6095999" cy="456535"/>
            </a:xfrm>
            <a:prstGeom prst="rect">
              <a:avLst/>
            </a:prstGeom>
            <a:noFill/>
          </p:spPr>
          <p:txBody>
            <a:bodyPr wrap="square" rtlCol="0">
              <a:spAutoFit/>
            </a:bodyPr>
            <a:lstStyle/>
            <a:p>
              <a:pPr>
                <a:lnSpc>
                  <a:spcPct val="150000"/>
                </a:lnSpc>
              </a:pPr>
              <a:r>
                <a:rPr lang="en-US" sz="1800" b="0"/>
                <a:t>How to make gifts of QCDs</a:t>
              </a:r>
              <a:endParaRPr lang="en-US" sz="1800" b="0">
                <a:cs typeface="Arial"/>
              </a:endParaRPr>
            </a:p>
          </p:txBody>
        </p:sp>
      </p:grpSp>
      <p:sp>
        <p:nvSpPr>
          <p:cNvPr id="4" name="Date Placeholder 3">
            <a:extLst>
              <a:ext uri="{FF2B5EF4-FFF2-40B4-BE49-F238E27FC236}">
                <a16:creationId xmlns:a16="http://schemas.microsoft.com/office/drawing/2014/main" id="{F48ADD73-659B-CA3A-ECAA-DBD5B79E28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What is a </a:t>
            </a:r>
            <a:br>
              <a:rPr lang="en-US"/>
            </a:br>
            <a:r>
              <a:rPr lang="en-US"/>
              <a:t>Qualified Charitable Distribution (QCD) </a:t>
            </a:r>
          </a:p>
        </p:txBody>
      </p:sp>
      <p:sp>
        <p:nvSpPr>
          <p:cNvPr id="7" name="Text Placeholder 6">
            <a:extLst>
              <a:ext uri="{FF2B5EF4-FFF2-40B4-BE49-F238E27FC236}">
                <a16:creationId xmlns:a16="http://schemas.microsoft.com/office/drawing/2014/main" id="{2A42046F-0D7D-0832-7260-C0E4F67A694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95930F07-99B3-CF3C-780E-5D8360FA706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3" name="Picture 2" descr="Icon&#10;&#10;Description automatically generated">
            <a:extLst>
              <a:ext uri="{FF2B5EF4-FFF2-40B4-BE49-F238E27FC236}">
                <a16:creationId xmlns:a16="http://schemas.microsoft.com/office/drawing/2014/main" id="{266BA7A5-8103-D173-3C89-C722C2644B67}"/>
              </a:ext>
            </a:extLst>
          </p:cNvPr>
          <p:cNvPicPr>
            <a:picLocks noChangeAspect="1"/>
          </p:cNvPicPr>
          <p:nvPr/>
        </p:nvPicPr>
        <p:blipFill>
          <a:blip r:embed="rId3"/>
          <a:stretch>
            <a:fillRect/>
          </a:stretch>
        </p:blipFill>
        <p:spPr>
          <a:xfrm>
            <a:off x="6340477" y="1558494"/>
            <a:ext cx="6070059" cy="5562611"/>
          </a:xfrm>
          <a:prstGeom prst="rect">
            <a:avLst/>
          </a:prstGeom>
        </p:spPr>
      </p:pic>
    </p:spTree>
    <p:extLst>
      <p:ext uri="{BB962C8B-B14F-4D97-AF65-F5344CB8AC3E}">
        <p14:creationId xmlns:p14="http://schemas.microsoft.com/office/powerpoint/2010/main" val="822035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571AB41-7E61-4E07-5305-3C31A0753B13}"/>
              </a:ext>
            </a:extLst>
          </p:cNvPr>
          <p:cNvSpPr/>
          <p:nvPr/>
        </p:nvSpPr>
        <p:spPr>
          <a:xfrm>
            <a:off x="510360" y="1175059"/>
            <a:ext cx="5585640" cy="216089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925092-DC8E-6C28-2D23-8A9A5E492C15}"/>
              </a:ext>
            </a:extLst>
          </p:cNvPr>
          <p:cNvSpPr>
            <a:spLocks noGrp="1"/>
          </p:cNvSpPr>
          <p:nvPr>
            <p:ph type="title"/>
          </p:nvPr>
        </p:nvSpPr>
        <p:spPr>
          <a:xfrm>
            <a:off x="510362" y="418290"/>
            <a:ext cx="5327729" cy="760099"/>
          </a:xfrm>
        </p:spPr>
        <p:txBody>
          <a:bodyPr>
            <a:normAutofit/>
          </a:bodyPr>
          <a:lstStyle/>
          <a:p>
            <a:r>
              <a:rPr lang="en-US" dirty="0"/>
              <a:t>What is a QCD?</a:t>
            </a:r>
          </a:p>
        </p:txBody>
      </p:sp>
      <p:sp>
        <p:nvSpPr>
          <p:cNvPr id="3" name="Date Placeholder 2">
            <a:extLst>
              <a:ext uri="{FF2B5EF4-FFF2-40B4-BE49-F238E27FC236}">
                <a16:creationId xmlns:a16="http://schemas.microsoft.com/office/drawing/2014/main" id="{5EB2BE7A-55FA-228F-094E-2A311E90781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6" name="Text Placeholder 5">
            <a:extLst>
              <a:ext uri="{FF2B5EF4-FFF2-40B4-BE49-F238E27FC236}">
                <a16:creationId xmlns:a16="http://schemas.microsoft.com/office/drawing/2014/main" id="{7CA69688-1E6D-47E5-6764-A1A39896E470}"/>
              </a:ext>
            </a:extLst>
          </p:cNvPr>
          <p:cNvSpPr txBox="1">
            <a:spLocks/>
          </p:cNvSpPr>
          <p:nvPr/>
        </p:nvSpPr>
        <p:spPr>
          <a:xfrm>
            <a:off x="826237" y="3735773"/>
            <a:ext cx="4726423" cy="2518120"/>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b="0" dirty="0"/>
              <a:t>Distribution goes directly to charity </a:t>
            </a:r>
          </a:p>
          <a:p>
            <a:pPr marL="285750" indent="-285750">
              <a:spcAft>
                <a:spcPts val="600"/>
              </a:spcAft>
              <a:buFont typeface="Arial" panose="020B0604020202020204" pitchFamily="34" charset="0"/>
              <a:buChar char="•"/>
            </a:pPr>
            <a:r>
              <a:rPr lang="en-US" sz="1800" b="0" dirty="0"/>
              <a:t>Give up to $105,000 per/year, indexed to inflation going forward</a:t>
            </a:r>
          </a:p>
          <a:p>
            <a:pPr marL="285750" indent="-285750">
              <a:spcAft>
                <a:spcPts val="600"/>
              </a:spcAft>
              <a:buFont typeface="Arial" panose="020B0604020202020204" pitchFamily="34" charset="0"/>
              <a:buChar char="•"/>
            </a:pPr>
            <a:r>
              <a:rPr lang="en-US" sz="1800" b="0" spc="30" dirty="0"/>
              <a:t>SECURE 2.0 allows for one-time election to gift $53,000, in 2024, indexed to inflation going forward, to Gift Annuity or Charitable Remainder Trust</a:t>
            </a:r>
          </a:p>
          <a:p>
            <a:pPr marL="285750" indent="-285750">
              <a:spcAft>
                <a:spcPts val="600"/>
              </a:spcAft>
              <a:buFont typeface="Arial" panose="020B0604020202020204" pitchFamily="34" charset="0"/>
              <a:buChar char="•"/>
            </a:pPr>
            <a:r>
              <a:rPr lang="en-US" sz="1800" b="0" dirty="0"/>
              <a:t>May avoid taxes on IRA distributions</a:t>
            </a:r>
            <a:endParaRPr lang="en-GB" sz="1800" b="0" dirty="0"/>
          </a:p>
        </p:txBody>
      </p:sp>
      <p:sp>
        <p:nvSpPr>
          <p:cNvPr id="20" name="Title 2">
            <a:extLst>
              <a:ext uri="{FF2B5EF4-FFF2-40B4-BE49-F238E27FC236}">
                <a16:creationId xmlns:a16="http://schemas.microsoft.com/office/drawing/2014/main" id="{AE1F4BBD-59F0-504E-0F94-E8170DF4EAE3}"/>
              </a:ext>
            </a:extLst>
          </p:cNvPr>
          <p:cNvSpPr txBox="1">
            <a:spLocks/>
          </p:cNvSpPr>
          <p:nvPr/>
        </p:nvSpPr>
        <p:spPr>
          <a:xfrm>
            <a:off x="953680" y="1471985"/>
            <a:ext cx="3883363" cy="1633912"/>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2400" dirty="0">
                <a:latin typeface="+mn-lt"/>
              </a:rPr>
              <a:t>Use a Qualified Charitable Distribution (QCD) to make a minimum distribution from your IRA.</a:t>
            </a:r>
          </a:p>
        </p:txBody>
      </p:sp>
      <p:cxnSp>
        <p:nvCxnSpPr>
          <p:cNvPr id="21" name="Straight Connector 20">
            <a:extLst>
              <a:ext uri="{FF2B5EF4-FFF2-40B4-BE49-F238E27FC236}">
                <a16:creationId xmlns:a16="http://schemas.microsoft.com/office/drawing/2014/main" id="{A6F5CD72-EC0C-1BE7-61CD-1E6502239A12}"/>
              </a:ext>
            </a:extLst>
          </p:cNvPr>
          <p:cNvCxnSpPr>
            <a:cxnSpLocks/>
          </p:cNvCxnSpPr>
          <p:nvPr/>
        </p:nvCxnSpPr>
        <p:spPr>
          <a:xfrm flipH="1">
            <a:off x="-20116" y="3335951"/>
            <a:ext cx="6217920"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descr="A person talking to a person&#10;&#10;Description automatically generated with low confidence">
            <a:extLst>
              <a:ext uri="{FF2B5EF4-FFF2-40B4-BE49-F238E27FC236}">
                <a16:creationId xmlns:a16="http://schemas.microsoft.com/office/drawing/2014/main" id="{52E712F6-6AF1-5CF3-7C04-9112D5A3E9F6}"/>
              </a:ext>
            </a:extLst>
          </p:cNvPr>
          <p:cNvPicPr>
            <a:picLocks noChangeAspect="1"/>
          </p:cNvPicPr>
          <p:nvPr/>
        </p:nvPicPr>
        <p:blipFill rotWithShape="1">
          <a:blip r:embed="rId3"/>
          <a:srcRect l="26802" r="13938"/>
          <a:stretch/>
        </p:blipFill>
        <p:spPr>
          <a:xfrm>
            <a:off x="6096000" y="0"/>
            <a:ext cx="6096000" cy="6858000"/>
          </a:xfrm>
          <a:prstGeom prst="rect">
            <a:avLst/>
          </a:prstGeom>
        </p:spPr>
      </p:pic>
    </p:spTree>
    <p:extLst>
      <p:ext uri="{BB962C8B-B14F-4D97-AF65-F5344CB8AC3E}">
        <p14:creationId xmlns:p14="http://schemas.microsoft.com/office/powerpoint/2010/main" val="3409991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Potential Tax Advantages of QCDs </a:t>
            </a:r>
          </a:p>
        </p:txBody>
      </p:sp>
      <p:sp>
        <p:nvSpPr>
          <p:cNvPr id="9" name="Text Placeholder 8">
            <a:extLst>
              <a:ext uri="{FF2B5EF4-FFF2-40B4-BE49-F238E27FC236}">
                <a16:creationId xmlns:a16="http://schemas.microsoft.com/office/drawing/2014/main" id="{6D91DAEC-E777-8219-F7CA-801A23547FB0}"/>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BFBC8130-FB7E-8EC1-AFB8-C6CE461494E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4" descr="Icon&#10;&#10;Description automatically generated">
            <a:extLst>
              <a:ext uri="{FF2B5EF4-FFF2-40B4-BE49-F238E27FC236}">
                <a16:creationId xmlns:a16="http://schemas.microsoft.com/office/drawing/2014/main" id="{127EEAA9-61DA-D399-3A60-3489A9DBEEC3}"/>
              </a:ext>
            </a:extLst>
          </p:cNvPr>
          <p:cNvPicPr>
            <a:picLocks noChangeAspect="1"/>
          </p:cNvPicPr>
          <p:nvPr/>
        </p:nvPicPr>
        <p:blipFill>
          <a:blip r:embed="rId2"/>
          <a:stretch>
            <a:fillRect/>
          </a:stretch>
        </p:blipFill>
        <p:spPr>
          <a:xfrm>
            <a:off x="7311520" y="0"/>
            <a:ext cx="5604596" cy="6858000"/>
          </a:xfrm>
          <a:prstGeom prst="rect">
            <a:avLst/>
          </a:prstGeom>
        </p:spPr>
      </p:pic>
    </p:spTree>
    <p:extLst>
      <p:ext uri="{BB962C8B-B14F-4D97-AF65-F5344CB8AC3E}">
        <p14:creationId xmlns:p14="http://schemas.microsoft.com/office/powerpoint/2010/main" val="1074449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262EF-AADB-222D-D04F-63B6165A0FEF}"/>
              </a:ext>
            </a:extLst>
          </p:cNvPr>
          <p:cNvSpPr>
            <a:spLocks noGrp="1"/>
          </p:cNvSpPr>
          <p:nvPr>
            <p:ph type="title"/>
          </p:nvPr>
        </p:nvSpPr>
        <p:spPr/>
        <p:txBody>
          <a:bodyPr/>
          <a:lstStyle/>
          <a:p>
            <a:r>
              <a:rPr lang="en-US" dirty="0"/>
              <a:t>Potential tax advantages of QCDs</a:t>
            </a:r>
          </a:p>
        </p:txBody>
      </p:sp>
      <p:sp>
        <p:nvSpPr>
          <p:cNvPr id="6" name="TextBox 5">
            <a:extLst>
              <a:ext uri="{FF2B5EF4-FFF2-40B4-BE49-F238E27FC236}">
                <a16:creationId xmlns:a16="http://schemas.microsoft.com/office/drawing/2014/main" id="{D877BDDE-6CDA-B303-B62B-F2387C483CBE}"/>
              </a:ext>
            </a:extLst>
          </p:cNvPr>
          <p:cNvSpPr txBox="1"/>
          <p:nvPr/>
        </p:nvSpPr>
        <p:spPr>
          <a:xfrm>
            <a:off x="1094886" y="2492535"/>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3" name="Date Placeholder 2">
            <a:extLst>
              <a:ext uri="{FF2B5EF4-FFF2-40B4-BE49-F238E27FC236}">
                <a16:creationId xmlns:a16="http://schemas.microsoft.com/office/drawing/2014/main" id="{83AA522B-3CC2-C71D-78FF-098A47ED9F79}"/>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sp>
        <p:nvSpPr>
          <p:cNvPr id="10" name="TextBox 9">
            <a:extLst>
              <a:ext uri="{FF2B5EF4-FFF2-40B4-BE49-F238E27FC236}">
                <a16:creationId xmlns:a16="http://schemas.microsoft.com/office/drawing/2014/main" id="{0024B936-8826-F293-14F4-A90003E2F639}"/>
              </a:ext>
            </a:extLst>
          </p:cNvPr>
          <p:cNvSpPr txBox="1"/>
          <p:nvPr/>
        </p:nvSpPr>
        <p:spPr>
          <a:xfrm>
            <a:off x="1275659" y="3417711"/>
            <a:ext cx="2453376" cy="1506061"/>
          </a:xfrm>
          <a:prstGeom prst="rect">
            <a:avLst/>
          </a:prstGeom>
          <a:noFill/>
        </p:spPr>
        <p:txBody>
          <a:bodyPr wrap="square">
            <a:spAutoFit/>
          </a:bodyPr>
          <a:lstStyle/>
          <a:p>
            <a:pPr algn="ctr">
              <a:spcAft>
                <a:spcPts val="600"/>
              </a:spcAft>
            </a:pPr>
            <a:r>
              <a:rPr lang="en-US" b="0" dirty="0"/>
              <a:t>The amount directed to Thrivent Charitable is not included in your adjusted gross income (AGI).</a:t>
            </a:r>
          </a:p>
        </p:txBody>
      </p:sp>
      <p:sp>
        <p:nvSpPr>
          <p:cNvPr id="11" name="TextBox 10">
            <a:extLst>
              <a:ext uri="{FF2B5EF4-FFF2-40B4-BE49-F238E27FC236}">
                <a16:creationId xmlns:a16="http://schemas.microsoft.com/office/drawing/2014/main" id="{5B632478-1193-CCD9-2825-9997F9440F0D}"/>
              </a:ext>
            </a:extLst>
          </p:cNvPr>
          <p:cNvSpPr txBox="1"/>
          <p:nvPr/>
        </p:nvSpPr>
        <p:spPr>
          <a:xfrm>
            <a:off x="4804629" y="2492535"/>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13" name="TextBox 12">
            <a:extLst>
              <a:ext uri="{FF2B5EF4-FFF2-40B4-BE49-F238E27FC236}">
                <a16:creationId xmlns:a16="http://schemas.microsoft.com/office/drawing/2014/main" id="{9C8DDD07-073C-C2CE-C148-DA90B3F161DA}"/>
              </a:ext>
            </a:extLst>
          </p:cNvPr>
          <p:cNvSpPr txBox="1"/>
          <p:nvPr/>
        </p:nvSpPr>
        <p:spPr>
          <a:xfrm>
            <a:off x="4708203" y="3417711"/>
            <a:ext cx="2889769" cy="1477328"/>
          </a:xfrm>
          <a:prstGeom prst="rect">
            <a:avLst/>
          </a:prstGeom>
          <a:noFill/>
        </p:spPr>
        <p:txBody>
          <a:bodyPr wrap="square">
            <a:spAutoFit/>
          </a:bodyPr>
          <a:lstStyle/>
          <a:p>
            <a:pPr marL="0" marR="0" algn="ctr">
              <a:spcBef>
                <a:spcPts val="0"/>
              </a:spcBef>
            </a:pPr>
            <a:r>
              <a:rPr lang="en-US" b="0" dirty="0"/>
              <a:t>Lowers AGI w</a:t>
            </a:r>
            <a:r>
              <a:rPr lang="en-US" dirty="0"/>
              <a:t>hich</a:t>
            </a:r>
            <a:br>
              <a:rPr lang="en-US" dirty="0"/>
            </a:br>
            <a:r>
              <a:rPr lang="en-US" dirty="0"/>
              <a:t>could reduce</a:t>
            </a:r>
          </a:p>
          <a:p>
            <a:pPr marL="285750" marR="0" indent="-285750" algn="ctr">
              <a:spcBef>
                <a:spcPts val="0"/>
              </a:spcBef>
              <a:buFont typeface="Arial" panose="020B0604020202020204" pitchFamily="34" charset="0"/>
              <a:buChar char="•"/>
            </a:pPr>
            <a:r>
              <a:rPr lang="en-US" b="0" dirty="0"/>
              <a:t>Medicare premiums</a:t>
            </a:r>
          </a:p>
          <a:p>
            <a:pPr marL="285750" marR="0" indent="-285750" algn="ctr">
              <a:spcBef>
                <a:spcPts val="0"/>
              </a:spcBef>
              <a:buFont typeface="Arial" panose="020B0604020202020204" pitchFamily="34" charset="0"/>
              <a:buChar char="•"/>
            </a:pPr>
            <a:r>
              <a:rPr lang="en-US" b="0" dirty="0"/>
              <a:t>Self-employment taxers</a:t>
            </a:r>
          </a:p>
          <a:p>
            <a:pPr marL="285750" marR="0" indent="-285750" algn="ctr">
              <a:spcBef>
                <a:spcPts val="0"/>
              </a:spcBef>
              <a:buFont typeface="Arial" panose="020B0604020202020204" pitchFamily="34" charset="0"/>
              <a:buChar char="•"/>
            </a:pPr>
            <a:r>
              <a:rPr lang="en-US" b="0" dirty="0"/>
              <a:t>Social Security taxes</a:t>
            </a:r>
            <a:endParaRPr lang="en-US" sz="1800" dirty="0">
              <a:effectLst/>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A3098329-4030-C15B-8914-28590058D14C}"/>
              </a:ext>
            </a:extLst>
          </p:cNvPr>
          <p:cNvSpPr txBox="1"/>
          <p:nvPr/>
        </p:nvSpPr>
        <p:spPr>
          <a:xfrm>
            <a:off x="8142292" y="2475383"/>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19" name="TextBox 18">
            <a:extLst>
              <a:ext uri="{FF2B5EF4-FFF2-40B4-BE49-F238E27FC236}">
                <a16:creationId xmlns:a16="http://schemas.microsoft.com/office/drawing/2014/main" id="{CC767D7B-F89B-F536-1DCB-D1EEFA7F37F0}"/>
              </a:ext>
            </a:extLst>
          </p:cNvPr>
          <p:cNvSpPr txBox="1"/>
          <p:nvPr/>
        </p:nvSpPr>
        <p:spPr>
          <a:xfrm>
            <a:off x="8420588" y="3427507"/>
            <a:ext cx="2299878" cy="923330"/>
          </a:xfrm>
          <a:prstGeom prst="rect">
            <a:avLst/>
          </a:prstGeom>
          <a:noFill/>
        </p:spPr>
        <p:txBody>
          <a:bodyPr wrap="square">
            <a:spAutoFit/>
          </a:bodyPr>
          <a:lstStyle/>
          <a:p>
            <a:pPr algn="ctr">
              <a:spcAft>
                <a:spcPts val="600"/>
              </a:spcAft>
            </a:pPr>
            <a:r>
              <a:rPr lang="en-US" b="0" dirty="0"/>
              <a:t>No income tax due from you on the IRA distributions</a:t>
            </a:r>
          </a:p>
        </p:txBody>
      </p:sp>
      <p:cxnSp>
        <p:nvCxnSpPr>
          <p:cNvPr id="22" name="Straight Connector 21">
            <a:extLst>
              <a:ext uri="{FF2B5EF4-FFF2-40B4-BE49-F238E27FC236}">
                <a16:creationId xmlns:a16="http://schemas.microsoft.com/office/drawing/2014/main" id="{0792C7B9-662E-9AAB-22E3-505CB39C1BE0}"/>
              </a:ext>
            </a:extLst>
          </p:cNvPr>
          <p:cNvCxnSpPr>
            <a:cxnSpLocks/>
          </p:cNvCxnSpPr>
          <p:nvPr/>
        </p:nvCxnSpPr>
        <p:spPr>
          <a:xfrm>
            <a:off x="4243754" y="2199563"/>
            <a:ext cx="0" cy="3223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A014518-F868-95D6-0338-BC253F6E03DF}"/>
              </a:ext>
            </a:extLst>
          </p:cNvPr>
          <p:cNvCxnSpPr>
            <a:cxnSpLocks/>
          </p:cNvCxnSpPr>
          <p:nvPr/>
        </p:nvCxnSpPr>
        <p:spPr>
          <a:xfrm>
            <a:off x="8113599" y="2199563"/>
            <a:ext cx="0" cy="32238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6070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How to Make a Gift </a:t>
            </a:r>
            <a:br>
              <a:rPr lang="en-US"/>
            </a:br>
            <a:r>
              <a:rPr lang="en-US"/>
              <a:t>of QCDs </a:t>
            </a:r>
          </a:p>
        </p:txBody>
      </p:sp>
      <p:sp>
        <p:nvSpPr>
          <p:cNvPr id="9" name="Text Placeholder 8">
            <a:extLst>
              <a:ext uri="{FF2B5EF4-FFF2-40B4-BE49-F238E27FC236}">
                <a16:creationId xmlns:a16="http://schemas.microsoft.com/office/drawing/2014/main" id="{BE745475-14E4-A481-16CE-F1D22F0B4AAE}"/>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422F9721-20D6-5CCF-5047-AF52BBA0397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4" descr="Logo, icon&#10;&#10;Description automatically generated">
            <a:extLst>
              <a:ext uri="{FF2B5EF4-FFF2-40B4-BE49-F238E27FC236}">
                <a16:creationId xmlns:a16="http://schemas.microsoft.com/office/drawing/2014/main" id="{4328B62F-5592-C687-05E6-8A48695CDDCA}"/>
              </a:ext>
            </a:extLst>
          </p:cNvPr>
          <p:cNvPicPr>
            <a:picLocks noChangeAspect="1"/>
          </p:cNvPicPr>
          <p:nvPr/>
        </p:nvPicPr>
        <p:blipFill>
          <a:blip r:embed="rId2"/>
          <a:stretch>
            <a:fillRect/>
          </a:stretch>
        </p:blipFill>
        <p:spPr>
          <a:xfrm>
            <a:off x="6135415" y="-431658"/>
            <a:ext cx="7772895" cy="8242821"/>
          </a:xfrm>
          <a:prstGeom prst="rect">
            <a:avLst/>
          </a:prstGeom>
        </p:spPr>
      </p:pic>
    </p:spTree>
    <p:extLst>
      <p:ext uri="{BB962C8B-B14F-4D97-AF65-F5344CB8AC3E}">
        <p14:creationId xmlns:p14="http://schemas.microsoft.com/office/powerpoint/2010/main" val="3587703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98125-9BB0-022C-1DBC-0A3786F99F99}"/>
              </a:ext>
            </a:extLst>
          </p:cNvPr>
          <p:cNvSpPr>
            <a:spLocks noGrp="1"/>
          </p:cNvSpPr>
          <p:nvPr>
            <p:ph type="title"/>
          </p:nvPr>
        </p:nvSpPr>
        <p:spPr>
          <a:xfrm>
            <a:off x="510363" y="418290"/>
            <a:ext cx="7719237" cy="808344"/>
          </a:xfrm>
        </p:spPr>
        <p:txBody>
          <a:bodyPr>
            <a:normAutofit/>
          </a:bodyPr>
          <a:lstStyle/>
          <a:p>
            <a:r>
              <a:rPr lang="en-US" dirty="0"/>
              <a:t>How and where to use QCDs</a:t>
            </a:r>
          </a:p>
        </p:txBody>
      </p:sp>
      <p:sp>
        <p:nvSpPr>
          <p:cNvPr id="6" name="TextBox 5">
            <a:extLst>
              <a:ext uri="{FF2B5EF4-FFF2-40B4-BE49-F238E27FC236}">
                <a16:creationId xmlns:a16="http://schemas.microsoft.com/office/drawing/2014/main" id="{902E7644-F76B-66B4-AF16-959E877268C6}"/>
              </a:ext>
            </a:extLst>
          </p:cNvPr>
          <p:cNvSpPr txBox="1"/>
          <p:nvPr/>
        </p:nvSpPr>
        <p:spPr>
          <a:xfrm>
            <a:off x="1284723" y="3198966"/>
            <a:ext cx="3622692" cy="172354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a:t>Organizational endowment funds</a:t>
            </a:r>
          </a:p>
          <a:p>
            <a:pPr marL="285750" indent="-285750">
              <a:spcAft>
                <a:spcPts val="600"/>
              </a:spcAft>
              <a:buFont typeface="Arial" panose="020B0604020202020204" pitchFamily="34" charset="0"/>
              <a:buChar char="•"/>
            </a:pPr>
            <a:r>
              <a:rPr lang="en-US" sz="2400" dirty="0"/>
              <a:t>Non-advised funds</a:t>
            </a:r>
          </a:p>
          <a:p>
            <a:pPr marL="285750" indent="-285750">
              <a:spcAft>
                <a:spcPts val="600"/>
              </a:spcAft>
              <a:buFont typeface="Arial" panose="020B0604020202020204" pitchFamily="34" charset="0"/>
              <a:buChar char="•"/>
            </a:pPr>
            <a:r>
              <a:rPr lang="en-US" sz="2400" dirty="0"/>
              <a:t>Collaborative funds</a:t>
            </a:r>
          </a:p>
        </p:txBody>
      </p:sp>
      <p:sp>
        <p:nvSpPr>
          <p:cNvPr id="3" name="Date Placeholder 2">
            <a:extLst>
              <a:ext uri="{FF2B5EF4-FFF2-40B4-BE49-F238E27FC236}">
                <a16:creationId xmlns:a16="http://schemas.microsoft.com/office/drawing/2014/main" id="{541A3BB3-0D56-8BE9-405B-C183B392591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8" name="TextBox 7">
            <a:extLst>
              <a:ext uri="{FF2B5EF4-FFF2-40B4-BE49-F238E27FC236}">
                <a16:creationId xmlns:a16="http://schemas.microsoft.com/office/drawing/2014/main" id="{10F850FA-E5EA-C543-675C-4BFC7E5C225A}"/>
              </a:ext>
            </a:extLst>
          </p:cNvPr>
          <p:cNvSpPr txBox="1"/>
          <p:nvPr/>
        </p:nvSpPr>
        <p:spPr>
          <a:xfrm>
            <a:off x="1284722" y="2666925"/>
            <a:ext cx="4281156" cy="461665"/>
          </a:xfrm>
          <a:prstGeom prst="rect">
            <a:avLst/>
          </a:prstGeom>
          <a:noFill/>
        </p:spPr>
        <p:txBody>
          <a:bodyPr wrap="square" rtlCol="0">
            <a:spAutoFit/>
          </a:bodyPr>
          <a:lstStyle/>
          <a:p>
            <a:r>
              <a:rPr lang="en-US" sz="2400" b="1" dirty="0">
                <a:solidFill>
                  <a:schemeClr val="accent2"/>
                </a:solidFill>
              </a:rPr>
              <a:t>Fund types</a:t>
            </a:r>
          </a:p>
        </p:txBody>
      </p:sp>
      <p:sp>
        <p:nvSpPr>
          <p:cNvPr id="9" name="TextBox 8">
            <a:extLst>
              <a:ext uri="{FF2B5EF4-FFF2-40B4-BE49-F238E27FC236}">
                <a16:creationId xmlns:a16="http://schemas.microsoft.com/office/drawing/2014/main" id="{C7DA2570-6B0E-9714-BFE8-9C9BCB2C407D}"/>
              </a:ext>
            </a:extLst>
          </p:cNvPr>
          <p:cNvSpPr txBox="1"/>
          <p:nvPr/>
        </p:nvSpPr>
        <p:spPr>
          <a:xfrm>
            <a:off x="633729" y="1552978"/>
            <a:ext cx="11194853" cy="461665"/>
          </a:xfrm>
          <a:prstGeom prst="rect">
            <a:avLst/>
          </a:prstGeom>
          <a:noFill/>
        </p:spPr>
        <p:txBody>
          <a:bodyPr wrap="square" rtlCol="0">
            <a:spAutoFit/>
          </a:bodyPr>
          <a:lstStyle/>
          <a:p>
            <a:r>
              <a:rPr lang="en-US" sz="2400" b="1" dirty="0"/>
              <a:t>Give directly to charity or </a:t>
            </a:r>
            <a:r>
              <a:rPr lang="en-US" sz="2400" b="1" dirty="0">
                <a:solidFill>
                  <a:schemeClr val="accent2"/>
                </a:solidFill>
              </a:rPr>
              <a:t>open a fund with possible benefits</a:t>
            </a:r>
          </a:p>
        </p:txBody>
      </p:sp>
      <p:sp>
        <p:nvSpPr>
          <p:cNvPr id="12" name="TextBox 11">
            <a:extLst>
              <a:ext uri="{FF2B5EF4-FFF2-40B4-BE49-F238E27FC236}">
                <a16:creationId xmlns:a16="http://schemas.microsoft.com/office/drawing/2014/main" id="{E47BC831-3931-AE1C-E880-568EAE7FCF2D}"/>
              </a:ext>
            </a:extLst>
          </p:cNvPr>
          <p:cNvSpPr txBox="1"/>
          <p:nvPr/>
        </p:nvSpPr>
        <p:spPr>
          <a:xfrm>
            <a:off x="6123770" y="2666925"/>
            <a:ext cx="4281156" cy="461665"/>
          </a:xfrm>
          <a:prstGeom prst="rect">
            <a:avLst/>
          </a:prstGeom>
          <a:noFill/>
        </p:spPr>
        <p:txBody>
          <a:bodyPr wrap="square" rtlCol="0">
            <a:spAutoFit/>
          </a:bodyPr>
          <a:lstStyle/>
          <a:p>
            <a:r>
              <a:rPr lang="en-US" sz="2400" b="1" dirty="0">
                <a:solidFill>
                  <a:schemeClr val="accent2"/>
                </a:solidFill>
              </a:rPr>
              <a:t>Benefits</a:t>
            </a:r>
          </a:p>
        </p:txBody>
      </p:sp>
      <p:sp>
        <p:nvSpPr>
          <p:cNvPr id="13" name="TextBox 12">
            <a:extLst>
              <a:ext uri="{FF2B5EF4-FFF2-40B4-BE49-F238E27FC236}">
                <a16:creationId xmlns:a16="http://schemas.microsoft.com/office/drawing/2014/main" id="{C3FE39AC-7403-F1A8-9CB1-4AF93668D11E}"/>
              </a:ext>
            </a:extLst>
          </p:cNvPr>
          <p:cNvSpPr txBox="1"/>
          <p:nvPr/>
        </p:nvSpPr>
        <p:spPr>
          <a:xfrm>
            <a:off x="6123771" y="3198966"/>
            <a:ext cx="4385204" cy="246221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a:t>Possible growth through sound stewardship</a:t>
            </a:r>
          </a:p>
          <a:p>
            <a:pPr marL="285750" indent="-285750">
              <a:spcAft>
                <a:spcPts val="600"/>
              </a:spcAft>
              <a:buFont typeface="Arial" panose="020B0604020202020204" pitchFamily="34" charset="0"/>
              <a:buChar char="•"/>
            </a:pPr>
            <a:r>
              <a:rPr lang="en-US" sz="2400" dirty="0"/>
              <a:t>Easy ongoing support to multiple charities</a:t>
            </a:r>
          </a:p>
          <a:p>
            <a:pPr marL="285750" indent="-285750">
              <a:spcAft>
                <a:spcPts val="600"/>
              </a:spcAft>
              <a:buFont typeface="Arial" panose="020B0604020202020204" pitchFamily="34" charset="0"/>
              <a:buChar char="•"/>
            </a:pPr>
            <a:r>
              <a:rPr lang="en-US" sz="2400" dirty="0"/>
              <a:t>Still goes directly to charity of your choosing</a:t>
            </a:r>
          </a:p>
        </p:txBody>
      </p:sp>
      <p:cxnSp>
        <p:nvCxnSpPr>
          <p:cNvPr id="18" name="Straight Connector 17">
            <a:extLst>
              <a:ext uri="{FF2B5EF4-FFF2-40B4-BE49-F238E27FC236}">
                <a16:creationId xmlns:a16="http://schemas.microsoft.com/office/drawing/2014/main" id="{A5915B24-FC4D-7DD0-158D-74303A1DF573}"/>
              </a:ext>
            </a:extLst>
          </p:cNvPr>
          <p:cNvCxnSpPr>
            <a:cxnSpLocks/>
          </p:cNvCxnSpPr>
          <p:nvPr/>
        </p:nvCxnSpPr>
        <p:spPr>
          <a:xfrm>
            <a:off x="1055076" y="2666924"/>
            <a:ext cx="0" cy="3200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CD0CCF1-5A48-7696-3637-289D639DF57C}"/>
              </a:ext>
            </a:extLst>
          </p:cNvPr>
          <p:cNvCxnSpPr>
            <a:cxnSpLocks/>
          </p:cNvCxnSpPr>
          <p:nvPr/>
        </p:nvCxnSpPr>
        <p:spPr>
          <a:xfrm>
            <a:off x="5873260" y="2666924"/>
            <a:ext cx="0" cy="3200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669984"/>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9afaa8e7-25b4-485f-88b1-2029d9007e1d"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6.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6356c91e-0591-4633-a126-f4026bafc479">
      <UserInfo>
        <DisplayName>Julia Stoller</DisplayName>
        <AccountId>12</AccountId>
        <AccountType/>
      </UserInfo>
      <UserInfo>
        <DisplayName>Karen Voracek</DisplayName>
        <AccountId>11</AccountId>
        <AccountType/>
      </UserInfo>
    </SharedWithUsers>
    <lcf76f155ced4ddcb4097134ff3c332f xmlns="e2af3888-c5a2-43f8-ba29-f2580b7e9ed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2.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3.xml><?xml version="1.0" encoding="utf-8"?>
<ds:datastoreItem xmlns:ds="http://schemas.openxmlformats.org/officeDocument/2006/customXml" ds:itemID="{39376CD5-AA53-4542-B916-A4D8DEC227C2}">
  <ds:schemaRefs>
    <ds:schemaRef ds:uri="Microsoft.SharePoint.Taxonomy.ContentTypeSync"/>
  </ds:schemaRefs>
</ds:datastoreItem>
</file>

<file path=customXml/itemProps4.xml><?xml version="1.0" encoding="utf-8"?>
<ds:datastoreItem xmlns:ds="http://schemas.openxmlformats.org/officeDocument/2006/customXml" ds:itemID="{BDB60537-1931-4E7B-954B-F384CE275F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5EFF3119-E77B-4C14-8D06-E06AAC78CC6A}">
  <ds:schemaRefs>
    <ds:schemaRef ds:uri="office.server.policy"/>
  </ds:schemaRefs>
</ds:datastoreItem>
</file>

<file path=customXml/itemProps6.xml><?xml version="1.0" encoding="utf-8"?>
<ds:datastoreItem xmlns:ds="http://schemas.openxmlformats.org/officeDocument/2006/customXml" ds:itemID="{8B8A8AB9-07A8-46E8-8A27-92144D64091F}">
  <ds:schemaRefs>
    <ds:schemaRef ds:uri="http://schemas.microsoft.com/office/2006/metadata/properties"/>
    <ds:schemaRef ds:uri="http://schemas.microsoft.com/office/infopath/2007/PartnerControls"/>
    <ds:schemaRef ds:uri="http://schemas.microsoft.com/office/2006/documentManagement/types"/>
    <ds:schemaRef ds:uri="http://purl.org/dc/terms/"/>
    <ds:schemaRef ds:uri="6356c91e-0591-4633-a126-f4026bafc479"/>
    <ds:schemaRef ds:uri="http://schemas.openxmlformats.org/package/2006/metadata/core-properties"/>
    <ds:schemaRef ds:uri="http://purl.org/dc/dcmitype/"/>
    <ds:schemaRef ds:uri="http://www.w3.org/XML/1998/namespace"/>
    <ds:schemaRef ds:uri="http://purl.org/dc/elements/1.1/"/>
    <ds:schemaRef ds:uri="e2af3888-c5a2-43f8-ba29-f2580b7e9ed2"/>
    <ds:schemaRef ds:uri="56b3378c-42cb-41dc-9c05-5327e3fb1bca"/>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24277</TotalTime>
  <Words>2618</Words>
  <Application>Microsoft Office PowerPoint</Application>
  <PresentationFormat>Widescreen</PresentationFormat>
  <Paragraphs>167</Paragraphs>
  <Slides>16</Slides>
  <Notes>12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16</vt:i4>
      </vt:variant>
    </vt:vector>
  </HeadingPairs>
  <TitlesOfParts>
    <vt:vector size="25" baseType="lpstr">
      <vt:lpstr>Arial</vt:lpstr>
      <vt:lpstr>Baskerville Old Face</vt:lpstr>
      <vt:lpstr>Calibri</vt:lpstr>
      <vt:lpstr>Courier New</vt:lpstr>
      <vt:lpstr>Merriweather</vt:lpstr>
      <vt:lpstr>Segoe UI</vt:lpstr>
      <vt:lpstr>Thrivent - White</vt:lpstr>
      <vt:lpstr>Thrivent - Soft White</vt:lpstr>
      <vt:lpstr>Thrivent - Dark</vt:lpstr>
      <vt:lpstr> Qualified charitable distributions (QCDs)</vt:lpstr>
      <vt:lpstr>Disclosure/Disclaimer</vt:lpstr>
      <vt:lpstr>Agenda</vt:lpstr>
      <vt:lpstr>What is a  Qualified Charitable Distribution (QCD) </vt:lpstr>
      <vt:lpstr>What is a QCD?</vt:lpstr>
      <vt:lpstr>Potential Tax Advantages of QCDs </vt:lpstr>
      <vt:lpstr>Potential tax advantages of QCDs</vt:lpstr>
      <vt:lpstr>How to Make a Gift  of QCDs </vt:lpstr>
      <vt:lpstr>How and where to use QCDs</vt:lpstr>
      <vt:lpstr>Qualified charitable distributions (QCDs)</vt:lpstr>
      <vt:lpstr>Life insurance</vt:lpstr>
      <vt:lpstr>QCDs to Life Income Gifts: A $53K One-Time Election</vt:lpstr>
      <vt:lpstr>For more information, please contact</vt:lpstr>
      <vt:lpstr>Thank you</vt:lpstr>
      <vt:lpstr>About Thrivent Charitable Impact &amp; Investing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622</cp:revision>
  <dcterms:created xsi:type="dcterms:W3CDTF">2019-11-15T17:43:35Z</dcterms:created>
  <dcterms:modified xsi:type="dcterms:W3CDTF">2024-03-09T19:07:59Z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