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2.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7"/>
    <p:sldMasterId id="2147483740" r:id="rId8"/>
    <p:sldMasterId id="2147483702" r:id="rId9"/>
  </p:sldMasterIdLst>
  <p:notesMasterIdLst>
    <p:notesMasterId r:id="rId26"/>
  </p:notesMasterIdLst>
  <p:sldIdLst>
    <p:sldId id="6575" r:id="rId10"/>
    <p:sldId id="6613" r:id="rId11"/>
    <p:sldId id="6658" r:id="rId12"/>
    <p:sldId id="6608" r:id="rId13"/>
    <p:sldId id="6648" r:id="rId14"/>
    <p:sldId id="6659" r:id="rId15"/>
    <p:sldId id="6690" r:id="rId16"/>
    <p:sldId id="6660" r:id="rId17"/>
    <p:sldId id="6654" r:id="rId18"/>
    <p:sldId id="6692" r:id="rId19"/>
    <p:sldId id="6693" r:id="rId20"/>
    <p:sldId id="6691" r:id="rId21"/>
    <p:sldId id="6594" r:id="rId22"/>
    <p:sldId id="6595" r:id="rId23"/>
    <p:sldId id="6583" r:id="rId24"/>
    <p:sldId id="432"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616540-E981-DD9B-AD93-CFE1BE50EDFE}" name="Cindy Aegerter" initials="CA" userId="S::cindy.aegerter@thrivent.com::042ea147-e809-4c9f-82c7-30cf285234a1" providerId="AD"/>
  <p188:author id="{120A3672-B3AA-3418-93BA-B9D8DF768814}" name="Kelly Reed" initials="KR" userId="S::kelly.reed@thrivent.com::985970b5-fc4c-4c43-9526-f8d3c034cd28" providerId="AD"/>
  <p188:author id="{3A62457A-EFF9-B4E9-B0BC-74C3A3EBF661}" name="Cassie Meyer" initials="CM" userId="S::cassie.meyer@thrivent.com::08a5aa7a-ae5a-421d-a3c7-7305870f4a49" providerId="AD"/>
  <p188:author id="{46AF687F-00E9-F275-FE3A-0C9394744D4D}" name="Jeff Dunkel" initials="JD" userId="S::jeff.dunkel@thrivent.com::ca4e50a8-1326-4bab-98c2-fa0666fe0599" providerId="AD"/>
  <p188:author id="{5852EFA3-2D6F-6D90-B900-416794D9F763}" name="Karen Voracek" initials="KV" userId="S::karen.voracek@thrivent.com::b5661cf6-3ed5-475a-ac97-e186e67d259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th Nault" initials="BN" lastIdx="5" clrIdx="0">
    <p:extLst>
      <p:ext uri="{19B8F6BF-5375-455C-9EA6-DF929625EA0E}">
        <p15:presenceInfo xmlns:p15="http://schemas.microsoft.com/office/powerpoint/2012/main" userId="S::beth.nault@thrivent.com::51a02a3a-5cf5-4347-a3b5-f75f7f575620" providerId="AD"/>
      </p:ext>
    </p:extLst>
  </p:cmAuthor>
  <p:cmAuthor id="2" name="Kate Wahoske" initials="KW" lastIdx="51" clrIdx="1">
    <p:extLst>
      <p:ext uri="{19B8F6BF-5375-455C-9EA6-DF929625EA0E}">
        <p15:presenceInfo xmlns:p15="http://schemas.microsoft.com/office/powerpoint/2012/main" userId="S::Kate.Wahoske@Thrivent.com::adfeff95-1e1a-487f-983e-6fe46f7359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723A"/>
    <a:srgbClr val="3D3935"/>
    <a:srgbClr val="53565A"/>
    <a:srgbClr val="75787B"/>
    <a:srgbClr val="97999B"/>
    <a:srgbClr val="CCCCCC"/>
    <a:srgbClr val="E6E6E6"/>
    <a:srgbClr val="999999"/>
    <a:srgbClr val="C7AB75"/>
    <a:srgbClr val="FFAB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CA5B1E8-B581-49AB-9FF4-FCE737E4AB79}" v="1" dt="2024-12-19T20:11:40.743"/>
  </p1510:revLst>
</p1510:revInfo>
</file>

<file path=ppt/tableStyles.xml><?xml version="1.0" encoding="utf-8"?>
<a:tblStyleLst xmlns:a="http://schemas.openxmlformats.org/drawingml/2006/main" def="{793D81CF-94F2-401A-BA57-92F5A7B2D0C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97" autoAdjust="0"/>
    <p:restoredTop sz="66429" autoAdjust="0"/>
  </p:normalViewPr>
  <p:slideViewPr>
    <p:cSldViewPr snapToGrid="0" snapToObjects="1">
      <p:cViewPr varScale="1">
        <p:scale>
          <a:sx n="43" d="100"/>
          <a:sy n="43" d="100"/>
        </p:scale>
        <p:origin x="1500" y="20"/>
      </p:cViewPr>
      <p:guideLst>
        <p:guide pos="3840"/>
        <p:guide orient="horz" pos="216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notesMaster" Target="notesMasters/notesMaster1.xml"/><Relationship Id="rId8" Type="http://schemas.openxmlformats.org/officeDocument/2006/relationships/slideMaster" Target="slideMasters/slideMaster2.xml"/><Relationship Id="rId3" Type="http://schemas.openxmlformats.org/officeDocument/2006/relationships/customXml" Target="../customXml/item3.xml"/><Relationship Id="rId21" Type="http://schemas.openxmlformats.org/officeDocument/2006/relationships/slide" Target="slides/slide12.xml"/><Relationship Id="rId7" Type="http://schemas.openxmlformats.org/officeDocument/2006/relationships/slideMaster" Target="slideMasters/slideMaster1.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viewProps" Target="viewProps.xml"/><Relationship Id="rId32" Type="http://schemas.microsoft.com/office/2015/10/relationships/revisionInfo" Target="revisionInfo.xml"/><Relationship Id="rId24" Type="http://schemas.openxmlformats.org/officeDocument/2006/relationships/slide" Target="slides/slide15.xml"/><Relationship Id="rId11" Type="http://schemas.openxmlformats.org/officeDocument/2006/relationships/slide" Target="slides/slide2.xml"/><Relationship Id="rId28" Type="http://schemas.openxmlformats.org/officeDocument/2006/relationships/presProps" Target="presProps.xml"/><Relationship Id="rId15" Type="http://schemas.openxmlformats.org/officeDocument/2006/relationships/slide" Target="slides/slide6.xml"/><Relationship Id="rId23" Type="http://schemas.openxmlformats.org/officeDocument/2006/relationships/slide" Target="slides/slide14.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Master" Target="slideMasters/slideMaster3.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0101CBED-02D2-4612-BE7C-0C430C9C22CA}" type="datetimeFigureOut">
              <a:rPr lang="en-GB" smtClean="0"/>
              <a:pPr/>
              <a:t>23/12/2024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408B12A2-CBD0-42BA-BDA5-00E1D1EE9282}" type="slidenum">
              <a:rPr lang="en-GB" smtClean="0"/>
              <a:pPr/>
              <a:t>‹#›</a:t>
            </a:fld>
            <a:endParaRPr lang="en-GB" dirty="0"/>
          </a:p>
        </p:txBody>
      </p:sp>
    </p:spTree>
    <p:extLst>
      <p:ext uri="{BB962C8B-B14F-4D97-AF65-F5344CB8AC3E}">
        <p14:creationId xmlns:p14="http://schemas.microsoft.com/office/powerpoint/2010/main" val="295366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1</a:t>
            </a:fld>
            <a:endParaRPr lang="en-GB"/>
          </a:p>
        </p:txBody>
      </p:sp>
    </p:spTree>
    <p:extLst>
      <p:ext uri="{BB962C8B-B14F-4D97-AF65-F5344CB8AC3E}">
        <p14:creationId xmlns:p14="http://schemas.microsoft.com/office/powerpoint/2010/main" val="1887121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Arial" panose="020B0604020202020204" pitchFamily="34" charset="0"/>
                <a:ea typeface="+mn-ea"/>
                <a:cs typeface="+mn-cs"/>
              </a:rPr>
              <a:t>For clients aged 70-1/2 or older who would like the option of taking a distribution from their IRA, and spreading the taxable income out over their lifetime, rather than recognizing it in a lump sum all in one year – the SECURE 2.0’s expansion of the definition of Qualified Charitable Distributions (in IRC Sec. 408(d)(8)) to include life income gifts may be a good opportunity.</a:t>
            </a:r>
          </a:p>
          <a:p>
            <a:r>
              <a:rPr lang="en-US" sz="1200" kern="1200" dirty="0">
                <a:solidFill>
                  <a:schemeClr val="tx1"/>
                </a:solidFill>
                <a:effectLst/>
                <a:latin typeface="Arial" panose="020B0604020202020204" pitchFamily="34" charset="0"/>
                <a:ea typeface="+mn-ea"/>
                <a:cs typeface="+mn-cs"/>
              </a:rPr>
              <a:t>Some things to consider: </a:t>
            </a:r>
          </a:p>
          <a:p>
            <a:pPr marL="171450" indent="-171450">
              <a:buFont typeface="Arial" panose="020B0604020202020204" pitchFamily="34" charset="0"/>
              <a:buChar char="•"/>
            </a:pPr>
            <a:r>
              <a:rPr lang="en-US" sz="1200" b="0" kern="1200" dirty="0">
                <a:solidFill>
                  <a:schemeClr val="tx1"/>
                </a:solidFill>
                <a:effectLst/>
                <a:latin typeface="Arial" panose="020B0604020202020204" pitchFamily="34" charset="0"/>
                <a:ea typeface="+mn-ea"/>
                <a:cs typeface="+mn-cs"/>
              </a:rPr>
              <a:t>This “one-time election” must be used in a single year</a:t>
            </a:r>
          </a:p>
          <a:p>
            <a:pPr marL="171450" indent="-171450">
              <a:buFont typeface="Arial" panose="020B0604020202020204" pitchFamily="34" charset="0"/>
              <a:buChar char="•"/>
            </a:pPr>
            <a:r>
              <a:rPr lang="en-US" sz="1200" b="0" kern="1200" dirty="0">
                <a:solidFill>
                  <a:schemeClr val="tx1"/>
                </a:solidFill>
                <a:effectLst/>
                <a:latin typeface="Arial" panose="020B0604020202020204" pitchFamily="34" charset="0"/>
                <a:ea typeface="+mn-ea"/>
                <a:cs typeface="+mn-cs"/>
              </a:rPr>
              <a:t>If the donor doesn’t use the full $54K, the unused portion doesn’t carry forward</a:t>
            </a:r>
          </a:p>
          <a:p>
            <a:pPr marL="171450" indent="-171450">
              <a:buFont typeface="Arial" panose="020B0604020202020204" pitchFamily="34" charset="0"/>
              <a:buChar char="•"/>
            </a:pPr>
            <a:r>
              <a:rPr lang="en-US" sz="1200" b="0" kern="1200" dirty="0">
                <a:solidFill>
                  <a:schemeClr val="tx1"/>
                </a:solidFill>
                <a:effectLst/>
                <a:latin typeface="Arial" panose="020B0604020202020204" pitchFamily="34" charset="0"/>
                <a:ea typeface="+mn-ea"/>
                <a:cs typeface="+mn-cs"/>
              </a:rPr>
              <a:t>$54K is for 2025, indexed for inflation</a:t>
            </a:r>
          </a:p>
          <a:p>
            <a:pPr marL="171450" indent="-171450">
              <a:buFont typeface="Arial" panose="020B0604020202020204" pitchFamily="34" charset="0"/>
              <a:buChar char="•"/>
            </a:pPr>
            <a:r>
              <a:rPr lang="en-US" sz="1200" b="0" kern="1200" dirty="0">
                <a:solidFill>
                  <a:schemeClr val="tx1"/>
                </a:solidFill>
                <a:effectLst/>
                <a:latin typeface="Arial" panose="020B0604020202020204" pitchFamily="34" charset="0"/>
                <a:ea typeface="+mn-ea"/>
                <a:cs typeface="+mn-cs"/>
              </a:rPr>
              <a:t>Must be immediate income (no deferred gift annuities) </a:t>
            </a:r>
          </a:p>
          <a:p>
            <a:pPr marL="171450" indent="-171450">
              <a:buFont typeface="Arial" panose="020B0604020202020204" pitchFamily="34" charset="0"/>
              <a:buChar char="•"/>
            </a:pPr>
            <a:r>
              <a:rPr lang="en-US" sz="1200" b="0" kern="1200" dirty="0">
                <a:solidFill>
                  <a:schemeClr val="tx1"/>
                </a:solidFill>
                <a:effectLst/>
                <a:latin typeface="Arial" panose="020B0604020202020204" pitchFamily="34" charset="0"/>
                <a:ea typeface="+mn-ea"/>
                <a:cs typeface="+mn-cs"/>
              </a:rPr>
              <a:t>income cannot be assignable (including to charity)</a:t>
            </a:r>
          </a:p>
          <a:p>
            <a:pPr marL="0" indent="0">
              <a:buFont typeface="Arial" panose="020B0604020202020204" pitchFamily="34" charset="0"/>
              <a:buNone/>
            </a:pPr>
            <a:endParaRPr lang="en-US" sz="1200" b="0" kern="1200" dirty="0">
              <a:solidFill>
                <a:schemeClr val="tx1"/>
              </a:solidFill>
              <a:effectLst/>
              <a:latin typeface="Arial" panose="020B0604020202020204" pitchFamily="34" charset="0"/>
              <a:ea typeface="+mn-ea"/>
              <a:cs typeface="+mn-cs"/>
            </a:endParaRPr>
          </a:p>
          <a:p>
            <a:pPr algn="l">
              <a:buFont typeface="Arial" panose="020B0604020202020204" pitchFamily="34" charset="0"/>
              <a:buChar char="•"/>
            </a:pPr>
            <a:r>
              <a:rPr lang="en-US" b="0" i="0" dirty="0">
                <a:solidFill>
                  <a:srgbClr val="707070"/>
                </a:solidFill>
                <a:effectLst/>
                <a:latin typeface="Merriweather" panose="020B0604020202020204" pitchFamily="2" charset="0"/>
              </a:rPr>
              <a:t>Limited to one $54,000 (in 2025 indexed for inflation) Qualified Distribution to a gift annuity or charitable remainder trust per lifetime.</a:t>
            </a:r>
          </a:p>
          <a:p>
            <a:pPr lvl="1" algn="l">
              <a:buFont typeface="Arial" panose="020B0604020202020204" pitchFamily="34" charset="0"/>
              <a:buChar char="•"/>
            </a:pPr>
            <a:r>
              <a:rPr lang="en-US" b="0" i="0" dirty="0">
                <a:solidFill>
                  <a:srgbClr val="707070"/>
                </a:solidFill>
                <a:effectLst/>
                <a:latin typeface="Merriweather" panose="020B0604020202020204" pitchFamily="2" charset="0"/>
              </a:rPr>
              <a:t>Can be multiple contracts but must be in 1 calendar year.  </a:t>
            </a:r>
          </a:p>
          <a:p>
            <a:pPr lvl="1" algn="l">
              <a:buFont typeface="Arial" panose="020B0604020202020204" pitchFamily="34" charset="0"/>
              <a:buChar char="•"/>
            </a:pPr>
            <a:r>
              <a:rPr lang="en-US" b="0" i="0" dirty="0">
                <a:solidFill>
                  <a:srgbClr val="707070"/>
                </a:solidFill>
                <a:effectLst/>
                <a:latin typeface="Merriweather" panose="020B0604020202020204" pitchFamily="2" charset="0"/>
              </a:rPr>
              <a:t>Thrivent Charitable gift annuity minimum is $10K gift to open / charitable remainder annuity trust Minimum $50K gift to open / charitable remainder unitrust minimum $100K gift to open</a:t>
            </a:r>
          </a:p>
          <a:p>
            <a:pPr lvl="2" algn="l">
              <a:buFont typeface="Arial" panose="020B0604020202020204" pitchFamily="34" charset="0"/>
              <a:buChar char="•"/>
            </a:pPr>
            <a:r>
              <a:rPr lang="en-US" b="0" i="0" dirty="0">
                <a:solidFill>
                  <a:srgbClr val="707070"/>
                </a:solidFill>
                <a:effectLst/>
                <a:latin typeface="Merriweather" panose="020B0604020202020204" pitchFamily="2" charset="0"/>
              </a:rPr>
              <a:t>Spouses could each gift $54K from separate IRAs to create one CRUT</a:t>
            </a:r>
          </a:p>
          <a:p>
            <a:pPr algn="l">
              <a:buFont typeface="Arial" panose="020B0604020202020204" pitchFamily="34" charset="0"/>
              <a:buChar char="•"/>
            </a:pPr>
            <a:r>
              <a:rPr lang="en-US" b="0" i="0" dirty="0">
                <a:solidFill>
                  <a:srgbClr val="707070"/>
                </a:solidFill>
                <a:effectLst/>
                <a:latin typeface="Merriweather" panose="020B0604020202020204" pitchFamily="2" charset="0"/>
              </a:rPr>
              <a:t>Income beneficiaries of the gift annuity or charitable remainder trust are limited to the donor and/or their spouse.</a:t>
            </a:r>
          </a:p>
          <a:p>
            <a:pPr algn="l">
              <a:buFont typeface="Arial" panose="020B0604020202020204" pitchFamily="34" charset="0"/>
              <a:buChar char="•"/>
            </a:pPr>
            <a:r>
              <a:rPr lang="en-US" b="0" i="0" dirty="0">
                <a:solidFill>
                  <a:srgbClr val="707070"/>
                </a:solidFill>
                <a:effectLst/>
                <a:latin typeface="Merriweather" panose="020B0604020202020204" pitchFamily="2" charset="0"/>
              </a:rPr>
              <a:t>All distributions from the gift annuity or charitable remainder trust will be taxed as ordinary income.</a:t>
            </a:r>
          </a:p>
          <a:p>
            <a:pPr algn="l">
              <a:buFont typeface="Arial" panose="020B0604020202020204" pitchFamily="34" charset="0"/>
              <a:buChar char="•"/>
            </a:pPr>
            <a:r>
              <a:rPr lang="en-US" b="0" i="0" dirty="0">
                <a:solidFill>
                  <a:srgbClr val="707070"/>
                </a:solidFill>
                <a:effectLst/>
                <a:latin typeface="Merriweather" panose="020B0604020202020204" pitchFamily="2" charset="0"/>
              </a:rPr>
              <a:t>Payments from the gift annuity or charitable remainder trust must begin within 1 year. (no deferred income)</a:t>
            </a:r>
          </a:p>
          <a:p>
            <a:pPr algn="l">
              <a:buFont typeface="Arial" panose="020B0604020202020204" pitchFamily="34" charset="0"/>
              <a:buChar char="•"/>
            </a:pPr>
            <a:r>
              <a:rPr lang="en-US" b="0" i="0" dirty="0">
                <a:solidFill>
                  <a:srgbClr val="707070"/>
                </a:solidFill>
                <a:effectLst/>
                <a:latin typeface="Merriweather" panose="020B0604020202020204" pitchFamily="2" charset="0"/>
              </a:rPr>
              <a:t>The gift annuity or charitable remainder trust cannot accept gifts of other types of assets. </a:t>
            </a:r>
          </a:p>
          <a:p>
            <a:pPr lvl="0" algn="l">
              <a:buFont typeface="Arial" panose="020B0604020202020204" pitchFamily="34" charset="0"/>
              <a:buChar char="•"/>
            </a:pPr>
            <a:r>
              <a:rPr lang="en-US" b="0" i="0" dirty="0">
                <a:solidFill>
                  <a:srgbClr val="707070"/>
                </a:solidFill>
                <a:effectLst/>
                <a:latin typeface="Merriweather" panose="020B0604020202020204" pitchFamily="2" charset="0"/>
              </a:rPr>
              <a:t>Payment must be at least 5%.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12</a:t>
            </a:fld>
            <a:endParaRPr lang="en-GB"/>
          </a:p>
        </p:txBody>
      </p:sp>
    </p:spTree>
    <p:extLst>
      <p:ext uri="{BB962C8B-B14F-4D97-AF65-F5344CB8AC3E}">
        <p14:creationId xmlns:p14="http://schemas.microsoft.com/office/powerpoint/2010/main" val="839552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Add contact information</a:t>
            </a:r>
          </a:p>
        </p:txBody>
      </p:sp>
      <p:sp>
        <p:nvSpPr>
          <p:cNvPr id="4" name="Slide Number Placeholder 3"/>
          <p:cNvSpPr>
            <a:spLocks noGrp="1"/>
          </p:cNvSpPr>
          <p:nvPr>
            <p:ph type="sldNum" sz="quarter" idx="5"/>
          </p:nvPr>
        </p:nvSpPr>
        <p:spPr/>
        <p:txBody>
          <a:bodyPr/>
          <a:lstStyle/>
          <a:p>
            <a:fld id="{408B12A2-CBD0-42BA-BDA5-00E1D1EE9282}" type="slidenum">
              <a:rPr lang="en-GB" smtClean="0"/>
              <a:pPr/>
              <a:t>13</a:t>
            </a:fld>
            <a:endParaRPr lang="en-GB"/>
          </a:p>
        </p:txBody>
      </p:sp>
    </p:spTree>
    <p:extLst>
      <p:ext uri="{BB962C8B-B14F-4D97-AF65-F5344CB8AC3E}">
        <p14:creationId xmlns:p14="http://schemas.microsoft.com/office/powerpoint/2010/main" val="36042513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08B12A2-CBD0-42BA-BDA5-00E1D1EE9282}"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55455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2</a:t>
            </a:fld>
            <a:endParaRPr lang="en-GB"/>
          </a:p>
        </p:txBody>
      </p:sp>
    </p:spTree>
    <p:extLst>
      <p:ext uri="{BB962C8B-B14F-4D97-AF65-F5344CB8AC3E}">
        <p14:creationId xmlns:p14="http://schemas.microsoft.com/office/powerpoint/2010/main" val="6365018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Arial" panose="020B0604020202020204" pitchFamily="34" charset="0"/>
                <a:ea typeface="+mn-ea"/>
                <a:cs typeface="+mn-cs"/>
              </a:rPr>
              <a:t>One strategic way to give now is through a Qualified Charitable Distribution, or what’s sometimes called the IRA charitable roll over. Today, we’ll learn more about this giving strategy, its potential tax benefits, and how you can integrate it into your charitable plan.</a:t>
            </a:r>
          </a:p>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3</a:t>
            </a:fld>
            <a:endParaRPr lang="en-GB"/>
          </a:p>
        </p:txBody>
      </p:sp>
    </p:spTree>
    <p:extLst>
      <p:ext uri="{BB962C8B-B14F-4D97-AF65-F5344CB8AC3E}">
        <p14:creationId xmlns:p14="http://schemas.microsoft.com/office/powerpoint/2010/main" val="852728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4</a:t>
            </a:fld>
            <a:endParaRPr lang="en-GB"/>
          </a:p>
        </p:txBody>
      </p:sp>
    </p:spTree>
    <p:extLst>
      <p:ext uri="{BB962C8B-B14F-4D97-AF65-F5344CB8AC3E}">
        <p14:creationId xmlns:p14="http://schemas.microsoft.com/office/powerpoint/2010/main" val="4279372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Those who are 70½ or older and those that are required to take minimum distributions from their IRA accounts can use a qualified charitable distribution to help meet this requirement.</a:t>
            </a:r>
          </a:p>
          <a:p>
            <a:endParaRPr lang="en-US" sz="1200" kern="1200" dirty="0">
              <a:solidFill>
                <a:schemeClr val="tx1"/>
              </a:solidFill>
              <a:effectLst/>
              <a:latin typeface="Arial" panose="020B0604020202020204" pitchFamily="34" charset="0"/>
              <a:ea typeface="+mn-ea"/>
              <a:cs typeface="+mn-cs"/>
            </a:endParaRPr>
          </a:p>
          <a:p>
            <a:r>
              <a:rPr lang="en-US" sz="1200" kern="1200" dirty="0">
                <a:solidFill>
                  <a:schemeClr val="tx1"/>
                </a:solidFill>
                <a:effectLst/>
                <a:latin typeface="Arial" panose="020B0604020202020204" pitchFamily="34" charset="0"/>
                <a:ea typeface="+mn-ea"/>
                <a:cs typeface="+mn-cs"/>
              </a:rPr>
              <a:t>For donors who’ve reached the age where they’re required to take minimum distributions from their IRA accounts, a qualified charitable distribution is a way to help meet that requirement, possibly avoid creating extra taxable income, and make a gift to charity. </a:t>
            </a: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mn-cs"/>
              </a:rPr>
              <a:t>For those 70½ and older, you can make a distribution from your IRA directly to charity.</a:t>
            </a: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mn-cs"/>
              </a:rPr>
              <a:t>You may avoid recognizing income from the distribution (for potential tax purposes); however, the QCD does count toward your required minimum distribution for the year.</a:t>
            </a: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mn-cs"/>
              </a:rPr>
              <a:t>You may give any amount, up to $108,000</a:t>
            </a:r>
            <a:r>
              <a:rPr lang="en-US" sz="1200" dirty="0">
                <a:effectLst/>
                <a:latin typeface="Segoe UI" panose="020B0502040204020203" pitchFamily="34" charset="0"/>
              </a:rPr>
              <a:t>, </a:t>
            </a:r>
            <a:r>
              <a:rPr lang="en-US" sz="1200" kern="1200" dirty="0">
                <a:solidFill>
                  <a:schemeClr val="tx1"/>
                </a:solidFill>
                <a:effectLst/>
                <a:latin typeface="Arial" panose="020B0604020202020204" pitchFamily="34" charset="0"/>
                <a:ea typeface="+mn-ea"/>
                <a:cs typeface="+mn-cs"/>
              </a:rPr>
              <a:t>annually,</a:t>
            </a:r>
            <a:r>
              <a:rPr lang="en-US" sz="1200" dirty="0">
                <a:effectLst/>
                <a:latin typeface="Segoe UI" panose="020B0502040204020203" pitchFamily="34" charset="0"/>
              </a:rPr>
              <a:t> indexed to inflation going forward.</a:t>
            </a:r>
            <a:r>
              <a:rPr lang="en-US" sz="1200" kern="1200" dirty="0">
                <a:solidFill>
                  <a:schemeClr val="tx1"/>
                </a:solidFill>
                <a:effectLst/>
                <a:latin typeface="Arial" panose="020B0604020202020204" pitchFamily="34" charset="0"/>
                <a:ea typeface="+mn-ea"/>
                <a:cs typeface="+mn-cs"/>
              </a:rPr>
              <a:t> </a:t>
            </a:r>
          </a:p>
          <a:p>
            <a:pPr marL="171450" indent="-171450">
              <a:buFont typeface="Arial" panose="020B0604020202020204" pitchFamily="34" charset="0"/>
              <a:buChar char="•"/>
            </a:pPr>
            <a:r>
              <a:rPr lang="en-US" sz="1200" kern="1200" dirty="0">
                <a:solidFill>
                  <a:schemeClr val="tx1"/>
                </a:solidFill>
                <a:effectLst/>
                <a:latin typeface="Arial"/>
                <a:cs typeface="Arial"/>
              </a:rPr>
              <a:t>Note: The SECURE Act in 2019 changed required minimum distribution age to 72. </a:t>
            </a:r>
            <a:r>
              <a:rPr lang="en-US" dirty="0">
                <a:latin typeface="Arial"/>
                <a:cs typeface="Arial"/>
              </a:rPr>
              <a:t>(and SECURE 2.0 increases it incrementally to 73 then 75). </a:t>
            </a:r>
            <a:r>
              <a:rPr lang="en-US" sz="1200" kern="1200" dirty="0">
                <a:solidFill>
                  <a:schemeClr val="tx1"/>
                </a:solidFill>
                <a:effectLst/>
                <a:latin typeface="Arial"/>
                <a:cs typeface="Arial"/>
              </a:rPr>
              <a:t>However, it did not change the ability to do QCDs at age 70½.</a:t>
            </a:r>
          </a:p>
          <a:p>
            <a:pPr lvl="0"/>
            <a:endParaRPr lang="en-US" sz="1200" kern="1200" dirty="0">
              <a:solidFill>
                <a:schemeClr val="tx1"/>
              </a:solidFill>
              <a:effectLst/>
              <a:latin typeface="Arial" panose="020B0604020202020204" pitchFamily="34" charset="0"/>
              <a:ea typeface="+mn-ea"/>
              <a:cs typeface="+mn-cs"/>
            </a:endParaRPr>
          </a:p>
          <a:p>
            <a:r>
              <a:rPr lang="en-US" sz="1800" dirty="0">
                <a:effectLst/>
                <a:latin typeface="Segoe UI" panose="020B0502040204020203" pitchFamily="34" charset="0"/>
              </a:rPr>
              <a:t>SECURE 2.0 passed in December of 2022 expanded the definition of Qualified Charitable Distribution to include life income gifts.  This “one-time election” must be used in a single year and is capped at $54,000, in 2025, indexed to inflation going forward. We'll talk more about this opportunity later. </a:t>
            </a:r>
            <a:endParaRPr lang="en-US" sz="1200" kern="1200" dirty="0">
              <a:solidFill>
                <a:schemeClr val="tx1"/>
              </a:solidFill>
              <a:effectLst/>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5</a:t>
            </a:fld>
            <a:endParaRPr lang="en-GB"/>
          </a:p>
        </p:txBody>
      </p:sp>
    </p:spTree>
    <p:extLst>
      <p:ext uri="{BB962C8B-B14F-4D97-AF65-F5344CB8AC3E}">
        <p14:creationId xmlns:p14="http://schemas.microsoft.com/office/powerpoint/2010/main" val="3138880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200" dirty="0">
                <a:solidFill>
                  <a:schemeClr val="tx1"/>
                </a:solidFill>
                <a:effectLst/>
                <a:latin typeface="Arial" panose="020B0604020202020204" pitchFamily="34" charset="0"/>
                <a:ea typeface="+mn-ea"/>
                <a:cs typeface="+mn-cs"/>
              </a:rPr>
              <a:t>Giving these assets to charity versus taking required minimum distributions (RMDs) into income may enable some donors to avoid certain disadvantages that can come with a higher adjusted gross income, such as higher Medicare premiums, self-employment or Social Security taxes, etc.</a:t>
            </a:r>
            <a:br>
              <a:rPr lang="en-US" sz="1800" kern="1200" dirty="0">
                <a:solidFill>
                  <a:schemeClr val="tx1"/>
                </a:solidFill>
                <a:effectLst/>
                <a:latin typeface="Arial" panose="020B0604020202020204" pitchFamily="34" charset="0"/>
                <a:ea typeface="+mn-ea"/>
                <a:cs typeface="+mn-cs"/>
              </a:rPr>
            </a:br>
            <a:endParaRPr lang="en-US" sz="1800" kern="1200" dirty="0">
              <a:solidFill>
                <a:schemeClr val="tx1"/>
              </a:solidFill>
              <a:effectLst/>
              <a:latin typeface="Arial" panose="020B0604020202020204" pitchFamily="34" charset="0"/>
              <a:ea typeface="+mn-ea"/>
              <a:cs typeface="+mn-cs"/>
            </a:endParaRPr>
          </a:p>
          <a:p>
            <a:r>
              <a:rPr lang="en-US" sz="1800" kern="1200" dirty="0">
                <a:solidFill>
                  <a:schemeClr val="tx1"/>
                </a:solidFill>
                <a:effectLst/>
                <a:latin typeface="Arial" panose="020B0604020202020204" pitchFamily="34" charset="0"/>
                <a:ea typeface="+mn-ea"/>
                <a:cs typeface="+mn-cs"/>
              </a:rPr>
              <a:t>Unlike other charitable gifts, QCDs are not subject to percentage limitations on charitable deductions, making this an ideal strategy for donors who have maxed out charitable deductions or do not itemize deductions.</a:t>
            </a:r>
          </a:p>
        </p:txBody>
      </p:sp>
      <p:sp>
        <p:nvSpPr>
          <p:cNvPr id="4" name="Slide Number Placeholder 3"/>
          <p:cNvSpPr>
            <a:spLocks noGrp="1"/>
          </p:cNvSpPr>
          <p:nvPr>
            <p:ph type="sldNum" sz="quarter" idx="5"/>
          </p:nvPr>
        </p:nvSpPr>
        <p:spPr/>
        <p:txBody>
          <a:bodyPr/>
          <a:lstStyle/>
          <a:p>
            <a:fld id="{408B12A2-CBD0-42BA-BDA5-00E1D1EE9282}" type="slidenum">
              <a:rPr lang="en-GB" smtClean="0"/>
              <a:pPr/>
              <a:t>7</a:t>
            </a:fld>
            <a:endParaRPr lang="en-GB"/>
          </a:p>
        </p:txBody>
      </p:sp>
    </p:spTree>
    <p:extLst>
      <p:ext uri="{BB962C8B-B14F-4D97-AF65-F5344CB8AC3E}">
        <p14:creationId xmlns:p14="http://schemas.microsoft.com/office/powerpoint/2010/main" val="20814743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Arial" panose="020B0604020202020204" pitchFamily="34" charset="0"/>
                <a:ea typeface="+mn-ea"/>
                <a:cs typeface="+mn-cs"/>
              </a:rPr>
              <a:t>QCDs may be given directly to the donor’s charity or charities each year; however, it may be more efficient to support favorite charities through a charitable fund at Thrivent Charitable. Through this charitable fund, you can provide ongoing support to one or more charities over time, and your gifts are invested to provide long-term support to charities through careful investment stewardship. </a:t>
            </a:r>
          </a:p>
          <a:p>
            <a:endParaRPr lang="en-US" sz="1200" kern="1200" dirty="0">
              <a:solidFill>
                <a:schemeClr val="tx1"/>
              </a:solidFill>
              <a:effectLst/>
              <a:latin typeface="Arial" panose="020B0604020202020204" pitchFamily="34" charset="0"/>
              <a:ea typeface="+mn-ea"/>
              <a:cs typeface="+mn-cs"/>
            </a:endParaRPr>
          </a:p>
          <a:p>
            <a:r>
              <a:rPr lang="en-US" sz="1200" kern="1200" dirty="0">
                <a:solidFill>
                  <a:schemeClr val="tx1"/>
                </a:solidFill>
                <a:effectLst/>
                <a:latin typeface="Arial" panose="020B0604020202020204" pitchFamily="34" charset="0"/>
                <a:ea typeface="+mn-ea"/>
                <a:cs typeface="+mn-cs"/>
              </a:rPr>
              <a:t>While the IRS does not allow qualified charitable distributions to benefit donor-advised</a:t>
            </a:r>
            <a:r>
              <a:rPr lang="en-US" sz="1200" kern="1200" baseline="0" dirty="0">
                <a:solidFill>
                  <a:schemeClr val="tx1"/>
                </a:solidFill>
                <a:effectLst/>
                <a:latin typeface="Arial" panose="020B0604020202020204" pitchFamily="34" charset="0"/>
                <a:ea typeface="+mn-ea"/>
                <a:cs typeface="+mn-cs"/>
              </a:rPr>
              <a:t> f</a:t>
            </a:r>
            <a:r>
              <a:rPr lang="en-US" sz="1200" kern="1200" dirty="0">
                <a:solidFill>
                  <a:schemeClr val="tx1"/>
                </a:solidFill>
                <a:effectLst/>
                <a:latin typeface="Arial" panose="020B0604020202020204" pitchFamily="34" charset="0"/>
                <a:ea typeface="+mn-ea"/>
                <a:cs typeface="+mn-cs"/>
              </a:rPr>
              <a:t>unds, there are other options available through Thrivent Charitable. QCD gifts can provide charitable support in these ways:</a:t>
            </a: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mn-cs"/>
              </a:rPr>
              <a:t>Organizational endowment funds at Thrivent Charitable. </a:t>
            </a: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mn-cs"/>
              </a:rPr>
              <a:t>One of Thrivent Charitable’s collaborative funds. </a:t>
            </a: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mn-cs"/>
              </a:rPr>
              <a:t>A non-advised designated charitable fund.</a:t>
            </a:r>
          </a:p>
          <a:p>
            <a:pPr marL="171450" lvl="0" indent="-171450">
              <a:buFont typeface="Arial" panose="020B0604020202020204" pitchFamily="34" charset="0"/>
              <a:buChar char="•"/>
            </a:pPr>
            <a:endParaRPr lang="en-US" sz="1200" kern="1200" dirty="0">
              <a:solidFill>
                <a:schemeClr val="tx1"/>
              </a:solidFill>
              <a:effectLst/>
              <a:latin typeface="Arial" panose="020B0604020202020204" pitchFamily="34" charset="0"/>
              <a:ea typeface="+mn-ea"/>
              <a:cs typeface="+mn-cs"/>
            </a:endParaRPr>
          </a:p>
          <a:p>
            <a:pPr marL="0" lvl="0" indent="0">
              <a:buFont typeface="Arial" panose="020B0604020202020204" pitchFamily="34" charset="0"/>
              <a:buNone/>
            </a:pPr>
            <a:r>
              <a:rPr lang="en-US" sz="1200" kern="1200" dirty="0">
                <a:solidFill>
                  <a:schemeClr val="tx1"/>
                </a:solidFill>
                <a:effectLst/>
                <a:latin typeface="Arial" panose="020B0604020202020204" pitchFamily="34" charset="0"/>
                <a:ea typeface="+mn-ea"/>
                <a:cs typeface="+mn-cs"/>
              </a:rPr>
              <a:t>We’ll discuss a couple of giving options for non-advised</a:t>
            </a:r>
            <a:r>
              <a:rPr lang="en-US" sz="1200" kern="1200" baseline="0" dirty="0">
                <a:solidFill>
                  <a:schemeClr val="tx1"/>
                </a:solidFill>
                <a:effectLst/>
                <a:latin typeface="Arial" panose="020B0604020202020204" pitchFamily="34" charset="0"/>
                <a:ea typeface="+mn-ea"/>
                <a:cs typeface="+mn-cs"/>
              </a:rPr>
              <a:t> funds in the following slides.</a:t>
            </a:r>
            <a:endParaRPr lang="en-US" sz="1200" kern="1200" dirty="0">
              <a:solidFill>
                <a:schemeClr val="tx1"/>
              </a:solidFill>
              <a:effectLst/>
              <a:latin typeface="Arial" panose="020B0604020202020204" pitchFamily="34" charset="0"/>
              <a:ea typeface="+mn-ea"/>
              <a:cs typeface="+mn-cs"/>
            </a:endParaRP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9</a:t>
            </a:fld>
            <a:endParaRPr lang="en-GB"/>
          </a:p>
        </p:txBody>
      </p:sp>
    </p:spTree>
    <p:extLst>
      <p:ext uri="{BB962C8B-B14F-4D97-AF65-F5344CB8AC3E}">
        <p14:creationId xmlns:p14="http://schemas.microsoft.com/office/powerpoint/2010/main" val="1470040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400" kern="1200" dirty="0">
                <a:solidFill>
                  <a:schemeClr val="tx1"/>
                </a:solidFill>
                <a:effectLst/>
                <a:latin typeface="Arial" panose="020B0604020202020204" pitchFamily="34" charset="0"/>
                <a:ea typeface="+mn-ea"/>
                <a:cs typeface="+mn-cs"/>
              </a:rPr>
              <a:t>For donors who’ve reached the age where they’re required to take minimum distributions from their IRA accounts, a Qualified Charitable Distribution, is a way to help meet that requirement, avoid creating extra taxable income, and make a gift to charity.  </a:t>
            </a:r>
          </a:p>
          <a:p>
            <a:pPr marL="171450" lvl="0" indent="-171450">
              <a:buFont typeface="Arial" panose="020B0604020202020204" pitchFamily="34" charset="0"/>
              <a:buChar char="•"/>
            </a:pPr>
            <a:r>
              <a:rPr lang="en-US" sz="1400" kern="1200" dirty="0">
                <a:solidFill>
                  <a:schemeClr val="tx1"/>
                </a:solidFill>
                <a:effectLst/>
                <a:latin typeface="Arial" panose="020B0604020202020204" pitchFamily="34" charset="0"/>
                <a:ea typeface="+mn-ea"/>
                <a:cs typeface="+mn-cs"/>
              </a:rPr>
              <a:t>For those 70-1/2 and older, you can make a distribution from your IRA directly to charity</a:t>
            </a:r>
          </a:p>
          <a:p>
            <a:pPr marL="171450" lvl="0" indent="-171450">
              <a:buFont typeface="Arial" panose="020B0604020202020204" pitchFamily="34" charset="0"/>
              <a:buChar char="•"/>
            </a:pPr>
            <a:r>
              <a:rPr lang="en-US" sz="1400" kern="1200" dirty="0">
                <a:solidFill>
                  <a:schemeClr val="tx1"/>
                </a:solidFill>
                <a:effectLst/>
                <a:latin typeface="Arial" panose="020B0604020202020204" pitchFamily="34" charset="0"/>
                <a:ea typeface="+mn-ea"/>
                <a:cs typeface="+mn-cs"/>
              </a:rPr>
              <a:t>You may avoid recognizing income from the distribution (for tax purposes); however,</a:t>
            </a:r>
          </a:p>
          <a:p>
            <a:pPr marL="171450" lvl="0" indent="-171450">
              <a:buFont typeface="Arial" panose="020B0604020202020204" pitchFamily="34" charset="0"/>
              <a:buChar char="•"/>
            </a:pPr>
            <a:r>
              <a:rPr lang="en-US" sz="1400" kern="1200" dirty="0">
                <a:solidFill>
                  <a:schemeClr val="tx1"/>
                </a:solidFill>
                <a:effectLst/>
                <a:latin typeface="Arial" panose="020B0604020202020204" pitchFamily="34" charset="0"/>
                <a:ea typeface="+mn-ea"/>
                <a:cs typeface="+mn-cs"/>
              </a:rPr>
              <a:t>The QCD does count toward your required minimum distribution for the year</a:t>
            </a:r>
          </a:p>
          <a:p>
            <a:pPr marL="171450" lvl="0" indent="-171450">
              <a:buFont typeface="Arial" panose="020B0604020202020204" pitchFamily="34" charset="0"/>
              <a:buChar char="•"/>
            </a:pPr>
            <a:r>
              <a:rPr lang="en-US" sz="1400" kern="1200" dirty="0">
                <a:solidFill>
                  <a:schemeClr val="tx1"/>
                </a:solidFill>
                <a:effectLst/>
                <a:latin typeface="Arial" panose="020B0604020202020204" pitchFamily="34" charset="0"/>
                <a:ea typeface="+mn-ea"/>
                <a:cs typeface="+mn-cs"/>
              </a:rPr>
              <a:t>You may give any amount, up to $108K annually </a:t>
            </a:r>
            <a:r>
              <a:rPr lang="en-US" sz="2000" b="0" i="1" dirty="0"/>
              <a:t>(in 2025, indexed for inflation) </a:t>
            </a:r>
            <a:endParaRPr lang="en-US" sz="1400" kern="1200" dirty="0">
              <a:solidFill>
                <a:schemeClr val="tx1"/>
              </a:solidFill>
              <a:effectLst/>
              <a:latin typeface="Arial" panose="020B0604020202020204" pitchFamily="34" charset="0"/>
              <a:ea typeface="+mn-ea"/>
              <a:cs typeface="+mn-cs"/>
            </a:endParaRPr>
          </a:p>
          <a:p>
            <a:pPr marL="171450" lvl="0" indent="-171450">
              <a:buFont typeface="Arial" panose="020B0604020202020204" pitchFamily="34" charset="0"/>
              <a:buChar char="•"/>
            </a:pPr>
            <a:endParaRPr lang="en-US" sz="1400" b="1" i="0" u="none" strike="noStrike" kern="1200" baseline="0" dirty="0">
              <a:solidFill>
                <a:schemeClr val="tx1"/>
              </a:solidFill>
              <a:latin typeface="Arial" panose="020B0604020202020204" pitchFamily="34" charset="0"/>
              <a:ea typeface="+mn-ea"/>
              <a:cs typeface="+mn-cs"/>
            </a:endParaRPr>
          </a:p>
          <a:p>
            <a:r>
              <a:rPr lang="en-US" sz="1400" b="1" i="0" u="none" strike="noStrike" kern="1200" baseline="0" dirty="0">
                <a:solidFill>
                  <a:schemeClr val="tx1"/>
                </a:solidFill>
                <a:latin typeface="Arial" panose="020B0604020202020204" pitchFamily="34" charset="0"/>
                <a:ea typeface="+mn-ea"/>
                <a:cs typeface="+mn-cs"/>
              </a:rPr>
              <a:t>TAX ADVANTAGES OF GIVING QUALIFIED CHARITABLE DISTRIBUTIONS</a:t>
            </a:r>
          </a:p>
          <a:p>
            <a:pPr marL="171450" indent="-171450">
              <a:buFont typeface="Courier New" panose="02070309020205020404" pitchFamily="49" charset="0"/>
              <a:buChar char="o"/>
            </a:pPr>
            <a:r>
              <a:rPr lang="en-US" sz="1400" b="0" i="0" u="none" strike="noStrike" kern="1200" baseline="0" dirty="0">
                <a:solidFill>
                  <a:schemeClr val="tx1"/>
                </a:solidFill>
                <a:latin typeface="Arial" panose="020B0604020202020204" pitchFamily="34" charset="0"/>
                <a:ea typeface="+mn-ea"/>
                <a:cs typeface="+mn-cs"/>
              </a:rPr>
              <a:t>Giving these assets to Thrivent Charitable, versus taking required minimum distributions (RMDs) into income, may enable you to avoid certain disadvantages that can come with a higher AGI, such as higher Medicare premiums, self-employment or Social Security taxes, etc.</a:t>
            </a:r>
          </a:p>
          <a:p>
            <a:pPr marL="171450" indent="-171450">
              <a:buFont typeface="Courier New" panose="02070309020205020404" pitchFamily="49" charset="0"/>
              <a:buChar char="o"/>
            </a:pPr>
            <a:r>
              <a:rPr lang="en-US" sz="1400" b="0" i="0" u="none" strike="noStrike" kern="1200" baseline="0" dirty="0">
                <a:solidFill>
                  <a:schemeClr val="tx1"/>
                </a:solidFill>
                <a:latin typeface="Arial" panose="020B0604020202020204" pitchFamily="34" charset="0"/>
                <a:ea typeface="+mn-ea"/>
                <a:cs typeface="+mn-cs"/>
              </a:rPr>
              <a:t>There is no income tax due from you on the IRA distributions to Thrivent Charitable.</a:t>
            </a:r>
          </a:p>
          <a:p>
            <a:pPr marL="0" indent="0">
              <a:buFont typeface="Courier New" panose="02070309020205020404" pitchFamily="49" charset="0"/>
              <a:buNone/>
            </a:pPr>
            <a:endParaRPr lang="en-US" sz="1400" b="0" i="0" u="none" strike="noStrike" kern="1200" baseline="0" dirty="0">
              <a:solidFill>
                <a:schemeClr val="tx1"/>
              </a:solidFill>
              <a:latin typeface="Arial" panose="020B0604020202020204" pitchFamily="34" charset="0"/>
              <a:ea typeface="+mn-ea"/>
              <a:cs typeface="+mn-cs"/>
            </a:endParaRPr>
          </a:p>
          <a:p>
            <a:pPr marL="0" indent="0">
              <a:buFont typeface="Courier New" panose="02070309020205020404" pitchFamily="49" charset="0"/>
              <a:buNone/>
            </a:pPr>
            <a:r>
              <a:rPr lang="en-US" sz="1400" b="1" i="0" u="none" strike="noStrike" kern="1200" baseline="0" dirty="0">
                <a:solidFill>
                  <a:schemeClr val="tx1"/>
                </a:solidFill>
                <a:latin typeface="Arial" panose="020B0604020202020204" pitchFamily="34" charset="0"/>
                <a:ea typeface="+mn-ea"/>
                <a:cs typeface="+mn-cs"/>
              </a:rPr>
              <a:t>DONOR EXAMPLE</a:t>
            </a:r>
          </a:p>
          <a:p>
            <a:r>
              <a:rPr lang="en-US" sz="1400" kern="1200" dirty="0">
                <a:solidFill>
                  <a:schemeClr val="tx1"/>
                </a:solidFill>
                <a:effectLst/>
                <a:latin typeface="Arial" panose="020B0604020202020204" pitchFamily="34" charset="0"/>
                <a:ea typeface="+mn-ea"/>
                <a:cs typeface="+mn-cs"/>
              </a:rPr>
              <a:t>A woman in her mid-70’s </a:t>
            </a:r>
            <a:r>
              <a:rPr lang="en-US" sz="1400" b="0" i="0" u="none" strike="noStrike" kern="1200" baseline="0" dirty="0">
                <a:solidFill>
                  <a:schemeClr val="tx1"/>
                </a:solidFill>
                <a:latin typeface="Arial" panose="020B0604020202020204" pitchFamily="34" charset="0"/>
                <a:ea typeface="+mn-ea"/>
                <a:cs typeface="+mn-cs"/>
              </a:rPr>
              <a:t>who was very involved at her church always dreamed about being able to tithe and wanted to provide on-going to the congregation, even after she passed, but she wasn’t’ sure if she could afford to do so. She did have an IRA set aside, and didn’t need the income for living expenses, but was required to take minimum distributions each year, which would put her into a higher tax-bracket, affecting how her other income was taxed. Her financial professional suggested she might avoid having to recognize that IRA income each year, and meet her charitable goals by creating a fund at Thrivent Charitable. She created a charitable fund (non-advised) and made a QCD of $100,000 each year for two years to the fund – in essence rolling over her un-needed IRA to the fund. The fund now makes annual grant distributions to her church (so she doesn’t have to tithe from her remaining income), and those grants will continue every year continue for the donor’s lifetime and long after she’s gone.</a:t>
            </a:r>
          </a:p>
        </p:txBody>
      </p:sp>
      <p:sp>
        <p:nvSpPr>
          <p:cNvPr id="4" name="Slide Number Placeholder 3"/>
          <p:cNvSpPr>
            <a:spLocks noGrp="1"/>
          </p:cNvSpPr>
          <p:nvPr>
            <p:ph type="sldNum" sz="quarter" idx="5"/>
          </p:nvPr>
        </p:nvSpPr>
        <p:spPr/>
        <p:txBody>
          <a:bodyPr/>
          <a:lstStyle/>
          <a:p>
            <a:fld id="{408B12A2-CBD0-42BA-BDA5-00E1D1EE9282}" type="slidenum">
              <a:rPr lang="en-GB" smtClean="0"/>
              <a:pPr/>
              <a:t>10</a:t>
            </a:fld>
            <a:endParaRPr lang="en-GB"/>
          </a:p>
        </p:txBody>
      </p:sp>
    </p:spTree>
    <p:extLst>
      <p:ext uri="{BB962C8B-B14F-4D97-AF65-F5344CB8AC3E}">
        <p14:creationId xmlns:p14="http://schemas.microsoft.com/office/powerpoint/2010/main" val="31580029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solidFill>
                  <a:schemeClr val="tx1"/>
                </a:solidFill>
              </a:rPr>
              <a:t>QCDs may also be used to make a significant charitable gift upon death by making a gift of life insurance. Each year, you make</a:t>
            </a:r>
            <a:r>
              <a:rPr lang="en-US" baseline="0" dirty="0">
                <a:solidFill>
                  <a:schemeClr val="tx1"/>
                </a:solidFill>
              </a:rPr>
              <a:t> a</a:t>
            </a:r>
            <a:r>
              <a:rPr lang="en-US" dirty="0">
                <a:solidFill>
                  <a:schemeClr val="tx1"/>
                </a:solidFill>
              </a:rPr>
              <a:t> QCD to us to</a:t>
            </a:r>
            <a:r>
              <a:rPr lang="en-US" baseline="0" dirty="0">
                <a:solidFill>
                  <a:schemeClr val="tx1"/>
                </a:solidFill>
              </a:rPr>
              <a:t> cover premium payments for </a:t>
            </a:r>
            <a:r>
              <a:rPr lang="en-US" dirty="0">
                <a:solidFill>
                  <a:schemeClr val="tx1"/>
                </a:solidFill>
              </a:rPr>
              <a:t>a life insurance contract that names Thrivent Charitable Impact &amp; Investing as owner and beneficiary. Proceeds from this life insurance contract are directed to your charitable fund to provide ongoing support to one or more of your favorite charities after you’re gone.</a:t>
            </a:r>
          </a:p>
          <a:p>
            <a:pPr marL="0" indent="0">
              <a:buFont typeface="Arial" panose="020B0604020202020204" pitchFamily="34" charset="0"/>
              <a:buNone/>
            </a:pPr>
            <a:endParaRPr lang="en-US" sz="1200" b="1" i="0" u="none" strike="noStrike" kern="1200" baseline="0" dirty="0">
              <a:solidFill>
                <a:schemeClr val="tx1"/>
              </a:solidFill>
              <a:latin typeface="Arial" panose="020B0604020202020204" pitchFamily="34" charset="0"/>
              <a:ea typeface="+mn-ea"/>
              <a:cs typeface="+mn-cs"/>
            </a:endParaRPr>
          </a:p>
          <a:p>
            <a:pPr marL="0" indent="0">
              <a:buFont typeface="Arial" panose="020B0604020202020204" pitchFamily="34" charset="0"/>
              <a:buNone/>
            </a:pPr>
            <a:r>
              <a:rPr lang="en-US" sz="1200" b="1" i="0" u="none" strike="noStrike" kern="1200" baseline="0" dirty="0">
                <a:solidFill>
                  <a:schemeClr val="tx1"/>
                </a:solidFill>
                <a:latin typeface="Arial" panose="020B0604020202020204" pitchFamily="34" charset="0"/>
                <a:ea typeface="+mn-ea"/>
                <a:cs typeface="+mn-cs"/>
              </a:rPr>
              <a:t>DONOR EXAMPLE</a:t>
            </a:r>
          </a:p>
          <a:p>
            <a:pPr marL="0" indent="0">
              <a:buFont typeface="Arial" panose="020B0604020202020204" pitchFamily="34" charset="0"/>
              <a:buNone/>
            </a:pPr>
            <a:r>
              <a:rPr lang="en-US" sz="1200" b="0" i="0" u="none" strike="noStrike" kern="1200" baseline="0" dirty="0">
                <a:solidFill>
                  <a:schemeClr val="tx1"/>
                </a:solidFill>
                <a:latin typeface="Arial" panose="020B0604020202020204" pitchFamily="34" charset="0"/>
                <a:ea typeface="+mn-ea"/>
                <a:cs typeface="+mn-cs"/>
              </a:rPr>
              <a:t>A man in his mid-70s wanted to support favorite charities upon death and take advantage of the QCD opportunity. He was concerned required minimum distributions from his IRA would increase his adjusted gross income and affect Medicare premiums and Social Security taxes. He worked with our gift planners to create his charitable fund (non-advised) with a gift of an existing life insurance contract he no longer needed. He made Thrivent Charitable Impact &amp; Investing the owner and beneficiary of the contract and makes QCD gifts annually to Thrivent to cover premium payments. Upon his death, proceeds from this life insurance contract will be directed to his charitable fund, which will make annual grant distributions to his named charities for 10 years and then close.</a:t>
            </a:r>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11</a:t>
            </a:fld>
            <a:endParaRPr lang="en-GB"/>
          </a:p>
        </p:txBody>
      </p:sp>
    </p:spTree>
    <p:extLst>
      <p:ext uri="{BB962C8B-B14F-4D97-AF65-F5344CB8AC3E}">
        <p14:creationId xmlns:p14="http://schemas.microsoft.com/office/powerpoint/2010/main" val="344499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7404F81B-B276-BF47-B231-2797A6537FC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1D6DB0-6A01-0972-C02D-C08378113D52}"/>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10" name="Date Placeholder 3">
            <a:extLst>
              <a:ext uri="{FF2B5EF4-FFF2-40B4-BE49-F238E27FC236}">
                <a16:creationId xmlns:a16="http://schemas.microsoft.com/office/drawing/2014/main" id="{C444EE2D-B44C-C68E-08E6-1ECFEC971E52}"/>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53758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BCEC9AB2-BD31-8BB6-9275-47DA2B4CC27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6745572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4D909250-3C3F-D6E3-10C6-EB683BC66E5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680653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3">
            <a:extLst>
              <a:ext uri="{FF2B5EF4-FFF2-40B4-BE49-F238E27FC236}">
                <a16:creationId xmlns:a16="http://schemas.microsoft.com/office/drawing/2014/main" id="{7C6F99FD-EA2C-7892-DBB9-1DBA88F10B15}"/>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33055943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solidFill>
                  <a:schemeClr val="tx1"/>
                </a:solidFill>
              </a:defRPr>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57203F0D-CCDC-A16C-EDB8-137AED468EC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9367122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3" name="Date Placeholder 3">
            <a:extLst>
              <a:ext uri="{FF2B5EF4-FFF2-40B4-BE49-F238E27FC236}">
                <a16:creationId xmlns:a16="http://schemas.microsoft.com/office/drawing/2014/main" id="{A6A03AC4-165C-38AD-CEC3-BF99A215331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5032513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3">
            <a:extLst>
              <a:ext uri="{FF2B5EF4-FFF2-40B4-BE49-F238E27FC236}">
                <a16:creationId xmlns:a16="http://schemas.microsoft.com/office/drawing/2014/main" id="{829CD09D-E3DA-B0ED-B60D-830B0C25192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1280018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lvl1pPr>
              <a:defRPr>
                <a:solidFill>
                  <a:schemeClr val="accent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a:solidFill>
                  <a:schemeClr val="tx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DAECC3BB-18DA-4D76-85E1-ADD9AEF7AC85}"/>
              </a:ext>
            </a:extLst>
          </p:cNvPr>
          <p:cNvSpPr>
            <a:spLocks noGrp="1"/>
          </p:cNvSpPr>
          <p:nvPr>
            <p:ph type="chart" sz="quarter" idx="13"/>
          </p:nvPr>
        </p:nvSpPr>
        <p:spPr>
          <a:xfrm>
            <a:off x="6329363" y="520700"/>
            <a:ext cx="2468562" cy="2641600"/>
          </a:xfrm>
        </p:spPr>
        <p:txBody>
          <a:bodyPr/>
          <a:lstStyle/>
          <a:p>
            <a:endParaRPr lang="en-GB"/>
          </a:p>
        </p:txBody>
      </p:sp>
      <p:sp>
        <p:nvSpPr>
          <p:cNvPr id="16" name="Chart Placeholder 9">
            <a:extLst>
              <a:ext uri="{FF2B5EF4-FFF2-40B4-BE49-F238E27FC236}">
                <a16:creationId xmlns:a16="http://schemas.microsoft.com/office/drawing/2014/main" id="{7287BDA4-D017-4094-949B-AA7D2FECDB09}"/>
              </a:ext>
            </a:extLst>
          </p:cNvPr>
          <p:cNvSpPr>
            <a:spLocks noGrp="1"/>
          </p:cNvSpPr>
          <p:nvPr>
            <p:ph type="chart" sz="quarter" idx="14"/>
          </p:nvPr>
        </p:nvSpPr>
        <p:spPr>
          <a:xfrm>
            <a:off x="9288463" y="520700"/>
            <a:ext cx="2468562" cy="2641600"/>
          </a:xfrm>
        </p:spPr>
        <p:txBody>
          <a:bodyPr/>
          <a:lstStyle/>
          <a:p>
            <a:endParaRPr lang="en-GB"/>
          </a:p>
        </p:txBody>
      </p:sp>
      <p:sp>
        <p:nvSpPr>
          <p:cNvPr id="20" name="Chart Placeholder 9">
            <a:extLst>
              <a:ext uri="{FF2B5EF4-FFF2-40B4-BE49-F238E27FC236}">
                <a16:creationId xmlns:a16="http://schemas.microsoft.com/office/drawing/2014/main" id="{B84BF969-0B68-412E-B35C-1503D4224D54}"/>
              </a:ext>
            </a:extLst>
          </p:cNvPr>
          <p:cNvSpPr>
            <a:spLocks noGrp="1"/>
          </p:cNvSpPr>
          <p:nvPr>
            <p:ph type="chart" sz="quarter" idx="15"/>
          </p:nvPr>
        </p:nvSpPr>
        <p:spPr>
          <a:xfrm>
            <a:off x="6329363" y="3379305"/>
            <a:ext cx="2468562" cy="2641600"/>
          </a:xfrm>
        </p:spPr>
        <p:txBody>
          <a:bodyPr/>
          <a:lstStyle/>
          <a:p>
            <a:endParaRPr lang="en-GB"/>
          </a:p>
        </p:txBody>
      </p:sp>
      <p:sp>
        <p:nvSpPr>
          <p:cNvPr id="21" name="Chart Placeholder 9">
            <a:extLst>
              <a:ext uri="{FF2B5EF4-FFF2-40B4-BE49-F238E27FC236}">
                <a16:creationId xmlns:a16="http://schemas.microsoft.com/office/drawing/2014/main" id="{B05C28A9-D5ED-45B1-A56F-84DE6A66BA50}"/>
              </a:ext>
            </a:extLst>
          </p:cNvPr>
          <p:cNvSpPr>
            <a:spLocks noGrp="1"/>
          </p:cNvSpPr>
          <p:nvPr>
            <p:ph type="chart" sz="quarter" idx="16"/>
          </p:nvPr>
        </p:nvSpPr>
        <p:spPr>
          <a:xfrm>
            <a:off x="9288463" y="3379305"/>
            <a:ext cx="2468562" cy="2641600"/>
          </a:xfrm>
        </p:spPr>
        <p:txBody>
          <a:bodyPr/>
          <a:lstStyle/>
          <a:p>
            <a:endParaRPr lang="en-GB"/>
          </a:p>
        </p:txBody>
      </p:sp>
      <p:sp>
        <p:nvSpPr>
          <p:cNvPr id="22" name="Text Placeholder 14">
            <a:extLst>
              <a:ext uri="{FF2B5EF4-FFF2-40B4-BE49-F238E27FC236}">
                <a16:creationId xmlns:a16="http://schemas.microsoft.com/office/drawing/2014/main" id="{CED1EAAB-25AC-4C8B-B86B-7EE2EB7018BF}"/>
              </a:ext>
            </a:extLst>
          </p:cNvPr>
          <p:cNvSpPr>
            <a:spLocks noGrp="1"/>
          </p:cNvSpPr>
          <p:nvPr>
            <p:ph type="body" sz="quarter" idx="17"/>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75747B4E-7866-4CC9-35BC-3AF3FE0F02B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2483435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4" name="Content Placeholder 2">
            <a:extLst>
              <a:ext uri="{FF2B5EF4-FFF2-40B4-BE49-F238E27FC236}">
                <a16:creationId xmlns:a16="http://schemas.microsoft.com/office/drawing/2014/main" id="{627AE446-FCF3-4C82-8180-F8A0CC97E111}"/>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5" name="Chart Placeholder 9">
            <a:extLst>
              <a:ext uri="{FF2B5EF4-FFF2-40B4-BE49-F238E27FC236}">
                <a16:creationId xmlns:a16="http://schemas.microsoft.com/office/drawing/2014/main" id="{8DAD121A-8763-4E4C-84AC-F61D1DEA0C0E}"/>
              </a:ext>
            </a:extLst>
          </p:cNvPr>
          <p:cNvSpPr>
            <a:spLocks noGrp="1"/>
          </p:cNvSpPr>
          <p:nvPr>
            <p:ph type="chart" sz="quarter" idx="13"/>
          </p:nvPr>
        </p:nvSpPr>
        <p:spPr>
          <a:xfrm>
            <a:off x="510362" y="2311399"/>
            <a:ext cx="5585637" cy="3611563"/>
          </a:xfrm>
        </p:spPr>
        <p:txBody>
          <a:bodyPr/>
          <a:lstStyle/>
          <a:p>
            <a:endParaRPr lang="en-GB" dirty="0"/>
          </a:p>
        </p:txBody>
      </p:sp>
      <p:sp>
        <p:nvSpPr>
          <p:cNvPr id="26" name="Chart Placeholder 9">
            <a:extLst>
              <a:ext uri="{FF2B5EF4-FFF2-40B4-BE49-F238E27FC236}">
                <a16:creationId xmlns:a16="http://schemas.microsoft.com/office/drawing/2014/main" id="{CE718BD2-508A-4CC1-ADB3-16B7F366DD95}"/>
              </a:ext>
            </a:extLst>
          </p:cNvPr>
          <p:cNvSpPr>
            <a:spLocks noGrp="1"/>
          </p:cNvSpPr>
          <p:nvPr>
            <p:ph type="chart" sz="quarter" idx="15"/>
          </p:nvPr>
        </p:nvSpPr>
        <p:spPr>
          <a:xfrm>
            <a:off x="6605587" y="2311400"/>
            <a:ext cx="5076826" cy="3611563"/>
          </a:xfrm>
        </p:spPr>
        <p:txBody>
          <a:bodyPr/>
          <a:lstStyle/>
          <a:p>
            <a:endParaRPr lang="en-GB" dirty="0"/>
          </a:p>
        </p:txBody>
      </p:sp>
      <p:sp>
        <p:nvSpPr>
          <p:cNvPr id="27" name="Text Placeholder 14">
            <a:extLst>
              <a:ext uri="{FF2B5EF4-FFF2-40B4-BE49-F238E27FC236}">
                <a16:creationId xmlns:a16="http://schemas.microsoft.com/office/drawing/2014/main" id="{349085DE-B998-4588-B501-40BB9678C62D}"/>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8" name="Content Placeholder 2">
            <a:extLst>
              <a:ext uri="{FF2B5EF4-FFF2-40B4-BE49-F238E27FC236}">
                <a16:creationId xmlns:a16="http://schemas.microsoft.com/office/drawing/2014/main" id="{BDCD416E-3113-41B7-AE8C-962724B4F186}"/>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9" name="Text Placeholder 14">
            <a:extLst>
              <a:ext uri="{FF2B5EF4-FFF2-40B4-BE49-F238E27FC236}">
                <a16:creationId xmlns:a16="http://schemas.microsoft.com/office/drawing/2014/main" id="{82CADD22-456E-43AC-AAF5-86C77DCB3CBE}"/>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C40737AA-8B57-41DD-B44F-F1D6CF052A0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9988054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7" name="Chart Placeholder 9">
            <a:extLst>
              <a:ext uri="{FF2B5EF4-FFF2-40B4-BE49-F238E27FC236}">
                <a16:creationId xmlns:a16="http://schemas.microsoft.com/office/drawing/2014/main" id="{C8D0138D-E391-4CA1-B8A7-6221330E6639}"/>
              </a:ext>
            </a:extLst>
          </p:cNvPr>
          <p:cNvSpPr>
            <a:spLocks noGrp="1"/>
          </p:cNvSpPr>
          <p:nvPr>
            <p:ph type="chart" sz="quarter" idx="13"/>
          </p:nvPr>
        </p:nvSpPr>
        <p:spPr>
          <a:xfrm>
            <a:off x="510362" y="1824634"/>
            <a:ext cx="5341163" cy="4098328"/>
          </a:xfrm>
        </p:spPr>
        <p:txBody>
          <a:bodyPr/>
          <a:lstStyle/>
          <a:p>
            <a:endParaRPr lang="en-GB" dirty="0"/>
          </a:p>
        </p:txBody>
      </p:sp>
      <p:sp>
        <p:nvSpPr>
          <p:cNvPr id="18" name="Chart Placeholder 9">
            <a:extLst>
              <a:ext uri="{FF2B5EF4-FFF2-40B4-BE49-F238E27FC236}">
                <a16:creationId xmlns:a16="http://schemas.microsoft.com/office/drawing/2014/main" id="{9A6B0C10-0319-4919-85F2-14F281891EE3}"/>
              </a:ext>
            </a:extLst>
          </p:cNvPr>
          <p:cNvSpPr>
            <a:spLocks noGrp="1"/>
          </p:cNvSpPr>
          <p:nvPr>
            <p:ph type="chart" sz="quarter" idx="15"/>
          </p:nvPr>
        </p:nvSpPr>
        <p:spPr>
          <a:xfrm>
            <a:off x="6340477" y="1824635"/>
            <a:ext cx="5341936" cy="4098328"/>
          </a:xfrm>
        </p:spPr>
        <p:txBody>
          <a:bodyPr/>
          <a:lstStyle/>
          <a:p>
            <a:endParaRPr lang="en-GB" dirty="0"/>
          </a:p>
        </p:txBody>
      </p:sp>
      <p:sp>
        <p:nvSpPr>
          <p:cNvPr id="19" name="Text Placeholder 14">
            <a:extLst>
              <a:ext uri="{FF2B5EF4-FFF2-40B4-BE49-F238E27FC236}">
                <a16:creationId xmlns:a16="http://schemas.microsoft.com/office/drawing/2014/main" id="{211B140B-5DA1-461C-B487-0966B09F8806}"/>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1" name="Text Placeholder 14">
            <a:extLst>
              <a:ext uri="{FF2B5EF4-FFF2-40B4-BE49-F238E27FC236}">
                <a16:creationId xmlns:a16="http://schemas.microsoft.com/office/drawing/2014/main" id="{5F643048-CB2F-4B07-9CA8-E0B00E159D62}"/>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DA0532DF-612A-41FC-B075-99D2EE49BDAB}"/>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5" name="Content Placeholder 2">
            <a:extLst>
              <a:ext uri="{FF2B5EF4-FFF2-40B4-BE49-F238E27FC236}">
                <a16:creationId xmlns:a16="http://schemas.microsoft.com/office/drawing/2014/main" id="{299AE8A5-3719-45AA-9EE1-A9057FFDFB6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 name="Date Placeholder 3">
            <a:extLst>
              <a:ext uri="{FF2B5EF4-FFF2-40B4-BE49-F238E27FC236}">
                <a16:creationId xmlns:a16="http://schemas.microsoft.com/office/drawing/2014/main" id="{93765758-9C6C-D906-541B-0D61463F17F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0275129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3" name="Text Placeholder 14">
            <a:extLst>
              <a:ext uri="{FF2B5EF4-FFF2-40B4-BE49-F238E27FC236}">
                <a16:creationId xmlns:a16="http://schemas.microsoft.com/office/drawing/2014/main" id="{8C038FDD-229F-41E5-89DC-D6093FFDA674}"/>
              </a:ext>
            </a:extLst>
          </p:cNvPr>
          <p:cNvSpPr>
            <a:spLocks noGrp="1"/>
          </p:cNvSpPr>
          <p:nvPr>
            <p:ph type="body" sz="quarter" idx="19"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7" name="Chart Placeholder 24">
            <a:extLst>
              <a:ext uri="{FF2B5EF4-FFF2-40B4-BE49-F238E27FC236}">
                <a16:creationId xmlns:a16="http://schemas.microsoft.com/office/drawing/2014/main" id="{70CDC054-52C8-4636-9220-EB2BCF7EEB84}"/>
              </a:ext>
            </a:extLst>
          </p:cNvPr>
          <p:cNvSpPr>
            <a:spLocks noGrp="1"/>
          </p:cNvSpPr>
          <p:nvPr>
            <p:ph type="chart" sz="quarter" idx="13"/>
          </p:nvPr>
        </p:nvSpPr>
        <p:spPr>
          <a:xfrm>
            <a:off x="4677047" y="1285875"/>
            <a:ext cx="7005365" cy="4005263"/>
          </a:xfrm>
        </p:spPr>
        <p:txBody>
          <a:bodyPr/>
          <a:lstStyle/>
          <a:p>
            <a:endParaRPr lang="en-GB" dirty="0"/>
          </a:p>
        </p:txBody>
      </p:sp>
      <p:sp>
        <p:nvSpPr>
          <p:cNvPr id="8" name="Content Placeholder">
            <a:extLst>
              <a:ext uri="{FF2B5EF4-FFF2-40B4-BE49-F238E27FC236}">
                <a16:creationId xmlns:a16="http://schemas.microsoft.com/office/drawing/2014/main" id="{80C69300-62C8-430B-A75E-56BF6565D9D5}"/>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3">
            <a:extLst>
              <a:ext uri="{FF2B5EF4-FFF2-40B4-BE49-F238E27FC236}">
                <a16:creationId xmlns:a16="http://schemas.microsoft.com/office/drawing/2014/main" id="{DBE2ECAF-E193-0578-7BA3-074BB63F2A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2724121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0" name="Chart Placeholder 24">
            <a:extLst>
              <a:ext uri="{FF2B5EF4-FFF2-40B4-BE49-F238E27FC236}">
                <a16:creationId xmlns:a16="http://schemas.microsoft.com/office/drawing/2014/main" id="{C5209A10-BD83-4A5C-A247-A82E8191B9CC}"/>
              </a:ext>
            </a:extLst>
          </p:cNvPr>
          <p:cNvSpPr>
            <a:spLocks noGrp="1"/>
          </p:cNvSpPr>
          <p:nvPr>
            <p:ph type="chart" sz="quarter" idx="13"/>
          </p:nvPr>
        </p:nvSpPr>
        <p:spPr>
          <a:xfrm>
            <a:off x="4241800" y="1285875"/>
            <a:ext cx="3606524" cy="2143125"/>
          </a:xfrm>
        </p:spPr>
        <p:txBody>
          <a:bodyPr/>
          <a:lstStyle/>
          <a:p>
            <a:endParaRPr lang="en-GB" dirty="0"/>
          </a:p>
        </p:txBody>
      </p:sp>
      <p:sp>
        <p:nvSpPr>
          <p:cNvPr id="11" name="Content Placeholder">
            <a:extLst>
              <a:ext uri="{FF2B5EF4-FFF2-40B4-BE49-F238E27FC236}">
                <a16:creationId xmlns:a16="http://schemas.microsoft.com/office/drawing/2014/main" id="{30370625-F030-4E79-938E-F22FB66D6A12}"/>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Chart Placeholder 24">
            <a:extLst>
              <a:ext uri="{FF2B5EF4-FFF2-40B4-BE49-F238E27FC236}">
                <a16:creationId xmlns:a16="http://schemas.microsoft.com/office/drawing/2014/main" id="{7D23D4E2-B9BD-44CA-B095-1833F0EA8DDF}"/>
              </a:ext>
            </a:extLst>
          </p:cNvPr>
          <p:cNvSpPr>
            <a:spLocks noGrp="1"/>
          </p:cNvSpPr>
          <p:nvPr>
            <p:ph type="chart" sz="quarter" idx="20"/>
          </p:nvPr>
        </p:nvSpPr>
        <p:spPr>
          <a:xfrm>
            <a:off x="8075113" y="1285875"/>
            <a:ext cx="3606524" cy="2143125"/>
          </a:xfrm>
        </p:spPr>
        <p:txBody>
          <a:bodyPr/>
          <a:lstStyle/>
          <a:p>
            <a:endParaRPr lang="en-GB" dirty="0"/>
          </a:p>
        </p:txBody>
      </p:sp>
      <p:sp>
        <p:nvSpPr>
          <p:cNvPr id="13" name="Chart Placeholder 24">
            <a:extLst>
              <a:ext uri="{FF2B5EF4-FFF2-40B4-BE49-F238E27FC236}">
                <a16:creationId xmlns:a16="http://schemas.microsoft.com/office/drawing/2014/main" id="{5F885B6F-85A7-4FFA-9231-78EF26F675E3}"/>
              </a:ext>
            </a:extLst>
          </p:cNvPr>
          <p:cNvSpPr>
            <a:spLocks noGrp="1"/>
          </p:cNvSpPr>
          <p:nvPr>
            <p:ph type="chart" sz="quarter" idx="21"/>
          </p:nvPr>
        </p:nvSpPr>
        <p:spPr>
          <a:xfrm>
            <a:off x="4241800" y="3775075"/>
            <a:ext cx="3606524" cy="2143125"/>
          </a:xfrm>
        </p:spPr>
        <p:txBody>
          <a:bodyPr/>
          <a:lstStyle/>
          <a:p>
            <a:endParaRPr lang="en-GB" dirty="0"/>
          </a:p>
        </p:txBody>
      </p:sp>
      <p:sp>
        <p:nvSpPr>
          <p:cNvPr id="16" name="Chart Placeholder 24">
            <a:extLst>
              <a:ext uri="{FF2B5EF4-FFF2-40B4-BE49-F238E27FC236}">
                <a16:creationId xmlns:a16="http://schemas.microsoft.com/office/drawing/2014/main" id="{ACD4CC2D-B330-4375-A9B5-3B6F4923FA2B}"/>
              </a:ext>
            </a:extLst>
          </p:cNvPr>
          <p:cNvSpPr>
            <a:spLocks noGrp="1"/>
          </p:cNvSpPr>
          <p:nvPr>
            <p:ph type="chart" sz="quarter" idx="22"/>
          </p:nvPr>
        </p:nvSpPr>
        <p:spPr>
          <a:xfrm>
            <a:off x="8075113" y="3775075"/>
            <a:ext cx="3606524" cy="2143125"/>
          </a:xfrm>
        </p:spPr>
        <p:txBody>
          <a:bodyPr/>
          <a:lstStyle/>
          <a:p>
            <a:endParaRPr lang="en-GB" dirty="0"/>
          </a:p>
        </p:txBody>
      </p:sp>
      <p:sp>
        <p:nvSpPr>
          <p:cNvPr id="17" name="Text Placeholder 14">
            <a:extLst>
              <a:ext uri="{FF2B5EF4-FFF2-40B4-BE49-F238E27FC236}">
                <a16:creationId xmlns:a16="http://schemas.microsoft.com/office/drawing/2014/main" id="{70B75ECC-FA86-49E0-956A-CA29E3FCC9F0}"/>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 name="Date Placeholder 3">
            <a:extLst>
              <a:ext uri="{FF2B5EF4-FFF2-40B4-BE49-F238E27FC236}">
                <a16:creationId xmlns:a16="http://schemas.microsoft.com/office/drawing/2014/main" id="{6DC15298-0683-FCBB-E6E6-A99DF1F4DBC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400857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51F1C11-D2C9-208F-18A5-755EAD78E5B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741794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3">
            <a:extLst>
              <a:ext uri="{FF2B5EF4-FFF2-40B4-BE49-F238E27FC236}">
                <a16:creationId xmlns:a16="http://schemas.microsoft.com/office/drawing/2014/main" id="{C4F60274-D5E7-89CF-DCC4-94E8F46C6F4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8516334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11" name="Text Placeholder 2">
            <a:extLst>
              <a:ext uri="{FF2B5EF4-FFF2-40B4-BE49-F238E27FC236}">
                <a16:creationId xmlns:a16="http://schemas.microsoft.com/office/drawing/2014/main" id="{AAC953AA-B072-40A2-8254-A415DCC8E143}"/>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a:extLst>
              <a:ext uri="{FF2B5EF4-FFF2-40B4-BE49-F238E27FC236}">
                <a16:creationId xmlns:a16="http://schemas.microsoft.com/office/drawing/2014/main" id="{EBFDFECB-E0F7-4D04-9CA7-41C47B61D1C3}"/>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4">
            <a:extLst>
              <a:ext uri="{FF2B5EF4-FFF2-40B4-BE49-F238E27FC236}">
                <a16:creationId xmlns:a16="http://schemas.microsoft.com/office/drawing/2014/main" id="{ECDC22EC-8ECA-4236-BEBB-31EDE123ED8D}"/>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5">
            <a:extLst>
              <a:ext uri="{FF2B5EF4-FFF2-40B4-BE49-F238E27FC236}">
                <a16:creationId xmlns:a16="http://schemas.microsoft.com/office/drawing/2014/main" id="{D90A49EF-F2DA-4DD3-BF15-4EB5BA130F10}"/>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3">
            <a:extLst>
              <a:ext uri="{FF2B5EF4-FFF2-40B4-BE49-F238E27FC236}">
                <a16:creationId xmlns:a16="http://schemas.microsoft.com/office/drawing/2014/main" id="{D7B5BDCE-ECA2-DC17-72ED-ED5BE74ABCED}"/>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5992574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98478A73-B637-6775-4307-F2615556354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1950916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1"/>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13DCA4A6-17F4-04DC-F3F3-3DFEFCE6A3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99174816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3038BFC9-1018-D546-5154-E76F273698D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3363286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494F4369-42F3-1187-B1AE-D6ACC395894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7415218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FD97B9EB-FECC-7963-18E7-D9EEB9A07D61}"/>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9862472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Autofit/>
          </a:bodyPr>
          <a:lstStyle>
            <a:lvl1pPr algn="l">
              <a:defRPr sz="8000"/>
            </a:lvl1pPr>
          </a:lstStyle>
          <a:p>
            <a:r>
              <a:rPr lang="en-US" dirty="0"/>
              <a:t>Click to edit </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6521CA41-8CAB-384E-BFD8-87E99837199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695FBB6F-7AEC-039C-3E68-9F3B7BAD0C44}"/>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4" name="Date Placeholder 3">
            <a:extLst>
              <a:ext uri="{FF2B5EF4-FFF2-40B4-BE49-F238E27FC236}">
                <a16:creationId xmlns:a16="http://schemas.microsoft.com/office/drawing/2014/main" id="{05674406-C227-EDD7-82D6-2A608B73D5CF}"/>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39739093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2" name="Picture 1" descr="A black background with white text&#10;&#10;Description automatically generated">
            <a:extLst>
              <a:ext uri="{FF2B5EF4-FFF2-40B4-BE49-F238E27FC236}">
                <a16:creationId xmlns:a16="http://schemas.microsoft.com/office/drawing/2014/main" id="{38A39350-EBB6-0C06-27E8-C8FFB05518F8}"/>
              </a:ext>
            </a:extLst>
          </p:cNvPr>
          <p:cNvPicPr>
            <a:picLocks noChangeAspect="1"/>
          </p:cNvPicPr>
          <p:nvPr userDrawn="1"/>
        </p:nvPicPr>
        <p:blipFill>
          <a:blip r:embed="rId2"/>
          <a:stretch>
            <a:fillRect/>
          </a:stretch>
        </p:blipFill>
        <p:spPr>
          <a:xfrm>
            <a:off x="4738483" y="2715705"/>
            <a:ext cx="2316681" cy="1554615"/>
          </a:xfrm>
          <a:prstGeom prst="rect">
            <a:avLst/>
          </a:prstGeom>
        </p:spPr>
      </p:pic>
      <p:sp>
        <p:nvSpPr>
          <p:cNvPr id="4" name="Date Placeholder 3">
            <a:extLst>
              <a:ext uri="{FF2B5EF4-FFF2-40B4-BE49-F238E27FC236}">
                <a16:creationId xmlns:a16="http://schemas.microsoft.com/office/drawing/2014/main" id="{26709E76-B5D6-3237-1AD2-B745EE06A59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21806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C88E496-F707-54E2-5F19-1CBB931D4FC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12717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5F3921D6-7F1A-2C14-D776-917805FC7C8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376528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8D97E2CF-87D7-3E2C-EF4C-260A5AD8FFA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95077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3">
            <a:extLst>
              <a:ext uri="{FF2B5EF4-FFF2-40B4-BE49-F238E27FC236}">
                <a16:creationId xmlns:a16="http://schemas.microsoft.com/office/drawing/2014/main" id="{DBDCDB0A-9C19-FB53-31EB-399A3E1ED27A}"/>
              </a:ext>
            </a:extLst>
          </p:cNvPr>
          <p:cNvSpPr>
            <a:spLocks noGrp="1"/>
          </p:cNvSpPr>
          <p:nvPr>
            <p:ph type="dt" sz="half" idx="14"/>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861497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E7EA1157-7031-5DA4-BF9E-AF2E209D948D}"/>
              </a:ext>
            </a:extLst>
          </p:cNvPr>
          <p:cNvSpPr>
            <a:spLocks noGrp="1"/>
          </p:cNvSpPr>
          <p:nvPr>
            <p:ph type="dt" sz="half" idx="15"/>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68838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EC60D36-75A8-48A8-85D7-E5457201285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41842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spcBef>
                <a:spcPts val="600"/>
              </a:spcBef>
              <a:defRPr sz="1800"/>
            </a:lvl2pPr>
            <a:lvl3pPr>
              <a:spcBef>
                <a:spcPts val="600"/>
              </a:spcBef>
              <a:defRPr sz="1800"/>
            </a:lvl3pPr>
            <a:lvl4pPr>
              <a:spcBef>
                <a:spcPts val="600"/>
              </a:spcBef>
              <a:defRPr sz="1800"/>
            </a:lvl4pPr>
            <a:lvl5pPr>
              <a:spcBef>
                <a:spcPts val="600"/>
              </a:spcBef>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3EE9088A-10DA-FBDF-B6BF-BFEEF89AA454}"/>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F35502C-F2AC-1B54-4785-F2EA2ECADE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81358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hasCustomPrompt="1"/>
          </p:nvPr>
        </p:nvSpPr>
        <p:spPr>
          <a:xfrm>
            <a:off x="0" y="0"/>
            <a:ext cx="12192000" cy="6858000"/>
          </a:xfrm>
        </p:spPr>
        <p:txBody>
          <a:bodyPr/>
          <a:lstStyle>
            <a:lvl1pPr>
              <a:defRPr/>
            </a:lvl1pPr>
          </a:lstStyle>
          <a:p>
            <a:r>
              <a:rPr lang="en-GB" dirty="0"/>
              <a:t>Picture</a:t>
            </a:r>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B870CDBF-2B64-7340-A34A-43E0D9D8E31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304D94-4ED2-6F0D-7909-9CE76FDCD6D0}"/>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3">
            <a:extLst>
              <a:ext uri="{FF2B5EF4-FFF2-40B4-BE49-F238E27FC236}">
                <a16:creationId xmlns:a16="http://schemas.microsoft.com/office/drawing/2014/main" id="{315888F8-4DEC-EAD4-7142-A1AF395B2A93}"/>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76244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AE7B820A-CE20-429B-F968-2798EC1D510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039017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F1228AAF-240F-403E-59C0-9F0B08F7A1A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610558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3">
            <a:extLst>
              <a:ext uri="{FF2B5EF4-FFF2-40B4-BE49-F238E27FC236}">
                <a16:creationId xmlns:a16="http://schemas.microsoft.com/office/drawing/2014/main" id="{ABCB0661-66F3-96A0-6408-A08F2BAFF41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714734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E5CD3CC3-D369-9B57-064B-EC888645E34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806707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3" name="Date Placeholder 3">
            <a:extLst>
              <a:ext uri="{FF2B5EF4-FFF2-40B4-BE49-F238E27FC236}">
                <a16:creationId xmlns:a16="http://schemas.microsoft.com/office/drawing/2014/main" id="{6BFB5817-4C26-83A8-B6C9-D3F3C045703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680949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3">
            <a:extLst>
              <a:ext uri="{FF2B5EF4-FFF2-40B4-BE49-F238E27FC236}">
                <a16:creationId xmlns:a16="http://schemas.microsoft.com/office/drawing/2014/main" id="{E4394A38-B84C-595A-A737-3CA743B8F27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118095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6329363" y="520700"/>
            <a:ext cx="2468562" cy="2641600"/>
          </a:xfrm>
        </p:spPr>
        <p:txBody>
          <a:bodyPr/>
          <a:lstStyle/>
          <a:p>
            <a:endParaRPr lang="en-GB" dirty="0"/>
          </a:p>
        </p:txBody>
      </p:sp>
      <p:sp>
        <p:nvSpPr>
          <p:cNvPr id="11" name="Chart Placeholder 9">
            <a:extLst>
              <a:ext uri="{FF2B5EF4-FFF2-40B4-BE49-F238E27FC236}">
                <a16:creationId xmlns:a16="http://schemas.microsoft.com/office/drawing/2014/main" id="{0DB3372A-ADFE-49FB-B75B-BA6CE3C2562D}"/>
              </a:ext>
            </a:extLst>
          </p:cNvPr>
          <p:cNvSpPr>
            <a:spLocks noGrp="1"/>
          </p:cNvSpPr>
          <p:nvPr>
            <p:ph type="chart" sz="quarter" idx="14"/>
          </p:nvPr>
        </p:nvSpPr>
        <p:spPr>
          <a:xfrm>
            <a:off x="9288463" y="520700"/>
            <a:ext cx="2468562" cy="2641600"/>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29363" y="3379305"/>
            <a:ext cx="2468562" cy="2641600"/>
          </a:xfrm>
        </p:spPr>
        <p:txBody>
          <a:bodyPr/>
          <a:lstStyle/>
          <a:p>
            <a:endParaRPr lang="en-GB" dirty="0"/>
          </a:p>
        </p:txBody>
      </p:sp>
      <p:sp>
        <p:nvSpPr>
          <p:cNvPr id="13" name="Chart Placeholder 9">
            <a:extLst>
              <a:ext uri="{FF2B5EF4-FFF2-40B4-BE49-F238E27FC236}">
                <a16:creationId xmlns:a16="http://schemas.microsoft.com/office/drawing/2014/main" id="{97C169E8-5484-47A9-9091-3A4B0D4A7D7F}"/>
              </a:ext>
            </a:extLst>
          </p:cNvPr>
          <p:cNvSpPr>
            <a:spLocks noGrp="1"/>
          </p:cNvSpPr>
          <p:nvPr>
            <p:ph type="chart" sz="quarter" idx="16"/>
          </p:nvPr>
        </p:nvSpPr>
        <p:spPr>
          <a:xfrm>
            <a:off x="9288463" y="3379305"/>
            <a:ext cx="2468562" cy="2641600"/>
          </a:xfrm>
        </p:spPr>
        <p:txBody>
          <a:bodyPr/>
          <a:lstStyle/>
          <a:p>
            <a:endParaRPr lang="en-GB" dirty="0"/>
          </a:p>
        </p:txBody>
      </p:sp>
      <p:sp>
        <p:nvSpPr>
          <p:cNvPr id="14" name="Text Placeholder 14">
            <a:extLst>
              <a:ext uri="{FF2B5EF4-FFF2-40B4-BE49-F238E27FC236}">
                <a16:creationId xmlns:a16="http://schemas.microsoft.com/office/drawing/2014/main" id="{422EDAF5-5A75-4F97-87FF-F49DF7C20FB0}"/>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CC337E05-A7E7-5A4D-F850-BED5DB9361B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728035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11172050"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471133"/>
            <a:ext cx="5586412"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065815"/>
            <a:ext cx="5585637" cy="3611563"/>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065815"/>
            <a:ext cx="5076826" cy="3611563"/>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5790752"/>
            <a:ext cx="5074920"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471133"/>
            <a:ext cx="5076825"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2" y="5790752"/>
            <a:ext cx="5570537"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B4F08373-C5DF-A090-D634-159A7F3B7C3C}"/>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479895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1" name="Chart Placeholder 9">
            <a:extLst>
              <a:ext uri="{FF2B5EF4-FFF2-40B4-BE49-F238E27FC236}">
                <a16:creationId xmlns:a16="http://schemas.microsoft.com/office/drawing/2014/main" id="{8C4C830F-B123-4738-B275-9378C9521411}"/>
              </a:ext>
            </a:extLst>
          </p:cNvPr>
          <p:cNvSpPr>
            <a:spLocks noGrp="1"/>
          </p:cNvSpPr>
          <p:nvPr>
            <p:ph type="chart" sz="quarter" idx="13"/>
          </p:nvPr>
        </p:nvSpPr>
        <p:spPr>
          <a:xfrm>
            <a:off x="510362" y="1824634"/>
            <a:ext cx="5341163" cy="4098328"/>
          </a:xfrm>
        </p:spPr>
        <p:txBody>
          <a:bodyPr/>
          <a:lstStyle/>
          <a:p>
            <a:endParaRPr lang="en-GB" dirty="0"/>
          </a:p>
        </p:txBody>
      </p:sp>
      <p:sp>
        <p:nvSpPr>
          <p:cNvPr id="13" name="Chart Placeholder 9">
            <a:extLst>
              <a:ext uri="{FF2B5EF4-FFF2-40B4-BE49-F238E27FC236}">
                <a16:creationId xmlns:a16="http://schemas.microsoft.com/office/drawing/2014/main" id="{7BD72452-2D16-4B82-8BBA-0FB433B3AEDD}"/>
              </a:ext>
            </a:extLst>
          </p:cNvPr>
          <p:cNvSpPr>
            <a:spLocks noGrp="1"/>
          </p:cNvSpPr>
          <p:nvPr>
            <p:ph type="chart" sz="quarter" idx="15"/>
          </p:nvPr>
        </p:nvSpPr>
        <p:spPr>
          <a:xfrm>
            <a:off x="6340477" y="1824635"/>
            <a:ext cx="5341936" cy="4098328"/>
          </a:xfrm>
        </p:spPr>
        <p:txBody>
          <a:bodyPr/>
          <a:lstStyle/>
          <a:p>
            <a:endParaRPr lang="en-GB" dirty="0"/>
          </a:p>
        </p:txBody>
      </p:sp>
      <p:sp>
        <p:nvSpPr>
          <p:cNvPr id="2" name="Date Placeholder 3">
            <a:extLst>
              <a:ext uri="{FF2B5EF4-FFF2-40B4-BE49-F238E27FC236}">
                <a16:creationId xmlns:a16="http://schemas.microsoft.com/office/drawing/2014/main" id="{03613D8D-E416-1E19-E6A4-987322991C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611870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anel and chart">
    <p:spTree>
      <p:nvGrpSpPr>
        <p:cNvPr id="1" name=""/>
        <p:cNvGrpSpPr/>
        <p:nvPr/>
      </p:nvGrpSpPr>
      <p:grpSpPr>
        <a:xfrm>
          <a:off x="0" y="0"/>
          <a:ext cx="0" cy="0"/>
          <a:chOff x="0" y="0"/>
          <a:chExt cx="0" cy="0"/>
        </a:xfrm>
      </p:grpSpPr>
      <p:sp>
        <p:nvSpPr>
          <p:cNvPr id="26" name="Text Placeholder 14">
            <a:extLst>
              <a:ext uri="{FF2B5EF4-FFF2-40B4-BE49-F238E27FC236}">
                <a16:creationId xmlns:a16="http://schemas.microsoft.com/office/drawing/2014/main" id="{DDD431C1-07AE-4A2A-AE70-F4DB4E14285B}"/>
              </a:ext>
            </a:extLst>
          </p:cNvPr>
          <p:cNvSpPr>
            <a:spLocks noGrp="1"/>
          </p:cNvSpPr>
          <p:nvPr>
            <p:ph type="body" sz="quarter" idx="19" hasCustomPrompt="1"/>
          </p:nvPr>
        </p:nvSpPr>
        <p:spPr>
          <a:xfrm>
            <a:off x="4677048" y="5475767"/>
            <a:ext cx="7000601" cy="748464"/>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677047" y="1285875"/>
            <a:ext cx="7005365" cy="4005263"/>
          </a:xfrm>
        </p:spPr>
        <p:txBody>
          <a:bodyPr/>
          <a:lstStyle/>
          <a:p>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8" name="Content Placeholder">
            <a:extLst>
              <a:ext uri="{FF2B5EF4-FFF2-40B4-BE49-F238E27FC236}">
                <a16:creationId xmlns:a16="http://schemas.microsoft.com/office/drawing/2014/main" id="{6FD2B68E-4104-4070-9CE0-0638965F8E52}"/>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573EC092-6BED-AEAE-D11B-053D1921C92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70791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E1DBF4A0-0A8E-A69B-DD4F-B7C16E0296E0}"/>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p>
        </p:txBody>
      </p:sp>
    </p:spTree>
    <p:extLst>
      <p:ext uri="{BB962C8B-B14F-4D97-AF65-F5344CB8AC3E}">
        <p14:creationId xmlns:p14="http://schemas.microsoft.com/office/powerpoint/2010/main" val="12458094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anel and 4X charts">
    <p:spTree>
      <p:nvGrpSpPr>
        <p:cNvPr id="1" name=""/>
        <p:cNvGrpSpPr/>
        <p:nvPr/>
      </p:nvGrpSpPr>
      <p:grpSpPr>
        <a:xfrm>
          <a:off x="0" y="0"/>
          <a:ext cx="0" cy="0"/>
          <a:chOff x="0" y="0"/>
          <a:chExt cx="0" cy="0"/>
        </a:xfrm>
      </p:grpSpPr>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241800" y="1285875"/>
            <a:ext cx="3606524" cy="2143125"/>
          </a:xfrm>
        </p:spPr>
        <p:txBody>
          <a:bodyPr/>
          <a:lstStyle/>
          <a:p>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14" name="Chart Placeholder 24">
            <a:extLst>
              <a:ext uri="{FF2B5EF4-FFF2-40B4-BE49-F238E27FC236}">
                <a16:creationId xmlns:a16="http://schemas.microsoft.com/office/drawing/2014/main" id="{5BE4D5EC-2FA0-4472-9A97-F8E8524C39CC}"/>
              </a:ext>
            </a:extLst>
          </p:cNvPr>
          <p:cNvSpPr>
            <a:spLocks noGrp="1"/>
          </p:cNvSpPr>
          <p:nvPr>
            <p:ph type="chart" sz="quarter" idx="20"/>
          </p:nvPr>
        </p:nvSpPr>
        <p:spPr>
          <a:xfrm>
            <a:off x="8075113" y="1285875"/>
            <a:ext cx="3606524" cy="2143125"/>
          </a:xfrm>
        </p:spPr>
        <p:txBody>
          <a:bodyPr/>
          <a:lstStyle/>
          <a:p>
            <a:endParaRPr lang="en-GB" dirty="0"/>
          </a:p>
        </p:txBody>
      </p:sp>
      <p:sp>
        <p:nvSpPr>
          <p:cNvPr id="15" name="Chart Placeholder 24">
            <a:extLst>
              <a:ext uri="{FF2B5EF4-FFF2-40B4-BE49-F238E27FC236}">
                <a16:creationId xmlns:a16="http://schemas.microsoft.com/office/drawing/2014/main" id="{048E351A-499E-4623-837D-D0964216476E}"/>
              </a:ext>
            </a:extLst>
          </p:cNvPr>
          <p:cNvSpPr>
            <a:spLocks noGrp="1"/>
          </p:cNvSpPr>
          <p:nvPr>
            <p:ph type="chart" sz="quarter" idx="21"/>
          </p:nvPr>
        </p:nvSpPr>
        <p:spPr>
          <a:xfrm>
            <a:off x="4241800" y="3775075"/>
            <a:ext cx="3606524" cy="2143125"/>
          </a:xfrm>
        </p:spPr>
        <p:txBody>
          <a:bodyPr/>
          <a:lstStyle/>
          <a:p>
            <a:endParaRPr lang="en-GB" dirty="0"/>
          </a:p>
        </p:txBody>
      </p:sp>
      <p:sp>
        <p:nvSpPr>
          <p:cNvPr id="16" name="Chart Placeholder 24">
            <a:extLst>
              <a:ext uri="{FF2B5EF4-FFF2-40B4-BE49-F238E27FC236}">
                <a16:creationId xmlns:a16="http://schemas.microsoft.com/office/drawing/2014/main" id="{2F8721F9-54F4-4F81-BBF9-DCF522DDB729}"/>
              </a:ext>
            </a:extLst>
          </p:cNvPr>
          <p:cNvSpPr>
            <a:spLocks noGrp="1"/>
          </p:cNvSpPr>
          <p:nvPr>
            <p:ph type="chart" sz="quarter" idx="22"/>
          </p:nvPr>
        </p:nvSpPr>
        <p:spPr>
          <a:xfrm>
            <a:off x="8075113" y="3775075"/>
            <a:ext cx="3606524" cy="2143125"/>
          </a:xfrm>
        </p:spPr>
        <p:txBody>
          <a:bodyPr/>
          <a:lstStyle/>
          <a:p>
            <a:endParaRPr lang="en-GB" dirty="0"/>
          </a:p>
        </p:txBody>
      </p:sp>
      <p:sp>
        <p:nvSpPr>
          <p:cNvPr id="13" name="Text Placeholder 14">
            <a:extLst>
              <a:ext uri="{FF2B5EF4-FFF2-40B4-BE49-F238E27FC236}">
                <a16:creationId xmlns:a16="http://schemas.microsoft.com/office/drawing/2014/main" id="{D95CB480-FA4D-4A80-B876-50A527906C45}"/>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5" name="Date Placeholder 3">
            <a:extLst>
              <a:ext uri="{FF2B5EF4-FFF2-40B4-BE49-F238E27FC236}">
                <a16:creationId xmlns:a16="http://schemas.microsoft.com/office/drawing/2014/main" id="{E803CE27-01AA-EAA0-4EE9-5E02BA42238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0075735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3">
            <a:extLst>
              <a:ext uri="{FF2B5EF4-FFF2-40B4-BE49-F238E27FC236}">
                <a16:creationId xmlns:a16="http://schemas.microsoft.com/office/drawing/2014/main" id="{82E8F1BB-AB3B-4458-FF3F-198C7F71244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816044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3E9054-9FB9-45F0-869B-73EB0045CF59}"/>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2ED81880-DB1A-476D-9085-26CDC8C6343B}"/>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29CD6968-EAEF-4260-ACAC-21B55550B4D0}"/>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73323992-3E94-44DF-9264-8F98B6C3E03B}"/>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2" name="Date Placeholder 3">
            <a:extLst>
              <a:ext uri="{FF2B5EF4-FFF2-40B4-BE49-F238E27FC236}">
                <a16:creationId xmlns:a16="http://schemas.microsoft.com/office/drawing/2014/main" id="{F0C22BF8-DD81-BB00-8C8E-850B4F65E618}"/>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354744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E5094ACA-C110-99BD-4DAA-BCEE306BA67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321971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A23E7DDF-6B1E-4F86-4C71-CA45D0A6E97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04943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B41B5C44-C67A-1ED7-95C1-9EFB9402C0C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724731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6AC3B1A4-D004-AC76-A6E4-88AA154DF376}"/>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263863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8C5EF183-589D-D07F-FAA8-0E5D3856473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419651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dirty="0"/>
              <a:t>Click to edit </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255BE644-6973-D742-B279-678110263B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F782F39F-A844-196C-724F-D198E6F077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4" name="Date Placeholder 3">
            <a:extLst>
              <a:ext uri="{FF2B5EF4-FFF2-40B4-BE49-F238E27FC236}">
                <a16:creationId xmlns:a16="http://schemas.microsoft.com/office/drawing/2014/main" id="{0D5429AD-0E64-014C-A3BB-ED7A4FD305A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7254304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3">
            <a:extLst>
              <a:ext uri="{FF2B5EF4-FFF2-40B4-BE49-F238E27FC236}">
                <a16:creationId xmlns:a16="http://schemas.microsoft.com/office/drawing/2014/main" id="{1C4D0552-7ADD-0C36-42FE-2E3D51A37CD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F41BD73-406E-E2FF-B6DD-093F612368F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3130181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F99C3711-77FF-1002-2910-D3EED9DDD65C}"/>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475042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19F0D95C-E12E-4BB9-8E76-EB451DFE579F}"/>
              </a:ext>
            </a:extLst>
          </p:cNvPr>
          <p:cNvSpPr>
            <a:spLocks noGrp="1"/>
          </p:cNvSpPr>
          <p:nvPr>
            <p:ph type="dt" sz="half" idx="10"/>
          </p:nvPr>
        </p:nvSpPr>
        <p:spPr/>
        <p:txBody>
          <a:bodyPr/>
          <a:lstStyle>
            <a:lvl1pPr>
              <a:defRPr lang="en-US" b="0" i="0" u="none" strike="noStrike" smtClean="0">
                <a:effectLst/>
              </a:defRPr>
            </a:lvl1pPr>
          </a:lstStyle>
          <a:p>
            <a:r>
              <a:rPr lang="en-US" dirty="0"/>
              <a:t>© 2025 Thrivent Charitable Impact &amp; Investing® | All rights reserved. Do not distribute without authorization.</a:t>
            </a:r>
          </a:p>
        </p:txBody>
      </p:sp>
      <p:sp>
        <p:nvSpPr>
          <p:cNvPr id="4" name="Footer Placeholder 3">
            <a:extLst>
              <a:ext uri="{FF2B5EF4-FFF2-40B4-BE49-F238E27FC236}">
                <a16:creationId xmlns:a16="http://schemas.microsoft.com/office/drawing/2014/main" id="{0FCE3F8A-C034-4B8F-A176-BC4C7C05D22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Tree>
    <p:extLst>
      <p:ext uri="{BB962C8B-B14F-4D97-AF65-F5344CB8AC3E}">
        <p14:creationId xmlns:p14="http://schemas.microsoft.com/office/powerpoint/2010/main" val="2291968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FB88C5AA-57FC-434C-8ADA-E85A78F9DE7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131476AF-78BC-FF24-1C21-36204A65F9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5" name="Date Placeholder 3">
            <a:extLst>
              <a:ext uri="{FF2B5EF4-FFF2-40B4-BE49-F238E27FC236}">
                <a16:creationId xmlns:a16="http://schemas.microsoft.com/office/drawing/2014/main" id="{BDF9A860-F835-D6CC-49E3-08E0E66C75E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2194956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8CF227FB-96F0-2C47-A3B7-67091A388F2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6062713A-9129-526C-4085-0EE6EFF894DE}"/>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28">
            <a:extLst>
              <a:ext uri="{FF2B5EF4-FFF2-40B4-BE49-F238E27FC236}">
                <a16:creationId xmlns:a16="http://schemas.microsoft.com/office/drawing/2014/main" id="{11EDF9A7-04D6-1DB0-51C6-D40765CD971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676734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704EBD40-DEE3-17B6-80DA-27A7F8E5755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519966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C3528E1A-91BB-72AA-7B4D-679DDE5FE3C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636043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1D6F7963-823D-073B-7BD8-BA39BA19D38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58361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Date Placeholder 28">
            <a:extLst>
              <a:ext uri="{FF2B5EF4-FFF2-40B4-BE49-F238E27FC236}">
                <a16:creationId xmlns:a16="http://schemas.microsoft.com/office/drawing/2014/main" id="{32B100AF-8050-7FA2-837D-3A59AB0275F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043403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 name="Date Placeholder 28">
            <a:extLst>
              <a:ext uri="{FF2B5EF4-FFF2-40B4-BE49-F238E27FC236}">
                <a16:creationId xmlns:a16="http://schemas.microsoft.com/office/drawing/2014/main" id="{948761AB-A960-1F4C-8C07-A5631A41AB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3835452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2" y="1289054"/>
            <a:ext cx="1005840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44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7940569-858A-1576-E4B9-FB00B1DB6E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3646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3ACEC61F-8E5D-BFDD-FF42-49845FCB72B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14841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7A0172DF-5758-E883-784A-63B4EE5C612D}"/>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41737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1288919"/>
            <a:ext cx="11167287" cy="4890423"/>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58C44A2-A4AA-06B1-5B27-6571C1844F8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124559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CF79BF8-D8FB-1D1F-2B53-67838839BE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592863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745A71AB-BE70-024C-EA12-F7A7C8DF580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9432878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9194882C-FDB0-7273-A564-AA2BF0DACA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090493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4BEFB882-769C-614C-6175-7A0BCBB6418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113751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28">
            <a:extLst>
              <a:ext uri="{FF2B5EF4-FFF2-40B4-BE49-F238E27FC236}">
                <a16:creationId xmlns:a16="http://schemas.microsoft.com/office/drawing/2014/main" id="{324609D0-073F-5F10-94A2-4C0BF80C01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4465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055C318E-C347-4B66-16E8-CECFF6838BB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181008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FAA06776-3A4E-E2E2-A137-AB1EBAAEFFEB}"/>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201974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b="0"/>
            </a:lvl1pPr>
            <a:lvl2pPr>
              <a:defRPr sz="18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AB9F6985-A129-6F02-503A-DCDAEFA727F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766201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0"/>
            </a:lvl1pPr>
            <a:lvl2pPr>
              <a:defRPr/>
            </a:lvl2pPr>
          </a:lstStyle>
          <a:p>
            <a:pPr lvl="0"/>
            <a:r>
              <a:rPr lang="en-US" dirty="0"/>
              <a:t>Click to edit master styles</a:t>
            </a:r>
          </a:p>
          <a:p>
            <a:pPr lvl="1"/>
            <a:r>
              <a:rPr lang="en-US" dirty="0"/>
              <a:t>Second level text</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CE5503E1-05A7-105C-48EF-DA3760B7F0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245217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2F63C8FD-5081-D76A-BABD-D3883D1A12E1}"/>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401631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B7E48F52-5DD8-3D3D-D1F6-18F160901E18}"/>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777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42BAD333-ECAB-5D65-1D7E-8CCF81AE7E7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28576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28">
            <a:extLst>
              <a:ext uri="{FF2B5EF4-FFF2-40B4-BE49-F238E27FC236}">
                <a16:creationId xmlns:a16="http://schemas.microsoft.com/office/drawing/2014/main" id="{147D1196-2C1B-AC7F-A99B-B6A4B78DEDE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151568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3" name="Date Placeholder 28">
            <a:extLst>
              <a:ext uri="{FF2B5EF4-FFF2-40B4-BE49-F238E27FC236}">
                <a16:creationId xmlns:a16="http://schemas.microsoft.com/office/drawing/2014/main" id="{6CED9FFF-7C3C-AF39-B7AD-E27F90DF04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569255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3" name="Date Placeholder 28">
            <a:extLst>
              <a:ext uri="{FF2B5EF4-FFF2-40B4-BE49-F238E27FC236}">
                <a16:creationId xmlns:a16="http://schemas.microsoft.com/office/drawing/2014/main" id="{CEA6EDF7-0730-94F0-1AB5-33E2BF3AAA6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40636479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28">
            <a:extLst>
              <a:ext uri="{FF2B5EF4-FFF2-40B4-BE49-F238E27FC236}">
                <a16:creationId xmlns:a16="http://schemas.microsoft.com/office/drawing/2014/main" id="{F8EBBD03-52AB-CF59-EAD0-7B349BACF11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6734294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A8318201-02A9-48D2-A9FF-BD6B294BD1C1}"/>
              </a:ext>
            </a:extLst>
          </p:cNvPr>
          <p:cNvSpPr>
            <a:spLocks noGrp="1"/>
          </p:cNvSpPr>
          <p:nvPr>
            <p:ph type="chart" sz="quarter" idx="13"/>
          </p:nvPr>
        </p:nvSpPr>
        <p:spPr>
          <a:xfrm>
            <a:off x="6329363" y="520700"/>
            <a:ext cx="2468562" cy="2641600"/>
          </a:xfrm>
        </p:spPr>
        <p:txBody>
          <a:bodyPr/>
          <a:lstStyle/>
          <a:p>
            <a:endParaRPr lang="en-GB" dirty="0"/>
          </a:p>
        </p:txBody>
      </p:sp>
      <p:sp>
        <p:nvSpPr>
          <p:cNvPr id="16" name="Chart Placeholder 9">
            <a:extLst>
              <a:ext uri="{FF2B5EF4-FFF2-40B4-BE49-F238E27FC236}">
                <a16:creationId xmlns:a16="http://schemas.microsoft.com/office/drawing/2014/main" id="{8ABF3823-0C43-457B-B096-44D77822FBB2}"/>
              </a:ext>
            </a:extLst>
          </p:cNvPr>
          <p:cNvSpPr>
            <a:spLocks noGrp="1"/>
          </p:cNvSpPr>
          <p:nvPr>
            <p:ph type="chart" sz="quarter" idx="14"/>
          </p:nvPr>
        </p:nvSpPr>
        <p:spPr>
          <a:xfrm>
            <a:off x="9288463" y="520700"/>
            <a:ext cx="2468562" cy="2641600"/>
          </a:xfrm>
        </p:spPr>
        <p:txBody>
          <a:bodyPr/>
          <a:lstStyle/>
          <a:p>
            <a:endParaRPr lang="en-GB" dirty="0"/>
          </a:p>
        </p:txBody>
      </p:sp>
      <p:sp>
        <p:nvSpPr>
          <p:cNvPr id="17" name="Chart Placeholder 9">
            <a:extLst>
              <a:ext uri="{FF2B5EF4-FFF2-40B4-BE49-F238E27FC236}">
                <a16:creationId xmlns:a16="http://schemas.microsoft.com/office/drawing/2014/main" id="{ECD3C54B-8CDC-4A48-8FC3-9C39BB31930F}"/>
              </a:ext>
            </a:extLst>
          </p:cNvPr>
          <p:cNvSpPr>
            <a:spLocks noGrp="1"/>
          </p:cNvSpPr>
          <p:nvPr>
            <p:ph type="chart" sz="quarter" idx="15"/>
          </p:nvPr>
        </p:nvSpPr>
        <p:spPr>
          <a:xfrm>
            <a:off x="6329363" y="3379305"/>
            <a:ext cx="2468562" cy="2641600"/>
          </a:xfrm>
        </p:spPr>
        <p:txBody>
          <a:bodyPr/>
          <a:lstStyle/>
          <a:p>
            <a:endParaRPr lang="en-GB" dirty="0"/>
          </a:p>
        </p:txBody>
      </p:sp>
      <p:sp>
        <p:nvSpPr>
          <p:cNvPr id="18" name="Chart Placeholder 9">
            <a:extLst>
              <a:ext uri="{FF2B5EF4-FFF2-40B4-BE49-F238E27FC236}">
                <a16:creationId xmlns:a16="http://schemas.microsoft.com/office/drawing/2014/main" id="{EEF798DF-C256-41F1-B8EA-1E5927D690AF}"/>
              </a:ext>
            </a:extLst>
          </p:cNvPr>
          <p:cNvSpPr>
            <a:spLocks noGrp="1"/>
          </p:cNvSpPr>
          <p:nvPr>
            <p:ph type="chart" sz="quarter" idx="16"/>
          </p:nvPr>
        </p:nvSpPr>
        <p:spPr>
          <a:xfrm>
            <a:off x="9288463" y="3379305"/>
            <a:ext cx="2468562" cy="2641600"/>
          </a:xfrm>
        </p:spPr>
        <p:txBody>
          <a:bodyPr/>
          <a:lstStyle/>
          <a:p>
            <a:endParaRPr lang="en-GB" dirty="0"/>
          </a:p>
        </p:txBody>
      </p:sp>
      <p:sp>
        <p:nvSpPr>
          <p:cNvPr id="19" name="Text Placeholder 14">
            <a:extLst>
              <a:ext uri="{FF2B5EF4-FFF2-40B4-BE49-F238E27FC236}">
                <a16:creationId xmlns:a16="http://schemas.microsoft.com/office/drawing/2014/main" id="{7F787E1E-3243-4B6B-8E05-DB835B7B10DA}"/>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69D2C8B6-2FBB-6FD3-3FF5-EF85F2BA5F2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185724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311399"/>
            <a:ext cx="5585637" cy="3611563"/>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311400"/>
            <a:ext cx="5076826" cy="3611563"/>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7E6433C8-46C2-9DDC-C790-EBC1F1732E3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4740141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1824634"/>
            <a:ext cx="5341163" cy="4098328"/>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40477" y="1824635"/>
            <a:ext cx="5341936" cy="4098328"/>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1" name="Content Placeholder 2">
            <a:extLst>
              <a:ext uri="{FF2B5EF4-FFF2-40B4-BE49-F238E27FC236}">
                <a16:creationId xmlns:a16="http://schemas.microsoft.com/office/drawing/2014/main" id="{CAC97B18-DF04-4AC4-A777-D1B1F1D7228E}"/>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3" name="Content Placeholder 2">
            <a:extLst>
              <a:ext uri="{FF2B5EF4-FFF2-40B4-BE49-F238E27FC236}">
                <a16:creationId xmlns:a16="http://schemas.microsoft.com/office/drawing/2014/main" id="{0945D252-4D4C-45B6-9E3F-19C1C5A35E14}"/>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 name="Date Placeholder 28">
            <a:extLst>
              <a:ext uri="{FF2B5EF4-FFF2-40B4-BE49-F238E27FC236}">
                <a16:creationId xmlns:a16="http://schemas.microsoft.com/office/drawing/2014/main" id="{A936940E-513E-633D-8C60-E6256446467A}"/>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8719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3" name="Text Placeholder 14">
            <a:extLst>
              <a:ext uri="{FF2B5EF4-FFF2-40B4-BE49-F238E27FC236}">
                <a16:creationId xmlns:a16="http://schemas.microsoft.com/office/drawing/2014/main" id="{16371E81-1828-48E7-8EDB-46690008D77D}"/>
              </a:ext>
            </a:extLst>
          </p:cNvPr>
          <p:cNvSpPr>
            <a:spLocks noGrp="1"/>
          </p:cNvSpPr>
          <p:nvPr>
            <p:ph type="body" sz="quarter" idx="20"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7" name="Chart Placeholder 24">
            <a:extLst>
              <a:ext uri="{FF2B5EF4-FFF2-40B4-BE49-F238E27FC236}">
                <a16:creationId xmlns:a16="http://schemas.microsoft.com/office/drawing/2014/main" id="{F7073B30-0D03-4843-A194-4B39010E4CCE}"/>
              </a:ext>
            </a:extLst>
          </p:cNvPr>
          <p:cNvSpPr>
            <a:spLocks noGrp="1"/>
          </p:cNvSpPr>
          <p:nvPr>
            <p:ph type="chart" sz="quarter" idx="13"/>
          </p:nvPr>
        </p:nvSpPr>
        <p:spPr>
          <a:xfrm>
            <a:off x="4677047" y="1285875"/>
            <a:ext cx="7005365" cy="4005263"/>
          </a:xfrm>
        </p:spPr>
        <p:txBody>
          <a:bodyPr/>
          <a:lstStyle/>
          <a:p>
            <a:endParaRPr lang="en-GB" dirty="0"/>
          </a:p>
        </p:txBody>
      </p:sp>
      <p:sp>
        <p:nvSpPr>
          <p:cNvPr id="8" name="Content Placeholder">
            <a:extLst>
              <a:ext uri="{FF2B5EF4-FFF2-40B4-BE49-F238E27FC236}">
                <a16:creationId xmlns:a16="http://schemas.microsoft.com/office/drawing/2014/main" id="{4C50038D-204B-41E5-BBC3-1CE85BF84596}"/>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28">
            <a:extLst>
              <a:ext uri="{FF2B5EF4-FFF2-40B4-BE49-F238E27FC236}">
                <a16:creationId xmlns:a16="http://schemas.microsoft.com/office/drawing/2014/main" id="{4B4BBBD0-D858-2605-CFFD-7A1C39E1BA8E}"/>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23677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21" name="Date Placeholder 3">
            <a:extLst>
              <a:ext uri="{FF2B5EF4-FFF2-40B4-BE49-F238E27FC236}">
                <a16:creationId xmlns:a16="http://schemas.microsoft.com/office/drawing/2014/main" id="{3183B6EC-A9AE-EB4B-865E-12386C86F899}"/>
              </a:ext>
            </a:extLst>
          </p:cNvPr>
          <p:cNvSpPr>
            <a:spLocks noGrp="1"/>
          </p:cNvSpPr>
          <p:nvPr>
            <p:ph type="dt" sz="half" idx="2"/>
          </p:nvPr>
        </p:nvSpPr>
        <p:spPr>
          <a:xfrm>
            <a:off x="510360" y="6483946"/>
            <a:ext cx="5466927"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116054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7" name="Chart Placeholder 24">
            <a:extLst>
              <a:ext uri="{FF2B5EF4-FFF2-40B4-BE49-F238E27FC236}">
                <a16:creationId xmlns:a16="http://schemas.microsoft.com/office/drawing/2014/main" id="{09FDFFC4-9886-4D83-B10C-1B02498347DE}"/>
              </a:ext>
            </a:extLst>
          </p:cNvPr>
          <p:cNvSpPr>
            <a:spLocks noGrp="1"/>
          </p:cNvSpPr>
          <p:nvPr>
            <p:ph type="chart" sz="quarter" idx="13"/>
          </p:nvPr>
        </p:nvSpPr>
        <p:spPr>
          <a:xfrm>
            <a:off x="4241800" y="1285875"/>
            <a:ext cx="3606524" cy="2143125"/>
          </a:xfrm>
        </p:spPr>
        <p:txBody>
          <a:bodyPr/>
          <a:lstStyle/>
          <a:p>
            <a:endParaRPr lang="en-GB" dirty="0"/>
          </a:p>
        </p:txBody>
      </p:sp>
      <p:sp>
        <p:nvSpPr>
          <p:cNvPr id="18" name="Content Placeholder">
            <a:extLst>
              <a:ext uri="{FF2B5EF4-FFF2-40B4-BE49-F238E27FC236}">
                <a16:creationId xmlns:a16="http://schemas.microsoft.com/office/drawing/2014/main" id="{6CA8BCEB-30A5-42A1-9608-72F6AA86BDA7}"/>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Chart Placeholder 24">
            <a:extLst>
              <a:ext uri="{FF2B5EF4-FFF2-40B4-BE49-F238E27FC236}">
                <a16:creationId xmlns:a16="http://schemas.microsoft.com/office/drawing/2014/main" id="{C05632CA-334A-41F1-A35F-052C5DD10B7E}"/>
              </a:ext>
            </a:extLst>
          </p:cNvPr>
          <p:cNvSpPr>
            <a:spLocks noGrp="1"/>
          </p:cNvSpPr>
          <p:nvPr>
            <p:ph type="chart" sz="quarter" idx="20"/>
          </p:nvPr>
        </p:nvSpPr>
        <p:spPr>
          <a:xfrm>
            <a:off x="8075113" y="1285875"/>
            <a:ext cx="3606524" cy="2143125"/>
          </a:xfrm>
        </p:spPr>
        <p:txBody>
          <a:bodyPr/>
          <a:lstStyle/>
          <a:p>
            <a:endParaRPr lang="en-GB" dirty="0"/>
          </a:p>
        </p:txBody>
      </p:sp>
      <p:sp>
        <p:nvSpPr>
          <p:cNvPr id="12" name="Chart Placeholder 24">
            <a:extLst>
              <a:ext uri="{FF2B5EF4-FFF2-40B4-BE49-F238E27FC236}">
                <a16:creationId xmlns:a16="http://schemas.microsoft.com/office/drawing/2014/main" id="{D10FFDBA-779A-453B-810C-87AE8AE949C4}"/>
              </a:ext>
            </a:extLst>
          </p:cNvPr>
          <p:cNvSpPr>
            <a:spLocks noGrp="1"/>
          </p:cNvSpPr>
          <p:nvPr>
            <p:ph type="chart" sz="quarter" idx="21"/>
          </p:nvPr>
        </p:nvSpPr>
        <p:spPr>
          <a:xfrm>
            <a:off x="4241800" y="3775075"/>
            <a:ext cx="3606524" cy="2143125"/>
          </a:xfrm>
        </p:spPr>
        <p:txBody>
          <a:bodyPr/>
          <a:lstStyle/>
          <a:p>
            <a:endParaRPr lang="en-GB" dirty="0"/>
          </a:p>
        </p:txBody>
      </p:sp>
      <p:sp>
        <p:nvSpPr>
          <p:cNvPr id="14" name="Chart Placeholder 24">
            <a:extLst>
              <a:ext uri="{FF2B5EF4-FFF2-40B4-BE49-F238E27FC236}">
                <a16:creationId xmlns:a16="http://schemas.microsoft.com/office/drawing/2014/main" id="{95EA78CA-E696-41A0-AA8B-312C7B818530}"/>
              </a:ext>
            </a:extLst>
          </p:cNvPr>
          <p:cNvSpPr>
            <a:spLocks noGrp="1"/>
          </p:cNvSpPr>
          <p:nvPr>
            <p:ph type="chart" sz="quarter" idx="22"/>
          </p:nvPr>
        </p:nvSpPr>
        <p:spPr>
          <a:xfrm>
            <a:off x="8075113" y="3775075"/>
            <a:ext cx="3606524" cy="2143125"/>
          </a:xfrm>
        </p:spPr>
        <p:txBody>
          <a:bodyPr/>
          <a:lstStyle/>
          <a:p>
            <a:endParaRPr lang="en-GB" dirty="0"/>
          </a:p>
        </p:txBody>
      </p:sp>
      <p:sp>
        <p:nvSpPr>
          <p:cNvPr id="15" name="Text Placeholder 14">
            <a:extLst>
              <a:ext uri="{FF2B5EF4-FFF2-40B4-BE49-F238E27FC236}">
                <a16:creationId xmlns:a16="http://schemas.microsoft.com/office/drawing/2014/main" id="{45ABE435-97C1-43C7-90E8-C38A9F31061F}"/>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 name="Date Placeholder 28">
            <a:extLst>
              <a:ext uri="{FF2B5EF4-FFF2-40B4-BE49-F238E27FC236}">
                <a16:creationId xmlns:a16="http://schemas.microsoft.com/office/drawing/2014/main" id="{F1ACE751-750D-61BE-6E23-4E5282424BD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3635858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28">
            <a:extLst>
              <a:ext uri="{FF2B5EF4-FFF2-40B4-BE49-F238E27FC236}">
                <a16:creationId xmlns:a16="http://schemas.microsoft.com/office/drawing/2014/main" id="{94370218-0193-AF69-3B4D-E3A2813834A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6819621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11" name="Text Placeholder 2">
            <a:extLst>
              <a:ext uri="{FF2B5EF4-FFF2-40B4-BE49-F238E27FC236}">
                <a16:creationId xmlns:a16="http://schemas.microsoft.com/office/drawing/2014/main" id="{D6EF099D-9AEB-410F-B549-0FF195C09DE8}"/>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a:extLst>
              <a:ext uri="{FF2B5EF4-FFF2-40B4-BE49-F238E27FC236}">
                <a16:creationId xmlns:a16="http://schemas.microsoft.com/office/drawing/2014/main" id="{F5DA4E17-3449-475F-A23F-5456710B3BF7}"/>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4">
            <a:extLst>
              <a:ext uri="{FF2B5EF4-FFF2-40B4-BE49-F238E27FC236}">
                <a16:creationId xmlns:a16="http://schemas.microsoft.com/office/drawing/2014/main" id="{D68707C7-8F12-4AFD-8410-5360DE0BACAC}"/>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5">
            <a:extLst>
              <a:ext uri="{FF2B5EF4-FFF2-40B4-BE49-F238E27FC236}">
                <a16:creationId xmlns:a16="http://schemas.microsoft.com/office/drawing/2014/main" id="{243491E7-A385-4489-A4E6-579592BAAC06}"/>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28">
            <a:extLst>
              <a:ext uri="{FF2B5EF4-FFF2-40B4-BE49-F238E27FC236}">
                <a16:creationId xmlns:a16="http://schemas.microsoft.com/office/drawing/2014/main" id="{54AC4140-7AFD-3C48-C3FE-735899F6137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141418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8FE2B506-7AE6-9281-E373-277E634DFF6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5100858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076A5163-FF29-10DD-0A04-954047E460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8799255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28">
            <a:extLst>
              <a:ext uri="{FF2B5EF4-FFF2-40B4-BE49-F238E27FC236}">
                <a16:creationId xmlns:a16="http://schemas.microsoft.com/office/drawing/2014/main" id="{8C384AF4-1EE3-D185-158A-B7C0DC1F8BF9}"/>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765640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C1AF2AD0-B60B-EA92-0DC5-26378E91393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652520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64A4F9B-544F-3ABF-D827-9F99529B593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221111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dirty="0"/>
              <a:t>Click to edit </a:t>
            </a:r>
            <a:endParaRPr lang="en-GB" dirty="0"/>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AAFEEA92-8620-E64B-A92E-2418CE81E28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386A7620-15D0-9B0A-3AD5-D73CCD3DB883}"/>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Tree>
    <p:extLst>
      <p:ext uri="{BB962C8B-B14F-4D97-AF65-F5344CB8AC3E}">
        <p14:creationId xmlns:p14="http://schemas.microsoft.com/office/powerpoint/2010/main" val="99317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28">
            <a:extLst>
              <a:ext uri="{FF2B5EF4-FFF2-40B4-BE49-F238E27FC236}">
                <a16:creationId xmlns:a16="http://schemas.microsoft.com/office/drawing/2014/main" id="{C8336301-F629-A311-2F91-7AC523894D1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40189BB-6D8C-841C-0831-535392F6523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1466019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Date Placeholder 3">
            <a:extLst>
              <a:ext uri="{FF2B5EF4-FFF2-40B4-BE49-F238E27FC236}">
                <a16:creationId xmlns:a16="http://schemas.microsoft.com/office/drawing/2014/main" id="{2B50E75A-17F1-4149-B24A-D419E9177B1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44296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A8E95112-B6CA-2743-A75A-1A8CCB769C6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E39B86A3-2304-F9BB-0B32-85448E692A01}"/>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Tree>
    <p:extLst>
      <p:ext uri="{BB962C8B-B14F-4D97-AF65-F5344CB8AC3E}">
        <p14:creationId xmlns:p14="http://schemas.microsoft.com/office/powerpoint/2010/main" val="369039427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6C66107C-6889-B945-8FEB-51DFE065C41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B4FDB798-74F3-36C5-5214-6909CC564BEA}"/>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6" name="Date Placeholder 28">
            <a:extLst>
              <a:ext uri="{FF2B5EF4-FFF2-40B4-BE49-F238E27FC236}">
                <a16:creationId xmlns:a16="http://schemas.microsoft.com/office/drawing/2014/main" id="{BE0F74DB-E3F0-B59A-2003-02192350BC50}"/>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56542277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3410A5BD-B7DE-56AB-B377-BFC57E0AD01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7367830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spcBef>
                <a:spcPts val="700"/>
              </a:spcBef>
              <a:buFont typeface="+mj-lt"/>
              <a:buNone/>
              <a:defRPr sz="2000" b="0">
                <a:solidFill>
                  <a:schemeClr val="tx1"/>
                </a:solidFill>
              </a:defRPr>
            </a:lvl3pPr>
            <a:lvl4pPr marL="0" indent="0">
              <a:spcBef>
                <a:spcPts val="700"/>
              </a:spcBef>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7" name="Date Placeholder 28">
            <a:extLst>
              <a:ext uri="{FF2B5EF4-FFF2-40B4-BE49-F238E27FC236}">
                <a16:creationId xmlns:a16="http://schemas.microsoft.com/office/drawing/2014/main" id="{47DBF06B-E745-26ED-9098-CCA85CADFE4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2104234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900C6EFC-FADE-8583-7282-76E787498E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9427125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Date Placeholder 3">
            <a:extLst>
              <a:ext uri="{FF2B5EF4-FFF2-40B4-BE49-F238E27FC236}">
                <a16:creationId xmlns:a16="http://schemas.microsoft.com/office/drawing/2014/main" id="{94656998-E74E-2D9B-D655-C3795A0420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45964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 name="Date Placeholder 3">
            <a:extLst>
              <a:ext uri="{FF2B5EF4-FFF2-40B4-BE49-F238E27FC236}">
                <a16:creationId xmlns:a16="http://schemas.microsoft.com/office/drawing/2014/main" id="{E29A6877-C41A-CDA3-F294-681B04A2D9B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6593235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marL="0" indent="0">
              <a:spcBef>
                <a:spcPts val="3600"/>
              </a:spcBef>
              <a:buNone/>
              <a:defRPr sz="2000">
                <a:solidFill>
                  <a:schemeClr val="accent1"/>
                </a:solidFill>
              </a:defRPr>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79670005-5988-04C7-D659-3E56E9658A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55650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66DE5C68-3852-D559-1041-1239B43C137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99283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2824734B-4CD7-68EF-062A-E276F0D5F29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34759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Date Placeholder 3">
            <a:extLst>
              <a:ext uri="{FF2B5EF4-FFF2-40B4-BE49-F238E27FC236}">
                <a16:creationId xmlns:a16="http://schemas.microsoft.com/office/drawing/2014/main" id="{0AB6AA9C-2460-CF96-6FC5-DD57E84BF42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5832044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solidFill>
                  <a:schemeClr val="accent1"/>
                </a:solidFill>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EE3DFF18-46B9-2EEF-78FA-110F07106F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9323213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1A2EABC2-FE99-B8E5-381B-F210363CAA8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444476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4BDE212C-867D-1313-BE95-86C689B80C5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6904179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166020-01C4-F7E3-29D8-7D559421242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07436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3">
            <a:extLst>
              <a:ext uri="{FF2B5EF4-FFF2-40B4-BE49-F238E27FC236}">
                <a16:creationId xmlns:a16="http://schemas.microsoft.com/office/drawing/2014/main" id="{2995E352-92A1-9476-AD8F-161C132CAA1F}"/>
              </a:ext>
            </a:extLst>
          </p:cNvPr>
          <p:cNvSpPr>
            <a:spLocks noGrp="1"/>
          </p:cNvSpPr>
          <p:nvPr>
            <p:ph type="dt" sz="half" idx="14"/>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8930755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24E195-07B4-B62C-3B37-116F22F8B7CE}"/>
              </a:ext>
            </a:extLst>
          </p:cNvPr>
          <p:cNvSpPr>
            <a:spLocks noGrp="1"/>
          </p:cNvSpPr>
          <p:nvPr>
            <p:ph type="dt" sz="half" idx="15"/>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9274914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AD0CD14-8BEC-E6BE-6A56-EEDE1F82D1D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95215049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defRPr sz="18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F3139DDB-ADA0-C62F-CF50-8B0BFD02573D}"/>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2833360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0CC8D09-5E6B-5870-A2B3-23CB9684D0C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5277786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79A523F7-E168-6E90-9837-4FE7C6E5F79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4972219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2.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9" Type="http://schemas.openxmlformats.org/officeDocument/2006/relationships/slideLayout" Target="../slideLayouts/slideLayout79.xml"/><Relationship Id="rId21" Type="http://schemas.openxmlformats.org/officeDocument/2006/relationships/slideLayout" Target="../slideLayouts/slideLayout61.xml"/><Relationship Id="rId34" Type="http://schemas.openxmlformats.org/officeDocument/2006/relationships/slideLayout" Target="../slideLayouts/slideLayout74.xml"/><Relationship Id="rId42" Type="http://schemas.openxmlformats.org/officeDocument/2006/relationships/image" Target="../media/image2.png"/><Relationship Id="rId7" Type="http://schemas.openxmlformats.org/officeDocument/2006/relationships/slideLayout" Target="../slideLayouts/slideLayout4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41" Type="http://schemas.openxmlformats.org/officeDocument/2006/relationships/image" Target="../media/image1.png"/><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slideLayout" Target="../slideLayouts/slideLayout72.xml"/><Relationship Id="rId37" Type="http://schemas.openxmlformats.org/officeDocument/2006/relationships/slideLayout" Target="../slideLayouts/slideLayout77.xml"/><Relationship Id="rId40" Type="http://schemas.openxmlformats.org/officeDocument/2006/relationships/theme" Target="../theme/theme2.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slideLayout" Target="../slideLayouts/slideLayout76.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slideLayout" Target="../slideLayouts/slideLayout71.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slideLayout" Target="../slideLayouts/slideLayout70.xml"/><Relationship Id="rId35" Type="http://schemas.openxmlformats.org/officeDocument/2006/relationships/slideLayout" Target="../slideLayouts/slideLayout75.xml"/><Relationship Id="rId8" Type="http://schemas.openxmlformats.org/officeDocument/2006/relationships/slideLayout" Target="../slideLayouts/slideLayout48.xml"/><Relationship Id="rId3" Type="http://schemas.openxmlformats.org/officeDocument/2006/relationships/slideLayout" Target="../slideLayouts/slideLayout43.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slideLayout" Target="../slideLayouts/slideLayout73.xml"/><Relationship Id="rId38" Type="http://schemas.openxmlformats.org/officeDocument/2006/relationships/slideLayout" Target="../slideLayouts/slideLayout7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92.xml"/><Relationship Id="rId18" Type="http://schemas.openxmlformats.org/officeDocument/2006/relationships/slideLayout" Target="../slideLayouts/slideLayout97.xml"/><Relationship Id="rId26" Type="http://schemas.openxmlformats.org/officeDocument/2006/relationships/slideLayout" Target="../slideLayouts/slideLayout105.xml"/><Relationship Id="rId39" Type="http://schemas.openxmlformats.org/officeDocument/2006/relationships/slideLayout" Target="../slideLayouts/slideLayout118.xml"/><Relationship Id="rId21" Type="http://schemas.openxmlformats.org/officeDocument/2006/relationships/slideLayout" Target="../slideLayouts/slideLayout100.xml"/><Relationship Id="rId34" Type="http://schemas.openxmlformats.org/officeDocument/2006/relationships/slideLayout" Target="../slideLayouts/slideLayout113.xml"/><Relationship Id="rId42" Type="http://schemas.openxmlformats.org/officeDocument/2006/relationships/image" Target="../media/image2.png"/><Relationship Id="rId7" Type="http://schemas.openxmlformats.org/officeDocument/2006/relationships/slideLayout" Target="../slideLayouts/slideLayout86.xml"/><Relationship Id="rId2" Type="http://schemas.openxmlformats.org/officeDocument/2006/relationships/slideLayout" Target="../slideLayouts/slideLayout81.xml"/><Relationship Id="rId16" Type="http://schemas.openxmlformats.org/officeDocument/2006/relationships/slideLayout" Target="../slideLayouts/slideLayout95.xml"/><Relationship Id="rId20" Type="http://schemas.openxmlformats.org/officeDocument/2006/relationships/slideLayout" Target="../slideLayouts/slideLayout99.xml"/><Relationship Id="rId29" Type="http://schemas.openxmlformats.org/officeDocument/2006/relationships/slideLayout" Target="../slideLayouts/slideLayout108.xml"/><Relationship Id="rId41" Type="http://schemas.openxmlformats.org/officeDocument/2006/relationships/image" Target="../media/image1.png"/><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24" Type="http://schemas.openxmlformats.org/officeDocument/2006/relationships/slideLayout" Target="../slideLayouts/slideLayout103.xml"/><Relationship Id="rId32" Type="http://schemas.openxmlformats.org/officeDocument/2006/relationships/slideLayout" Target="../slideLayouts/slideLayout111.xml"/><Relationship Id="rId37" Type="http://schemas.openxmlformats.org/officeDocument/2006/relationships/slideLayout" Target="../slideLayouts/slideLayout116.xml"/><Relationship Id="rId40" Type="http://schemas.openxmlformats.org/officeDocument/2006/relationships/theme" Target="../theme/theme3.xml"/><Relationship Id="rId5" Type="http://schemas.openxmlformats.org/officeDocument/2006/relationships/slideLayout" Target="../slideLayouts/slideLayout84.xml"/><Relationship Id="rId15" Type="http://schemas.openxmlformats.org/officeDocument/2006/relationships/slideLayout" Target="../slideLayouts/slideLayout94.xml"/><Relationship Id="rId23" Type="http://schemas.openxmlformats.org/officeDocument/2006/relationships/slideLayout" Target="../slideLayouts/slideLayout102.xml"/><Relationship Id="rId28" Type="http://schemas.openxmlformats.org/officeDocument/2006/relationships/slideLayout" Target="../slideLayouts/slideLayout107.xml"/><Relationship Id="rId36" Type="http://schemas.openxmlformats.org/officeDocument/2006/relationships/slideLayout" Target="../slideLayouts/slideLayout115.xml"/><Relationship Id="rId10" Type="http://schemas.openxmlformats.org/officeDocument/2006/relationships/slideLayout" Target="../slideLayouts/slideLayout89.xml"/><Relationship Id="rId19" Type="http://schemas.openxmlformats.org/officeDocument/2006/relationships/slideLayout" Target="../slideLayouts/slideLayout98.xml"/><Relationship Id="rId31" Type="http://schemas.openxmlformats.org/officeDocument/2006/relationships/slideLayout" Target="../slideLayouts/slideLayout110.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slideLayout" Target="../slideLayouts/slideLayout93.xml"/><Relationship Id="rId22" Type="http://schemas.openxmlformats.org/officeDocument/2006/relationships/slideLayout" Target="../slideLayouts/slideLayout101.xml"/><Relationship Id="rId27" Type="http://schemas.openxmlformats.org/officeDocument/2006/relationships/slideLayout" Target="../slideLayouts/slideLayout106.xml"/><Relationship Id="rId30" Type="http://schemas.openxmlformats.org/officeDocument/2006/relationships/slideLayout" Target="../slideLayouts/slideLayout109.xml"/><Relationship Id="rId35" Type="http://schemas.openxmlformats.org/officeDocument/2006/relationships/slideLayout" Target="../slideLayouts/slideLayout114.xml"/><Relationship Id="rId8" Type="http://schemas.openxmlformats.org/officeDocument/2006/relationships/slideLayout" Target="../slideLayouts/slideLayout87.xml"/><Relationship Id="rId3" Type="http://schemas.openxmlformats.org/officeDocument/2006/relationships/slideLayout" Target="../slideLayouts/slideLayout82.xml"/><Relationship Id="rId12" Type="http://schemas.openxmlformats.org/officeDocument/2006/relationships/slideLayout" Target="../slideLayouts/slideLayout91.xml"/><Relationship Id="rId17" Type="http://schemas.openxmlformats.org/officeDocument/2006/relationships/slideLayout" Target="../slideLayouts/slideLayout96.xml"/><Relationship Id="rId25" Type="http://schemas.openxmlformats.org/officeDocument/2006/relationships/slideLayout" Target="../slideLayouts/slideLayout104.xml"/><Relationship Id="rId33" Type="http://schemas.openxmlformats.org/officeDocument/2006/relationships/slideLayout" Target="../slideLayouts/slideLayout112.xml"/><Relationship Id="rId38" Type="http://schemas.openxmlformats.org/officeDocument/2006/relationships/slideLayout" Target="../slideLayouts/slideLayout1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3"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4350"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11" name="Date Placeholder 3">
            <a:extLst>
              <a:ext uri="{FF2B5EF4-FFF2-40B4-BE49-F238E27FC236}">
                <a16:creationId xmlns:a16="http://schemas.microsoft.com/office/drawing/2014/main" id="{406CB6C5-2EB0-8CF5-B75C-8E4DCE8DB230}"/>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17380027"/>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73" r:id="rId3"/>
    <p:sldLayoutId id="2147483674" r:id="rId4"/>
    <p:sldLayoutId id="2147483675" r:id="rId5"/>
    <p:sldLayoutId id="2147483676" r:id="rId6"/>
    <p:sldLayoutId id="2147483677" r:id="rId7"/>
    <p:sldLayoutId id="2147483679" r:id="rId8"/>
    <p:sldLayoutId id="2147483680" r:id="rId9"/>
    <p:sldLayoutId id="2147483662" r:id="rId10"/>
    <p:sldLayoutId id="2147483663" r:id="rId11"/>
    <p:sldLayoutId id="2147483678" r:id="rId12"/>
    <p:sldLayoutId id="2147483664" r:id="rId13"/>
    <p:sldLayoutId id="2147483692" r:id="rId14"/>
    <p:sldLayoutId id="2147483682" r:id="rId15"/>
    <p:sldLayoutId id="2147483683" r:id="rId16"/>
    <p:sldLayoutId id="2147483684" r:id="rId17"/>
    <p:sldLayoutId id="2147483685" r:id="rId18"/>
    <p:sldLayoutId id="2147483686" r:id="rId19"/>
    <p:sldLayoutId id="2147483687" r:id="rId20"/>
    <p:sldLayoutId id="2147483688" r:id="rId21"/>
    <p:sldLayoutId id="2147483689" r:id="rId22"/>
    <p:sldLayoutId id="2147483690" r:id="rId23"/>
    <p:sldLayoutId id="2147483691" r:id="rId24"/>
    <p:sldLayoutId id="2147483697" r:id="rId25"/>
    <p:sldLayoutId id="2147483693" r:id="rId26"/>
    <p:sldLayoutId id="2147483694" r:id="rId27"/>
    <p:sldLayoutId id="2147483696" r:id="rId28"/>
    <p:sldLayoutId id="2147483780" r:id="rId29"/>
    <p:sldLayoutId id="2147483781" r:id="rId30"/>
    <p:sldLayoutId id="2147483695" r:id="rId31"/>
    <p:sldLayoutId id="2147483665" r:id="rId32"/>
    <p:sldLayoutId id="2147483666" r:id="rId33"/>
    <p:sldLayoutId id="2147483783" r:id="rId34"/>
    <p:sldLayoutId id="2147483698" r:id="rId35"/>
    <p:sldLayoutId id="2147483699" r:id="rId36"/>
    <p:sldLayoutId id="2147483667" r:id="rId37"/>
    <p:sldLayoutId id="2147483700" r:id="rId38"/>
    <p:sldLayoutId id="2147483701" r:id="rId39"/>
    <p:sldLayoutId id="2147483791" r:id="rId40"/>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43449"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7" name="Date Placeholder 3">
            <a:extLst>
              <a:ext uri="{FF2B5EF4-FFF2-40B4-BE49-F238E27FC236}">
                <a16:creationId xmlns:a16="http://schemas.microsoft.com/office/drawing/2014/main" id="{007D9140-C3E0-087E-0AC7-013078C29D43}"/>
              </a:ext>
            </a:extLst>
          </p:cNvPr>
          <p:cNvSpPr>
            <a:spLocks noGrp="1"/>
          </p:cNvSpPr>
          <p:nvPr>
            <p:ph type="dt" sz="half" idx="2"/>
          </p:nvPr>
        </p:nvSpPr>
        <p:spPr>
          <a:xfrm>
            <a:off x="510362" y="6483946"/>
            <a:ext cx="6295552"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58611890"/>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2" r:id="rId21"/>
    <p:sldLayoutId id="2147483763" r:id="rId22"/>
    <p:sldLayoutId id="2147483764" r:id="rId23"/>
    <p:sldLayoutId id="2147483765" r:id="rId24"/>
    <p:sldLayoutId id="2147483766" r:id="rId25"/>
    <p:sldLayoutId id="2147483767" r:id="rId26"/>
    <p:sldLayoutId id="2147483768" r:id="rId27"/>
    <p:sldLayoutId id="2147483769" r:id="rId28"/>
    <p:sldLayoutId id="2147483790" r:id="rId29"/>
    <p:sldLayoutId id="2147483784" r:id="rId30"/>
    <p:sldLayoutId id="2147483770" r:id="rId31"/>
    <p:sldLayoutId id="2147483771" r:id="rId32"/>
    <p:sldLayoutId id="2147483772" r:id="rId33"/>
    <p:sldLayoutId id="2147483786" r:id="rId34"/>
    <p:sldLayoutId id="2147483773" r:id="rId35"/>
    <p:sldLayoutId id="2147483774" r:id="rId36"/>
    <p:sldLayoutId id="2147483775" r:id="rId37"/>
    <p:sldLayoutId id="2147483776" r:id="rId38"/>
    <p:sldLayoutId id="2147483777"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0363"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069A5B9-D1FE-45DB-935F-A4C8E3A241A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dirty="0"/>
              <a:t>© 2025 Thrivent Charitable Impact &amp; Investing® | All rights reserved. Do not distribute without authorization.</a:t>
            </a:r>
            <a:endParaRPr lang="en-GB" dirty="0"/>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Tree>
    <p:extLst>
      <p:ext uri="{BB962C8B-B14F-4D97-AF65-F5344CB8AC3E}">
        <p14:creationId xmlns:p14="http://schemas.microsoft.com/office/powerpoint/2010/main" val="3361647219"/>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 id="2147483728" r:id="rId25"/>
    <p:sldLayoutId id="2147483729" r:id="rId26"/>
    <p:sldLayoutId id="2147483730" r:id="rId27"/>
    <p:sldLayoutId id="2147483731" r:id="rId28"/>
    <p:sldLayoutId id="2147483787" r:id="rId29"/>
    <p:sldLayoutId id="2147483788" r:id="rId30"/>
    <p:sldLayoutId id="2147483732" r:id="rId31"/>
    <p:sldLayoutId id="2147483733" r:id="rId32"/>
    <p:sldLayoutId id="2147483734" r:id="rId33"/>
    <p:sldLayoutId id="2147483779" r:id="rId34"/>
    <p:sldLayoutId id="2147483735" r:id="rId35"/>
    <p:sldLayoutId id="2147483736" r:id="rId36"/>
    <p:sldLayoutId id="2147483737" r:id="rId37"/>
    <p:sldLayoutId id="2147483738" r:id="rId38"/>
    <p:sldLayoutId id="2147483739"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542925" indent="0" algn="l" defTabSz="914400" rtl="0" eaLnBrk="1" latinLnBrk="0" hangingPunct="1">
        <a:lnSpc>
          <a:spcPct val="100000"/>
        </a:lnSpc>
        <a:spcBef>
          <a:spcPts val="600"/>
        </a:spcBef>
        <a:buFont typeface="Arial" panose="020B0604020202020204" pitchFamily="34" charset="0"/>
        <a:buNone/>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80.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3.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3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0.xml"/><Relationship Id="rId1" Type="http://schemas.openxmlformats.org/officeDocument/2006/relationships/slideLayout" Target="../slideLayouts/slideLayout73.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90.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73.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EE83F-47EB-47AC-BA13-FEC39C9930D1}"/>
              </a:ext>
            </a:extLst>
          </p:cNvPr>
          <p:cNvSpPr>
            <a:spLocks noGrp="1"/>
          </p:cNvSpPr>
          <p:nvPr>
            <p:ph type="ctrTitle"/>
          </p:nvPr>
        </p:nvSpPr>
        <p:spPr/>
        <p:txBody>
          <a:bodyPr/>
          <a:lstStyle/>
          <a:p>
            <a:br>
              <a:rPr lang="en-US"/>
            </a:br>
            <a:r>
              <a:rPr lang="en-US"/>
              <a:t>Qualified charitable distributions (QCDs)</a:t>
            </a:r>
          </a:p>
        </p:txBody>
      </p:sp>
      <p:sp>
        <p:nvSpPr>
          <p:cNvPr id="3" name="Subtitle 2">
            <a:extLst>
              <a:ext uri="{FF2B5EF4-FFF2-40B4-BE49-F238E27FC236}">
                <a16:creationId xmlns:a16="http://schemas.microsoft.com/office/drawing/2014/main" id="{91911E22-FA9F-9FED-FA1B-DA79FD41F718}"/>
              </a:ext>
            </a:extLst>
          </p:cNvPr>
          <p:cNvSpPr>
            <a:spLocks noGrp="1"/>
          </p:cNvSpPr>
          <p:nvPr>
            <p:ph type="subTitle" idx="1"/>
          </p:nvPr>
        </p:nvSpPr>
        <p:spPr/>
        <p:txBody>
          <a:bodyPr/>
          <a:lstStyle/>
          <a:p>
            <a:endParaRPr lang="en-US"/>
          </a:p>
        </p:txBody>
      </p:sp>
      <p:sp>
        <p:nvSpPr>
          <p:cNvPr id="5" name="Date Placeholder 3">
            <a:extLst>
              <a:ext uri="{FF2B5EF4-FFF2-40B4-BE49-F238E27FC236}">
                <a16:creationId xmlns:a16="http://schemas.microsoft.com/office/drawing/2014/main" id="{C63DAF61-9F37-1F46-A0C5-2745A96E276D}"/>
              </a:ext>
            </a:extLst>
          </p:cNvPr>
          <p:cNvSpPr txBox="1">
            <a:spLocks/>
          </p:cNvSpPr>
          <p:nvPr/>
        </p:nvSpPr>
        <p:spPr>
          <a:xfrm>
            <a:off x="7933244" y="6587721"/>
            <a:ext cx="4114800" cy="144000"/>
          </a:xfrm>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t>3483550.5</a:t>
            </a:r>
          </a:p>
        </p:txBody>
      </p:sp>
      <p:sp>
        <p:nvSpPr>
          <p:cNvPr id="6" name="Date Placeholder 5">
            <a:extLst>
              <a:ext uri="{FF2B5EF4-FFF2-40B4-BE49-F238E27FC236}">
                <a16:creationId xmlns:a16="http://schemas.microsoft.com/office/drawing/2014/main" id="{66E2ED0C-4F47-25AC-60EC-322BF84AC60E}"/>
              </a:ext>
            </a:extLst>
          </p:cNvPr>
          <p:cNvSpPr>
            <a:spLocks noGrp="1"/>
          </p:cNvSpPr>
          <p:nvPr>
            <p:ph type="dt" sz="half" idx="10"/>
          </p:nvPr>
        </p:nvSpPr>
        <p:spPr/>
        <p:txBody>
          <a:bodyPr/>
          <a:lstStyle/>
          <a:p>
            <a:r>
              <a:rPr lang="en-US" dirty="0"/>
              <a:t>© 2025 Thrivent Charitable Impact &amp; Investing® | All rights reserved. Do not distribute without authorization.</a:t>
            </a:r>
            <a:endParaRPr lang="en-GB" dirty="0"/>
          </a:p>
        </p:txBody>
      </p:sp>
      <p:pic>
        <p:nvPicPr>
          <p:cNvPr id="10" name="Picture 9" descr="A cartoon of a hand holding a coin&#10;&#10;Description automatically generated">
            <a:extLst>
              <a:ext uri="{FF2B5EF4-FFF2-40B4-BE49-F238E27FC236}">
                <a16:creationId xmlns:a16="http://schemas.microsoft.com/office/drawing/2014/main" id="{376EC459-FD68-4639-2977-7E84ED3ED977}"/>
              </a:ext>
            </a:extLst>
          </p:cNvPr>
          <p:cNvPicPr>
            <a:picLocks noChangeAspect="1"/>
          </p:cNvPicPr>
          <p:nvPr/>
        </p:nvPicPr>
        <p:blipFill>
          <a:blip r:embed="rId3"/>
          <a:stretch>
            <a:fillRect/>
          </a:stretch>
        </p:blipFill>
        <p:spPr>
          <a:xfrm>
            <a:off x="6546795" y="808892"/>
            <a:ext cx="5134841" cy="6858000"/>
          </a:xfrm>
          <a:prstGeom prst="rect">
            <a:avLst/>
          </a:prstGeom>
        </p:spPr>
      </p:pic>
    </p:spTree>
    <p:extLst>
      <p:ext uri="{BB962C8B-B14F-4D97-AF65-F5344CB8AC3E}">
        <p14:creationId xmlns:p14="http://schemas.microsoft.com/office/powerpoint/2010/main" val="34343181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Qualified charitable distributions (QCDs)</a:t>
            </a:r>
          </a:p>
        </p:txBody>
      </p:sp>
      <p:sp>
        <p:nvSpPr>
          <p:cNvPr id="16" name="TextBox 15">
            <a:extLst>
              <a:ext uri="{FF2B5EF4-FFF2-40B4-BE49-F238E27FC236}">
                <a16:creationId xmlns:a16="http://schemas.microsoft.com/office/drawing/2014/main" id="{046A3AC9-A3DE-F931-845A-6E8EA6F6E3E9}"/>
              </a:ext>
            </a:extLst>
          </p:cNvPr>
          <p:cNvSpPr txBox="1"/>
          <p:nvPr/>
        </p:nvSpPr>
        <p:spPr>
          <a:xfrm>
            <a:off x="3770816" y="1479454"/>
            <a:ext cx="2714351" cy="677108"/>
          </a:xfrm>
          <a:prstGeom prst="rect">
            <a:avLst/>
          </a:prstGeom>
          <a:noFill/>
        </p:spPr>
        <p:txBody>
          <a:bodyPr wrap="square" rtlCol="0">
            <a:spAutoFit/>
          </a:bodyPr>
          <a:lstStyle/>
          <a:p>
            <a:pPr>
              <a:spcAft>
                <a:spcPts val="600"/>
              </a:spcAft>
            </a:pPr>
            <a:r>
              <a:rPr lang="en-US" sz="1100" i="1"/>
              <a:t>Give QCDs to establish a charitable fund</a:t>
            </a:r>
          </a:p>
          <a:p>
            <a:pPr>
              <a:spcAft>
                <a:spcPts val="600"/>
              </a:spcAft>
            </a:pPr>
            <a:r>
              <a:rPr lang="en-US" sz="1100" b="0"/>
              <a:t>Donor’s QCD counts toward required minimum distributions</a:t>
            </a:r>
            <a:endParaRPr lang="en-US" sz="1100" i="1"/>
          </a:p>
        </p:txBody>
      </p:sp>
      <p:sp>
        <p:nvSpPr>
          <p:cNvPr id="18" name="TextBox 17">
            <a:extLst>
              <a:ext uri="{FF2B5EF4-FFF2-40B4-BE49-F238E27FC236}">
                <a16:creationId xmlns:a16="http://schemas.microsoft.com/office/drawing/2014/main" id="{5350950B-51E8-A3C8-6DCA-C26FEEFF65DC}"/>
              </a:ext>
            </a:extLst>
          </p:cNvPr>
          <p:cNvSpPr txBox="1"/>
          <p:nvPr/>
        </p:nvSpPr>
        <p:spPr>
          <a:xfrm>
            <a:off x="8044108" y="1323792"/>
            <a:ext cx="3311643" cy="846386"/>
          </a:xfrm>
          <a:prstGeom prst="rect">
            <a:avLst/>
          </a:prstGeom>
          <a:noFill/>
        </p:spPr>
        <p:txBody>
          <a:bodyPr wrap="square" rtlCol="0">
            <a:spAutoFit/>
          </a:bodyPr>
          <a:lstStyle/>
          <a:p>
            <a:pPr>
              <a:spcAft>
                <a:spcPts val="600"/>
              </a:spcAft>
            </a:pPr>
            <a:r>
              <a:rPr lang="en-US" sz="1100" b="0" dirty="0"/>
              <a:t>Give up to $108,000 annually (in 2025, indexed for inflation) </a:t>
            </a:r>
          </a:p>
          <a:p>
            <a:pPr>
              <a:spcAft>
                <a:spcPts val="600"/>
              </a:spcAft>
            </a:pPr>
            <a:r>
              <a:rPr lang="en-US" sz="1100" dirty="0"/>
              <a:t>Distributions from the IRA or charitable fund go directly to the charity of your choosing</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4520926"/>
            <a:ext cx="0" cy="40183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2629492"/>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621444" y="4928120"/>
            <a:ext cx="2253129"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215970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2155205"/>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262547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3738836" y="5441076"/>
            <a:ext cx="2881843" cy="507831"/>
          </a:xfrm>
          <a:prstGeom prst="rect">
            <a:avLst/>
          </a:prstGeom>
          <a:noFill/>
        </p:spPr>
        <p:txBody>
          <a:bodyPr wrap="square" rtlCol="0">
            <a:spAutoFit/>
          </a:bodyPr>
          <a:lstStyle/>
          <a:p>
            <a:pPr>
              <a:spcAft>
                <a:spcPts val="600"/>
              </a:spcAft>
            </a:pPr>
            <a:r>
              <a:rPr lang="en-US" sz="1100" dirty="0"/>
              <a:t>May avoid</a:t>
            </a:r>
            <a:r>
              <a:rPr lang="en-US" sz="1100" b="0" dirty="0"/>
              <a:t> taxes on IRA distributions</a:t>
            </a:r>
          </a:p>
          <a:p>
            <a:pPr>
              <a:spcAft>
                <a:spcPts val="600"/>
              </a:spcAft>
            </a:pPr>
            <a:r>
              <a:rPr lang="en-US" sz="1100" dirty="0"/>
              <a:t>Lower AGI = Potentially multiple benefits</a:t>
            </a:r>
          </a:p>
        </p:txBody>
      </p:sp>
      <p:cxnSp>
        <p:nvCxnSpPr>
          <p:cNvPr id="9" name="Straight Connector 8">
            <a:extLst>
              <a:ext uri="{FF2B5EF4-FFF2-40B4-BE49-F238E27FC236}">
                <a16:creationId xmlns:a16="http://schemas.microsoft.com/office/drawing/2014/main" id="{9F7E4D68-296B-44B5-9AC6-4A0C6B9D3D83}"/>
              </a:ext>
            </a:extLst>
          </p:cNvPr>
          <p:cNvCxnSpPr>
            <a:cxnSpLocks/>
          </p:cNvCxnSpPr>
          <p:nvPr/>
        </p:nvCxnSpPr>
        <p:spPr>
          <a:xfrm>
            <a:off x="3874573" y="4929903"/>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D77D9976-9F92-7276-D769-BC1BD697D2AE}"/>
              </a:ext>
            </a:extLst>
          </p:cNvPr>
          <p:cNvSpPr txBox="1"/>
          <p:nvPr/>
        </p:nvSpPr>
        <p:spPr>
          <a:xfrm>
            <a:off x="1010440" y="3937564"/>
            <a:ext cx="1305466" cy="338554"/>
          </a:xfrm>
          <a:prstGeom prst="rect">
            <a:avLst/>
          </a:prstGeom>
          <a:noFill/>
        </p:spPr>
        <p:txBody>
          <a:bodyPr wrap="square" rtlCol="0">
            <a:spAutoFit/>
          </a:bodyPr>
          <a:lstStyle/>
          <a:p>
            <a:pPr algn="ctr"/>
            <a:r>
              <a:rPr lang="en-US" sz="1600" b="1"/>
              <a:t>Donor</a:t>
            </a:r>
          </a:p>
        </p:txBody>
      </p:sp>
      <p:sp>
        <p:nvSpPr>
          <p:cNvPr id="27" name="TextBox 26">
            <a:extLst>
              <a:ext uri="{FF2B5EF4-FFF2-40B4-BE49-F238E27FC236}">
                <a16:creationId xmlns:a16="http://schemas.microsoft.com/office/drawing/2014/main" id="{EFD46FE2-9DC8-7A53-3F19-C451C1E16C8B}"/>
              </a:ext>
            </a:extLst>
          </p:cNvPr>
          <p:cNvSpPr txBox="1"/>
          <p:nvPr/>
        </p:nvSpPr>
        <p:spPr>
          <a:xfrm>
            <a:off x="5085795" y="3817084"/>
            <a:ext cx="1881057" cy="584775"/>
          </a:xfrm>
          <a:prstGeom prst="rect">
            <a:avLst/>
          </a:prstGeom>
          <a:noFill/>
        </p:spPr>
        <p:txBody>
          <a:bodyPr wrap="square" rtlCol="0">
            <a:spAutoFit/>
          </a:bodyPr>
          <a:lstStyle/>
          <a:p>
            <a:pPr algn="ctr"/>
            <a:r>
              <a:rPr lang="en-US" sz="1600" b="1"/>
              <a:t>Non-Advised Charitable Fund</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817084"/>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pic>
        <p:nvPicPr>
          <p:cNvPr id="3" name="Picture 2">
            <a:extLst>
              <a:ext uri="{FF2B5EF4-FFF2-40B4-BE49-F238E27FC236}">
                <a16:creationId xmlns:a16="http://schemas.microsoft.com/office/drawing/2014/main" id="{783C2F5A-A187-B6AD-9970-CA3B0F9D6470}"/>
              </a:ext>
            </a:extLst>
          </p:cNvPr>
          <p:cNvPicPr>
            <a:picLocks noChangeAspect="1"/>
          </p:cNvPicPr>
          <p:nvPr/>
        </p:nvPicPr>
        <p:blipFill>
          <a:blip r:embed="rId3"/>
          <a:srcRect/>
          <a:stretch/>
        </p:blipFill>
        <p:spPr>
          <a:xfrm>
            <a:off x="1141037" y="2636825"/>
            <a:ext cx="1044273" cy="1044273"/>
          </a:xfrm>
          <a:prstGeom prst="rect">
            <a:avLst/>
          </a:prstGeom>
        </p:spPr>
      </p:pic>
      <p:sp>
        <p:nvSpPr>
          <p:cNvPr id="5" name="Oval 4">
            <a:extLst>
              <a:ext uri="{FF2B5EF4-FFF2-40B4-BE49-F238E27FC236}">
                <a16:creationId xmlns:a16="http://schemas.microsoft.com/office/drawing/2014/main" id="{7C62A485-4098-8554-4364-7DFCD97843C2}"/>
              </a:ext>
            </a:extLst>
          </p:cNvPr>
          <p:cNvSpPr/>
          <p:nvPr/>
        </p:nvSpPr>
        <p:spPr>
          <a:xfrm>
            <a:off x="1069269" y="2565058"/>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67DF4AF9-2130-C6AA-BD08-53816F64CB7C}"/>
              </a:ext>
            </a:extLst>
          </p:cNvPr>
          <p:cNvSpPr/>
          <p:nvPr/>
        </p:nvSpPr>
        <p:spPr>
          <a:xfrm>
            <a:off x="5432873" y="2565058"/>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D8D4A3F1-E1E4-AF2D-7E1B-CC5FC99BE6C3}"/>
              </a:ext>
            </a:extLst>
          </p:cNvPr>
          <p:cNvSpPr/>
          <p:nvPr/>
        </p:nvSpPr>
        <p:spPr>
          <a:xfrm>
            <a:off x="9778491" y="2565058"/>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Icon&#10;&#10;Description automatically generated">
            <a:extLst>
              <a:ext uri="{FF2B5EF4-FFF2-40B4-BE49-F238E27FC236}">
                <a16:creationId xmlns:a16="http://schemas.microsoft.com/office/drawing/2014/main" id="{A84FCA4D-6272-3E6E-2E9E-6A01CC847BA6}"/>
              </a:ext>
            </a:extLst>
          </p:cNvPr>
          <p:cNvPicPr>
            <a:picLocks noChangeAspect="1"/>
          </p:cNvPicPr>
          <p:nvPr/>
        </p:nvPicPr>
        <p:blipFill>
          <a:blip r:embed="rId4"/>
          <a:stretch>
            <a:fillRect/>
          </a:stretch>
        </p:blipFill>
        <p:spPr>
          <a:xfrm>
            <a:off x="5568052" y="2735984"/>
            <a:ext cx="917450" cy="917450"/>
          </a:xfrm>
          <a:prstGeom prst="rect">
            <a:avLst/>
          </a:prstGeom>
        </p:spPr>
      </p:pic>
      <p:pic>
        <p:nvPicPr>
          <p:cNvPr id="12" name="Picture 11" descr="Icon&#10;&#10;Description automatically generated">
            <a:extLst>
              <a:ext uri="{FF2B5EF4-FFF2-40B4-BE49-F238E27FC236}">
                <a16:creationId xmlns:a16="http://schemas.microsoft.com/office/drawing/2014/main" id="{7D81E94A-4AC8-B39C-87A9-38AD345B8AAE}"/>
              </a:ext>
            </a:extLst>
          </p:cNvPr>
          <p:cNvPicPr>
            <a:picLocks noChangeAspect="1"/>
          </p:cNvPicPr>
          <p:nvPr/>
        </p:nvPicPr>
        <p:blipFill>
          <a:blip r:embed="rId5"/>
          <a:stretch>
            <a:fillRect/>
          </a:stretch>
        </p:blipFill>
        <p:spPr>
          <a:xfrm>
            <a:off x="9913670" y="2700236"/>
            <a:ext cx="917450" cy="917450"/>
          </a:xfrm>
          <a:prstGeom prst="rect">
            <a:avLst/>
          </a:prstGeom>
        </p:spPr>
      </p:pic>
      <p:sp>
        <p:nvSpPr>
          <p:cNvPr id="7" name="TextBox 6">
            <a:extLst>
              <a:ext uri="{FF2B5EF4-FFF2-40B4-BE49-F238E27FC236}">
                <a16:creationId xmlns:a16="http://schemas.microsoft.com/office/drawing/2014/main" id="{8624E7D6-A2EE-F0DE-EBA0-4F1BA2291F60}"/>
              </a:ext>
            </a:extLst>
          </p:cNvPr>
          <p:cNvSpPr txBox="1"/>
          <p:nvPr/>
        </p:nvSpPr>
        <p:spPr>
          <a:xfrm>
            <a:off x="6092952" y="6438798"/>
            <a:ext cx="6099048" cy="230832"/>
          </a:xfrm>
          <a:prstGeom prst="rect">
            <a:avLst/>
          </a:prstGeom>
          <a:noFill/>
        </p:spPr>
        <p:txBody>
          <a:bodyPr wrap="square">
            <a:spAutoFit/>
          </a:bodyPr>
          <a:lstStyle/>
          <a:p>
            <a:pPr algn="l">
              <a:lnSpc>
                <a:spcPct val="100000"/>
              </a:lnSpc>
              <a:spcBef>
                <a:spcPts val="0"/>
              </a:spcBef>
            </a:pPr>
            <a:r>
              <a:rPr lang="en-US" sz="900" dirty="0">
                <a:effectLst/>
                <a:latin typeface="+mn-lt"/>
              </a:rPr>
              <a:t>The donor’s experience may not be the same as other donors and does not indicate future performance or success.</a:t>
            </a:r>
          </a:p>
        </p:txBody>
      </p:sp>
      <p:sp>
        <p:nvSpPr>
          <p:cNvPr id="4" name="Date Placeholder 3">
            <a:extLst>
              <a:ext uri="{FF2B5EF4-FFF2-40B4-BE49-F238E27FC236}">
                <a16:creationId xmlns:a16="http://schemas.microsoft.com/office/drawing/2014/main" id="{A4DA73CA-917A-4F64-210F-420B3A0F21C0}"/>
              </a:ext>
            </a:extLst>
          </p:cNvPr>
          <p:cNvSpPr>
            <a:spLocks noGrp="1"/>
          </p:cNvSpPr>
          <p:nvPr>
            <p:ph type="dt" sz="half" idx="2"/>
          </p:nvPr>
        </p:nvSpPr>
        <p:spPr/>
        <p:txBody>
          <a:body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5257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Life insurance</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3657644"/>
            <a:ext cx="1305466" cy="338554"/>
          </a:xfrm>
          <a:prstGeom prst="rect">
            <a:avLst/>
          </a:prstGeom>
          <a:noFill/>
        </p:spPr>
        <p:txBody>
          <a:bodyPr wrap="square" rtlCol="0">
            <a:spAutoFit/>
          </a:bodyPr>
          <a:lstStyle/>
          <a:p>
            <a:pPr algn="ctr"/>
            <a:r>
              <a:rPr lang="en-US" sz="1600" b="1"/>
              <a:t>Donors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913179" y="3754874"/>
            <a:ext cx="1305466" cy="579514"/>
          </a:xfrm>
          <a:prstGeom prst="rect">
            <a:avLst/>
          </a:prstGeom>
          <a:noFill/>
        </p:spPr>
        <p:txBody>
          <a:bodyPr wrap="square" rtlCol="0">
            <a:spAutoFit/>
          </a:bodyPr>
          <a:lstStyle/>
          <a:p>
            <a:pPr algn="ctr"/>
            <a:r>
              <a:rPr lang="en-US" sz="1600" b="1"/>
              <a:t>Life Insurance</a:t>
            </a:r>
          </a:p>
        </p:txBody>
      </p:sp>
      <p:sp>
        <p:nvSpPr>
          <p:cNvPr id="12" name="TextBox 11">
            <a:extLst>
              <a:ext uri="{FF2B5EF4-FFF2-40B4-BE49-F238E27FC236}">
                <a16:creationId xmlns:a16="http://schemas.microsoft.com/office/drawing/2014/main" id="{38D88C8B-B6BC-0EF4-E032-25383A763830}"/>
              </a:ext>
            </a:extLst>
          </p:cNvPr>
          <p:cNvSpPr txBox="1"/>
          <p:nvPr/>
        </p:nvSpPr>
        <p:spPr>
          <a:xfrm>
            <a:off x="6769217" y="3537164"/>
            <a:ext cx="1577166" cy="584775"/>
          </a:xfrm>
          <a:prstGeom prst="rect">
            <a:avLst/>
          </a:prstGeom>
          <a:noFill/>
        </p:spPr>
        <p:txBody>
          <a:bodyPr wrap="square" rtlCol="0">
            <a:spAutoFit/>
          </a:bodyPr>
          <a:lstStyle/>
          <a:p>
            <a:pPr algn="ctr"/>
            <a:r>
              <a:rPr lang="en-US" sz="1600" b="1"/>
              <a:t>Charitable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2918653" y="1348068"/>
            <a:ext cx="2477541" cy="600164"/>
          </a:xfrm>
          <a:prstGeom prst="rect">
            <a:avLst/>
          </a:prstGeom>
          <a:noFill/>
        </p:spPr>
        <p:txBody>
          <a:bodyPr wrap="square" rtlCol="0">
            <a:spAutoFit/>
          </a:bodyPr>
          <a:lstStyle/>
          <a:p>
            <a:r>
              <a:rPr lang="en-US" sz="1100" i="1"/>
              <a:t>Give life insurance, naming Thrivent </a:t>
            </a:r>
          </a:p>
          <a:p>
            <a:r>
              <a:rPr lang="en-US" sz="1100" i="1"/>
              <a:t>Charitable Impact &amp; Investing® as owner and beneficiary</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07127"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B2D20327-4234-6D23-2A43-DFEC9BF391CD}"/>
              </a:ext>
            </a:extLst>
          </p:cNvPr>
          <p:cNvCxnSpPr>
            <a:cxnSpLocks/>
          </p:cNvCxnSpPr>
          <p:nvPr/>
        </p:nvCxnSpPr>
        <p:spPr>
          <a:xfrm>
            <a:off x="7507987" y="4177280"/>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07127" y="4648200"/>
            <a:ext cx="610086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187978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1889271"/>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4598100" y="4642839"/>
            <a:ext cx="0" cy="470920"/>
          </a:xfrm>
          <a:prstGeom prst="line">
            <a:avLst/>
          </a:prstGeom>
          <a:ln w="12700"/>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6715E2DB-B7D2-FC24-6526-0CE68547077D}"/>
              </a:ext>
            </a:extLst>
          </p:cNvPr>
          <p:cNvSpPr txBox="1"/>
          <p:nvPr/>
        </p:nvSpPr>
        <p:spPr>
          <a:xfrm>
            <a:off x="4460515" y="5135185"/>
            <a:ext cx="2583224" cy="600164"/>
          </a:xfrm>
          <a:prstGeom prst="rect">
            <a:avLst/>
          </a:prstGeom>
          <a:noFill/>
        </p:spPr>
        <p:txBody>
          <a:bodyPr wrap="square" rtlCol="0">
            <a:spAutoFit/>
          </a:bodyPr>
          <a:lstStyle/>
          <a:p>
            <a:r>
              <a:rPr lang="en-US" sz="1100" b="0" i="1"/>
              <a:t>Annual QCDs are used to make premium payments on the life insurance contract </a:t>
            </a:r>
          </a:p>
        </p:txBody>
      </p:sp>
      <p:sp>
        <p:nvSpPr>
          <p:cNvPr id="29" name="TextBox 28">
            <a:extLst>
              <a:ext uri="{FF2B5EF4-FFF2-40B4-BE49-F238E27FC236}">
                <a16:creationId xmlns:a16="http://schemas.microsoft.com/office/drawing/2014/main" id="{F2A140AD-C628-76AE-8EA0-0689C532EFB4}"/>
              </a:ext>
            </a:extLst>
          </p:cNvPr>
          <p:cNvSpPr txBox="1"/>
          <p:nvPr/>
        </p:nvSpPr>
        <p:spPr>
          <a:xfrm>
            <a:off x="8923349" y="1442904"/>
            <a:ext cx="2333988" cy="430887"/>
          </a:xfrm>
          <a:prstGeom prst="rect">
            <a:avLst/>
          </a:prstGeom>
          <a:noFill/>
          <a:ln>
            <a:noFill/>
          </a:ln>
        </p:spPr>
        <p:txBody>
          <a:bodyPr wrap="square" rtlCol="0">
            <a:spAutoFit/>
          </a:bodyPr>
          <a:lstStyle/>
          <a:p>
            <a:r>
              <a:rPr lang="en-US" sz="1100" b="0" i="1"/>
              <a:t>Grants from non-advised fund support selected charities</a:t>
            </a:r>
          </a:p>
        </p:txBody>
      </p:sp>
      <p:cxnSp>
        <p:nvCxnSpPr>
          <p:cNvPr id="8" name="Straight Arrow Connector 7">
            <a:extLst>
              <a:ext uri="{FF2B5EF4-FFF2-40B4-BE49-F238E27FC236}">
                <a16:creationId xmlns:a16="http://schemas.microsoft.com/office/drawing/2014/main" id="{E39E9A29-858B-A7D4-17CD-DC8CD8DB7915}"/>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pic>
        <p:nvPicPr>
          <p:cNvPr id="17" name="Picture 16">
            <a:extLst>
              <a:ext uri="{FF2B5EF4-FFF2-40B4-BE49-F238E27FC236}">
                <a16:creationId xmlns:a16="http://schemas.microsoft.com/office/drawing/2014/main" id="{2B1D6D12-6347-E354-EF33-4E47A00F1506}"/>
              </a:ext>
            </a:extLst>
          </p:cNvPr>
          <p:cNvPicPr>
            <a:picLocks noChangeAspect="1"/>
          </p:cNvPicPr>
          <p:nvPr/>
        </p:nvPicPr>
        <p:blipFill>
          <a:blip r:embed="rId3"/>
          <a:srcRect/>
          <a:stretch/>
        </p:blipFill>
        <p:spPr>
          <a:xfrm>
            <a:off x="926630" y="2392454"/>
            <a:ext cx="1044273" cy="1044273"/>
          </a:xfrm>
          <a:prstGeom prst="rect">
            <a:avLst/>
          </a:prstGeom>
        </p:spPr>
      </p:pic>
      <p:sp>
        <p:nvSpPr>
          <p:cNvPr id="18" name="Oval 17">
            <a:extLst>
              <a:ext uri="{FF2B5EF4-FFF2-40B4-BE49-F238E27FC236}">
                <a16:creationId xmlns:a16="http://schemas.microsoft.com/office/drawing/2014/main" id="{7896B706-9355-692C-6B11-D2294FED7D1F}"/>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6DFB61FB-4084-147B-5142-E7F5AA03DF5A}"/>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7AE14153-9D48-55E0-0D01-3D41924C35FE}"/>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descr="Icon&#10;&#10;Description automatically generated">
            <a:extLst>
              <a:ext uri="{FF2B5EF4-FFF2-40B4-BE49-F238E27FC236}">
                <a16:creationId xmlns:a16="http://schemas.microsoft.com/office/drawing/2014/main" id="{21D164CC-36B8-83BE-4E7D-58320E8F4E59}"/>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33" name="Picture 32" descr="Icon&#10;&#10;Description automatically generated">
            <a:extLst>
              <a:ext uri="{FF2B5EF4-FFF2-40B4-BE49-F238E27FC236}">
                <a16:creationId xmlns:a16="http://schemas.microsoft.com/office/drawing/2014/main" id="{F03F5A4C-C663-8A31-E0ED-26CDBB5900CE}"/>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5" name="Picture 4" descr="Icon&#10;&#10;Description automatically generated with medium confidence">
            <a:extLst>
              <a:ext uri="{FF2B5EF4-FFF2-40B4-BE49-F238E27FC236}">
                <a16:creationId xmlns:a16="http://schemas.microsoft.com/office/drawing/2014/main" id="{798AD4DF-F589-4941-BFF9-22C7B9736F8C}"/>
              </a:ext>
            </a:extLst>
          </p:cNvPr>
          <p:cNvPicPr>
            <a:picLocks noChangeAspect="1"/>
          </p:cNvPicPr>
          <p:nvPr/>
        </p:nvPicPr>
        <p:blipFill>
          <a:blip r:embed="rId6"/>
          <a:stretch>
            <a:fillRect/>
          </a:stretch>
        </p:blipFill>
        <p:spPr>
          <a:xfrm>
            <a:off x="4167963" y="2671805"/>
            <a:ext cx="914402" cy="917450"/>
          </a:xfrm>
          <a:prstGeom prst="rect">
            <a:avLst/>
          </a:prstGeom>
        </p:spPr>
      </p:pic>
      <p:sp>
        <p:nvSpPr>
          <p:cNvPr id="36" name="Oval 35">
            <a:extLst>
              <a:ext uri="{FF2B5EF4-FFF2-40B4-BE49-F238E27FC236}">
                <a16:creationId xmlns:a16="http://schemas.microsoft.com/office/drawing/2014/main" id="{67F981D8-6FB1-4956-A37A-B7CC0E17D8DA}"/>
              </a:ext>
            </a:extLst>
          </p:cNvPr>
          <p:cNvSpPr/>
          <p:nvPr/>
        </p:nvSpPr>
        <p:spPr>
          <a:xfrm>
            <a:off x="3978449" y="24730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9F1F542-77C1-2F39-32E6-C536A3171D6C}"/>
              </a:ext>
            </a:extLst>
          </p:cNvPr>
          <p:cNvSpPr txBox="1"/>
          <p:nvPr/>
        </p:nvSpPr>
        <p:spPr>
          <a:xfrm>
            <a:off x="6092952" y="6438798"/>
            <a:ext cx="6099048" cy="230832"/>
          </a:xfrm>
          <a:prstGeom prst="rect">
            <a:avLst/>
          </a:prstGeom>
          <a:noFill/>
        </p:spPr>
        <p:txBody>
          <a:bodyPr wrap="square">
            <a:spAutoFit/>
          </a:bodyPr>
          <a:lstStyle/>
          <a:p>
            <a:pPr algn="l">
              <a:lnSpc>
                <a:spcPct val="100000"/>
              </a:lnSpc>
              <a:spcBef>
                <a:spcPts val="0"/>
              </a:spcBef>
            </a:pPr>
            <a:r>
              <a:rPr lang="en-US" sz="900" dirty="0">
                <a:effectLst/>
                <a:latin typeface="+mn-lt"/>
              </a:rPr>
              <a:t>The donor’s experience may not be the same as other donors and does not indicate future performance or success.</a:t>
            </a:r>
          </a:p>
        </p:txBody>
      </p:sp>
      <p:sp>
        <p:nvSpPr>
          <p:cNvPr id="4" name="Date Placeholder 3">
            <a:extLst>
              <a:ext uri="{FF2B5EF4-FFF2-40B4-BE49-F238E27FC236}">
                <a16:creationId xmlns:a16="http://schemas.microsoft.com/office/drawing/2014/main" id="{584485D9-0A48-1A51-1D5A-70223418DB8E}"/>
              </a:ext>
            </a:extLst>
          </p:cNvPr>
          <p:cNvSpPr>
            <a:spLocks noGrp="1"/>
          </p:cNvSpPr>
          <p:nvPr>
            <p:ph type="dt" sz="half" idx="2"/>
          </p:nvPr>
        </p:nvSpPr>
        <p:spPr/>
        <p:txBody>
          <a:body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164214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571AB41-7E61-4E07-5305-3C31A0753B13}"/>
              </a:ext>
            </a:extLst>
          </p:cNvPr>
          <p:cNvSpPr/>
          <p:nvPr/>
        </p:nvSpPr>
        <p:spPr>
          <a:xfrm>
            <a:off x="510360" y="1868680"/>
            <a:ext cx="5585640" cy="141913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925092-DC8E-6C28-2D23-8A9A5E492C15}"/>
              </a:ext>
            </a:extLst>
          </p:cNvPr>
          <p:cNvSpPr>
            <a:spLocks noGrp="1"/>
          </p:cNvSpPr>
          <p:nvPr>
            <p:ph type="title"/>
          </p:nvPr>
        </p:nvSpPr>
        <p:spPr>
          <a:xfrm>
            <a:off x="510362" y="418290"/>
            <a:ext cx="5327729" cy="760099"/>
          </a:xfrm>
        </p:spPr>
        <p:txBody>
          <a:bodyPr>
            <a:noAutofit/>
          </a:bodyPr>
          <a:lstStyle/>
          <a:p>
            <a:r>
              <a:rPr lang="en-US" dirty="0"/>
              <a:t>QCDs to Life Income Gifts:</a:t>
            </a:r>
            <a:br>
              <a:rPr lang="en-US" dirty="0"/>
            </a:br>
            <a:r>
              <a:rPr lang="en-US" dirty="0"/>
              <a:t>A $54K One-Time Election</a:t>
            </a:r>
          </a:p>
        </p:txBody>
      </p:sp>
      <p:sp>
        <p:nvSpPr>
          <p:cNvPr id="3" name="Date Placeholder 2">
            <a:extLst>
              <a:ext uri="{FF2B5EF4-FFF2-40B4-BE49-F238E27FC236}">
                <a16:creationId xmlns:a16="http://schemas.microsoft.com/office/drawing/2014/main" id="{5EB2BE7A-55FA-228F-094E-2A311E907814}"/>
              </a:ext>
            </a:extLst>
          </p:cNvPr>
          <p:cNvSpPr>
            <a:spLocks noGrp="1"/>
          </p:cNvSpPr>
          <p:nvPr>
            <p:ph type="dt" sz="half" idx="10"/>
          </p:nvPr>
        </p:nvSpPr>
        <p:spPr/>
        <p:txBody>
          <a:bodyPr/>
          <a:lstStyle/>
          <a:p>
            <a:r>
              <a:rPr lang="en-US" dirty="0"/>
              <a:t>© 2025 Thrivent Charitable Impact &amp; Investing® | All rights reserved. Do not distribute without authorization.</a:t>
            </a:r>
            <a:endParaRPr lang="en-GB" dirty="0"/>
          </a:p>
        </p:txBody>
      </p:sp>
      <p:sp>
        <p:nvSpPr>
          <p:cNvPr id="6" name="Text Placeholder 5">
            <a:extLst>
              <a:ext uri="{FF2B5EF4-FFF2-40B4-BE49-F238E27FC236}">
                <a16:creationId xmlns:a16="http://schemas.microsoft.com/office/drawing/2014/main" id="{7CA69688-1E6D-47E5-6764-A1A39896E470}"/>
              </a:ext>
            </a:extLst>
          </p:cNvPr>
          <p:cNvSpPr txBox="1">
            <a:spLocks/>
          </p:cNvSpPr>
          <p:nvPr/>
        </p:nvSpPr>
        <p:spPr>
          <a:xfrm>
            <a:off x="826238" y="3432341"/>
            <a:ext cx="4792684" cy="2880167"/>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marL="285750" indent="-285750">
              <a:spcAft>
                <a:spcPts val="600"/>
              </a:spcAft>
              <a:buFont typeface="Arial" panose="020B0604020202020204" pitchFamily="34" charset="0"/>
              <a:buChar char="•"/>
            </a:pPr>
            <a:r>
              <a:rPr lang="en-US" sz="1800" b="0" dirty="0"/>
              <a:t>Take lump sum income taxable in one year and turns it into a stream of income taxable over lifetime (single or joint)</a:t>
            </a:r>
          </a:p>
          <a:p>
            <a:pPr marL="285750" indent="-285750">
              <a:spcAft>
                <a:spcPts val="600"/>
              </a:spcAft>
              <a:buFont typeface="Arial" panose="020B0604020202020204" pitchFamily="34" charset="0"/>
              <a:buChar char="•"/>
            </a:pPr>
            <a:r>
              <a:rPr lang="en-US" sz="2000" b="0" dirty="0"/>
              <a:t>A Charitable Gift Annuity (CGA) </a:t>
            </a:r>
            <a:r>
              <a:rPr lang="en-US" sz="1800" b="0" dirty="0"/>
              <a:t>turns variable income from the IRA into fixed income</a:t>
            </a:r>
          </a:p>
          <a:p>
            <a:pPr marL="285750" indent="-285750">
              <a:spcAft>
                <a:spcPts val="600"/>
              </a:spcAft>
              <a:buFont typeface="Arial" panose="020B0604020202020204" pitchFamily="34" charset="0"/>
              <a:buChar char="•"/>
            </a:pPr>
            <a:r>
              <a:rPr lang="en-US" sz="1800" b="0" dirty="0"/>
              <a:t>May be combined with outright $54K (</a:t>
            </a:r>
            <a:r>
              <a:rPr lang="en-US" sz="1800" b="0" dirty="0">
                <a:latin typeface="+mn-lt"/>
              </a:rPr>
              <a:t>in 2025, indexed for inflation)</a:t>
            </a:r>
            <a:r>
              <a:rPr lang="en-US" sz="1800" b="0" dirty="0"/>
              <a:t> QCD for larger charitable impact</a:t>
            </a:r>
          </a:p>
        </p:txBody>
      </p:sp>
      <p:sp>
        <p:nvSpPr>
          <p:cNvPr id="20" name="Title 2">
            <a:extLst>
              <a:ext uri="{FF2B5EF4-FFF2-40B4-BE49-F238E27FC236}">
                <a16:creationId xmlns:a16="http://schemas.microsoft.com/office/drawing/2014/main" id="{AE1F4BBD-59F0-504E-0F94-E8170DF4EAE3}"/>
              </a:ext>
            </a:extLst>
          </p:cNvPr>
          <p:cNvSpPr txBox="1">
            <a:spLocks/>
          </p:cNvSpPr>
          <p:nvPr/>
        </p:nvSpPr>
        <p:spPr>
          <a:xfrm>
            <a:off x="953680" y="2074987"/>
            <a:ext cx="4087244" cy="1019903"/>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nSpc>
                <a:spcPct val="100000"/>
              </a:lnSpc>
            </a:pPr>
            <a:r>
              <a:rPr lang="en-US" sz="2000" dirty="0">
                <a:latin typeface="+mn-lt"/>
              </a:rPr>
              <a:t>Clients who are 70½ and older, want lifetime income, and wish to make a gift to charity</a:t>
            </a:r>
          </a:p>
          <a:p>
            <a:pPr>
              <a:lnSpc>
                <a:spcPct val="100000"/>
              </a:lnSpc>
            </a:pPr>
            <a:endParaRPr lang="en-US" sz="2400" dirty="0">
              <a:latin typeface="+mn-lt"/>
            </a:endParaRPr>
          </a:p>
        </p:txBody>
      </p:sp>
      <p:cxnSp>
        <p:nvCxnSpPr>
          <p:cNvPr id="21" name="Straight Connector 20">
            <a:extLst>
              <a:ext uri="{FF2B5EF4-FFF2-40B4-BE49-F238E27FC236}">
                <a16:creationId xmlns:a16="http://schemas.microsoft.com/office/drawing/2014/main" id="{A6F5CD72-EC0C-1BE7-61CD-1E6502239A12}"/>
              </a:ext>
            </a:extLst>
          </p:cNvPr>
          <p:cNvCxnSpPr>
            <a:cxnSpLocks/>
          </p:cNvCxnSpPr>
          <p:nvPr/>
        </p:nvCxnSpPr>
        <p:spPr>
          <a:xfrm flipH="1">
            <a:off x="-20116" y="3277336"/>
            <a:ext cx="6217920" cy="0"/>
          </a:xfrm>
          <a:prstGeom prst="line">
            <a:avLst/>
          </a:prstGeom>
        </p:spPr>
        <p:style>
          <a:lnRef idx="1">
            <a:schemeClr val="accent1"/>
          </a:lnRef>
          <a:fillRef idx="0">
            <a:schemeClr val="accent1"/>
          </a:fillRef>
          <a:effectRef idx="0">
            <a:schemeClr val="accent1"/>
          </a:effectRef>
          <a:fontRef idx="minor">
            <a:schemeClr val="tx1"/>
          </a:fontRef>
        </p:style>
      </p:cxnSp>
      <p:pic>
        <p:nvPicPr>
          <p:cNvPr id="25" name="Picture 24">
            <a:extLst>
              <a:ext uri="{FF2B5EF4-FFF2-40B4-BE49-F238E27FC236}">
                <a16:creationId xmlns:a16="http://schemas.microsoft.com/office/drawing/2014/main" id="{52E712F6-6AF1-5CF3-7C04-9112D5A3E9F6}"/>
              </a:ext>
            </a:extLst>
          </p:cNvPr>
          <p:cNvPicPr>
            <a:picLocks noChangeAspect="1"/>
          </p:cNvPicPr>
          <p:nvPr/>
        </p:nvPicPr>
        <p:blipFill rotWithShape="1">
          <a:blip r:embed="rId3"/>
          <a:srcRect l="6930" t="-49" r="33810" b="49"/>
          <a:stretch/>
        </p:blipFill>
        <p:spPr>
          <a:xfrm>
            <a:off x="6096000" y="0"/>
            <a:ext cx="6096000" cy="6858000"/>
          </a:xfrm>
          <a:prstGeom prst="rect">
            <a:avLst/>
          </a:prstGeom>
        </p:spPr>
      </p:pic>
      <p:sp>
        <p:nvSpPr>
          <p:cNvPr id="4" name="Title 2">
            <a:extLst>
              <a:ext uri="{FF2B5EF4-FFF2-40B4-BE49-F238E27FC236}">
                <a16:creationId xmlns:a16="http://schemas.microsoft.com/office/drawing/2014/main" id="{DFF974C1-8EDA-8939-1E2F-5BFE86806D0D}"/>
              </a:ext>
            </a:extLst>
          </p:cNvPr>
          <p:cNvSpPr txBox="1">
            <a:spLocks/>
          </p:cNvSpPr>
          <p:nvPr/>
        </p:nvSpPr>
        <p:spPr>
          <a:xfrm>
            <a:off x="438067" y="1194034"/>
            <a:ext cx="5180855" cy="756384"/>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nSpc>
                <a:spcPct val="100000"/>
              </a:lnSpc>
            </a:pPr>
            <a:r>
              <a:rPr lang="en-US" sz="1600" dirty="0">
                <a:latin typeface="+mn-lt"/>
              </a:rPr>
              <a:t>Potential to spread out taxable income over lifetime payments, $54K in 2025, indexed for inflation</a:t>
            </a:r>
          </a:p>
        </p:txBody>
      </p:sp>
    </p:spTree>
    <p:extLst>
      <p:ext uri="{BB962C8B-B14F-4D97-AF65-F5344CB8AC3E}">
        <p14:creationId xmlns:p14="http://schemas.microsoft.com/office/powerpoint/2010/main" val="3900037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ED34A438-2E1D-EF48-8486-E4D67ED36A9A}"/>
              </a:ext>
            </a:extLst>
          </p:cNvPr>
          <p:cNvSpPr txBox="1">
            <a:spLocks/>
          </p:cNvSpPr>
          <p:nvPr/>
        </p:nvSpPr>
        <p:spPr>
          <a:xfrm>
            <a:off x="421022" y="2790542"/>
            <a:ext cx="4994258" cy="1600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 Light" panose="020B04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 Light" panose="020B04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Light" panose="020B04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Ligh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600">
              <a:latin typeface="Arial" panose="020B0604020202020204" pitchFamily="34" charset="0"/>
            </a:endParaRPr>
          </a:p>
        </p:txBody>
      </p:sp>
      <p:sp>
        <p:nvSpPr>
          <p:cNvPr id="13" name="Title 12">
            <a:extLst>
              <a:ext uri="{FF2B5EF4-FFF2-40B4-BE49-F238E27FC236}">
                <a16:creationId xmlns:a16="http://schemas.microsoft.com/office/drawing/2014/main" id="{4DC7C879-B6FC-4A90-A44B-94F06C4931C5}"/>
              </a:ext>
            </a:extLst>
          </p:cNvPr>
          <p:cNvSpPr>
            <a:spLocks noGrp="1"/>
          </p:cNvSpPr>
          <p:nvPr>
            <p:ph type="title"/>
          </p:nvPr>
        </p:nvSpPr>
        <p:spPr/>
        <p:txBody>
          <a:bodyPr/>
          <a:lstStyle/>
          <a:p>
            <a:r>
              <a:rPr lang="en-US"/>
              <a:t>For more information, please contact</a:t>
            </a:r>
            <a:endParaRPr lang="en-GB"/>
          </a:p>
        </p:txBody>
      </p:sp>
      <p:sp>
        <p:nvSpPr>
          <p:cNvPr id="6" name="Text Placeholder 5">
            <a:extLst>
              <a:ext uri="{FF2B5EF4-FFF2-40B4-BE49-F238E27FC236}">
                <a16:creationId xmlns:a16="http://schemas.microsoft.com/office/drawing/2014/main" id="{AF200364-8606-4CD3-9EE9-CCFADB93A5D0}"/>
              </a:ext>
            </a:extLst>
          </p:cNvPr>
          <p:cNvSpPr>
            <a:spLocks noGrp="1"/>
          </p:cNvSpPr>
          <p:nvPr>
            <p:ph type="body" sz="quarter" idx="13"/>
          </p:nvPr>
        </p:nvSpPr>
        <p:spPr/>
        <p:txBody>
          <a:bodyPr/>
          <a:lstStyle/>
          <a:p>
            <a:r>
              <a:rPr lang="en-US"/>
              <a:t>Firstname Lastname</a:t>
            </a:r>
          </a:p>
          <a:p>
            <a:pPr lvl="1"/>
            <a:r>
              <a:rPr lang="en-US"/>
              <a:t>Title</a:t>
            </a:r>
            <a:br>
              <a:rPr lang="en-US"/>
            </a:br>
            <a:r>
              <a:rPr lang="en-US"/>
              <a:t>Professional Designations</a:t>
            </a:r>
            <a:br>
              <a:rPr lang="en-US"/>
            </a:br>
            <a:r>
              <a:rPr lang="en-US"/>
              <a:t>email@thrivent.com</a:t>
            </a:r>
          </a:p>
          <a:p>
            <a:endParaRPr lang="en-GB"/>
          </a:p>
        </p:txBody>
      </p:sp>
      <p:sp>
        <p:nvSpPr>
          <p:cNvPr id="7" name="Text Placeholder 6">
            <a:extLst>
              <a:ext uri="{FF2B5EF4-FFF2-40B4-BE49-F238E27FC236}">
                <a16:creationId xmlns:a16="http://schemas.microsoft.com/office/drawing/2014/main" id="{912537A3-7924-4890-8C4C-13101119F065}"/>
              </a:ext>
            </a:extLst>
          </p:cNvPr>
          <p:cNvSpPr>
            <a:spLocks noGrp="1"/>
          </p:cNvSpPr>
          <p:nvPr>
            <p:ph type="body" sz="quarter" idx="14"/>
          </p:nvPr>
        </p:nvSpPr>
        <p:spPr/>
        <p:txBody>
          <a:bodyPr/>
          <a:lstStyle/>
          <a:p>
            <a:r>
              <a:rPr lang="en-US"/>
              <a:t>Firstname Lastname</a:t>
            </a:r>
          </a:p>
          <a:p>
            <a:pPr lvl="1"/>
            <a:r>
              <a:rPr lang="en-US"/>
              <a:t>Title</a:t>
            </a:r>
            <a:br>
              <a:rPr lang="en-US"/>
            </a:br>
            <a:r>
              <a:rPr lang="en-US"/>
              <a:t>Professional Designations</a:t>
            </a:r>
            <a:br>
              <a:rPr lang="en-US"/>
            </a:br>
            <a:r>
              <a:rPr lang="en-US"/>
              <a:t>email@thrivent.com</a:t>
            </a:r>
          </a:p>
          <a:p>
            <a:endParaRPr lang="en-GB"/>
          </a:p>
        </p:txBody>
      </p:sp>
      <p:sp>
        <p:nvSpPr>
          <p:cNvPr id="2" name="Date Placeholder 1">
            <a:extLst>
              <a:ext uri="{FF2B5EF4-FFF2-40B4-BE49-F238E27FC236}">
                <a16:creationId xmlns:a16="http://schemas.microsoft.com/office/drawing/2014/main" id="{185E5E2E-BA51-0292-246B-E370213979FC}"/>
              </a:ext>
            </a:extLst>
          </p:cNvPr>
          <p:cNvSpPr>
            <a:spLocks noGrp="1"/>
          </p:cNvSpPr>
          <p:nvPr>
            <p:ph type="dt" sz="half" idx="2"/>
          </p:nvPr>
        </p:nvSpPr>
        <p:spPr/>
        <p:txBody>
          <a:bodyPr/>
          <a:lstStyle/>
          <a:p>
            <a:r>
              <a:rPr lang="en-US" dirty="0"/>
              <a:t>© 2025 Thrivent Charitable Impact &amp; Investing® | All rights reserved. Do not distribute without authorization.</a:t>
            </a:r>
            <a:endParaRPr lang="en-GB" dirty="0"/>
          </a:p>
        </p:txBody>
      </p:sp>
      <p:pic>
        <p:nvPicPr>
          <p:cNvPr id="9" name="Picture 8" descr="Logo&#10;&#10;Description automatically generated">
            <a:extLst>
              <a:ext uri="{FF2B5EF4-FFF2-40B4-BE49-F238E27FC236}">
                <a16:creationId xmlns:a16="http://schemas.microsoft.com/office/drawing/2014/main" id="{9CD098F4-5B94-46E0-B3F8-07478D27DA32}"/>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797658" y="0"/>
            <a:ext cx="6858000" cy="6858000"/>
          </a:xfrm>
          <a:prstGeom prst="rect">
            <a:avLst/>
          </a:prstGeom>
        </p:spPr>
      </p:pic>
    </p:spTree>
    <p:extLst>
      <p:ext uri="{BB962C8B-B14F-4D97-AF65-F5344CB8AC3E}">
        <p14:creationId xmlns:p14="http://schemas.microsoft.com/office/powerpoint/2010/main" val="13773351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FBB1853-7DA5-410A-BC26-0127F45F8911}"/>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394CE73F-A74F-4C89-90FA-01E8E75B0271}"/>
              </a:ext>
            </a:extLst>
          </p:cNvPr>
          <p:cNvSpPr>
            <a:spLocks noGrp="1"/>
          </p:cNvSpPr>
          <p:nvPr>
            <p:ph type="ctrTitle"/>
          </p:nvPr>
        </p:nvSpPr>
        <p:spPr/>
        <p:txBody>
          <a:bodyPr/>
          <a:lstStyle/>
          <a:p>
            <a:r>
              <a:rPr lang="en-US"/>
              <a:t>Thank you</a:t>
            </a:r>
            <a:endParaRPr lang="en-GB"/>
          </a:p>
        </p:txBody>
      </p:sp>
      <p:sp>
        <p:nvSpPr>
          <p:cNvPr id="5" name="Date Placeholder 4">
            <a:extLst>
              <a:ext uri="{FF2B5EF4-FFF2-40B4-BE49-F238E27FC236}">
                <a16:creationId xmlns:a16="http://schemas.microsoft.com/office/drawing/2014/main" id="{12BFB206-E656-5B60-66C9-F4CF1C6AE52B}"/>
              </a:ext>
            </a:extLst>
          </p:cNvPr>
          <p:cNvSpPr>
            <a:spLocks noGrp="1"/>
          </p:cNvSpPr>
          <p:nvPr>
            <p:ph type="dt" sz="half" idx="2"/>
          </p:nvPr>
        </p:nvSpPr>
        <p:spPr/>
        <p:txBody>
          <a:body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1588880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0EBC43A-AD24-4888-B12A-730756304881}"/>
              </a:ext>
            </a:extLst>
          </p:cNvPr>
          <p:cNvSpPr>
            <a:spLocks noGrp="1"/>
          </p:cNvSpPr>
          <p:nvPr>
            <p:ph type="title"/>
          </p:nvPr>
        </p:nvSpPr>
        <p:spPr/>
        <p:txBody>
          <a:bodyPr/>
          <a:lstStyle/>
          <a:p>
            <a:r>
              <a:rPr lang="en-US" dirty="0"/>
              <a:t>About Thrivent Charitable Impact &amp; Investing</a:t>
            </a:r>
            <a:endParaRPr lang="en-US" baseline="30000" dirty="0"/>
          </a:p>
        </p:txBody>
      </p:sp>
      <p:sp>
        <p:nvSpPr>
          <p:cNvPr id="2" name="Date Placeholder 1">
            <a:extLst>
              <a:ext uri="{FF2B5EF4-FFF2-40B4-BE49-F238E27FC236}">
                <a16:creationId xmlns:a16="http://schemas.microsoft.com/office/drawing/2014/main" id="{970BF7BB-9B27-C652-A3C9-7935AA4690B6}"/>
              </a:ext>
            </a:extLst>
          </p:cNvPr>
          <p:cNvSpPr>
            <a:spLocks noGrp="1"/>
          </p:cNvSpPr>
          <p:nvPr>
            <p:ph type="dt" sz="half" idx="2"/>
          </p:nvPr>
        </p:nvSpPr>
        <p:spPr/>
        <p:txBody>
          <a:bodyPr/>
          <a:lstStyle/>
          <a:p>
            <a:r>
              <a:rPr lang="en-US" dirty="0"/>
              <a:t>© 2025 Thrivent Charitable Impact &amp; Investing® | All rights reserved. Do not distribute without authorization.</a:t>
            </a:r>
          </a:p>
        </p:txBody>
      </p:sp>
      <p:sp>
        <p:nvSpPr>
          <p:cNvPr id="6" name="TextBox 5">
            <a:extLst>
              <a:ext uri="{FF2B5EF4-FFF2-40B4-BE49-F238E27FC236}">
                <a16:creationId xmlns:a16="http://schemas.microsoft.com/office/drawing/2014/main" id="{3CE8E85A-F92D-4E28-B263-F394346BC613}"/>
              </a:ext>
            </a:extLst>
          </p:cNvPr>
          <p:cNvSpPr txBox="1"/>
          <p:nvPr/>
        </p:nvSpPr>
        <p:spPr>
          <a:xfrm>
            <a:off x="510361" y="1617786"/>
            <a:ext cx="10616887" cy="3425233"/>
          </a:xfrm>
          <a:prstGeom prst="rect">
            <a:avLst/>
          </a:prstGeom>
          <a:noFill/>
        </p:spPr>
        <p:txBody>
          <a:bodyPr wrap="square" rtlCol="0">
            <a:spAutoFit/>
          </a:bodyPr>
          <a:lstStyle/>
          <a:p>
            <a:pPr>
              <a:lnSpc>
                <a:spcPct val="114000"/>
              </a:lnSpc>
            </a:pPr>
            <a:r>
              <a:rPr lang="en-US" sz="2400" dirty="0"/>
              <a:t>Thrivent Charitable Impact &amp; Investing</a:t>
            </a:r>
            <a:r>
              <a:rPr lang="en-US" sz="2400" baseline="30000" dirty="0"/>
              <a:t>®</a:t>
            </a:r>
            <a:r>
              <a:rPr lang="en-US" sz="2400" dirty="0"/>
              <a:t> brings hope to the world by empowering people to create the change that matters most to them. We open the joy of generosity to all by making it easy for anyone to give to the causes they cherish. We take a holistic, personalized approach to help our donors create strategic charitable plans, illuminating new paths to personalized impact through visionary models, tailored service and deep expertise. Ignited by our faith, we are passionate about creating positive impact and inspiring lasting change in our communities.</a:t>
            </a:r>
          </a:p>
        </p:txBody>
      </p:sp>
    </p:spTree>
    <p:extLst>
      <p:ext uri="{BB962C8B-B14F-4D97-AF65-F5344CB8AC3E}">
        <p14:creationId xmlns:p14="http://schemas.microsoft.com/office/powerpoint/2010/main" val="7669417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43771F6-B383-5BAB-F899-00E92FB8323E}"/>
              </a:ext>
            </a:extLst>
          </p:cNvPr>
          <p:cNvSpPr>
            <a:spLocks noGrp="1"/>
          </p:cNvSpPr>
          <p:nvPr>
            <p:ph type="dt" sz="half" idx="2"/>
          </p:nvPr>
        </p:nvSpPr>
        <p:spPr/>
        <p:txBody>
          <a:body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713680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EA9B5976-9D10-7442-B152-664EBA55CC79}"/>
              </a:ext>
            </a:extLst>
          </p:cNvPr>
          <p:cNvSpPr txBox="1">
            <a:spLocks/>
          </p:cNvSpPr>
          <p:nvPr/>
        </p:nvSpPr>
        <p:spPr>
          <a:xfrm>
            <a:off x="510361" y="1265238"/>
            <a:ext cx="11171274" cy="4877655"/>
          </a:xfrm>
          <a:prstGeom prst="rect">
            <a:avLst/>
          </a:prstGeom>
        </p:spPr>
        <p:txBody>
          <a:bodyPr vert="horz" lIns="0" tIns="0" rIns="0" bIns="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Helvetica Light" panose="020B0403020202020204"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Helvetica Light" panose="020B0403020202020204"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pPr>
            <a:r>
              <a:rPr lang="en-US" sz="1400" dirty="0">
                <a:latin typeface="+mn-lt"/>
              </a:rPr>
              <a:t>Thrivent Charitable Impact &amp; Investing</a:t>
            </a:r>
            <a:r>
              <a:rPr lang="en-US" sz="1400" baseline="30000" dirty="0">
                <a:latin typeface="+mn-lt"/>
              </a:rPr>
              <a:t>®</a:t>
            </a:r>
            <a:r>
              <a:rPr lang="en-US" sz="1400" dirty="0">
                <a:latin typeface="+mn-lt"/>
              </a:rPr>
              <a:t> is a public charity that serves individuals, organizations and the community through charitable planning, donor-advised funds and endowments. Thrivent Charitable Impact &amp; Investing works collaboratively with Thrivent and its financial advisors. It is a separate legal entity from Thrivent, the marketing name for Thrivent Financial for Lutherans.</a:t>
            </a:r>
          </a:p>
          <a:p>
            <a:pPr algn="l">
              <a:lnSpc>
                <a:spcPct val="100000"/>
              </a:lnSpc>
              <a:spcBef>
                <a:spcPts val="0"/>
              </a:spcBef>
            </a:pPr>
            <a:endParaRPr lang="en-US" sz="1400" dirty="0">
              <a:latin typeface="+mn-lt"/>
            </a:endParaRPr>
          </a:p>
          <a:p>
            <a:pPr algn="l">
              <a:lnSpc>
                <a:spcPct val="100000"/>
              </a:lnSpc>
              <a:spcBef>
                <a:spcPts val="0"/>
              </a:spcBef>
            </a:pPr>
            <a:r>
              <a:rPr lang="en-US" sz="1400" dirty="0">
                <a:latin typeface="+mn-lt"/>
              </a:rPr>
              <a:t>Insurance products, securities and investment advisory services are provided by appropriately appointed and licensed financial advisors and professionals. Only individuals who are financial advisors are credentialed to provide investment advisory services. Visit Thrivent.com or FINRA’s Broker Check for more information about Thrivent’s financial advisors.</a:t>
            </a:r>
          </a:p>
          <a:p>
            <a:pPr algn="l">
              <a:lnSpc>
                <a:spcPct val="100000"/>
              </a:lnSpc>
              <a:spcBef>
                <a:spcPts val="0"/>
              </a:spcBef>
            </a:pPr>
            <a:endParaRPr lang="en-US" sz="1400" dirty="0">
              <a:latin typeface="+mn-lt"/>
            </a:endParaRPr>
          </a:p>
          <a:p>
            <a:pPr algn="l">
              <a:lnSpc>
                <a:spcPct val="100000"/>
              </a:lnSpc>
              <a:spcBef>
                <a:spcPts val="0"/>
              </a:spcBef>
            </a:pPr>
            <a:r>
              <a:rPr lang="en-US" sz="1400" dirty="0">
                <a:latin typeface="+mn-lt"/>
                <a:cs typeface="Arial"/>
              </a:rPr>
              <a:t>Donors must itemize deductions to receive a charitable income tax deduction. Charitable giving can result in tax, legal and financial consequences. Thrivent, its financial professionals, and Thrivent Charitable Impact &amp; Investing</a:t>
            </a:r>
            <a:r>
              <a:rPr lang="en-US" sz="1400" baseline="30000" dirty="0">
                <a:latin typeface="+mn-lt"/>
              </a:rPr>
              <a:t> ®</a:t>
            </a:r>
            <a:r>
              <a:rPr lang="en-US" sz="1400" dirty="0">
                <a:latin typeface="+mn-lt"/>
                <a:cs typeface="Arial"/>
              </a:rPr>
              <a:t>, do not provide legal, accounting, or tax advice. Consult your attorney or tax professional.</a:t>
            </a:r>
            <a:r>
              <a:rPr lang="en-US" sz="1400" dirty="0">
                <a:latin typeface="+mn-lt"/>
              </a:rPr>
              <a:t> </a:t>
            </a:r>
            <a:br>
              <a:rPr lang="en-US" sz="1400" dirty="0">
                <a:latin typeface="+mn-lt"/>
              </a:rPr>
            </a:br>
            <a:endParaRPr lang="en-US" sz="1400" dirty="0">
              <a:latin typeface="+mn-lt"/>
            </a:endParaRPr>
          </a:p>
          <a:p>
            <a:pPr algn="l">
              <a:lnSpc>
                <a:spcPct val="100000"/>
              </a:lnSpc>
              <a:spcBef>
                <a:spcPts val="0"/>
              </a:spcBef>
            </a:pPr>
            <a:r>
              <a:rPr lang="en-US" sz="1400" dirty="0">
                <a:latin typeface="+mn-lt"/>
              </a:rPr>
              <a:t>To ensure compliance with IRS requirements, be aware that any U.S. federal tax advice that may be contained in this presentation is not intended to be used, and cannot be used, for the purpose of (</a:t>
            </a:r>
            <a:r>
              <a:rPr lang="en-US" sz="1400" dirty="0" err="1">
                <a:latin typeface="+mn-lt"/>
              </a:rPr>
              <a:t>i</a:t>
            </a:r>
            <a:r>
              <a:rPr lang="en-US" sz="1400" dirty="0">
                <a:latin typeface="+mn-lt"/>
              </a:rPr>
              <a:t>) avoiding penalties under the Internal Revenue Code or (ii) promoting, marketing and recommending another party to any transaction or matter addressed herein. </a:t>
            </a:r>
          </a:p>
          <a:p>
            <a:pPr algn="l">
              <a:lnSpc>
                <a:spcPct val="100000"/>
              </a:lnSpc>
              <a:spcBef>
                <a:spcPts val="0"/>
              </a:spcBef>
            </a:pPr>
            <a:endParaRPr lang="en-US" sz="1400" dirty="0">
              <a:latin typeface="+mn-lt"/>
            </a:endParaRPr>
          </a:p>
          <a:p>
            <a:pPr algn="l">
              <a:lnSpc>
                <a:spcPct val="100000"/>
              </a:lnSpc>
              <a:spcBef>
                <a:spcPts val="0"/>
              </a:spcBef>
            </a:pPr>
            <a:r>
              <a:rPr lang="en-US" sz="1400" dirty="0">
                <a:latin typeface="+mn-lt"/>
              </a:rPr>
              <a:t>Thrivent financial advisors and professionals have general knowledge of the Social Security tenets. For complete details on your situation, contact the Social Security Administration.</a:t>
            </a:r>
          </a:p>
          <a:p>
            <a:pPr algn="l">
              <a:lnSpc>
                <a:spcPct val="100000"/>
              </a:lnSpc>
              <a:spcBef>
                <a:spcPts val="0"/>
              </a:spcBef>
            </a:pPr>
            <a:endParaRPr lang="en-US" sz="1400" dirty="0">
              <a:latin typeface="+mn-lt"/>
            </a:endParaRPr>
          </a:p>
          <a:p>
            <a:pPr algn="l">
              <a:lnSpc>
                <a:spcPct val="100000"/>
              </a:lnSpc>
              <a:spcBef>
                <a:spcPts val="0"/>
              </a:spcBef>
            </a:pPr>
            <a:r>
              <a:rPr lang="en-US" sz="1400" dirty="0">
                <a:effectLst/>
                <a:latin typeface="+mn-lt"/>
              </a:rPr>
              <a:t>Thrivent and its financial advisors and professionals do not provide legal, accounting or tax advice. Consult your attorney or tax professional.</a:t>
            </a:r>
          </a:p>
          <a:p>
            <a:pPr algn="l">
              <a:lnSpc>
                <a:spcPct val="100000"/>
              </a:lnSpc>
              <a:spcBef>
                <a:spcPts val="0"/>
              </a:spcBef>
            </a:pPr>
            <a:endParaRPr lang="en-US" sz="1400" dirty="0">
              <a:latin typeface="+mn-lt"/>
            </a:endParaRPr>
          </a:p>
          <a:p>
            <a:pPr algn="l">
              <a:lnSpc>
                <a:spcPct val="100000"/>
              </a:lnSpc>
              <a:spcBef>
                <a:spcPts val="0"/>
              </a:spcBef>
            </a:pPr>
            <a:r>
              <a:rPr lang="en-US" sz="1400" dirty="0">
                <a:effectLst/>
                <a:latin typeface="+mn-lt"/>
              </a:rPr>
              <a:t>The donor’s experience may not be the same as other donors and does not indicate future performance or success.</a:t>
            </a:r>
          </a:p>
          <a:p>
            <a:pPr algn="l">
              <a:lnSpc>
                <a:spcPct val="100000"/>
              </a:lnSpc>
              <a:spcBef>
                <a:spcPts val="0"/>
              </a:spcBef>
            </a:pPr>
            <a:br>
              <a:rPr lang="en-US" sz="1400" dirty="0">
                <a:latin typeface="+mn-lt"/>
              </a:rPr>
            </a:br>
            <a:endParaRPr lang="en-US" sz="1400" dirty="0">
              <a:latin typeface="+mn-lt"/>
            </a:endParaRPr>
          </a:p>
          <a:p>
            <a:pPr algn="l"/>
            <a:endParaRPr lang="en-US" sz="1400" dirty="0">
              <a:latin typeface="+mn-lt"/>
              <a:cs typeface="Arial"/>
            </a:endParaRPr>
          </a:p>
        </p:txBody>
      </p:sp>
      <p:sp>
        <p:nvSpPr>
          <p:cNvPr id="2" name="Title 1">
            <a:extLst>
              <a:ext uri="{FF2B5EF4-FFF2-40B4-BE49-F238E27FC236}">
                <a16:creationId xmlns:a16="http://schemas.microsoft.com/office/drawing/2014/main" id="{1DD85A44-D4DD-45D1-A28B-3FC119281BDF}"/>
              </a:ext>
            </a:extLst>
          </p:cNvPr>
          <p:cNvSpPr>
            <a:spLocks noGrp="1"/>
          </p:cNvSpPr>
          <p:nvPr>
            <p:ph type="title"/>
          </p:nvPr>
        </p:nvSpPr>
        <p:spPr/>
        <p:txBody>
          <a:bodyPr/>
          <a:lstStyle/>
          <a:p>
            <a:r>
              <a:rPr lang="en-US"/>
              <a:t>Disclosure/Disclaimer</a:t>
            </a:r>
            <a:endParaRPr lang="en-GB"/>
          </a:p>
        </p:txBody>
      </p:sp>
      <p:sp>
        <p:nvSpPr>
          <p:cNvPr id="3" name="Date Placeholder 2">
            <a:extLst>
              <a:ext uri="{FF2B5EF4-FFF2-40B4-BE49-F238E27FC236}">
                <a16:creationId xmlns:a16="http://schemas.microsoft.com/office/drawing/2014/main" id="{E8811E1C-B0AC-767E-8B39-F867A53D947C}"/>
              </a:ext>
            </a:extLst>
          </p:cNvPr>
          <p:cNvSpPr>
            <a:spLocks noGrp="1"/>
          </p:cNvSpPr>
          <p:nvPr>
            <p:ph type="dt" sz="half" idx="2"/>
          </p:nvPr>
        </p:nvSpPr>
        <p:spPr/>
        <p:txBody>
          <a:body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92782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28D699C-ACD1-F15B-16C1-E3D7DD2D5346}"/>
              </a:ext>
            </a:extLst>
          </p:cNvPr>
          <p:cNvSpPr/>
          <p:nvPr/>
        </p:nvSpPr>
        <p:spPr>
          <a:xfrm>
            <a:off x="2840981" y="0"/>
            <a:ext cx="935101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EEF571-CAC8-ABFE-3CF9-1A9F43319713}"/>
              </a:ext>
            </a:extLst>
          </p:cNvPr>
          <p:cNvSpPr>
            <a:spLocks noGrp="1"/>
          </p:cNvSpPr>
          <p:nvPr>
            <p:ph type="title"/>
          </p:nvPr>
        </p:nvSpPr>
        <p:spPr/>
        <p:txBody>
          <a:bodyPr/>
          <a:lstStyle/>
          <a:p>
            <a:r>
              <a:rPr lang="en-US"/>
              <a:t>Agenda</a:t>
            </a:r>
          </a:p>
        </p:txBody>
      </p:sp>
      <p:grpSp>
        <p:nvGrpSpPr>
          <p:cNvPr id="39" name="Group 38">
            <a:extLst>
              <a:ext uri="{FF2B5EF4-FFF2-40B4-BE49-F238E27FC236}">
                <a16:creationId xmlns:a16="http://schemas.microsoft.com/office/drawing/2014/main" id="{0AD1C152-E39F-1752-53A1-04FB888EE87B}"/>
              </a:ext>
            </a:extLst>
          </p:cNvPr>
          <p:cNvGrpSpPr/>
          <p:nvPr/>
        </p:nvGrpSpPr>
        <p:grpSpPr>
          <a:xfrm>
            <a:off x="0" y="1720221"/>
            <a:ext cx="11214506" cy="565468"/>
            <a:chOff x="0" y="1720221"/>
            <a:chExt cx="11214506" cy="565468"/>
          </a:xfrm>
        </p:grpSpPr>
        <p:cxnSp>
          <p:nvCxnSpPr>
            <p:cNvPr id="24" name="Straight Connector 23">
              <a:extLst>
                <a:ext uri="{FF2B5EF4-FFF2-40B4-BE49-F238E27FC236}">
                  <a16:creationId xmlns:a16="http://schemas.microsoft.com/office/drawing/2014/main" id="{8FA7AD0B-478D-A470-D10E-BDCB50EF740F}"/>
                </a:ext>
              </a:extLst>
            </p:cNvPr>
            <p:cNvCxnSpPr>
              <a:cxnSpLocks/>
            </p:cNvCxnSpPr>
            <p:nvPr/>
          </p:nvCxnSpPr>
          <p:spPr>
            <a:xfrm flipV="1">
              <a:off x="0" y="1997483"/>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67BE8DF6-DC54-D125-9AB9-628A13AF5320}"/>
                </a:ext>
              </a:extLst>
            </p:cNvPr>
            <p:cNvSpPr/>
            <p:nvPr/>
          </p:nvSpPr>
          <p:spPr>
            <a:xfrm>
              <a:off x="2011832" y="1726889"/>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FA06FB3-F9B6-D353-5CD6-A3D2D58E052E}"/>
                </a:ext>
              </a:extLst>
            </p:cNvPr>
            <p:cNvSpPr txBox="1"/>
            <p:nvPr/>
          </p:nvSpPr>
          <p:spPr>
            <a:xfrm>
              <a:off x="2060092" y="1821623"/>
              <a:ext cx="732629" cy="369332"/>
            </a:xfrm>
            <a:prstGeom prst="rect">
              <a:avLst/>
            </a:prstGeom>
            <a:noFill/>
          </p:spPr>
          <p:txBody>
            <a:bodyPr wrap="square">
              <a:noAutofit/>
            </a:bodyPr>
            <a:lstStyle/>
            <a:p>
              <a:r>
                <a:rPr lang="en-US" altLang="en-US" b="1">
                  <a:solidFill>
                    <a:schemeClr val="bg1"/>
                  </a:solidFill>
                </a:rPr>
                <a:t>01</a:t>
              </a:r>
              <a:endParaRPr lang="en-US" b="1">
                <a:solidFill>
                  <a:schemeClr val="bg1"/>
                </a:solidFill>
              </a:endParaRPr>
            </a:p>
          </p:txBody>
        </p:sp>
        <p:sp>
          <p:nvSpPr>
            <p:cNvPr id="8" name="TextBox 7">
              <a:extLst>
                <a:ext uri="{FF2B5EF4-FFF2-40B4-BE49-F238E27FC236}">
                  <a16:creationId xmlns:a16="http://schemas.microsoft.com/office/drawing/2014/main" id="{9B33650D-8B89-EEF1-84C1-5398F23213F1}"/>
                </a:ext>
              </a:extLst>
            </p:cNvPr>
            <p:cNvSpPr txBox="1"/>
            <p:nvPr/>
          </p:nvSpPr>
          <p:spPr>
            <a:xfrm>
              <a:off x="3123560" y="1720221"/>
              <a:ext cx="8090946" cy="456535"/>
            </a:xfrm>
            <a:prstGeom prst="rect">
              <a:avLst/>
            </a:prstGeom>
            <a:noFill/>
          </p:spPr>
          <p:txBody>
            <a:bodyPr wrap="square" rtlCol="0">
              <a:spAutoFit/>
            </a:bodyPr>
            <a:lstStyle/>
            <a:p>
              <a:pPr>
                <a:lnSpc>
                  <a:spcPct val="150000"/>
                </a:lnSpc>
              </a:pPr>
              <a:r>
                <a:rPr lang="en-US" sz="1800" b="0"/>
                <a:t>What is a qualified charitable distribution (QCD)?</a:t>
              </a:r>
            </a:p>
          </p:txBody>
        </p:sp>
      </p:grpSp>
      <p:grpSp>
        <p:nvGrpSpPr>
          <p:cNvPr id="40" name="Group 39">
            <a:extLst>
              <a:ext uri="{FF2B5EF4-FFF2-40B4-BE49-F238E27FC236}">
                <a16:creationId xmlns:a16="http://schemas.microsoft.com/office/drawing/2014/main" id="{836CED84-9A10-65A7-3253-EB1B9D3F9ABC}"/>
              </a:ext>
            </a:extLst>
          </p:cNvPr>
          <p:cNvGrpSpPr/>
          <p:nvPr/>
        </p:nvGrpSpPr>
        <p:grpSpPr>
          <a:xfrm>
            <a:off x="0" y="2418210"/>
            <a:ext cx="8736569" cy="575330"/>
            <a:chOff x="0" y="2420423"/>
            <a:chExt cx="8736569" cy="575330"/>
          </a:xfrm>
        </p:grpSpPr>
        <p:cxnSp>
          <p:nvCxnSpPr>
            <p:cNvPr id="28" name="Straight Connector 27">
              <a:extLst>
                <a:ext uri="{FF2B5EF4-FFF2-40B4-BE49-F238E27FC236}">
                  <a16:creationId xmlns:a16="http://schemas.microsoft.com/office/drawing/2014/main" id="{1B2DA328-2684-3E3C-9A17-81551B7E4653}"/>
                </a:ext>
              </a:extLst>
            </p:cNvPr>
            <p:cNvCxnSpPr>
              <a:cxnSpLocks/>
            </p:cNvCxnSpPr>
            <p:nvPr/>
          </p:nvCxnSpPr>
          <p:spPr>
            <a:xfrm flipV="1">
              <a:off x="0" y="2707547"/>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9C752815-C602-5686-92F0-708A25968EC8}"/>
                </a:ext>
              </a:extLst>
            </p:cNvPr>
            <p:cNvSpPr/>
            <p:nvPr/>
          </p:nvSpPr>
          <p:spPr>
            <a:xfrm>
              <a:off x="2011832" y="2436953"/>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6286E6A-80F8-8E92-0E56-503460CFD8F8}"/>
                </a:ext>
              </a:extLst>
            </p:cNvPr>
            <p:cNvSpPr txBox="1"/>
            <p:nvPr/>
          </p:nvSpPr>
          <p:spPr>
            <a:xfrm>
              <a:off x="2060092" y="2531687"/>
              <a:ext cx="917450" cy="369332"/>
            </a:xfrm>
            <a:prstGeom prst="rect">
              <a:avLst/>
            </a:prstGeom>
            <a:noFill/>
          </p:spPr>
          <p:txBody>
            <a:bodyPr wrap="square">
              <a:noAutofit/>
            </a:bodyPr>
            <a:lstStyle/>
            <a:p>
              <a:r>
                <a:rPr lang="en-US" altLang="en-US" b="1">
                  <a:solidFill>
                    <a:schemeClr val="bg1"/>
                  </a:solidFill>
                </a:rPr>
                <a:t>02</a:t>
              </a:r>
              <a:endParaRPr lang="en-US" b="1">
                <a:solidFill>
                  <a:schemeClr val="bg1"/>
                </a:solidFill>
              </a:endParaRPr>
            </a:p>
          </p:txBody>
        </p:sp>
        <p:sp>
          <p:nvSpPr>
            <p:cNvPr id="9" name="TextBox 8">
              <a:extLst>
                <a:ext uri="{FF2B5EF4-FFF2-40B4-BE49-F238E27FC236}">
                  <a16:creationId xmlns:a16="http://schemas.microsoft.com/office/drawing/2014/main" id="{B1CCBAEC-6228-9111-6144-A4800D562841}"/>
                </a:ext>
              </a:extLst>
            </p:cNvPr>
            <p:cNvSpPr txBox="1"/>
            <p:nvPr/>
          </p:nvSpPr>
          <p:spPr>
            <a:xfrm>
              <a:off x="3123560" y="2420423"/>
              <a:ext cx="5613009" cy="456535"/>
            </a:xfrm>
            <a:prstGeom prst="rect">
              <a:avLst/>
            </a:prstGeom>
            <a:noFill/>
          </p:spPr>
          <p:txBody>
            <a:bodyPr wrap="square" rtlCol="0">
              <a:spAutoFit/>
            </a:bodyPr>
            <a:lstStyle/>
            <a:p>
              <a:pPr>
                <a:lnSpc>
                  <a:spcPct val="150000"/>
                </a:lnSpc>
              </a:pPr>
              <a:r>
                <a:rPr lang="en-US" sz="1800" b="0"/>
                <a:t>Potential tax advantages of QCDs</a:t>
              </a:r>
              <a:endParaRPr lang="en-US" sz="1800" b="0">
                <a:cs typeface="Arial"/>
              </a:endParaRPr>
            </a:p>
          </p:txBody>
        </p:sp>
      </p:grpSp>
      <p:grpSp>
        <p:nvGrpSpPr>
          <p:cNvPr id="41" name="Group 40">
            <a:extLst>
              <a:ext uri="{FF2B5EF4-FFF2-40B4-BE49-F238E27FC236}">
                <a16:creationId xmlns:a16="http://schemas.microsoft.com/office/drawing/2014/main" id="{D8CB0E11-3CE4-2CB8-2DF6-D474ABEF86F3}"/>
              </a:ext>
            </a:extLst>
          </p:cNvPr>
          <p:cNvGrpSpPr/>
          <p:nvPr/>
        </p:nvGrpSpPr>
        <p:grpSpPr>
          <a:xfrm>
            <a:off x="0" y="3140191"/>
            <a:ext cx="9219559" cy="561200"/>
            <a:chOff x="0" y="3135090"/>
            <a:chExt cx="9219559" cy="561200"/>
          </a:xfrm>
        </p:grpSpPr>
        <p:cxnSp>
          <p:nvCxnSpPr>
            <p:cNvPr id="30" name="Straight Connector 29">
              <a:extLst>
                <a:ext uri="{FF2B5EF4-FFF2-40B4-BE49-F238E27FC236}">
                  <a16:creationId xmlns:a16="http://schemas.microsoft.com/office/drawing/2014/main" id="{FBDEC19F-4DA7-EFF6-2C24-F8A4187060C2}"/>
                </a:ext>
              </a:extLst>
            </p:cNvPr>
            <p:cNvCxnSpPr>
              <a:cxnSpLocks/>
            </p:cNvCxnSpPr>
            <p:nvPr/>
          </p:nvCxnSpPr>
          <p:spPr>
            <a:xfrm flipV="1">
              <a:off x="0" y="3408084"/>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795A4929-7579-4424-B7B2-9A6D2703EEEF}"/>
                </a:ext>
              </a:extLst>
            </p:cNvPr>
            <p:cNvSpPr/>
            <p:nvPr/>
          </p:nvSpPr>
          <p:spPr>
            <a:xfrm>
              <a:off x="2011832" y="3137490"/>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DA8162B-FCC3-AD4B-5512-7326532D955F}"/>
                </a:ext>
              </a:extLst>
            </p:cNvPr>
            <p:cNvSpPr txBox="1"/>
            <p:nvPr/>
          </p:nvSpPr>
          <p:spPr>
            <a:xfrm>
              <a:off x="2060092" y="3232224"/>
              <a:ext cx="980419" cy="369332"/>
            </a:xfrm>
            <a:prstGeom prst="rect">
              <a:avLst/>
            </a:prstGeom>
            <a:noFill/>
          </p:spPr>
          <p:txBody>
            <a:bodyPr wrap="square">
              <a:noAutofit/>
            </a:bodyPr>
            <a:lstStyle/>
            <a:p>
              <a:r>
                <a:rPr lang="en-US" altLang="en-US" b="1">
                  <a:solidFill>
                    <a:schemeClr val="bg1"/>
                  </a:solidFill>
                </a:rPr>
                <a:t>03</a:t>
              </a:r>
              <a:endParaRPr lang="en-US" b="1">
                <a:solidFill>
                  <a:schemeClr val="bg1"/>
                </a:solidFill>
              </a:endParaRPr>
            </a:p>
          </p:txBody>
        </p:sp>
        <p:sp>
          <p:nvSpPr>
            <p:cNvPr id="10" name="TextBox 9">
              <a:extLst>
                <a:ext uri="{FF2B5EF4-FFF2-40B4-BE49-F238E27FC236}">
                  <a16:creationId xmlns:a16="http://schemas.microsoft.com/office/drawing/2014/main" id="{493A6CDD-4FCB-A119-C643-83A41E8CC8F8}"/>
                </a:ext>
              </a:extLst>
            </p:cNvPr>
            <p:cNvSpPr txBox="1"/>
            <p:nvPr/>
          </p:nvSpPr>
          <p:spPr>
            <a:xfrm>
              <a:off x="3123560" y="3135090"/>
              <a:ext cx="6095999" cy="456535"/>
            </a:xfrm>
            <a:prstGeom prst="rect">
              <a:avLst/>
            </a:prstGeom>
            <a:noFill/>
          </p:spPr>
          <p:txBody>
            <a:bodyPr wrap="square" rtlCol="0">
              <a:spAutoFit/>
            </a:bodyPr>
            <a:lstStyle/>
            <a:p>
              <a:pPr>
                <a:lnSpc>
                  <a:spcPct val="150000"/>
                </a:lnSpc>
              </a:pPr>
              <a:r>
                <a:rPr lang="en-US" sz="1800" b="0"/>
                <a:t>How to make gifts of QCDs</a:t>
              </a:r>
              <a:endParaRPr lang="en-US" sz="1800" b="0">
                <a:cs typeface="Arial"/>
              </a:endParaRPr>
            </a:p>
          </p:txBody>
        </p:sp>
      </p:grpSp>
      <p:sp>
        <p:nvSpPr>
          <p:cNvPr id="4" name="Date Placeholder 3">
            <a:extLst>
              <a:ext uri="{FF2B5EF4-FFF2-40B4-BE49-F238E27FC236}">
                <a16:creationId xmlns:a16="http://schemas.microsoft.com/office/drawing/2014/main" id="{F48ADD73-659B-CA3A-ECAA-DBD5B79E288C}"/>
              </a:ext>
            </a:extLst>
          </p:cNvPr>
          <p:cNvSpPr>
            <a:spLocks noGrp="1"/>
          </p:cNvSpPr>
          <p:nvPr>
            <p:ph type="dt" sz="half" idx="2"/>
          </p:nvPr>
        </p:nvSpPr>
        <p:spPr/>
        <p:txBody>
          <a:bodyPr/>
          <a:lstStyle/>
          <a:p>
            <a:r>
              <a:rPr lang="en-US" dirty="0"/>
              <a:t>© 2025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37962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90A75-8DB5-4BFE-8D57-2795F8FF3F94}"/>
              </a:ext>
            </a:extLst>
          </p:cNvPr>
          <p:cNvSpPr>
            <a:spLocks noGrp="1"/>
          </p:cNvSpPr>
          <p:nvPr>
            <p:ph type="title"/>
          </p:nvPr>
        </p:nvSpPr>
        <p:spPr/>
        <p:txBody>
          <a:bodyPr/>
          <a:lstStyle/>
          <a:p>
            <a:r>
              <a:rPr lang="en-US"/>
              <a:t>What is a </a:t>
            </a:r>
            <a:br>
              <a:rPr lang="en-US"/>
            </a:br>
            <a:r>
              <a:rPr lang="en-US"/>
              <a:t>Qualified Charitable Distribution (QCD) </a:t>
            </a:r>
          </a:p>
        </p:txBody>
      </p:sp>
      <p:sp>
        <p:nvSpPr>
          <p:cNvPr id="7" name="Text Placeholder 6">
            <a:extLst>
              <a:ext uri="{FF2B5EF4-FFF2-40B4-BE49-F238E27FC236}">
                <a16:creationId xmlns:a16="http://schemas.microsoft.com/office/drawing/2014/main" id="{2A42046F-0D7D-0832-7260-C0E4F67A6949}"/>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95930F07-99B3-CF3C-780E-5D8360FA7068}"/>
              </a:ext>
            </a:extLst>
          </p:cNvPr>
          <p:cNvSpPr>
            <a:spLocks noGrp="1"/>
          </p:cNvSpPr>
          <p:nvPr>
            <p:ph type="dt" sz="half" idx="2"/>
          </p:nvPr>
        </p:nvSpPr>
        <p:spPr/>
        <p:txBody>
          <a:bodyPr/>
          <a:lstStyle/>
          <a:p>
            <a:r>
              <a:rPr lang="en-US" dirty="0"/>
              <a:t>© 2025 Thrivent Charitable Impact &amp; Investing® | All rights reserved. Do not distribute without authorization.</a:t>
            </a:r>
            <a:endParaRPr lang="en-GB" dirty="0"/>
          </a:p>
        </p:txBody>
      </p:sp>
      <p:pic>
        <p:nvPicPr>
          <p:cNvPr id="3" name="Picture 2" descr="Icon&#10;&#10;Description automatically generated">
            <a:extLst>
              <a:ext uri="{FF2B5EF4-FFF2-40B4-BE49-F238E27FC236}">
                <a16:creationId xmlns:a16="http://schemas.microsoft.com/office/drawing/2014/main" id="{266BA7A5-8103-D173-3C89-C722C2644B67}"/>
              </a:ext>
            </a:extLst>
          </p:cNvPr>
          <p:cNvPicPr>
            <a:picLocks noChangeAspect="1"/>
          </p:cNvPicPr>
          <p:nvPr/>
        </p:nvPicPr>
        <p:blipFill>
          <a:blip r:embed="rId3"/>
          <a:stretch>
            <a:fillRect/>
          </a:stretch>
        </p:blipFill>
        <p:spPr>
          <a:xfrm>
            <a:off x="6340477" y="1558494"/>
            <a:ext cx="6070059" cy="5562611"/>
          </a:xfrm>
          <a:prstGeom prst="rect">
            <a:avLst/>
          </a:prstGeom>
        </p:spPr>
      </p:pic>
    </p:spTree>
    <p:extLst>
      <p:ext uri="{BB962C8B-B14F-4D97-AF65-F5344CB8AC3E}">
        <p14:creationId xmlns:p14="http://schemas.microsoft.com/office/powerpoint/2010/main" val="822035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571AB41-7E61-4E07-5305-3C31A0753B13}"/>
              </a:ext>
            </a:extLst>
          </p:cNvPr>
          <p:cNvSpPr/>
          <p:nvPr/>
        </p:nvSpPr>
        <p:spPr>
          <a:xfrm>
            <a:off x="510360" y="1175059"/>
            <a:ext cx="5585640" cy="216089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925092-DC8E-6C28-2D23-8A9A5E492C15}"/>
              </a:ext>
            </a:extLst>
          </p:cNvPr>
          <p:cNvSpPr>
            <a:spLocks noGrp="1"/>
          </p:cNvSpPr>
          <p:nvPr>
            <p:ph type="title"/>
          </p:nvPr>
        </p:nvSpPr>
        <p:spPr>
          <a:xfrm>
            <a:off x="510362" y="418290"/>
            <a:ext cx="5327729" cy="760099"/>
          </a:xfrm>
        </p:spPr>
        <p:txBody>
          <a:bodyPr>
            <a:normAutofit/>
          </a:bodyPr>
          <a:lstStyle/>
          <a:p>
            <a:r>
              <a:rPr lang="en-US" dirty="0"/>
              <a:t>What is a QCD?</a:t>
            </a:r>
          </a:p>
        </p:txBody>
      </p:sp>
      <p:sp>
        <p:nvSpPr>
          <p:cNvPr id="3" name="Date Placeholder 2">
            <a:extLst>
              <a:ext uri="{FF2B5EF4-FFF2-40B4-BE49-F238E27FC236}">
                <a16:creationId xmlns:a16="http://schemas.microsoft.com/office/drawing/2014/main" id="{5EB2BE7A-55FA-228F-094E-2A311E907814}"/>
              </a:ext>
            </a:extLst>
          </p:cNvPr>
          <p:cNvSpPr>
            <a:spLocks noGrp="1"/>
          </p:cNvSpPr>
          <p:nvPr>
            <p:ph type="dt" sz="half" idx="10"/>
          </p:nvPr>
        </p:nvSpPr>
        <p:spPr/>
        <p:txBody>
          <a:bodyPr/>
          <a:lstStyle/>
          <a:p>
            <a:r>
              <a:rPr lang="en-US" dirty="0"/>
              <a:t>© 2025 Thrivent Charitable Impact &amp; Investing® | All rights reserved. Do not distribute without authorization.</a:t>
            </a:r>
            <a:endParaRPr lang="en-GB" dirty="0"/>
          </a:p>
        </p:txBody>
      </p:sp>
      <p:sp>
        <p:nvSpPr>
          <p:cNvPr id="6" name="Text Placeholder 5">
            <a:extLst>
              <a:ext uri="{FF2B5EF4-FFF2-40B4-BE49-F238E27FC236}">
                <a16:creationId xmlns:a16="http://schemas.microsoft.com/office/drawing/2014/main" id="{7CA69688-1E6D-47E5-6764-A1A39896E470}"/>
              </a:ext>
            </a:extLst>
          </p:cNvPr>
          <p:cNvSpPr txBox="1">
            <a:spLocks/>
          </p:cNvSpPr>
          <p:nvPr/>
        </p:nvSpPr>
        <p:spPr>
          <a:xfrm>
            <a:off x="826237" y="3735773"/>
            <a:ext cx="4726423" cy="2518120"/>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marL="285750" indent="-285750">
              <a:spcAft>
                <a:spcPts val="600"/>
              </a:spcAft>
              <a:buFont typeface="Arial" panose="020B0604020202020204" pitchFamily="34" charset="0"/>
              <a:buChar char="•"/>
            </a:pPr>
            <a:r>
              <a:rPr lang="en-US" sz="1800" b="0" dirty="0"/>
              <a:t>Distribution goes directly to charity </a:t>
            </a:r>
          </a:p>
          <a:p>
            <a:pPr marL="285750" indent="-285750">
              <a:spcAft>
                <a:spcPts val="600"/>
              </a:spcAft>
              <a:buFont typeface="Arial" panose="020B0604020202020204" pitchFamily="34" charset="0"/>
              <a:buChar char="•"/>
            </a:pPr>
            <a:r>
              <a:rPr lang="en-US" sz="1800" b="0" dirty="0"/>
              <a:t>Give up to $108,000 per/year, indexed to inflation going forward</a:t>
            </a:r>
          </a:p>
          <a:p>
            <a:pPr marL="285750" indent="-285750">
              <a:spcAft>
                <a:spcPts val="600"/>
              </a:spcAft>
              <a:buFont typeface="Arial" panose="020B0604020202020204" pitchFamily="34" charset="0"/>
              <a:buChar char="•"/>
            </a:pPr>
            <a:r>
              <a:rPr lang="en-US" sz="1800" b="0" spc="30" dirty="0"/>
              <a:t>SECURE 2.0 allows for one-time election to gift $54,000, in 2025, indexed to inflation going forward, to Gift Annuity or Charitable Remainder Trust</a:t>
            </a:r>
          </a:p>
          <a:p>
            <a:pPr marL="285750" indent="-285750">
              <a:spcAft>
                <a:spcPts val="600"/>
              </a:spcAft>
              <a:buFont typeface="Arial" panose="020B0604020202020204" pitchFamily="34" charset="0"/>
              <a:buChar char="•"/>
            </a:pPr>
            <a:r>
              <a:rPr lang="en-US" sz="1800" b="0" dirty="0"/>
              <a:t>May avoid taxes on IRA distributions</a:t>
            </a:r>
            <a:endParaRPr lang="en-GB" sz="1800" b="0" dirty="0"/>
          </a:p>
        </p:txBody>
      </p:sp>
      <p:sp>
        <p:nvSpPr>
          <p:cNvPr id="20" name="Title 2">
            <a:extLst>
              <a:ext uri="{FF2B5EF4-FFF2-40B4-BE49-F238E27FC236}">
                <a16:creationId xmlns:a16="http://schemas.microsoft.com/office/drawing/2014/main" id="{AE1F4BBD-59F0-504E-0F94-E8170DF4EAE3}"/>
              </a:ext>
            </a:extLst>
          </p:cNvPr>
          <p:cNvSpPr txBox="1">
            <a:spLocks/>
          </p:cNvSpPr>
          <p:nvPr/>
        </p:nvSpPr>
        <p:spPr>
          <a:xfrm>
            <a:off x="953680" y="1471985"/>
            <a:ext cx="3883363" cy="1633912"/>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nSpc>
                <a:spcPct val="100000"/>
              </a:lnSpc>
            </a:pPr>
            <a:r>
              <a:rPr lang="en-US" sz="2400" dirty="0">
                <a:latin typeface="+mn-lt"/>
              </a:rPr>
              <a:t>Use a Qualified Charitable Distribution (QCD) to make a minimum distribution from your IRA.</a:t>
            </a:r>
          </a:p>
        </p:txBody>
      </p:sp>
      <p:cxnSp>
        <p:nvCxnSpPr>
          <p:cNvPr id="21" name="Straight Connector 20">
            <a:extLst>
              <a:ext uri="{FF2B5EF4-FFF2-40B4-BE49-F238E27FC236}">
                <a16:creationId xmlns:a16="http://schemas.microsoft.com/office/drawing/2014/main" id="{A6F5CD72-EC0C-1BE7-61CD-1E6502239A12}"/>
              </a:ext>
            </a:extLst>
          </p:cNvPr>
          <p:cNvCxnSpPr>
            <a:cxnSpLocks/>
          </p:cNvCxnSpPr>
          <p:nvPr/>
        </p:nvCxnSpPr>
        <p:spPr>
          <a:xfrm flipH="1">
            <a:off x="-20116" y="3335951"/>
            <a:ext cx="6217920" cy="0"/>
          </a:xfrm>
          <a:prstGeom prst="line">
            <a:avLst/>
          </a:prstGeom>
        </p:spPr>
        <p:style>
          <a:lnRef idx="1">
            <a:schemeClr val="accent1"/>
          </a:lnRef>
          <a:fillRef idx="0">
            <a:schemeClr val="accent1"/>
          </a:fillRef>
          <a:effectRef idx="0">
            <a:schemeClr val="accent1"/>
          </a:effectRef>
          <a:fontRef idx="minor">
            <a:schemeClr val="tx1"/>
          </a:fontRef>
        </p:style>
      </p:cxnSp>
      <p:pic>
        <p:nvPicPr>
          <p:cNvPr id="25" name="Picture 24" descr="A person talking to a person&#10;&#10;Description automatically generated with low confidence">
            <a:extLst>
              <a:ext uri="{FF2B5EF4-FFF2-40B4-BE49-F238E27FC236}">
                <a16:creationId xmlns:a16="http://schemas.microsoft.com/office/drawing/2014/main" id="{52E712F6-6AF1-5CF3-7C04-9112D5A3E9F6}"/>
              </a:ext>
            </a:extLst>
          </p:cNvPr>
          <p:cNvPicPr>
            <a:picLocks noChangeAspect="1"/>
          </p:cNvPicPr>
          <p:nvPr/>
        </p:nvPicPr>
        <p:blipFill rotWithShape="1">
          <a:blip r:embed="rId3"/>
          <a:srcRect l="26802" r="13938"/>
          <a:stretch/>
        </p:blipFill>
        <p:spPr>
          <a:xfrm>
            <a:off x="6096000" y="0"/>
            <a:ext cx="6096000" cy="6858000"/>
          </a:xfrm>
          <a:prstGeom prst="rect">
            <a:avLst/>
          </a:prstGeom>
        </p:spPr>
      </p:pic>
    </p:spTree>
    <p:extLst>
      <p:ext uri="{BB962C8B-B14F-4D97-AF65-F5344CB8AC3E}">
        <p14:creationId xmlns:p14="http://schemas.microsoft.com/office/powerpoint/2010/main" val="3409991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90A75-8DB5-4BFE-8D57-2795F8FF3F94}"/>
              </a:ext>
            </a:extLst>
          </p:cNvPr>
          <p:cNvSpPr>
            <a:spLocks noGrp="1"/>
          </p:cNvSpPr>
          <p:nvPr>
            <p:ph type="title"/>
          </p:nvPr>
        </p:nvSpPr>
        <p:spPr/>
        <p:txBody>
          <a:bodyPr/>
          <a:lstStyle/>
          <a:p>
            <a:r>
              <a:rPr lang="en-US"/>
              <a:t>Potential Tax Advantages of QCDs </a:t>
            </a:r>
          </a:p>
        </p:txBody>
      </p:sp>
      <p:sp>
        <p:nvSpPr>
          <p:cNvPr id="9" name="Text Placeholder 8">
            <a:extLst>
              <a:ext uri="{FF2B5EF4-FFF2-40B4-BE49-F238E27FC236}">
                <a16:creationId xmlns:a16="http://schemas.microsoft.com/office/drawing/2014/main" id="{6D91DAEC-E777-8219-F7CA-801A23547FB0}"/>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BFBC8130-FB7E-8EC1-AFB8-C6CE461494E9}"/>
              </a:ext>
            </a:extLst>
          </p:cNvPr>
          <p:cNvSpPr>
            <a:spLocks noGrp="1"/>
          </p:cNvSpPr>
          <p:nvPr>
            <p:ph type="dt" sz="half" idx="2"/>
          </p:nvPr>
        </p:nvSpPr>
        <p:spPr/>
        <p:txBody>
          <a:bodyPr/>
          <a:lstStyle/>
          <a:p>
            <a:r>
              <a:rPr lang="en-US" dirty="0"/>
              <a:t>© 2025 Thrivent Charitable Impact &amp; Investing® | All rights reserved. Do not distribute without authorization.</a:t>
            </a:r>
            <a:endParaRPr lang="en-GB" dirty="0"/>
          </a:p>
        </p:txBody>
      </p:sp>
      <p:pic>
        <p:nvPicPr>
          <p:cNvPr id="5" name="Picture 4" descr="Icon&#10;&#10;Description automatically generated">
            <a:extLst>
              <a:ext uri="{FF2B5EF4-FFF2-40B4-BE49-F238E27FC236}">
                <a16:creationId xmlns:a16="http://schemas.microsoft.com/office/drawing/2014/main" id="{127EEAA9-61DA-D399-3A60-3489A9DBEEC3}"/>
              </a:ext>
            </a:extLst>
          </p:cNvPr>
          <p:cNvPicPr>
            <a:picLocks noChangeAspect="1"/>
          </p:cNvPicPr>
          <p:nvPr/>
        </p:nvPicPr>
        <p:blipFill>
          <a:blip r:embed="rId2"/>
          <a:stretch>
            <a:fillRect/>
          </a:stretch>
        </p:blipFill>
        <p:spPr>
          <a:xfrm>
            <a:off x="7311520" y="0"/>
            <a:ext cx="5604596" cy="6858000"/>
          </a:xfrm>
          <a:prstGeom prst="rect">
            <a:avLst/>
          </a:prstGeom>
        </p:spPr>
      </p:pic>
    </p:spTree>
    <p:extLst>
      <p:ext uri="{BB962C8B-B14F-4D97-AF65-F5344CB8AC3E}">
        <p14:creationId xmlns:p14="http://schemas.microsoft.com/office/powerpoint/2010/main" val="1074449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262EF-AADB-222D-D04F-63B6165A0FEF}"/>
              </a:ext>
            </a:extLst>
          </p:cNvPr>
          <p:cNvSpPr>
            <a:spLocks noGrp="1"/>
          </p:cNvSpPr>
          <p:nvPr>
            <p:ph type="title"/>
          </p:nvPr>
        </p:nvSpPr>
        <p:spPr/>
        <p:txBody>
          <a:bodyPr/>
          <a:lstStyle/>
          <a:p>
            <a:r>
              <a:rPr lang="en-US" dirty="0"/>
              <a:t>Potential tax advantages of QCDs</a:t>
            </a:r>
          </a:p>
        </p:txBody>
      </p:sp>
      <p:sp>
        <p:nvSpPr>
          <p:cNvPr id="6" name="TextBox 5">
            <a:extLst>
              <a:ext uri="{FF2B5EF4-FFF2-40B4-BE49-F238E27FC236}">
                <a16:creationId xmlns:a16="http://schemas.microsoft.com/office/drawing/2014/main" id="{D877BDDE-6CDA-B303-B62B-F2387C483CBE}"/>
              </a:ext>
            </a:extLst>
          </p:cNvPr>
          <p:cNvSpPr txBox="1"/>
          <p:nvPr/>
        </p:nvSpPr>
        <p:spPr>
          <a:xfrm>
            <a:off x="1094886" y="2492535"/>
            <a:ext cx="2696918" cy="584775"/>
          </a:xfrm>
          <a:prstGeom prst="rect">
            <a:avLst/>
          </a:prstGeom>
          <a:noFill/>
        </p:spPr>
        <p:txBody>
          <a:bodyPr wrap="square" rtlCol="0">
            <a:spAutoFit/>
          </a:bodyPr>
          <a:lstStyle/>
          <a:p>
            <a:pPr algn="ctr"/>
            <a:r>
              <a:rPr lang="en-US" sz="3200" b="1" dirty="0">
                <a:solidFill>
                  <a:schemeClr val="accent2"/>
                </a:solidFill>
              </a:rPr>
              <a:t>Benefit</a:t>
            </a:r>
          </a:p>
        </p:txBody>
      </p:sp>
      <p:sp>
        <p:nvSpPr>
          <p:cNvPr id="3" name="Date Placeholder 2">
            <a:extLst>
              <a:ext uri="{FF2B5EF4-FFF2-40B4-BE49-F238E27FC236}">
                <a16:creationId xmlns:a16="http://schemas.microsoft.com/office/drawing/2014/main" id="{83AA522B-3CC2-C71D-78FF-098A47ED9F79}"/>
              </a:ext>
            </a:extLst>
          </p:cNvPr>
          <p:cNvSpPr>
            <a:spLocks noGrp="1"/>
          </p:cNvSpPr>
          <p:nvPr>
            <p:ph type="dt" sz="half" idx="2"/>
          </p:nvPr>
        </p:nvSpPr>
        <p:spPr/>
        <p:txBody>
          <a:bodyPr/>
          <a:lstStyle/>
          <a:p>
            <a:r>
              <a:rPr lang="en-US" dirty="0"/>
              <a:t>© 2025 Thrivent Charitable Impact &amp; Investing® | All rights reserved. Do not distribute without authorization.</a:t>
            </a:r>
            <a:endParaRPr lang="en-GB" dirty="0"/>
          </a:p>
        </p:txBody>
      </p:sp>
      <p:sp>
        <p:nvSpPr>
          <p:cNvPr id="10" name="TextBox 9">
            <a:extLst>
              <a:ext uri="{FF2B5EF4-FFF2-40B4-BE49-F238E27FC236}">
                <a16:creationId xmlns:a16="http://schemas.microsoft.com/office/drawing/2014/main" id="{0024B936-8826-F293-14F4-A90003E2F639}"/>
              </a:ext>
            </a:extLst>
          </p:cNvPr>
          <p:cNvSpPr txBox="1"/>
          <p:nvPr/>
        </p:nvSpPr>
        <p:spPr>
          <a:xfrm>
            <a:off x="1275659" y="3417711"/>
            <a:ext cx="2453376" cy="1506061"/>
          </a:xfrm>
          <a:prstGeom prst="rect">
            <a:avLst/>
          </a:prstGeom>
          <a:noFill/>
        </p:spPr>
        <p:txBody>
          <a:bodyPr wrap="square">
            <a:spAutoFit/>
          </a:bodyPr>
          <a:lstStyle/>
          <a:p>
            <a:pPr algn="ctr">
              <a:spcAft>
                <a:spcPts val="600"/>
              </a:spcAft>
            </a:pPr>
            <a:r>
              <a:rPr lang="en-US" b="0" dirty="0"/>
              <a:t>The amount directed to Thrivent Charitable is not included in your adjusted gross income (AGI).</a:t>
            </a:r>
          </a:p>
        </p:txBody>
      </p:sp>
      <p:sp>
        <p:nvSpPr>
          <p:cNvPr id="11" name="TextBox 10">
            <a:extLst>
              <a:ext uri="{FF2B5EF4-FFF2-40B4-BE49-F238E27FC236}">
                <a16:creationId xmlns:a16="http://schemas.microsoft.com/office/drawing/2014/main" id="{5B632478-1193-CCD9-2825-9997F9440F0D}"/>
              </a:ext>
            </a:extLst>
          </p:cNvPr>
          <p:cNvSpPr txBox="1"/>
          <p:nvPr/>
        </p:nvSpPr>
        <p:spPr>
          <a:xfrm>
            <a:off x="4804629" y="2492535"/>
            <a:ext cx="2696918" cy="584775"/>
          </a:xfrm>
          <a:prstGeom prst="rect">
            <a:avLst/>
          </a:prstGeom>
          <a:noFill/>
        </p:spPr>
        <p:txBody>
          <a:bodyPr wrap="square" rtlCol="0">
            <a:spAutoFit/>
          </a:bodyPr>
          <a:lstStyle/>
          <a:p>
            <a:pPr algn="ctr"/>
            <a:r>
              <a:rPr lang="en-US" sz="3200" b="1" dirty="0">
                <a:solidFill>
                  <a:schemeClr val="accent2"/>
                </a:solidFill>
              </a:rPr>
              <a:t>Benefit</a:t>
            </a:r>
          </a:p>
        </p:txBody>
      </p:sp>
      <p:sp>
        <p:nvSpPr>
          <p:cNvPr id="13" name="TextBox 12">
            <a:extLst>
              <a:ext uri="{FF2B5EF4-FFF2-40B4-BE49-F238E27FC236}">
                <a16:creationId xmlns:a16="http://schemas.microsoft.com/office/drawing/2014/main" id="{9C8DDD07-073C-C2CE-C148-DA90B3F161DA}"/>
              </a:ext>
            </a:extLst>
          </p:cNvPr>
          <p:cNvSpPr txBox="1"/>
          <p:nvPr/>
        </p:nvSpPr>
        <p:spPr>
          <a:xfrm>
            <a:off x="4708203" y="3417711"/>
            <a:ext cx="2889769" cy="1477328"/>
          </a:xfrm>
          <a:prstGeom prst="rect">
            <a:avLst/>
          </a:prstGeom>
          <a:noFill/>
        </p:spPr>
        <p:txBody>
          <a:bodyPr wrap="square">
            <a:spAutoFit/>
          </a:bodyPr>
          <a:lstStyle/>
          <a:p>
            <a:pPr marL="0" marR="0" algn="ctr">
              <a:spcBef>
                <a:spcPts val="0"/>
              </a:spcBef>
            </a:pPr>
            <a:r>
              <a:rPr lang="en-US" b="0" dirty="0"/>
              <a:t>Lowers AGI w</a:t>
            </a:r>
            <a:r>
              <a:rPr lang="en-US" dirty="0"/>
              <a:t>hich</a:t>
            </a:r>
            <a:br>
              <a:rPr lang="en-US" dirty="0"/>
            </a:br>
            <a:r>
              <a:rPr lang="en-US" dirty="0"/>
              <a:t>could reduce</a:t>
            </a:r>
          </a:p>
          <a:p>
            <a:pPr marL="285750" marR="0" indent="-285750" algn="ctr">
              <a:spcBef>
                <a:spcPts val="0"/>
              </a:spcBef>
              <a:buFont typeface="Arial" panose="020B0604020202020204" pitchFamily="34" charset="0"/>
              <a:buChar char="•"/>
            </a:pPr>
            <a:r>
              <a:rPr lang="en-US" b="0" dirty="0"/>
              <a:t>Medicare premiums</a:t>
            </a:r>
          </a:p>
          <a:p>
            <a:pPr marL="285750" marR="0" indent="-285750" algn="ctr">
              <a:spcBef>
                <a:spcPts val="0"/>
              </a:spcBef>
              <a:buFont typeface="Arial" panose="020B0604020202020204" pitchFamily="34" charset="0"/>
              <a:buChar char="•"/>
            </a:pPr>
            <a:r>
              <a:rPr lang="en-US" b="0" dirty="0"/>
              <a:t>Self-employment taxers</a:t>
            </a:r>
          </a:p>
          <a:p>
            <a:pPr marL="285750" marR="0" indent="-285750" algn="ctr">
              <a:spcBef>
                <a:spcPts val="0"/>
              </a:spcBef>
              <a:buFont typeface="Arial" panose="020B0604020202020204" pitchFamily="34" charset="0"/>
              <a:buChar char="•"/>
            </a:pPr>
            <a:r>
              <a:rPr lang="en-US" b="0" dirty="0"/>
              <a:t>Social Security taxes</a:t>
            </a:r>
            <a:endParaRPr lang="en-US" sz="1800" dirty="0">
              <a:effectLst/>
              <a:ea typeface="Calibri" panose="020F0502020204030204"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A3098329-4030-C15B-8914-28590058D14C}"/>
              </a:ext>
            </a:extLst>
          </p:cNvPr>
          <p:cNvSpPr txBox="1"/>
          <p:nvPr/>
        </p:nvSpPr>
        <p:spPr>
          <a:xfrm>
            <a:off x="8142292" y="2475383"/>
            <a:ext cx="2696918" cy="584775"/>
          </a:xfrm>
          <a:prstGeom prst="rect">
            <a:avLst/>
          </a:prstGeom>
          <a:noFill/>
        </p:spPr>
        <p:txBody>
          <a:bodyPr wrap="square" rtlCol="0">
            <a:spAutoFit/>
          </a:bodyPr>
          <a:lstStyle/>
          <a:p>
            <a:pPr algn="ctr"/>
            <a:r>
              <a:rPr lang="en-US" sz="3200" b="1" dirty="0">
                <a:solidFill>
                  <a:schemeClr val="accent2"/>
                </a:solidFill>
              </a:rPr>
              <a:t>Benefit</a:t>
            </a:r>
          </a:p>
        </p:txBody>
      </p:sp>
      <p:sp>
        <p:nvSpPr>
          <p:cNvPr id="19" name="TextBox 18">
            <a:extLst>
              <a:ext uri="{FF2B5EF4-FFF2-40B4-BE49-F238E27FC236}">
                <a16:creationId xmlns:a16="http://schemas.microsoft.com/office/drawing/2014/main" id="{CC767D7B-F89B-F536-1DCB-D1EEFA7F37F0}"/>
              </a:ext>
            </a:extLst>
          </p:cNvPr>
          <p:cNvSpPr txBox="1"/>
          <p:nvPr/>
        </p:nvSpPr>
        <p:spPr>
          <a:xfrm>
            <a:off x="8420588" y="3427507"/>
            <a:ext cx="2299878" cy="923330"/>
          </a:xfrm>
          <a:prstGeom prst="rect">
            <a:avLst/>
          </a:prstGeom>
          <a:noFill/>
        </p:spPr>
        <p:txBody>
          <a:bodyPr wrap="square">
            <a:spAutoFit/>
          </a:bodyPr>
          <a:lstStyle/>
          <a:p>
            <a:pPr algn="ctr">
              <a:spcAft>
                <a:spcPts val="600"/>
              </a:spcAft>
            </a:pPr>
            <a:r>
              <a:rPr lang="en-US" b="0" dirty="0"/>
              <a:t>No income tax due from you on the IRA distributions</a:t>
            </a:r>
          </a:p>
        </p:txBody>
      </p:sp>
      <p:cxnSp>
        <p:nvCxnSpPr>
          <p:cNvPr id="22" name="Straight Connector 21">
            <a:extLst>
              <a:ext uri="{FF2B5EF4-FFF2-40B4-BE49-F238E27FC236}">
                <a16:creationId xmlns:a16="http://schemas.microsoft.com/office/drawing/2014/main" id="{0792C7B9-662E-9AAB-22E3-505CB39C1BE0}"/>
              </a:ext>
            </a:extLst>
          </p:cNvPr>
          <p:cNvCxnSpPr>
            <a:cxnSpLocks/>
          </p:cNvCxnSpPr>
          <p:nvPr/>
        </p:nvCxnSpPr>
        <p:spPr>
          <a:xfrm>
            <a:off x="4243754" y="2199563"/>
            <a:ext cx="0" cy="322384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A014518-F868-95D6-0338-BC253F6E03DF}"/>
              </a:ext>
            </a:extLst>
          </p:cNvPr>
          <p:cNvCxnSpPr>
            <a:cxnSpLocks/>
          </p:cNvCxnSpPr>
          <p:nvPr/>
        </p:nvCxnSpPr>
        <p:spPr>
          <a:xfrm>
            <a:off x="8113599" y="2199563"/>
            <a:ext cx="0" cy="322384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6070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90A75-8DB5-4BFE-8D57-2795F8FF3F94}"/>
              </a:ext>
            </a:extLst>
          </p:cNvPr>
          <p:cNvSpPr>
            <a:spLocks noGrp="1"/>
          </p:cNvSpPr>
          <p:nvPr>
            <p:ph type="title"/>
          </p:nvPr>
        </p:nvSpPr>
        <p:spPr/>
        <p:txBody>
          <a:bodyPr/>
          <a:lstStyle/>
          <a:p>
            <a:r>
              <a:rPr lang="en-US"/>
              <a:t>How to Make a Gift </a:t>
            </a:r>
            <a:br>
              <a:rPr lang="en-US"/>
            </a:br>
            <a:r>
              <a:rPr lang="en-US"/>
              <a:t>of QCDs </a:t>
            </a:r>
          </a:p>
        </p:txBody>
      </p:sp>
      <p:sp>
        <p:nvSpPr>
          <p:cNvPr id="9" name="Text Placeholder 8">
            <a:extLst>
              <a:ext uri="{FF2B5EF4-FFF2-40B4-BE49-F238E27FC236}">
                <a16:creationId xmlns:a16="http://schemas.microsoft.com/office/drawing/2014/main" id="{BE745475-14E4-A481-16CE-F1D22F0B4AAE}"/>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422F9721-20D6-5CCF-5047-AF52BBA03978}"/>
              </a:ext>
            </a:extLst>
          </p:cNvPr>
          <p:cNvSpPr>
            <a:spLocks noGrp="1"/>
          </p:cNvSpPr>
          <p:nvPr>
            <p:ph type="dt" sz="half" idx="2"/>
          </p:nvPr>
        </p:nvSpPr>
        <p:spPr/>
        <p:txBody>
          <a:bodyPr/>
          <a:lstStyle/>
          <a:p>
            <a:r>
              <a:rPr lang="en-US" dirty="0"/>
              <a:t>© 2025 Thrivent Charitable Impact &amp; Investing® | All rights reserved. Do not distribute without authorization.</a:t>
            </a:r>
            <a:endParaRPr lang="en-GB" dirty="0"/>
          </a:p>
        </p:txBody>
      </p:sp>
      <p:pic>
        <p:nvPicPr>
          <p:cNvPr id="5" name="Picture 4" descr="Logo, icon&#10;&#10;Description automatically generated">
            <a:extLst>
              <a:ext uri="{FF2B5EF4-FFF2-40B4-BE49-F238E27FC236}">
                <a16:creationId xmlns:a16="http://schemas.microsoft.com/office/drawing/2014/main" id="{4328B62F-5592-C687-05E6-8A48695CDDCA}"/>
              </a:ext>
            </a:extLst>
          </p:cNvPr>
          <p:cNvPicPr>
            <a:picLocks noChangeAspect="1"/>
          </p:cNvPicPr>
          <p:nvPr/>
        </p:nvPicPr>
        <p:blipFill>
          <a:blip r:embed="rId2"/>
          <a:stretch>
            <a:fillRect/>
          </a:stretch>
        </p:blipFill>
        <p:spPr>
          <a:xfrm>
            <a:off x="6135415" y="-431658"/>
            <a:ext cx="7772895" cy="8242821"/>
          </a:xfrm>
          <a:prstGeom prst="rect">
            <a:avLst/>
          </a:prstGeom>
        </p:spPr>
      </p:pic>
    </p:spTree>
    <p:extLst>
      <p:ext uri="{BB962C8B-B14F-4D97-AF65-F5344CB8AC3E}">
        <p14:creationId xmlns:p14="http://schemas.microsoft.com/office/powerpoint/2010/main" val="3587703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98125-9BB0-022C-1DBC-0A3786F99F99}"/>
              </a:ext>
            </a:extLst>
          </p:cNvPr>
          <p:cNvSpPr>
            <a:spLocks noGrp="1"/>
          </p:cNvSpPr>
          <p:nvPr>
            <p:ph type="title"/>
          </p:nvPr>
        </p:nvSpPr>
        <p:spPr>
          <a:xfrm>
            <a:off x="510363" y="418290"/>
            <a:ext cx="7719237" cy="808344"/>
          </a:xfrm>
        </p:spPr>
        <p:txBody>
          <a:bodyPr>
            <a:normAutofit/>
          </a:bodyPr>
          <a:lstStyle/>
          <a:p>
            <a:r>
              <a:rPr lang="en-US" dirty="0"/>
              <a:t>How and where to use QCDs</a:t>
            </a:r>
          </a:p>
        </p:txBody>
      </p:sp>
      <p:sp>
        <p:nvSpPr>
          <p:cNvPr id="6" name="TextBox 5">
            <a:extLst>
              <a:ext uri="{FF2B5EF4-FFF2-40B4-BE49-F238E27FC236}">
                <a16:creationId xmlns:a16="http://schemas.microsoft.com/office/drawing/2014/main" id="{902E7644-F76B-66B4-AF16-959E877268C6}"/>
              </a:ext>
            </a:extLst>
          </p:cNvPr>
          <p:cNvSpPr txBox="1"/>
          <p:nvPr/>
        </p:nvSpPr>
        <p:spPr>
          <a:xfrm>
            <a:off x="1284723" y="3198966"/>
            <a:ext cx="3622692" cy="1723549"/>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2400" dirty="0"/>
              <a:t>Organizational endowment funds</a:t>
            </a:r>
          </a:p>
          <a:p>
            <a:pPr marL="285750" indent="-285750">
              <a:spcAft>
                <a:spcPts val="600"/>
              </a:spcAft>
              <a:buFont typeface="Arial" panose="020B0604020202020204" pitchFamily="34" charset="0"/>
              <a:buChar char="•"/>
            </a:pPr>
            <a:r>
              <a:rPr lang="en-US" sz="2400" dirty="0"/>
              <a:t>Non-advised funds</a:t>
            </a:r>
          </a:p>
          <a:p>
            <a:pPr marL="285750" indent="-285750">
              <a:spcAft>
                <a:spcPts val="600"/>
              </a:spcAft>
              <a:buFont typeface="Arial" panose="020B0604020202020204" pitchFamily="34" charset="0"/>
              <a:buChar char="•"/>
            </a:pPr>
            <a:r>
              <a:rPr lang="en-US" sz="2400" dirty="0"/>
              <a:t>Collaborative funds</a:t>
            </a:r>
          </a:p>
        </p:txBody>
      </p:sp>
      <p:sp>
        <p:nvSpPr>
          <p:cNvPr id="3" name="Date Placeholder 2">
            <a:extLst>
              <a:ext uri="{FF2B5EF4-FFF2-40B4-BE49-F238E27FC236}">
                <a16:creationId xmlns:a16="http://schemas.microsoft.com/office/drawing/2014/main" id="{541A3BB3-0D56-8BE9-405B-C183B392591F}"/>
              </a:ext>
            </a:extLst>
          </p:cNvPr>
          <p:cNvSpPr>
            <a:spLocks noGrp="1"/>
          </p:cNvSpPr>
          <p:nvPr>
            <p:ph type="dt" sz="half" idx="2"/>
          </p:nvPr>
        </p:nvSpPr>
        <p:spPr/>
        <p:txBody>
          <a:bodyPr/>
          <a:lstStyle/>
          <a:p>
            <a:r>
              <a:rPr lang="en-US" dirty="0"/>
              <a:t>© 2025 Thrivent Charitable Impact &amp; Investing® | All rights reserved. Do not distribute without authorization.</a:t>
            </a:r>
            <a:endParaRPr lang="en-GB" dirty="0"/>
          </a:p>
        </p:txBody>
      </p:sp>
      <p:sp>
        <p:nvSpPr>
          <p:cNvPr id="8" name="TextBox 7">
            <a:extLst>
              <a:ext uri="{FF2B5EF4-FFF2-40B4-BE49-F238E27FC236}">
                <a16:creationId xmlns:a16="http://schemas.microsoft.com/office/drawing/2014/main" id="{10F850FA-E5EA-C543-675C-4BFC7E5C225A}"/>
              </a:ext>
            </a:extLst>
          </p:cNvPr>
          <p:cNvSpPr txBox="1"/>
          <p:nvPr/>
        </p:nvSpPr>
        <p:spPr>
          <a:xfrm>
            <a:off x="1284722" y="2666925"/>
            <a:ext cx="4281156" cy="461665"/>
          </a:xfrm>
          <a:prstGeom prst="rect">
            <a:avLst/>
          </a:prstGeom>
          <a:noFill/>
        </p:spPr>
        <p:txBody>
          <a:bodyPr wrap="square" rtlCol="0">
            <a:spAutoFit/>
          </a:bodyPr>
          <a:lstStyle/>
          <a:p>
            <a:r>
              <a:rPr lang="en-US" sz="2400" b="1" dirty="0">
                <a:solidFill>
                  <a:schemeClr val="accent2"/>
                </a:solidFill>
              </a:rPr>
              <a:t>Fund types</a:t>
            </a:r>
          </a:p>
        </p:txBody>
      </p:sp>
      <p:sp>
        <p:nvSpPr>
          <p:cNvPr id="9" name="TextBox 8">
            <a:extLst>
              <a:ext uri="{FF2B5EF4-FFF2-40B4-BE49-F238E27FC236}">
                <a16:creationId xmlns:a16="http://schemas.microsoft.com/office/drawing/2014/main" id="{C7DA2570-6B0E-9714-BFE8-9C9BCB2C407D}"/>
              </a:ext>
            </a:extLst>
          </p:cNvPr>
          <p:cNvSpPr txBox="1"/>
          <p:nvPr/>
        </p:nvSpPr>
        <p:spPr>
          <a:xfrm>
            <a:off x="633729" y="1552978"/>
            <a:ext cx="11194853" cy="461665"/>
          </a:xfrm>
          <a:prstGeom prst="rect">
            <a:avLst/>
          </a:prstGeom>
          <a:noFill/>
        </p:spPr>
        <p:txBody>
          <a:bodyPr wrap="square" rtlCol="0">
            <a:spAutoFit/>
          </a:bodyPr>
          <a:lstStyle/>
          <a:p>
            <a:r>
              <a:rPr lang="en-US" sz="2400" b="1" dirty="0"/>
              <a:t>Give directly to charity or </a:t>
            </a:r>
            <a:r>
              <a:rPr lang="en-US" sz="2400" b="1" dirty="0">
                <a:solidFill>
                  <a:schemeClr val="accent2"/>
                </a:solidFill>
              </a:rPr>
              <a:t>open a fund with possible benefits</a:t>
            </a:r>
          </a:p>
        </p:txBody>
      </p:sp>
      <p:sp>
        <p:nvSpPr>
          <p:cNvPr id="12" name="TextBox 11">
            <a:extLst>
              <a:ext uri="{FF2B5EF4-FFF2-40B4-BE49-F238E27FC236}">
                <a16:creationId xmlns:a16="http://schemas.microsoft.com/office/drawing/2014/main" id="{E47BC831-3931-AE1C-E880-568EAE7FCF2D}"/>
              </a:ext>
            </a:extLst>
          </p:cNvPr>
          <p:cNvSpPr txBox="1"/>
          <p:nvPr/>
        </p:nvSpPr>
        <p:spPr>
          <a:xfrm>
            <a:off x="6123770" y="2666925"/>
            <a:ext cx="4281156" cy="461665"/>
          </a:xfrm>
          <a:prstGeom prst="rect">
            <a:avLst/>
          </a:prstGeom>
          <a:noFill/>
        </p:spPr>
        <p:txBody>
          <a:bodyPr wrap="square" rtlCol="0">
            <a:spAutoFit/>
          </a:bodyPr>
          <a:lstStyle/>
          <a:p>
            <a:r>
              <a:rPr lang="en-US" sz="2400" b="1" dirty="0">
                <a:solidFill>
                  <a:schemeClr val="accent2"/>
                </a:solidFill>
              </a:rPr>
              <a:t>Benefits</a:t>
            </a:r>
          </a:p>
        </p:txBody>
      </p:sp>
      <p:sp>
        <p:nvSpPr>
          <p:cNvPr id="13" name="TextBox 12">
            <a:extLst>
              <a:ext uri="{FF2B5EF4-FFF2-40B4-BE49-F238E27FC236}">
                <a16:creationId xmlns:a16="http://schemas.microsoft.com/office/drawing/2014/main" id="{C3FE39AC-7403-F1A8-9CB1-4AF93668D11E}"/>
              </a:ext>
            </a:extLst>
          </p:cNvPr>
          <p:cNvSpPr txBox="1"/>
          <p:nvPr/>
        </p:nvSpPr>
        <p:spPr>
          <a:xfrm>
            <a:off x="6123771" y="3198966"/>
            <a:ext cx="4385204" cy="2462213"/>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2400" dirty="0"/>
              <a:t>Possible growth through sound stewardship</a:t>
            </a:r>
          </a:p>
          <a:p>
            <a:pPr marL="285750" indent="-285750">
              <a:spcAft>
                <a:spcPts val="600"/>
              </a:spcAft>
              <a:buFont typeface="Arial" panose="020B0604020202020204" pitchFamily="34" charset="0"/>
              <a:buChar char="•"/>
            </a:pPr>
            <a:r>
              <a:rPr lang="en-US" sz="2400" dirty="0"/>
              <a:t>Easy ongoing support to multiple charities</a:t>
            </a:r>
          </a:p>
          <a:p>
            <a:pPr marL="285750" indent="-285750">
              <a:spcAft>
                <a:spcPts val="600"/>
              </a:spcAft>
              <a:buFont typeface="Arial" panose="020B0604020202020204" pitchFamily="34" charset="0"/>
              <a:buChar char="•"/>
            </a:pPr>
            <a:r>
              <a:rPr lang="en-US" sz="2400" dirty="0"/>
              <a:t>Still goes directly to charity of your choosing</a:t>
            </a:r>
          </a:p>
        </p:txBody>
      </p:sp>
      <p:cxnSp>
        <p:nvCxnSpPr>
          <p:cNvPr id="18" name="Straight Connector 17">
            <a:extLst>
              <a:ext uri="{FF2B5EF4-FFF2-40B4-BE49-F238E27FC236}">
                <a16:creationId xmlns:a16="http://schemas.microsoft.com/office/drawing/2014/main" id="{A5915B24-FC4D-7DD0-158D-74303A1DF573}"/>
              </a:ext>
            </a:extLst>
          </p:cNvPr>
          <p:cNvCxnSpPr>
            <a:cxnSpLocks/>
          </p:cNvCxnSpPr>
          <p:nvPr/>
        </p:nvCxnSpPr>
        <p:spPr>
          <a:xfrm>
            <a:off x="1055076" y="2666924"/>
            <a:ext cx="0" cy="32004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CD0CCF1-5A48-7696-3637-289D639DF57C}"/>
              </a:ext>
            </a:extLst>
          </p:cNvPr>
          <p:cNvCxnSpPr>
            <a:cxnSpLocks/>
          </p:cNvCxnSpPr>
          <p:nvPr/>
        </p:nvCxnSpPr>
        <p:spPr>
          <a:xfrm>
            <a:off x="5873260" y="2666924"/>
            <a:ext cx="0" cy="32004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8669984"/>
      </p:ext>
    </p:extLst>
  </p:cSld>
  <p:clrMapOvr>
    <a:masterClrMapping/>
  </p:clrMapOvr>
</p:sld>
</file>

<file path=ppt/theme/theme1.xml><?xml version="1.0" encoding="utf-8"?>
<a:theme xmlns:a="http://schemas.openxmlformats.org/drawingml/2006/main" name="Thrivent -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rivent - Soft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rivent - Dark">
  <a:themeElements>
    <a:clrScheme name="Custom 45">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2E66FF"/>
      </a:hlink>
      <a:folHlink>
        <a:srgbClr val="2E66FF"/>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BA00902D473B040B4B776D326A21902" ma:contentTypeVersion="16" ma:contentTypeDescription="Create a new document." ma:contentTypeScope="" ma:versionID="5631a77476f8bc94d52603d60b839cc3">
  <xsd:schema xmlns:xsd="http://www.w3.org/2001/XMLSchema" xmlns:xs="http://www.w3.org/2001/XMLSchema" xmlns:p="http://schemas.microsoft.com/office/2006/metadata/properties" xmlns:ns1="http://schemas.microsoft.com/sharepoint/v3" xmlns:ns3="56b3378c-42cb-41dc-9c05-5327e3fb1bca" xmlns:ns4="e2af3888-c5a2-43f8-ba29-f2580b7e9ed2" xmlns:ns5="6356c91e-0591-4633-a126-f4026bafc479" targetNamespace="http://schemas.microsoft.com/office/2006/metadata/properties" ma:root="true" ma:fieldsID="3e911c536456aa511d4e1e1ebcb822ca" ns1:_="" ns3:_="" ns4:_="" ns5:_="">
    <xsd:import namespace="http://schemas.microsoft.com/sharepoint/v3"/>
    <xsd:import namespace="56b3378c-42cb-41dc-9c05-5327e3fb1bca"/>
    <xsd:import namespace="e2af3888-c5a2-43f8-ba29-f2580b7e9ed2"/>
    <xsd:import namespace="6356c91e-0591-4633-a126-f4026bafc479"/>
    <xsd:element name="properties">
      <xsd:complexType>
        <xsd:sequence>
          <xsd:element name="documentManagement">
            <xsd:complexType>
              <xsd:all>
                <xsd:element ref="ns1:_dlc_Exempt" minOccurs="0"/>
                <xsd:element ref="ns3:TaxCatchAll" minOccurs="0"/>
                <xsd:element ref="ns3:TaxCatchAllLabel" minOccurs="0"/>
                <xsd:element ref="ns4:MediaServiceMetadata" minOccurs="0"/>
                <xsd:element ref="ns4:MediaServiceFastMetadata" minOccurs="0"/>
                <xsd:element ref="ns5:SharedWithUsers" minOccurs="0"/>
                <xsd:element ref="ns5:SharedWithDetails" minOccurs="0"/>
                <xsd:element ref="ns4:lcf76f155ced4ddcb4097134ff3c332f" minOccurs="0"/>
                <xsd:element ref="ns4:MediaServiceObjectDetectorVersion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8"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ca096ed-905a-44cf-a80b-591e806d3cc9}" ma:internalName="TaxCatchAll" ma:showField="CatchAllData" ma:web="6356c91e-0591-4633-a126-f4026bafc47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hidden="true" ma:list="{0ca096ed-905a-44cf-a80b-591e806d3cc9}" ma:internalName="TaxCatchAllLabel" ma:readOnly="true" ma:showField="CatchAllDataLabel" ma:web="6356c91e-0591-4633-a126-f4026bafc47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2af3888-c5a2-43f8-ba29-f2580b7e9ed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356c91e-0591-4633-a126-f4026bafc47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9"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ct:contentTypeSchema xmlns:ct="http://schemas.microsoft.com/office/2006/metadata/contentType" xmlns:ma="http://schemas.microsoft.com/office/2006/metadata/properties/metaAttributes" ct:_="" ma:_="" ma:contentTypeName="Document" ma:contentTypeID="0x0101002154FD056937C947ADBB571B05A30D2C" ma:contentTypeVersion="24" ma:contentTypeDescription="Create a new document." ma:contentTypeScope="" ma:versionID="62b37fd0b735bdc4c29329e6a1c481b9">
  <xsd:schema xmlns:xsd="http://www.w3.org/2001/XMLSchema" xmlns:xs="http://www.w3.org/2001/XMLSchema" xmlns:p="http://schemas.microsoft.com/office/2006/metadata/properties" xmlns:ns2="f96f4849-9aa6-4f8e-9a55-f589e869c01f" xmlns:ns3="9257cdb8-f29a-47d2-88f3-24be9247a746" xmlns:ns4="56b3378c-42cb-41dc-9c05-5327e3fb1bca" targetNamespace="http://schemas.microsoft.com/office/2006/metadata/properties" ma:root="true" ma:fieldsID="e44d134024f30177d5488a186bddf28b" ns2:_="" ns3:_="" ns4:_="">
    <xsd:import namespace="f96f4849-9aa6-4f8e-9a55-f589e869c01f"/>
    <xsd:import namespace="9257cdb8-f29a-47d2-88f3-24be9247a746"/>
    <xsd:import namespace="56b3378c-42cb-41dc-9c05-5327e3fb1bc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element ref="ns2:link" minOccurs="0"/>
                <xsd:element ref="ns2:ReviewDate" minOccurs="0"/>
                <xsd:element ref="ns2:DocReviewer" minOccurs="0"/>
                <xsd:element ref="ns2:_Flow_SignoffStatus" minOccurs="0"/>
                <xsd:element ref="ns2:MediaServiceObjectDetectorVersions" minOccurs="0"/>
                <xsd:element ref="ns2:MediaServiceSearchProperties" minOccurs="0"/>
                <xsd:element ref="ns2:Frequenc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96f4849-9aa6-4f8e-9a55-f589e869c01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hidden="true" ma:internalName="MediaServiceKeyPoints" ma:readOnly="true">
      <xsd:simpleType>
        <xsd:restriction base="dms:Note"/>
      </xsd:simpleType>
    </xsd:element>
    <xsd:element name="MediaServiceAutoTags" ma:index="12" nillable="true" ma:displayName="Tags" ma:hidden="true" ma:internalName="MediaServiceAutoTags" ma:readOnly="true">
      <xsd:simpleType>
        <xsd:restriction base="dms:Text"/>
      </xsd:simpleType>
    </xsd:element>
    <xsd:element name="MediaServiceOCR" ma:index="13" nillable="true" ma:displayName="Extracted Text" ma:hidden="true" ma:internalName="MediaServiceOCR" ma:readOnly="true">
      <xsd:simpleType>
        <xsd:restriction base="dms:Note"/>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link" ma:index="24" nillable="true" ma:displayName="link" ma:format="Hyperlink" ma:hidden="true" ma:internalName="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ReviewDate" ma:index="25" nillable="true" ma:displayName="Review Date" ma:default="2/10/2024" ma:format="DateOnly" ma:hidden="true" ma:internalName="ReviewDate" ma:readOnly="false">
      <xsd:simpleType>
        <xsd:restriction base="dms:DateTime"/>
      </xsd:simpleType>
    </xsd:element>
    <xsd:element name="DocReviewer" ma:index="26" nillable="true" ma:displayName="Doc Reviewer" ma:format="Dropdown" ma:hidden="true" ma:list="UserInfo" ma:SharePointGroup="0" ma:internalName="DocReview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Flow_SignoffStatus" ma:index="27" nillable="true" ma:displayName="Sign-off status" ma:hidden="true" ma:internalName="Sign_x002d_off_x0020_status" ma:readOnly="false">
      <xsd:simpleType>
        <xsd:restriction base="dms:Text"/>
      </xsd:simple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Frequency" ma:index="30" nillable="true" ma:displayName="Frequency" ma:format="Dropdown" ma:internalName="Frequency">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257cdb8-f29a-47d2-88f3-24be9247a746"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bf269bad-2ae2-455b-9c35-43b084ddcf86}" ma:internalName="TaxCatchAll" ma:readOnly="false" ma:showField="CatchAllData" ma:web="9257cdb8-f29a-47d2-88f3-24be9247a74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56b3378c-42cb-41dc-9c05-5327e3fb1bca" xsi:nil="true"/>
    <SharedWithUsers xmlns="9257cdb8-f29a-47d2-88f3-24be9247a746">
      <UserInfo>
        <DisplayName>Julia Stoller</DisplayName>
        <AccountId>12</AccountId>
        <AccountType/>
      </UserInfo>
      <UserInfo>
        <DisplayName>Karen Voracek</DisplayName>
        <AccountId>11</AccountId>
        <AccountType/>
      </UserInfo>
    </SharedWithUsers>
    <lcf76f155ced4ddcb4097134ff3c332f xmlns="f96f4849-9aa6-4f8e-9a55-f589e869c01f">
      <Terms xmlns="http://schemas.microsoft.com/office/infopath/2007/PartnerControls"/>
    </lcf76f155ced4ddcb4097134ff3c332f>
    <MediaLengthInSeconds xmlns="f96f4849-9aa6-4f8e-9a55-f589e869c01f" xsi:nil="true"/>
    <_Flow_SignoffStatus xmlns="f96f4849-9aa6-4f8e-9a55-f589e869c01f" xsi:nil="true"/>
    <Frequency xmlns="f96f4849-9aa6-4f8e-9a55-f589e869c01f" xsi:nil="true"/>
    <DocReviewer xmlns="f96f4849-9aa6-4f8e-9a55-f589e869c01f">
      <UserInfo>
        <DisplayName/>
        <AccountId xsi:nil="true"/>
        <AccountType/>
      </UserInfo>
    </DocReviewer>
    <link xmlns="f96f4849-9aa6-4f8e-9a55-f589e869c01f">
      <Url xsi:nil="true"/>
      <Description xsi:nil="true"/>
    </link>
    <ReviewDate xmlns="f96f4849-9aa6-4f8e-9a55-f589e869c01f" xsi:nil="tru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mso-contentType ?>
<SharedContentType xmlns="Microsoft.SharePoint.Taxonomy.ContentTypeSync" SourceId="9afaa8e7-25b4-485f-88b1-2029d9007e1d" ContentTypeId="0x0101" PreviousValue="false"/>
</file>

<file path=customXml/item6.xml><?xml version="1.0" encoding="utf-8"?>
<?mso-contentType ?>
<p:Policy xmlns:p="office.server.policy" id="" local="true">
  <p:Name>Document</p:Name>
  <p:Description/>
  <p:Statement/>
  <p:PolicyItems>
    <p:PolicyItem featureId="Microsoft.Office.RecordsManagement.PolicyFeatures.PolicyAudit" staticId="0x0101|1757814118" UniqueId="3ceac4c9-1244-4cdd-a5d7-caf39eb5a5fe">
      <p:Name>Auditing</p:Name>
      <p:Description>Audits user actions on documents and list items to the Audit Log.</p:Description>
      <p:CustomData>
        <Audit>
          <Update/>
          <CheckInOut/>
          <MoveCopy/>
          <DeleteRestore/>
        </Audit>
      </p:CustomData>
    </p:PolicyItem>
  </p:PolicyItems>
</p:Policy>
</file>

<file path=customXml/itemProps1.xml><?xml version="1.0" encoding="utf-8"?>
<ds:datastoreItem xmlns:ds="http://schemas.openxmlformats.org/officeDocument/2006/customXml" ds:itemID="{6530F6E1-6E26-47D4-A268-16CE2F2251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6b3378c-42cb-41dc-9c05-5327e3fb1bca"/>
    <ds:schemaRef ds:uri="e2af3888-c5a2-43f8-ba29-f2580b7e9ed2"/>
    <ds:schemaRef ds:uri="6356c91e-0591-4633-a126-f4026bafc47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FAB2560-D577-4534-962E-A9AB793C3A8B}"/>
</file>

<file path=customXml/itemProps3.xml><?xml version="1.0" encoding="utf-8"?>
<ds:datastoreItem xmlns:ds="http://schemas.openxmlformats.org/officeDocument/2006/customXml" ds:itemID="{8B8A8AB9-07A8-46E8-8A27-92144D64091F}">
  <ds:schemaRefs>
    <ds:schemaRef ds:uri="http://schemas.microsoft.com/office/2006/metadata/properties"/>
    <ds:schemaRef ds:uri="http://schemas.microsoft.com/office/infopath/2007/PartnerControls"/>
    <ds:schemaRef ds:uri="http://schemas.microsoft.com/office/2006/documentManagement/types"/>
    <ds:schemaRef ds:uri="http://purl.org/dc/terms/"/>
    <ds:schemaRef ds:uri="6356c91e-0591-4633-a126-f4026bafc479"/>
    <ds:schemaRef ds:uri="http://schemas.openxmlformats.org/package/2006/metadata/core-properties"/>
    <ds:schemaRef ds:uri="http://purl.org/dc/dcmitype/"/>
    <ds:schemaRef ds:uri="http://www.w3.org/XML/1998/namespace"/>
    <ds:schemaRef ds:uri="http://purl.org/dc/elements/1.1/"/>
    <ds:schemaRef ds:uri="e2af3888-c5a2-43f8-ba29-f2580b7e9ed2"/>
    <ds:schemaRef ds:uri="56b3378c-42cb-41dc-9c05-5327e3fb1bca"/>
    <ds:schemaRef ds:uri="http://schemas.microsoft.com/sharepoint/v3"/>
    <ds:schemaRef ds:uri="9257cdb8-f29a-47d2-88f3-24be9247a746"/>
    <ds:schemaRef ds:uri="f96f4849-9aa6-4f8e-9a55-f589e869c01f"/>
  </ds:schemaRefs>
</ds:datastoreItem>
</file>

<file path=customXml/itemProps4.xml><?xml version="1.0" encoding="utf-8"?>
<ds:datastoreItem xmlns:ds="http://schemas.openxmlformats.org/officeDocument/2006/customXml" ds:itemID="{4ECFDB9C-9BF4-46D7-8FB8-320D46AA48BC}">
  <ds:schemaRefs>
    <ds:schemaRef ds:uri="http://schemas.microsoft.com/sharepoint/v3/contenttype/forms"/>
  </ds:schemaRefs>
</ds:datastoreItem>
</file>

<file path=customXml/itemProps5.xml><?xml version="1.0" encoding="utf-8"?>
<ds:datastoreItem xmlns:ds="http://schemas.openxmlformats.org/officeDocument/2006/customXml" ds:itemID="{4E718F04-3107-4307-98FD-1ADDE7E5B921}">
  <ds:schemaRefs>
    <ds:schemaRef ds:uri="Microsoft.SharePoint.Taxonomy.ContentTypeSync"/>
  </ds:schemaRefs>
</ds:datastoreItem>
</file>

<file path=customXml/itemProps6.xml><?xml version="1.0" encoding="utf-8"?>
<ds:datastoreItem xmlns:ds="http://schemas.openxmlformats.org/officeDocument/2006/customXml" ds:itemID="{61479269-AEE6-484D-BAF5-52FDDF82C4D7}">
  <ds:schemaRefs>
    <ds:schemaRef ds:uri="office.server.policy"/>
  </ds:schemaRefs>
</ds:datastoreItem>
</file>

<file path=docProps/app.xml><?xml version="1.0" encoding="utf-8"?>
<Properties xmlns="http://schemas.openxmlformats.org/officeDocument/2006/extended-properties" xmlns:vt="http://schemas.openxmlformats.org/officeDocument/2006/docPropsVTypes">
  <TotalTime>25875</TotalTime>
  <Words>2645</Words>
  <Application>Microsoft Office PowerPoint</Application>
  <PresentationFormat>Widescreen</PresentationFormat>
  <Paragraphs>169</Paragraphs>
  <Slides>16</Slides>
  <Notes>12</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16</vt:i4>
      </vt:variant>
    </vt:vector>
  </HeadingPairs>
  <TitlesOfParts>
    <vt:vector size="25" baseType="lpstr">
      <vt:lpstr>Arial</vt:lpstr>
      <vt:lpstr>Baskerville Old Face</vt:lpstr>
      <vt:lpstr>Calibri</vt:lpstr>
      <vt:lpstr>Courier New</vt:lpstr>
      <vt:lpstr>Merriweather</vt:lpstr>
      <vt:lpstr>Segoe UI</vt:lpstr>
      <vt:lpstr>Thrivent - White</vt:lpstr>
      <vt:lpstr>Thrivent - Soft White</vt:lpstr>
      <vt:lpstr>Thrivent - Dark</vt:lpstr>
      <vt:lpstr> Qualified charitable distributions (QCDs)</vt:lpstr>
      <vt:lpstr>Disclosure/Disclaimer</vt:lpstr>
      <vt:lpstr>Agenda</vt:lpstr>
      <vt:lpstr>What is a  Qualified Charitable Distribution (QCD) </vt:lpstr>
      <vt:lpstr>What is a QCD?</vt:lpstr>
      <vt:lpstr>Potential Tax Advantages of QCDs </vt:lpstr>
      <vt:lpstr>Potential tax advantages of QCDs</vt:lpstr>
      <vt:lpstr>How to Make a Gift  of QCDs </vt:lpstr>
      <vt:lpstr>How and where to use QCDs</vt:lpstr>
      <vt:lpstr>Qualified charitable distributions (QCDs)</vt:lpstr>
      <vt:lpstr>Life insurance</vt:lpstr>
      <vt:lpstr>QCDs to Life Income Gifts: A $54K One-Time Election</vt:lpstr>
      <vt:lpstr>For more information, please contact</vt:lpstr>
      <vt:lpstr>Thank you</vt:lpstr>
      <vt:lpstr>About Thrivent Charitable Impact &amp; Investing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Sarita Walsh</dc:creator>
  <cp:lastModifiedBy>Julia Stoller</cp:lastModifiedBy>
  <cp:revision>626</cp:revision>
  <dcterms:created xsi:type="dcterms:W3CDTF">2019-11-15T17:43:35Z</dcterms:created>
  <dcterms:modified xsi:type="dcterms:W3CDTF">2024-12-23T19:15:18Z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0x0101002154FD056937C947ADBB571B05A30D2C</vt:lpwstr>
  </property>
  <property fmtid="{D5CDD505-2E9C-101B-9397-08002B2CF9AE}" pid="3" name="MediaServiceImageTags">
    <vt:lpwstr/>
  </property>
  <property fmtid="{D5CDD505-2E9C-101B-9397-08002B2CF9AE}" pid="4" name="Order">
    <vt:lpwstr>255300.000000000</vt:lpwstr>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_ExtendedDescription">
    <vt:lpwstr/>
  </property>
  <property fmtid="{D5CDD505-2E9C-101B-9397-08002B2CF9AE}" pid="9" name="TriggerFlowInfo">
    <vt:lpwstr/>
  </property>
  <property fmtid="{D5CDD505-2E9C-101B-9397-08002B2CF9AE}" pid="10" name="xd_Signature">
    <vt:lpwstr/>
  </property>
</Properties>
</file>