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7"/>
  </p:sldMasterIdLst>
  <p:notesMasterIdLst>
    <p:notesMasterId r:id="rId18"/>
  </p:notesMasterIdLst>
  <p:sldIdLst>
    <p:sldId id="2147481657" r:id="rId8"/>
    <p:sldId id="2147481665" r:id="rId9"/>
    <p:sldId id="2147481704" r:id="rId10"/>
    <p:sldId id="2147481706" r:id="rId11"/>
    <p:sldId id="2147481713" r:id="rId12"/>
    <p:sldId id="2147481714" r:id="rId13"/>
    <p:sldId id="2147481709" r:id="rId14"/>
    <p:sldId id="2147481710" r:id="rId15"/>
    <p:sldId id="2147481712" r:id="rId16"/>
    <p:sldId id="214748166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616540-E981-DD9B-AD93-CFE1BE50EDFE}" name="Cindy Aegerter" initials="CA" userId="S::cindy.aegerter@thrivent.com::042ea147-e809-4c9f-82c7-30cf285234a1" providerId="AD"/>
  <p188:author id="{1C2AC270-0E77-8B70-AF5B-6DCD08B2A7E2}" name="Julia Stoller" initials="JS" userId="S::Julia.Stoller@thrivent.com::c33a2234-42ad-4868-ad4e-2260f626c98c" providerId="AD"/>
  <p188:author id="{3A62457A-EFF9-B4E9-B0BC-74C3A3EBF661}" name="Cassie Meyer" initials="CM" userId="S::cassie.meyer@thrivent.com::08a5aa7a-ae5a-421d-a3c7-7305870f4a49" providerId="AD"/>
  <p188:author id="{46AF687F-00E9-F275-FE3A-0C9394744D4D}" name="Jeff Dunkel" initials="JD" userId="S::jeff.dunkel@thrivent.com::ca4e50a8-1326-4bab-98c2-fa0666fe0599" providerId="AD"/>
  <p188:author id="{5852EFA3-2D6F-6D90-B900-416794D9F763}" name="Karen Voracek" initials="KV" userId="S::karen.voracek@thrivent.com::b5661cf6-3ed5-475a-ac97-e186e67d259f" providerId="AD"/>
  <p188:author id="{A5ABD5E4-0A0C-296D-F4D2-328DBCF816FE}" name="Ann Johnson" initials="AJ" userId="37708fc4f29ea69e"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F5F6"/>
    <a:srgbClr val="F5F8F9"/>
    <a:srgbClr val="F6E2C1"/>
    <a:srgbClr val="CEE2E3"/>
    <a:srgbClr val="E30045"/>
    <a:srgbClr val="FAEDD8"/>
    <a:srgbClr val="F9EED9"/>
    <a:srgbClr val="D6E4E7"/>
    <a:srgbClr val="BDD4D8"/>
    <a:srgbClr val="99BE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FBE0F3-8617-9BD6-67BC-174347A93C28}" v="35" dt="2025-06-04T16:57:43.9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976" autoAdjust="0"/>
  </p:normalViewPr>
  <p:slideViewPr>
    <p:cSldViewPr snapToGrid="0">
      <p:cViewPr varScale="1">
        <p:scale>
          <a:sx n="77" d="100"/>
          <a:sy n="77" d="100"/>
        </p:scale>
        <p:origin x="1068"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Master" Target="slideMasters/slideMaster1.xml"/><Relationship Id="rId12" Type="http://schemas.openxmlformats.org/officeDocument/2006/relationships/slide" Target="slides/slide5.xml"/><Relationship Id="rId17" Type="http://schemas.openxmlformats.org/officeDocument/2006/relationships/slide" Target="slides/slide10.xml"/><Relationship Id="rId20" Type="http://schemas.openxmlformats.org/officeDocument/2006/relationships/viewProps" Target="viewProps.xml"/><Relationship Id="rId16" Type="http://schemas.openxmlformats.org/officeDocument/2006/relationships/slide" Target="slides/slide9.xml"/><Relationship Id="rId24" Type="http://schemas.microsoft.com/office/2018/10/relationships/authors" Target="authors.xml"/><Relationship Id="rId6" Type="http://schemas.openxmlformats.org/officeDocument/2006/relationships/customXml" Target="../customXml/item6.xml"/><Relationship Id="rId11" Type="http://schemas.openxmlformats.org/officeDocument/2006/relationships/slide" Target="slides/slide4.xml"/><Relationship Id="rId5" Type="http://schemas.openxmlformats.org/officeDocument/2006/relationships/customXml" Target="../customXml/item5.xml"/><Relationship Id="rId15" Type="http://schemas.openxmlformats.org/officeDocument/2006/relationships/slide" Target="slides/slide8.xml"/><Relationship Id="rId23" Type="http://schemas.microsoft.com/office/2015/10/relationships/revisionInfo" Target="revisionInfo.xml"/><Relationship Id="rId10" Type="http://schemas.openxmlformats.org/officeDocument/2006/relationships/slide" Target="slides/slide3.xml"/><Relationship Id="rId19" Type="http://schemas.openxmlformats.org/officeDocument/2006/relationships/presProps" Target="presProps.xml"/><Relationship Id="rId22" Type="http://schemas.openxmlformats.org/officeDocument/2006/relationships/tableStyles" Target="tableStyles.xml"/><Relationship Id="rId9" Type="http://schemas.openxmlformats.org/officeDocument/2006/relationships/slide" Target="slides/slide2.xml"/><Relationship Id="rId14"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B5B2D4-892E-024D-B649-F050C00678C9}"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858DE8-36F6-0242-AE7B-D78BF93195DE}" type="slidenum">
              <a:rPr lang="en-US" smtClean="0"/>
              <a:t>‹#›</a:t>
            </a:fld>
            <a:endParaRPr lang="en-US"/>
          </a:p>
        </p:txBody>
      </p:sp>
    </p:spTree>
    <p:extLst>
      <p:ext uri="{BB962C8B-B14F-4D97-AF65-F5344CB8AC3E}">
        <p14:creationId xmlns:p14="http://schemas.microsoft.com/office/powerpoint/2010/main" val="3803686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Arial" panose="020B0604020202020204" pitchFamily="34" charset="0"/>
                <a:ea typeface="+mn-ea"/>
                <a:cs typeface="+mn-cs"/>
              </a:rPr>
              <a:t>One strategic way to give now is through a Qualified Charitable Distribution, or what’s sometimes called the IRA charitable roll over. Today, we’ll learn more about this giving strategy, its potential tax benefits, and how you can integrate it into your charitable plan.</a:t>
            </a:r>
          </a:p>
          <a:p>
            <a:endParaRPr lang="en-US"/>
          </a:p>
        </p:txBody>
      </p:sp>
      <p:sp>
        <p:nvSpPr>
          <p:cNvPr id="4" name="Slide Number Placeholder 3"/>
          <p:cNvSpPr>
            <a:spLocks noGrp="1"/>
          </p:cNvSpPr>
          <p:nvPr>
            <p:ph type="sldNum" sz="quarter" idx="5"/>
          </p:nvPr>
        </p:nvSpPr>
        <p:spPr/>
        <p:txBody>
          <a:bodyPr/>
          <a:lstStyle/>
          <a:p>
            <a:fld id="{2E858DE8-36F6-0242-AE7B-D78BF93195DE}" type="slidenum">
              <a:rPr lang="en-US" smtClean="0"/>
              <a:t>1</a:t>
            </a:fld>
            <a:endParaRPr lang="en-US"/>
          </a:p>
        </p:txBody>
      </p:sp>
    </p:spTree>
    <p:extLst>
      <p:ext uri="{BB962C8B-B14F-4D97-AF65-F5344CB8AC3E}">
        <p14:creationId xmlns:p14="http://schemas.microsoft.com/office/powerpoint/2010/main" val="698593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mn-lt"/>
              </a:rPr>
              <a:t>So, what is a Qualified Charitable Distribution or QCD? Those who are 70½ or older and those that are required to take minimum distributions from their IRA accounts can use a QCD to help meet their minimum distributions requirement.</a:t>
            </a:r>
          </a:p>
          <a:p>
            <a:endParaRPr lang="en-US" sz="1200" kern="1200">
              <a:solidFill>
                <a:schemeClr val="tx1"/>
              </a:solidFill>
              <a:effectLst/>
              <a:latin typeface="Arial" panose="020B0604020202020204" pitchFamily="34" charset="0"/>
              <a:ea typeface="+mn-ea"/>
              <a:cs typeface="+mn-cs"/>
            </a:endParaRPr>
          </a:p>
          <a:p>
            <a:r>
              <a:rPr lang="en-US" sz="1200" kern="1200">
                <a:solidFill>
                  <a:schemeClr val="tx1"/>
                </a:solidFill>
                <a:effectLst/>
                <a:latin typeface="Arial"/>
                <a:cs typeface="Arial"/>
              </a:rPr>
              <a:t>For donors who’ve reached the age where they’re required to take minimum distributions from their IRA accounts, a qualified charitable distribution is a way to help meet that requirement, possibly avoid creating extra taxable income, and make a gift to charity. </a:t>
            </a:r>
          </a:p>
          <a:p>
            <a:pPr marL="171450" lvl="0" indent="-171450">
              <a:buFont typeface="Arial" panose="020B0604020202020204" pitchFamily="34" charset="0"/>
              <a:buChar char="•"/>
            </a:pPr>
            <a:r>
              <a:rPr lang="en-US" sz="1200" kern="1200">
                <a:solidFill>
                  <a:schemeClr val="tx1"/>
                </a:solidFill>
                <a:effectLst/>
                <a:latin typeface="Arial"/>
                <a:cs typeface="Arial"/>
              </a:rPr>
              <a:t>For those 70½ and older, you can make a distribution from your IRA directly to charity.</a:t>
            </a:r>
          </a:p>
          <a:p>
            <a:pPr marL="171450" lvl="0" indent="-171450">
              <a:buFont typeface="Arial" panose="020B0604020202020204" pitchFamily="34" charset="0"/>
              <a:buChar char="•"/>
            </a:pPr>
            <a:r>
              <a:rPr lang="en-US" sz="1200" kern="1200">
                <a:solidFill>
                  <a:schemeClr val="tx1"/>
                </a:solidFill>
                <a:effectLst/>
                <a:latin typeface="Arial"/>
                <a:cs typeface="Arial"/>
              </a:rPr>
              <a:t>You may avoid recognizing income from the distribution (for potential tax purposes); however, the QCD does count toward your required minimum distribution for the year.</a:t>
            </a:r>
          </a:p>
          <a:p>
            <a:pPr marL="171450" lvl="0" indent="-171450">
              <a:buFont typeface="Arial" panose="020B0604020202020204" pitchFamily="34" charset="0"/>
              <a:buChar char="•"/>
            </a:pPr>
            <a:r>
              <a:rPr lang="en-US" sz="1200" kern="1200">
                <a:solidFill>
                  <a:schemeClr val="tx1"/>
                </a:solidFill>
                <a:effectLst/>
                <a:latin typeface="Arial"/>
                <a:cs typeface="Arial"/>
              </a:rPr>
              <a:t>You may give any amount, up to $108,000</a:t>
            </a:r>
            <a:r>
              <a:rPr lang="en-US" sz="1200">
                <a:effectLst/>
                <a:latin typeface="Segoe UI"/>
                <a:cs typeface="Segoe UI"/>
              </a:rPr>
              <a:t>, </a:t>
            </a:r>
            <a:r>
              <a:rPr lang="en-US" sz="1200" kern="1200">
                <a:solidFill>
                  <a:schemeClr val="tx1"/>
                </a:solidFill>
                <a:effectLst/>
                <a:latin typeface="Arial"/>
                <a:cs typeface="Arial"/>
              </a:rPr>
              <a:t>annually,</a:t>
            </a:r>
            <a:r>
              <a:rPr lang="en-US" sz="1200">
                <a:effectLst/>
                <a:latin typeface="Segoe UI"/>
                <a:cs typeface="Segoe UI"/>
              </a:rPr>
              <a:t> indexed to inflation going forward.</a:t>
            </a:r>
            <a:r>
              <a:rPr lang="en-US" sz="1200" kern="1200">
                <a:solidFill>
                  <a:schemeClr val="tx1"/>
                </a:solidFill>
                <a:effectLst/>
                <a:latin typeface="Arial"/>
                <a:cs typeface="Arial"/>
              </a:rPr>
              <a:t> </a:t>
            </a:r>
          </a:p>
          <a:p>
            <a:pPr marL="171450" indent="-171450">
              <a:buFont typeface="Arial" panose="020B0604020202020204" pitchFamily="34" charset="0"/>
              <a:buChar char="•"/>
            </a:pPr>
            <a:r>
              <a:rPr lang="en-US" sz="1200" kern="1200">
                <a:solidFill>
                  <a:schemeClr val="tx1"/>
                </a:solidFill>
                <a:effectLst/>
                <a:latin typeface="Arial"/>
                <a:cs typeface="Arial"/>
              </a:rPr>
              <a:t>Note: The SECURE Act in 2019 changed required minimum distribution age to 72. </a:t>
            </a:r>
            <a:r>
              <a:rPr lang="en-US">
                <a:latin typeface="Arial"/>
                <a:cs typeface="Arial"/>
              </a:rPr>
              <a:t>(and SECURE 2.0 increases it incrementally to 73 then 75). </a:t>
            </a:r>
            <a:r>
              <a:rPr lang="en-US" sz="1200" kern="1200">
                <a:solidFill>
                  <a:schemeClr val="tx1"/>
                </a:solidFill>
                <a:effectLst/>
                <a:latin typeface="Arial"/>
                <a:cs typeface="Arial"/>
              </a:rPr>
              <a:t>However, it did not change the ability to do QCDs at age 70½.</a:t>
            </a:r>
          </a:p>
          <a:p>
            <a:pPr lvl="0"/>
            <a:endParaRPr lang="en-US" sz="1200" kern="1200">
              <a:solidFill>
                <a:schemeClr val="tx1"/>
              </a:solidFill>
              <a:effectLst/>
              <a:latin typeface="Arial" panose="020B0604020202020204" pitchFamily="34" charset="0"/>
              <a:ea typeface="+mn-ea"/>
              <a:cs typeface="+mn-cs"/>
            </a:endParaRPr>
          </a:p>
          <a:p>
            <a:r>
              <a:rPr lang="en-US" sz="1800">
                <a:effectLst/>
                <a:latin typeface="Segoe UI"/>
                <a:cs typeface="Segoe UI"/>
              </a:rPr>
              <a:t>SECURE 2.0 passed in December of 2022 expanded the definition of Qualified Charitable Distribution to include life income gifts.  This “</a:t>
            </a:r>
            <a:r>
              <a:rPr lang="en-US" sz="1800">
                <a:latin typeface="Segoe UI"/>
                <a:cs typeface="Segoe UI"/>
              </a:rPr>
              <a:t>once-in-a-lifetime</a:t>
            </a:r>
            <a:r>
              <a:rPr lang="en-US" sz="1800">
                <a:effectLst/>
                <a:latin typeface="Segoe UI"/>
                <a:cs typeface="Segoe UI"/>
              </a:rPr>
              <a:t> election” must be used in a single year and is capped at $54,000, in 2025, indexed to inflation going forward. We'll talk more about this opportunity later. </a:t>
            </a:r>
            <a:endParaRPr lang="en-US" sz="1200" kern="1200">
              <a:solidFill>
                <a:schemeClr val="tx1"/>
              </a:solidFill>
              <a:effectLst/>
              <a:latin typeface="Segoe UI"/>
              <a:cs typeface="Segoe UI"/>
            </a:endParaRPr>
          </a:p>
        </p:txBody>
      </p:sp>
      <p:sp>
        <p:nvSpPr>
          <p:cNvPr id="4" name="Slide Number Placeholder 3"/>
          <p:cNvSpPr>
            <a:spLocks noGrp="1"/>
          </p:cNvSpPr>
          <p:nvPr>
            <p:ph type="sldNum" sz="quarter" idx="5"/>
          </p:nvPr>
        </p:nvSpPr>
        <p:spPr/>
        <p:txBody>
          <a:bodyPr/>
          <a:lstStyle/>
          <a:p>
            <a:fld id="{2E858DE8-36F6-0242-AE7B-D78BF93195DE}" type="slidenum">
              <a:rPr lang="en-US" smtClean="0"/>
              <a:t>2</a:t>
            </a:fld>
            <a:endParaRPr lang="en-US"/>
          </a:p>
        </p:txBody>
      </p:sp>
    </p:spTree>
    <p:extLst>
      <p:ext uri="{BB962C8B-B14F-4D97-AF65-F5344CB8AC3E}">
        <p14:creationId xmlns:p14="http://schemas.microsoft.com/office/powerpoint/2010/main" val="3891455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Arial" panose="020B0604020202020204" pitchFamily="34" charset="0"/>
                <a:ea typeface="+mn-ea"/>
                <a:cs typeface="+mn-cs"/>
              </a:rPr>
              <a:t>Giving QCDs to charity versus taking required minimum distributions (RMDs) into income may enable some donors to avoid certain disadvantages that can come with a higher adjusted gross income, such as higher Medicare premiums, self-employment or Social Security taxes, etc.</a:t>
            </a:r>
            <a:br>
              <a:rPr lang="en-US" sz="1200" kern="1200">
                <a:solidFill>
                  <a:schemeClr val="tx1"/>
                </a:solidFill>
                <a:effectLst/>
                <a:latin typeface="Arial" panose="020B0604020202020204" pitchFamily="34" charset="0"/>
                <a:ea typeface="+mn-ea"/>
                <a:cs typeface="+mn-cs"/>
              </a:rPr>
            </a:br>
            <a:endParaRPr lang="en-US" sz="1200" kern="1200">
              <a:solidFill>
                <a:schemeClr val="tx1"/>
              </a:solidFill>
              <a:effectLst/>
              <a:latin typeface="Arial" panose="020B0604020202020204" pitchFamily="34" charset="0"/>
              <a:ea typeface="+mn-ea"/>
              <a:cs typeface="+mn-cs"/>
            </a:endParaRPr>
          </a:p>
          <a:p>
            <a:r>
              <a:rPr lang="en-US" sz="1200" kern="1200">
                <a:solidFill>
                  <a:schemeClr val="tx1"/>
                </a:solidFill>
                <a:effectLst/>
                <a:latin typeface="Arial" panose="020B0604020202020204" pitchFamily="34" charset="0"/>
                <a:ea typeface="+mn-ea"/>
                <a:cs typeface="+mn-cs"/>
              </a:rPr>
              <a:t>Unlike other charitable gifts, QCDs are not subject to percentage limitations on charitable deductions, making this an ideal strategy for donors who have maxed out charitable deductions or do not itemize deductions.</a:t>
            </a:r>
          </a:p>
          <a:p>
            <a:endParaRPr lang="en-US" sz="1200" kern="1200">
              <a:solidFill>
                <a:schemeClr val="tx1"/>
              </a:solidFill>
              <a:effectLst/>
              <a:latin typeface="Arial" panose="020B0604020202020204" pitchFamily="34" charset="0"/>
              <a:ea typeface="+mn-ea"/>
              <a:cs typeface="+mn-cs"/>
            </a:endParaRPr>
          </a:p>
          <a:p>
            <a:endParaRPr lang="en-US" sz="1200" kern="120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2E858DE8-36F6-0242-AE7B-D78BF93195DE}" type="slidenum">
              <a:rPr lang="en-US" smtClean="0"/>
              <a:t>3</a:t>
            </a:fld>
            <a:endParaRPr lang="en-US"/>
          </a:p>
        </p:txBody>
      </p:sp>
    </p:spTree>
    <p:extLst>
      <p:ext uri="{BB962C8B-B14F-4D97-AF65-F5344CB8AC3E}">
        <p14:creationId xmlns:p14="http://schemas.microsoft.com/office/powerpoint/2010/main" val="445043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Arial"/>
                <a:cs typeface="Arial"/>
              </a:rPr>
              <a:t>QCDs may be given directly to the donor’s charity or charities each year; however, it may be more efficient to support favorite charities through a charitable fund at Thrivent Charitable. Through this charitable fund, you can provide ongoing support to one or more charities over time, and your gifts are invested to provide long-term support to charities through careful investment stewardship. </a:t>
            </a:r>
          </a:p>
          <a:p>
            <a:endParaRPr lang="en-US" sz="1200" kern="1200">
              <a:solidFill>
                <a:schemeClr val="tx1"/>
              </a:solidFill>
              <a:effectLst/>
              <a:latin typeface="Arial" panose="020B0604020202020204" pitchFamily="34" charset="0"/>
              <a:ea typeface="+mn-ea"/>
              <a:cs typeface="+mn-cs"/>
            </a:endParaRPr>
          </a:p>
          <a:p>
            <a:r>
              <a:rPr lang="en-US" sz="1200" kern="1200">
                <a:solidFill>
                  <a:schemeClr val="tx1"/>
                </a:solidFill>
                <a:effectLst/>
                <a:latin typeface="Arial"/>
                <a:cs typeface="Arial"/>
              </a:rPr>
              <a:t>While the IRS does not allow qualified charitable distributions to benefit donor-advised</a:t>
            </a:r>
            <a:r>
              <a:rPr lang="en-US" sz="1200" kern="1200" baseline="0">
                <a:solidFill>
                  <a:schemeClr val="tx1"/>
                </a:solidFill>
                <a:effectLst/>
                <a:latin typeface="Arial"/>
                <a:cs typeface="Arial"/>
              </a:rPr>
              <a:t> f</a:t>
            </a:r>
            <a:r>
              <a:rPr lang="en-US" sz="1200" kern="1200">
                <a:solidFill>
                  <a:schemeClr val="tx1"/>
                </a:solidFill>
                <a:effectLst/>
                <a:latin typeface="Arial"/>
                <a:cs typeface="Arial"/>
              </a:rPr>
              <a:t>unds, there are other options available through Thrivent Charitable. QCD gifts can provide charitable support in these ways:</a:t>
            </a:r>
          </a:p>
          <a:p>
            <a:pPr marL="171450" lvl="0" indent="-171450">
              <a:buFont typeface="Arial" panose="020B0604020202020204" pitchFamily="34" charset="0"/>
              <a:buChar char="•"/>
            </a:pPr>
            <a:r>
              <a:rPr lang="en-US" sz="1200" kern="1200">
                <a:solidFill>
                  <a:schemeClr val="tx1"/>
                </a:solidFill>
                <a:effectLst/>
                <a:latin typeface="Arial"/>
                <a:cs typeface="Arial"/>
              </a:rPr>
              <a:t>Organizational endowment funds at Thrivent Charitable. </a:t>
            </a:r>
          </a:p>
          <a:p>
            <a:pPr marL="171450" lvl="0" indent="-171450">
              <a:buFont typeface="Arial" panose="020B0604020202020204" pitchFamily="34" charset="0"/>
              <a:buChar char="•"/>
            </a:pPr>
            <a:r>
              <a:rPr lang="en-US" sz="1200" kern="1200">
                <a:solidFill>
                  <a:schemeClr val="tx1"/>
                </a:solidFill>
                <a:effectLst/>
                <a:latin typeface="Arial"/>
                <a:cs typeface="Arial"/>
              </a:rPr>
              <a:t>One of Thrivent </a:t>
            </a:r>
            <a:r>
              <a:rPr lang="en-US" sz="1200" kern="1200" err="1">
                <a:solidFill>
                  <a:schemeClr val="tx1"/>
                </a:solidFill>
                <a:effectLst/>
                <a:latin typeface="Arial"/>
                <a:cs typeface="Arial"/>
              </a:rPr>
              <a:t>Charitable’s</a:t>
            </a:r>
            <a:r>
              <a:rPr lang="en-US" sz="1200" kern="1200">
                <a:solidFill>
                  <a:schemeClr val="tx1"/>
                </a:solidFill>
                <a:effectLst/>
                <a:latin typeface="Arial"/>
                <a:cs typeface="Arial"/>
              </a:rPr>
              <a:t> collaborative funds. </a:t>
            </a:r>
          </a:p>
          <a:p>
            <a:pPr marL="171450" lvl="0" indent="-171450">
              <a:buFont typeface="Arial" panose="020B0604020202020204" pitchFamily="34" charset="0"/>
              <a:buChar char="•"/>
            </a:pPr>
            <a:r>
              <a:rPr lang="en-US" sz="1200" kern="1200">
                <a:solidFill>
                  <a:schemeClr val="tx1"/>
                </a:solidFill>
                <a:effectLst/>
                <a:latin typeface="Arial"/>
                <a:cs typeface="Arial"/>
              </a:rPr>
              <a:t>A non-advised designated charitable fund.</a:t>
            </a:r>
          </a:p>
          <a:p>
            <a:pPr marL="171450" lvl="0" indent="-171450">
              <a:buFont typeface="Arial" panose="020B0604020202020204" pitchFamily="34" charset="0"/>
              <a:buChar char="•"/>
            </a:pPr>
            <a:endParaRPr lang="en-US" sz="1200" kern="1200">
              <a:solidFill>
                <a:schemeClr val="tx1"/>
              </a:solidFill>
              <a:effectLst/>
              <a:latin typeface="Arial" panose="020B0604020202020204" pitchFamily="34" charset="0"/>
              <a:ea typeface="+mn-ea"/>
              <a:cs typeface="+mn-cs"/>
            </a:endParaRPr>
          </a:p>
          <a:p>
            <a:r>
              <a:rPr lang="en-US" sz="1200" kern="1200">
                <a:solidFill>
                  <a:schemeClr val="tx1"/>
                </a:solidFill>
                <a:effectLst/>
                <a:latin typeface="Arial"/>
                <a:cs typeface="Arial"/>
              </a:rPr>
              <a:t>We’ll discuss a couple of giving options for non-advised</a:t>
            </a:r>
            <a:r>
              <a:rPr lang="en-US" sz="1200" kern="1200" baseline="0">
                <a:solidFill>
                  <a:schemeClr val="tx1"/>
                </a:solidFill>
                <a:effectLst/>
                <a:latin typeface="Arial"/>
                <a:cs typeface="Arial"/>
              </a:rPr>
              <a:t> </a:t>
            </a:r>
            <a:r>
              <a:rPr lang="en-US">
                <a:latin typeface="Arial"/>
                <a:cs typeface="Arial"/>
              </a:rPr>
              <a:t>designated funds</a:t>
            </a:r>
            <a:r>
              <a:rPr lang="en-US" sz="1200" kern="1200" baseline="0">
                <a:solidFill>
                  <a:schemeClr val="tx1"/>
                </a:solidFill>
                <a:effectLst/>
                <a:latin typeface="Arial"/>
                <a:cs typeface="Arial"/>
              </a:rPr>
              <a:t> in the following slides.</a:t>
            </a:r>
            <a:endParaRPr lang="en-US" sz="1200" kern="1200">
              <a:solidFill>
                <a:schemeClr val="tx1"/>
              </a:solidFill>
              <a:effectLst/>
              <a:latin typeface="Arial"/>
              <a:cs typeface="Arial"/>
            </a:endParaRPr>
          </a:p>
          <a:p>
            <a:endParaRPr lang="en-US"/>
          </a:p>
        </p:txBody>
      </p:sp>
      <p:sp>
        <p:nvSpPr>
          <p:cNvPr id="4" name="Slide Number Placeholder 3"/>
          <p:cNvSpPr>
            <a:spLocks noGrp="1"/>
          </p:cNvSpPr>
          <p:nvPr>
            <p:ph type="sldNum" sz="quarter" idx="5"/>
          </p:nvPr>
        </p:nvSpPr>
        <p:spPr/>
        <p:txBody>
          <a:bodyPr/>
          <a:lstStyle/>
          <a:p>
            <a:fld id="{2E858DE8-36F6-0242-AE7B-D78BF93195DE}" type="slidenum">
              <a:rPr lang="en-US" smtClean="0"/>
              <a:t>4</a:t>
            </a:fld>
            <a:endParaRPr lang="en-US"/>
          </a:p>
        </p:txBody>
      </p:sp>
    </p:spTree>
    <p:extLst>
      <p:ext uri="{BB962C8B-B14F-4D97-AF65-F5344CB8AC3E}">
        <p14:creationId xmlns:p14="http://schemas.microsoft.com/office/powerpoint/2010/main" val="2705213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Courier New" panose="02070309020205020404" pitchFamily="49" charset="0"/>
              <a:buNone/>
              <a:tabLst/>
              <a:defRPr/>
            </a:pPr>
            <a:r>
              <a:rPr lang="en-US" sz="1200" kern="1200" dirty="0">
                <a:solidFill>
                  <a:schemeClr val="tx1"/>
                </a:solidFill>
                <a:effectLst/>
                <a:latin typeface="Arial"/>
                <a:cs typeface="Arial"/>
              </a:rPr>
              <a:t>As a reminder, for those who’ve reached the age where they’re required to take minimum distributions from their IRA accounts, a Qualified Charitable Distribution, is a way to help meet that requirement, avoid creating extra taxable income, and make a gift to charity. Let’s look at an example. </a:t>
            </a:r>
            <a:endParaRPr kumimoji="0" lang="en-US" sz="1200" b="1" i="0" u="none" strike="noStrike" kern="1200" cap="none" spc="0" normalizeH="0" baseline="0" noProof="0" dirty="0">
              <a:ln>
                <a:noFill/>
              </a:ln>
              <a:solidFill>
                <a:prstClr val="black"/>
              </a:solidFill>
              <a:effectLst/>
              <a:uLnTx/>
              <a:uFillTx/>
              <a:latin typeface="Arial"/>
              <a:cs typeface="Arial"/>
            </a:endParaRPr>
          </a:p>
          <a:p>
            <a:pPr marL="0" marR="0" lvl="0" indent="0" algn="l" defTabSz="914400" rtl="0" eaLnBrk="1" fontAlgn="auto" latinLnBrk="0" hangingPunct="1">
              <a:lnSpc>
                <a:spcPct val="100000"/>
              </a:lnSpc>
              <a:spcBef>
                <a:spcPts val="0"/>
              </a:spcBef>
              <a:spcAft>
                <a:spcPts val="0"/>
              </a:spcAft>
              <a:buClrTx/>
              <a:buSzTx/>
              <a:buFont typeface="Courier New" panose="02070309020205020404" pitchFamily="49" charset="0"/>
              <a:buNone/>
              <a:tabLst/>
              <a:defRPr/>
            </a:pPr>
            <a:endParaRPr kumimoji="0" 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Courier New" panose="02070309020205020404" pitchFamily="49" charset="0"/>
              <a:buNone/>
              <a:tabLst/>
              <a:defRPr/>
            </a:pPr>
            <a:r>
              <a:rPr kumimoji="0" lang="en-US" sz="1200" b="1" i="0" u="none" strike="noStrike" kern="1200" cap="none" spc="0" normalizeH="0" baseline="0" noProof="0" dirty="0">
                <a:ln>
                  <a:noFill/>
                </a:ln>
                <a:solidFill>
                  <a:prstClr val="black"/>
                </a:solidFill>
                <a:effectLst/>
                <a:uLnTx/>
                <a:uFillTx/>
                <a:latin typeface="Arial"/>
                <a:cs typeface="Arial"/>
              </a:rPr>
              <a:t>DONOR STORY</a:t>
            </a:r>
            <a:endParaRPr lang="en-US" sz="1200" b="1" i="0" u="none" strike="noStrike" kern="1200" cap="none" spc="0" normalizeH="0" baseline="0" noProof="0" dirty="0">
              <a:ln>
                <a:noFill/>
              </a:ln>
              <a:solidFill>
                <a:prstClr val="black"/>
              </a:solidFill>
              <a:effectLst/>
              <a:uLnTx/>
              <a:uFillTx/>
              <a:latin typeface="Arial"/>
              <a:cs typeface="Arial"/>
            </a:endParaRPr>
          </a:p>
          <a:p>
            <a:pPr>
              <a:defRPr/>
            </a:pPr>
            <a:r>
              <a:rPr kumimoji="0" lang="en-US" sz="1200" b="0" i="0" u="none" strike="noStrike" kern="1200" cap="none" spc="0" normalizeH="0" baseline="0" noProof="0" dirty="0">
                <a:ln>
                  <a:noFill/>
                </a:ln>
                <a:solidFill>
                  <a:prstClr val="black"/>
                </a:solidFill>
                <a:effectLst/>
                <a:uLnTx/>
                <a:uFillTx/>
                <a:latin typeface="Arial"/>
                <a:cs typeface="Arial"/>
              </a:rPr>
              <a:t>A woman in her mid-70’s who was very involved at her church always dreamed about being able to tithe and wanted to provide on-going to the congregation, even after she passed, but she wasn’t’ sure if she could afford to do so. She did have an IRA set aside, and didn’t need the income for living expenses, but was required to take minimum distributions each year, which would put her into a higher tax-bracket, affecting how her other income was taxed. Her financial professional suggested she might avoid having to recognize that IRA income each year, and meet her charitable goals by creating a fund at Thrivent Charitable. She created a charitable fund (non-advised) and made a QCD of $108,000 each year for two years to the fund – in essence rolling over her un-needed IRA to the fund. </a:t>
            </a:r>
            <a:r>
              <a:rPr lang="en-US" dirty="0">
                <a:solidFill>
                  <a:prstClr val="black"/>
                </a:solidFill>
                <a:latin typeface="Arial"/>
                <a:cs typeface="Arial"/>
              </a:rPr>
              <a:t>The fund </a:t>
            </a:r>
            <a:r>
              <a:rPr kumimoji="0" lang="en-US" sz="1200" b="0" i="0" u="none" strike="noStrike" kern="1200" cap="none" spc="0" normalizeH="0" baseline="0" noProof="0" dirty="0">
                <a:ln>
                  <a:noFill/>
                </a:ln>
                <a:solidFill>
                  <a:prstClr val="black"/>
                </a:solidFill>
                <a:effectLst/>
                <a:uLnTx/>
                <a:uFillTx/>
                <a:latin typeface="Arial"/>
                <a:cs typeface="Arial"/>
              </a:rPr>
              <a:t>now makes annual grant distributions to her church (so she doesn’t have to tithe from her remaining income), and those grants will continue every year for the donor’s lifetime and long after she’s gone.</a:t>
            </a:r>
            <a:r>
              <a:rPr lang="en-US" dirty="0">
                <a:solidFill>
                  <a:prstClr val="black"/>
                </a:solidFill>
                <a:latin typeface="Arial"/>
                <a:cs typeface="Arial"/>
              </a:rPr>
              <a:t> </a:t>
            </a:r>
            <a:r>
              <a:rPr lang="en-US" dirty="0">
                <a:solidFill>
                  <a:prstClr val="black"/>
                </a:solidFill>
              </a:rPr>
              <a:t>The charitable fund is invested for growth and is able to sustain itself in perpetuity. </a:t>
            </a:r>
            <a:endParaRPr lang="en-US" b="0" i="0" u="none" strike="noStrike" kern="1200" cap="none" spc="0" normalizeH="0" baseline="0" noProof="0" dirty="0">
              <a:ln>
                <a:noFill/>
              </a:ln>
              <a:solidFill>
                <a:prstClr val="black"/>
              </a:solidFill>
              <a:effectLst/>
              <a:uLnTx/>
              <a:uFillTx/>
            </a:endParaRPr>
          </a:p>
          <a:p>
            <a:endParaRPr lang="en-US" dirty="0"/>
          </a:p>
        </p:txBody>
      </p:sp>
      <p:sp>
        <p:nvSpPr>
          <p:cNvPr id="4" name="Slide Number Placeholder 3"/>
          <p:cNvSpPr>
            <a:spLocks noGrp="1"/>
          </p:cNvSpPr>
          <p:nvPr>
            <p:ph type="sldNum" sz="quarter" idx="5"/>
          </p:nvPr>
        </p:nvSpPr>
        <p:spPr/>
        <p:txBody>
          <a:bodyPr/>
          <a:lstStyle/>
          <a:p>
            <a:fld id="{2E858DE8-36F6-0242-AE7B-D78BF93195DE}" type="slidenum">
              <a:rPr lang="en-US" smtClean="0"/>
              <a:t>5</a:t>
            </a:fld>
            <a:endParaRPr lang="en-US"/>
          </a:p>
        </p:txBody>
      </p:sp>
    </p:spTree>
    <p:extLst>
      <p:ext uri="{BB962C8B-B14F-4D97-AF65-F5344CB8AC3E}">
        <p14:creationId xmlns:p14="http://schemas.microsoft.com/office/powerpoint/2010/main" val="85577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solidFill>
                  <a:schemeClr val="tx1"/>
                </a:solidFill>
              </a:rPr>
              <a:t>QCDs may also be used to make a significant charitable gift upon death by making a gift of life insurance. Each year, you make</a:t>
            </a:r>
            <a:r>
              <a:rPr lang="en-US" baseline="0">
                <a:solidFill>
                  <a:schemeClr val="tx1"/>
                </a:solidFill>
              </a:rPr>
              <a:t> a</a:t>
            </a:r>
            <a:r>
              <a:rPr lang="en-US">
                <a:solidFill>
                  <a:schemeClr val="tx1"/>
                </a:solidFill>
              </a:rPr>
              <a:t> QCD to </a:t>
            </a:r>
            <a:r>
              <a:rPr lang="en-US"/>
              <a:t>Thrivent Charitable to</a:t>
            </a:r>
            <a:r>
              <a:rPr lang="en-US" baseline="0">
                <a:solidFill>
                  <a:schemeClr val="tx1"/>
                </a:solidFill>
              </a:rPr>
              <a:t> cover premium payments for </a:t>
            </a:r>
            <a:r>
              <a:rPr lang="en-US">
                <a:solidFill>
                  <a:schemeClr val="tx1"/>
                </a:solidFill>
              </a:rPr>
              <a:t>a life insurance contract that names Thrivent Charitable as owner and beneficiary. Proceeds from this life insurance contract are directed to your charitable fund to provide ongoing support to one or more of your favorite charities after you’re gone. Let’s look at an example.</a:t>
            </a:r>
          </a:p>
          <a:p>
            <a:pPr marL="0" indent="0">
              <a:buFont typeface="Arial" panose="020B0604020202020204" pitchFamily="34" charset="0"/>
              <a:buNone/>
            </a:pPr>
            <a:endParaRPr lang="en-US" sz="1200" b="1" i="0" u="none" strike="noStrike" kern="1200" baseline="0">
              <a:solidFill>
                <a:schemeClr val="tx1"/>
              </a:solidFill>
              <a:latin typeface="Arial" panose="020B0604020202020204" pitchFamily="34" charset="0"/>
              <a:ea typeface="+mn-ea"/>
              <a:cs typeface="+mn-cs"/>
            </a:endParaRPr>
          </a:p>
          <a:p>
            <a:pPr marL="0" indent="0">
              <a:buFont typeface="Arial" panose="020B0604020202020204" pitchFamily="34" charset="0"/>
              <a:buNone/>
            </a:pPr>
            <a:r>
              <a:rPr lang="en-US" sz="1200" b="1" i="0" u="none" strike="noStrike" kern="1200" baseline="0">
                <a:solidFill>
                  <a:schemeClr val="tx1"/>
                </a:solidFill>
                <a:latin typeface="Arial"/>
                <a:cs typeface="Arial"/>
              </a:rPr>
              <a:t>DONOR STORY</a:t>
            </a:r>
          </a:p>
          <a:p>
            <a:pPr marL="0" indent="0">
              <a:buFont typeface="Arial" panose="020B0604020202020204" pitchFamily="34" charset="0"/>
              <a:buNone/>
            </a:pPr>
            <a:r>
              <a:rPr lang="en-US" sz="1200" b="0" i="0" u="none" strike="noStrike" kern="1200" baseline="0">
                <a:solidFill>
                  <a:schemeClr val="tx1"/>
                </a:solidFill>
                <a:latin typeface="Arial"/>
                <a:cs typeface="Arial"/>
              </a:rPr>
              <a:t>A man in his mid-70s wanted to support favorite charities upon death and take advantage of the QCD opportunity. He was concerned required minimum distributions from his IRA would increase his adjusted gross income and affect Medicare premiums and Social Security taxes. He worked with our gift planners to create his charitable fund (non-advised) with a gift of an existing life insurance contract he no longer needed. He made Thrivent Charitable Impact &amp; Investing the owner and beneficiary of the contract and makes QCD gifts annually to Thrivent to cover premium payments. Upon his death, proceeds from this life insurance contract will be directed to his charitable fund, which will make annual grant distributions to his named charities for 10 years and then close.</a:t>
            </a:r>
            <a:endParaRPr lang="en-US">
              <a:latin typeface="Arial"/>
              <a:cs typeface="Arial"/>
            </a:endParaRPr>
          </a:p>
          <a:p>
            <a:endParaRPr lang="en-US"/>
          </a:p>
        </p:txBody>
      </p:sp>
      <p:sp>
        <p:nvSpPr>
          <p:cNvPr id="4" name="Slide Number Placeholder 3"/>
          <p:cNvSpPr>
            <a:spLocks noGrp="1"/>
          </p:cNvSpPr>
          <p:nvPr>
            <p:ph type="sldNum" sz="quarter" idx="5"/>
          </p:nvPr>
        </p:nvSpPr>
        <p:spPr/>
        <p:txBody>
          <a:bodyPr/>
          <a:lstStyle/>
          <a:p>
            <a:fld id="{2E858DE8-36F6-0242-AE7B-D78BF93195DE}" type="slidenum">
              <a:rPr lang="en-US" smtClean="0"/>
              <a:t>6</a:t>
            </a:fld>
            <a:endParaRPr lang="en-US"/>
          </a:p>
        </p:txBody>
      </p:sp>
    </p:spTree>
    <p:extLst>
      <p:ext uri="{BB962C8B-B14F-4D97-AF65-F5344CB8AC3E}">
        <p14:creationId xmlns:p14="http://schemas.microsoft.com/office/powerpoint/2010/main" val="14202109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Arial"/>
                <a:cs typeface="Arial"/>
              </a:rPr>
              <a:t>For clients aged 70-1/2 or older who would like the option of taking a distribution from their IRA, and spreading the taxable income out over their lifetime, rather than recognizing it in a lump sum all in one year – the SECURE 2.0’s expansion of the definition of Qualified Charitable Distributions (in IRC Sec. 408(d)(8)) to include life income gifts may be a good opportunity.</a:t>
            </a:r>
          </a:p>
          <a:p>
            <a:r>
              <a:rPr lang="en-US" sz="1200" kern="1200">
                <a:solidFill>
                  <a:schemeClr val="tx1"/>
                </a:solidFill>
                <a:effectLst/>
                <a:latin typeface="Arial"/>
                <a:cs typeface="Arial"/>
              </a:rPr>
              <a:t>Some things to consider: </a:t>
            </a:r>
          </a:p>
          <a:p>
            <a:pPr marL="171450" indent="-171450">
              <a:buFont typeface="Arial" panose="020B0604020202020204" pitchFamily="34" charset="0"/>
              <a:buChar char="•"/>
            </a:pPr>
            <a:r>
              <a:rPr lang="en-US" sz="1200" b="0" kern="1200">
                <a:solidFill>
                  <a:schemeClr val="tx1"/>
                </a:solidFill>
                <a:effectLst/>
                <a:latin typeface="Arial"/>
                <a:cs typeface="Arial"/>
              </a:rPr>
              <a:t>This “</a:t>
            </a:r>
            <a:r>
              <a:rPr lang="en-US">
                <a:latin typeface="Arial"/>
                <a:cs typeface="Arial"/>
              </a:rPr>
              <a:t>once-in-a-lifetime</a:t>
            </a:r>
            <a:r>
              <a:rPr lang="en-US" sz="1200" b="0" kern="1200">
                <a:solidFill>
                  <a:schemeClr val="tx1"/>
                </a:solidFill>
                <a:effectLst/>
                <a:latin typeface="Arial"/>
                <a:cs typeface="Arial"/>
              </a:rPr>
              <a:t> election” must be used in a single year</a:t>
            </a:r>
          </a:p>
          <a:p>
            <a:pPr marL="171450" indent="-171450">
              <a:buFont typeface="Arial" panose="020B0604020202020204" pitchFamily="34" charset="0"/>
              <a:buChar char="•"/>
            </a:pPr>
            <a:r>
              <a:rPr lang="en-US" sz="1200" b="0" kern="1200">
                <a:solidFill>
                  <a:schemeClr val="tx1"/>
                </a:solidFill>
                <a:effectLst/>
                <a:latin typeface="Arial"/>
                <a:cs typeface="Arial"/>
              </a:rPr>
              <a:t>If the donor doesn’t use the full $54K, the unused portion doesn’t carry forward</a:t>
            </a:r>
          </a:p>
          <a:p>
            <a:pPr marL="171450" indent="-171450">
              <a:buFont typeface="Arial" panose="020B0604020202020204" pitchFamily="34" charset="0"/>
              <a:buChar char="•"/>
            </a:pPr>
            <a:r>
              <a:rPr lang="en-US" sz="1200" b="0" kern="1200">
                <a:solidFill>
                  <a:schemeClr val="tx1"/>
                </a:solidFill>
                <a:effectLst/>
                <a:latin typeface="Arial"/>
                <a:cs typeface="Arial"/>
              </a:rPr>
              <a:t>$54K is for 2025, indexed for inflation</a:t>
            </a:r>
          </a:p>
          <a:p>
            <a:pPr marL="171450" indent="-171450">
              <a:buFont typeface="Arial" panose="020B0604020202020204" pitchFamily="34" charset="0"/>
              <a:buChar char="•"/>
            </a:pPr>
            <a:r>
              <a:rPr lang="en-US" sz="1200" b="0" kern="1200">
                <a:solidFill>
                  <a:schemeClr val="tx1"/>
                </a:solidFill>
                <a:effectLst/>
                <a:latin typeface="Arial"/>
                <a:cs typeface="Arial"/>
              </a:rPr>
              <a:t>Must be immediate income (no deferred gift annuities) </a:t>
            </a:r>
          </a:p>
          <a:p>
            <a:pPr marL="171450" indent="-171450">
              <a:buFont typeface="Arial" panose="020B0604020202020204" pitchFamily="34" charset="0"/>
              <a:buChar char="•"/>
            </a:pPr>
            <a:r>
              <a:rPr lang="en-US" sz="1200" b="0" kern="1200">
                <a:solidFill>
                  <a:schemeClr val="tx1"/>
                </a:solidFill>
                <a:effectLst/>
                <a:latin typeface="Arial"/>
                <a:cs typeface="Arial"/>
              </a:rPr>
              <a:t>income cannot be assignable (including to charity)</a:t>
            </a:r>
          </a:p>
          <a:p>
            <a:pPr marL="0" indent="0">
              <a:buFont typeface="Arial" panose="020B0604020202020204" pitchFamily="34" charset="0"/>
              <a:buNone/>
            </a:pPr>
            <a:endParaRPr lang="en-US" sz="1200" b="0" kern="1200">
              <a:solidFill>
                <a:schemeClr val="tx1"/>
              </a:solidFill>
              <a:effectLst/>
              <a:latin typeface="Arial" panose="020B0604020202020204" pitchFamily="34" charset="0"/>
              <a:ea typeface="+mn-ea"/>
              <a:cs typeface="+mn-cs"/>
            </a:endParaRPr>
          </a:p>
          <a:p>
            <a:pPr algn="l">
              <a:buFont typeface="Arial" panose="020B0604020202020204" pitchFamily="34" charset="0"/>
              <a:buChar char="•"/>
            </a:pPr>
            <a:r>
              <a:rPr lang="en-US" b="0" i="0">
                <a:solidFill>
                  <a:srgbClr val="707070"/>
                </a:solidFill>
                <a:effectLst/>
                <a:latin typeface="Merriweather"/>
              </a:rPr>
              <a:t>Limited to one $54,000 (in 2025 indexed for inflation) Qualified Distribution to a gift annuity or charitable remainder trust per lifetime.</a:t>
            </a:r>
          </a:p>
          <a:p>
            <a:pPr lvl="1" algn="l">
              <a:buFont typeface="Arial" panose="020B0604020202020204" pitchFamily="34" charset="0"/>
              <a:buChar char="•"/>
            </a:pPr>
            <a:r>
              <a:rPr lang="en-US" b="0" i="0">
                <a:solidFill>
                  <a:srgbClr val="707070"/>
                </a:solidFill>
                <a:effectLst/>
                <a:latin typeface="Merriweather"/>
              </a:rPr>
              <a:t>Can be multiple contracts but must be in 1 calendar year.  </a:t>
            </a:r>
          </a:p>
          <a:p>
            <a:pPr lvl="1" algn="l">
              <a:buFont typeface="Arial" panose="020B0604020202020204" pitchFamily="34" charset="0"/>
              <a:buChar char="•"/>
            </a:pPr>
            <a:r>
              <a:rPr lang="en-US" b="0" i="0">
                <a:solidFill>
                  <a:srgbClr val="707070"/>
                </a:solidFill>
                <a:effectLst/>
                <a:latin typeface="Merriweather"/>
              </a:rPr>
              <a:t>Thrivent Charitable gift annuity minimum is $10K gift to open / charitable remainder annuity trust Minimum $50K gift to open / charitable remainder unitrust minimum $100K gift to open</a:t>
            </a:r>
          </a:p>
          <a:p>
            <a:pPr lvl="2" algn="l">
              <a:buFont typeface="Arial" panose="020B0604020202020204" pitchFamily="34" charset="0"/>
              <a:buChar char="•"/>
            </a:pPr>
            <a:r>
              <a:rPr lang="en-US" b="0" i="0">
                <a:solidFill>
                  <a:srgbClr val="707070"/>
                </a:solidFill>
                <a:effectLst/>
                <a:latin typeface="Merriweather"/>
              </a:rPr>
              <a:t>Spouses could each gift $54K from separate IRAs to create one CRUT</a:t>
            </a:r>
          </a:p>
          <a:p>
            <a:pPr algn="l">
              <a:buFont typeface="Arial" panose="020B0604020202020204" pitchFamily="34" charset="0"/>
              <a:buChar char="•"/>
            </a:pPr>
            <a:r>
              <a:rPr lang="en-US" b="0" i="0">
                <a:solidFill>
                  <a:srgbClr val="707070"/>
                </a:solidFill>
                <a:effectLst/>
                <a:latin typeface="Merriweather"/>
              </a:rPr>
              <a:t>Income beneficiaries of the gift annuity or charitable remainder trust are limited to the donor and/or their spouse.</a:t>
            </a:r>
          </a:p>
          <a:p>
            <a:pPr algn="l">
              <a:buFont typeface="Arial" panose="020B0604020202020204" pitchFamily="34" charset="0"/>
              <a:buChar char="•"/>
            </a:pPr>
            <a:r>
              <a:rPr lang="en-US" b="0" i="0">
                <a:solidFill>
                  <a:srgbClr val="707070"/>
                </a:solidFill>
                <a:effectLst/>
                <a:latin typeface="Merriweather"/>
              </a:rPr>
              <a:t>All distributions from the gift annuity or charitable remainder trust will be taxed as ordinary income.</a:t>
            </a:r>
          </a:p>
          <a:p>
            <a:pPr algn="l">
              <a:buFont typeface="Arial" panose="020B0604020202020204" pitchFamily="34" charset="0"/>
              <a:buChar char="•"/>
            </a:pPr>
            <a:r>
              <a:rPr lang="en-US" b="0" i="0">
                <a:solidFill>
                  <a:srgbClr val="707070"/>
                </a:solidFill>
                <a:effectLst/>
                <a:latin typeface="Merriweather"/>
              </a:rPr>
              <a:t>Payments from the gift annuity or charitable remainder trust must begin within 1 year. (no deferred income)</a:t>
            </a:r>
          </a:p>
          <a:p>
            <a:pPr algn="l">
              <a:buFont typeface="Arial" panose="020B0604020202020204" pitchFamily="34" charset="0"/>
              <a:buChar char="•"/>
            </a:pPr>
            <a:r>
              <a:rPr lang="en-US" b="0" i="0">
                <a:solidFill>
                  <a:srgbClr val="707070"/>
                </a:solidFill>
                <a:effectLst/>
                <a:latin typeface="Merriweather"/>
              </a:rPr>
              <a:t>The gift annuity or charitable remainder trust cannot accept gifts of other types of assets. </a:t>
            </a:r>
          </a:p>
          <a:p>
            <a:pPr lvl="0" algn="l">
              <a:buFont typeface="Arial" panose="020B0604020202020204" pitchFamily="34" charset="0"/>
              <a:buChar char="•"/>
            </a:pPr>
            <a:r>
              <a:rPr lang="en-US" b="0" i="0">
                <a:solidFill>
                  <a:srgbClr val="707070"/>
                </a:solidFill>
                <a:effectLst/>
                <a:latin typeface="Merriweather"/>
              </a:rPr>
              <a:t>Payment must be at least 5%.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a:solidFill>
                <a:schemeClr val="tx1"/>
              </a:solidFill>
              <a:effectLst/>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2E858DE8-36F6-0242-AE7B-D78BF93195DE}" type="slidenum">
              <a:rPr lang="en-US" smtClean="0"/>
              <a:t>7</a:t>
            </a:fld>
            <a:endParaRPr lang="en-US"/>
          </a:p>
        </p:txBody>
      </p:sp>
    </p:spTree>
    <p:extLst>
      <p:ext uri="{BB962C8B-B14F-4D97-AF65-F5344CB8AC3E}">
        <p14:creationId xmlns:p14="http://schemas.microsoft.com/office/powerpoint/2010/main" val="482857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E858DE8-36F6-0242-AE7B-D78BF93195DE}"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0499564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3" name="Picture 2" descr="A blue and white circle&#10;&#10;Description automatically generated">
            <a:extLst>
              <a:ext uri="{FF2B5EF4-FFF2-40B4-BE49-F238E27FC236}">
                <a16:creationId xmlns:a16="http://schemas.microsoft.com/office/drawing/2014/main" id="{84D1F0A7-E738-C507-C477-3DEB900B2F9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2" name="Picture 1" descr="A black background with a black square&#10;&#10;AI-generated content may be incorrect.">
            <a:extLst>
              <a:ext uri="{FF2B5EF4-FFF2-40B4-BE49-F238E27FC236}">
                <a16:creationId xmlns:a16="http://schemas.microsoft.com/office/drawing/2014/main" id="{5AAA52D0-4934-A685-65E3-D74C7717B323}"/>
              </a:ext>
            </a:extLst>
          </p:cNvPr>
          <p:cNvPicPr>
            <a:picLocks noChangeAspect="1"/>
          </p:cNvPicPr>
          <p:nvPr userDrawn="1"/>
        </p:nvPicPr>
        <p:blipFill>
          <a:blip r:embed="rId3"/>
          <a:stretch>
            <a:fillRect/>
          </a:stretch>
        </p:blipFill>
        <p:spPr>
          <a:xfrm>
            <a:off x="9844057" y="17855"/>
            <a:ext cx="2266213" cy="1337618"/>
          </a:xfrm>
          <a:prstGeom prst="rect">
            <a:avLst/>
          </a:prstGeom>
        </p:spPr>
      </p:pic>
      <p:sp>
        <p:nvSpPr>
          <p:cNvPr id="17" name="Title 1">
            <a:extLst>
              <a:ext uri="{FF2B5EF4-FFF2-40B4-BE49-F238E27FC236}">
                <a16:creationId xmlns:a16="http://schemas.microsoft.com/office/drawing/2014/main" id="{400F82E4-D269-2B00-CC35-ACA75FB33CD0}"/>
              </a:ext>
            </a:extLst>
          </p:cNvPr>
          <p:cNvSpPr>
            <a:spLocks noGrp="1"/>
          </p:cNvSpPr>
          <p:nvPr>
            <p:ph type="ctrTitle" hasCustomPrompt="1"/>
          </p:nvPr>
        </p:nvSpPr>
        <p:spPr>
          <a:xfrm>
            <a:off x="635000" y="3956538"/>
            <a:ext cx="7557025" cy="1600200"/>
          </a:xfrm>
        </p:spPr>
        <p:txBody>
          <a:bodyPr anchor="b" anchorCtr="0">
            <a:noAutofit/>
          </a:bodyPr>
          <a:lstStyle>
            <a:lvl1pPr algn="l">
              <a:defRPr sz="6400" spc="-230" baseline="0"/>
            </a:lvl1pPr>
          </a:lstStyle>
          <a:p>
            <a:r>
              <a:rPr lang="en-US"/>
              <a:t>Click to edit presentation title</a:t>
            </a:r>
          </a:p>
        </p:txBody>
      </p:sp>
      <p:sp>
        <p:nvSpPr>
          <p:cNvPr id="19" name="Subtitle 2">
            <a:extLst>
              <a:ext uri="{FF2B5EF4-FFF2-40B4-BE49-F238E27FC236}">
                <a16:creationId xmlns:a16="http://schemas.microsoft.com/office/drawing/2014/main" id="{0ADE65C4-786F-3512-AEA4-BA46D389F3B7}"/>
              </a:ext>
            </a:extLst>
          </p:cNvPr>
          <p:cNvSpPr>
            <a:spLocks noGrp="1"/>
          </p:cNvSpPr>
          <p:nvPr>
            <p:ph type="subTitle" idx="1" hasCustomPrompt="1"/>
          </p:nvPr>
        </p:nvSpPr>
        <p:spPr>
          <a:xfrm>
            <a:off x="635000" y="6082506"/>
            <a:ext cx="4965700" cy="312737"/>
          </a:xfrm>
          <a:prstGeom prst="rect">
            <a:avLst/>
          </a:prstGeom>
        </p:spPr>
        <p:txBody>
          <a:bodyPr lIns="0" tIns="0" rIns="0" bIns="0">
            <a:noAutofit/>
          </a:bodyPr>
          <a:lstStyle>
            <a:lvl1pPr marL="0" indent="0" algn="l">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date</a:t>
            </a:r>
          </a:p>
        </p:txBody>
      </p:sp>
    </p:spTree>
    <p:extLst>
      <p:ext uri="{BB962C8B-B14F-4D97-AF65-F5344CB8AC3E}">
        <p14:creationId xmlns:p14="http://schemas.microsoft.com/office/powerpoint/2010/main" val="7348417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Section Divider Number">
    <p:bg>
      <p:bgPr>
        <a:solidFill>
          <a:srgbClr val="FAEDD8"/>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b="0" i="0">
                <a:latin typeface="Basis Grt for Thrivent OffWhite" panose="020B0503030604040103" pitchFamily="34" charset="0"/>
                <a:cs typeface="Basis Grt for Thrivent OffWhite" panose="020B0503030604040103" pitchFamily="34" charset="0"/>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5" name="Text Placeholder 6">
            <a:extLst>
              <a:ext uri="{FF2B5EF4-FFF2-40B4-BE49-F238E27FC236}">
                <a16:creationId xmlns:a16="http://schemas.microsoft.com/office/drawing/2014/main" id="{736F29CA-8490-16AE-9369-E4AB6E700430}"/>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latin typeface="Basis Grt for Thrivent OffWhite" panose="020B0503030604040103" pitchFamily="34" charset="0"/>
                <a:cs typeface="Basis Grt for Thrivent OffWhite" panose="020B0503030604040103" pitchFamily="34" charset="0"/>
              </a:defRPr>
            </a:lvl1pPr>
          </a:lstStyle>
          <a:p>
            <a:pPr lvl="0"/>
            <a:r>
              <a:rPr lang="en-US"/>
              <a:t>04</a:t>
            </a:r>
          </a:p>
        </p:txBody>
      </p:sp>
      <p:sp>
        <p:nvSpPr>
          <p:cNvPr id="3" name="Footer Placeholder 2">
            <a:extLst>
              <a:ext uri="{FF2B5EF4-FFF2-40B4-BE49-F238E27FC236}">
                <a16:creationId xmlns:a16="http://schemas.microsoft.com/office/drawing/2014/main" id="{0FE1B679-1EB4-6040-8EF0-9424E7646AD1}"/>
              </a:ext>
            </a:extLst>
          </p:cNvPr>
          <p:cNvSpPr>
            <a:spLocks noGrp="1"/>
          </p:cNvSpPr>
          <p:nvPr>
            <p:ph type="ftr" sz="quarter" idx="14"/>
          </p:nvPr>
        </p:nvSpPr>
        <p:spPr>
          <a:xfrm>
            <a:off x="1033936" y="6403484"/>
            <a:ext cx="4619517"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1011211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Section Divider Number">
    <p:bg>
      <p:bgPr>
        <a:solidFill>
          <a:srgbClr val="CEE2E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5" name="Text Placeholder 6">
            <a:extLst>
              <a:ext uri="{FF2B5EF4-FFF2-40B4-BE49-F238E27FC236}">
                <a16:creationId xmlns:a16="http://schemas.microsoft.com/office/drawing/2014/main" id="{63C1F7C9-9D30-69EC-5367-077A71AD6354}"/>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latin typeface="Basis Grt for Thrivent OffWhite" panose="020B0503030604040103" pitchFamily="34" charset="0"/>
                <a:cs typeface="Basis Grt for Thrivent OffWhite" panose="020B0503030604040103" pitchFamily="34" charset="0"/>
              </a:defRPr>
            </a:lvl1pPr>
          </a:lstStyle>
          <a:p>
            <a:pPr lvl="0"/>
            <a:r>
              <a:rPr lang="en-US"/>
              <a:t>05</a:t>
            </a:r>
          </a:p>
        </p:txBody>
      </p:sp>
      <p:sp>
        <p:nvSpPr>
          <p:cNvPr id="3" name="Footer Placeholder 2">
            <a:extLst>
              <a:ext uri="{FF2B5EF4-FFF2-40B4-BE49-F238E27FC236}">
                <a16:creationId xmlns:a16="http://schemas.microsoft.com/office/drawing/2014/main" id="{732BD1CB-6982-06F0-12B5-640BBF9B2F15}"/>
              </a:ext>
            </a:extLst>
          </p:cNvPr>
          <p:cNvSpPr>
            <a:spLocks noGrp="1"/>
          </p:cNvSpPr>
          <p:nvPr>
            <p:ph type="ftr" sz="quarter" idx="14"/>
          </p:nvPr>
        </p:nvSpPr>
        <p:spPr>
          <a:xfrm>
            <a:off x="1033937" y="6403484"/>
            <a:ext cx="4531594"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4221065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Section Divider Photo">
    <p:bg>
      <p:bgPr>
        <a:solidFill>
          <a:srgbClr val="F4D096"/>
        </a:solidFill>
        <a:effectLst/>
      </p:bgPr>
    </p:bg>
    <p:spTree>
      <p:nvGrpSpPr>
        <p:cNvPr id="1" name=""/>
        <p:cNvGrpSpPr/>
        <p:nvPr/>
      </p:nvGrpSpPr>
      <p:grpSpPr>
        <a:xfrm>
          <a:off x="0" y="0"/>
          <a:ext cx="0" cy="0"/>
          <a:chOff x="0" y="0"/>
          <a:chExt cx="0" cy="0"/>
        </a:xfrm>
      </p:grpSpPr>
      <p:pic>
        <p:nvPicPr>
          <p:cNvPr id="9" name="Picture 8" descr="A person and person looking at a computer&#10;&#10;Description automatically generated">
            <a:extLst>
              <a:ext uri="{FF2B5EF4-FFF2-40B4-BE49-F238E27FC236}">
                <a16:creationId xmlns:a16="http://schemas.microsoft.com/office/drawing/2014/main" id="{53DD868D-FA45-8DB1-DBD3-C0F885002CFB}"/>
              </a:ext>
            </a:extLst>
          </p:cNvPr>
          <p:cNvPicPr>
            <a:picLocks noChangeAspect="1"/>
          </p:cNvPicPr>
          <p:nvPr userDrawn="1"/>
        </p:nvPicPr>
        <p:blipFill>
          <a:blip r:embed="rId2" cstate="screen">
            <a:extLst>
              <a:ext uri="{28A0092B-C50C-407E-A947-70E740481C1C}">
                <a14:useLocalDpi xmlns:a14="http://schemas.microsoft.com/office/drawing/2010/main"/>
              </a:ext>
            </a:extLst>
          </a:blip>
          <a:srcRect l="6180" t="1365" r="26368" b="10842"/>
          <a:stretch/>
        </p:blipFill>
        <p:spPr>
          <a:xfrm>
            <a:off x="5160441" y="5974"/>
            <a:ext cx="7031559" cy="6863178"/>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3890108"/>
            <a:ext cx="4311649" cy="2348767"/>
          </a:xfrm>
        </p:spPr>
        <p:txBody>
          <a:bodyPr anchor="t" anchorCtr="0">
            <a:noAutofit/>
          </a:bodyPr>
          <a:lstStyle>
            <a:lvl1pPr>
              <a:defRPr sz="5600">
                <a:solidFill>
                  <a:schemeClr val="tx1"/>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1"/>
                </a:solidFill>
              </a:defRPr>
            </a:lvl1pPr>
          </a:lstStyle>
          <a:p>
            <a:fld id="{D7756E16-444E-B644-B3D8-50D596555EAF}" type="slidenum">
              <a:rPr lang="en-US" smtClean="0"/>
              <a:pPr/>
              <a:t>‹#›</a:t>
            </a:fld>
            <a:endParaRPr lang="en-US"/>
          </a:p>
        </p:txBody>
      </p:sp>
      <p:sp>
        <p:nvSpPr>
          <p:cNvPr id="10" name="Round Same Side Corner Rectangle 9">
            <a:extLst>
              <a:ext uri="{FF2B5EF4-FFF2-40B4-BE49-F238E27FC236}">
                <a16:creationId xmlns:a16="http://schemas.microsoft.com/office/drawing/2014/main" id="{6B21055B-0128-F4C1-CE09-6C14EF188976}"/>
              </a:ext>
            </a:extLst>
          </p:cNvPr>
          <p:cNvSpPr/>
          <p:nvPr userDrawn="1"/>
        </p:nvSpPr>
        <p:spPr>
          <a:xfrm>
            <a:off x="5908431" y="631826"/>
            <a:ext cx="5574323" cy="5607050"/>
          </a:xfrm>
          <a:prstGeom prst="round2SameRect">
            <a:avLst>
              <a:gd name="adj1" fmla="val 50000"/>
              <a:gd name="adj2" fmla="val 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a:extLst>
              <a:ext uri="{FF2B5EF4-FFF2-40B4-BE49-F238E27FC236}">
                <a16:creationId xmlns:a16="http://schemas.microsoft.com/office/drawing/2014/main" id="{A693FC5A-2F55-E91B-397A-140E0E52E76B}"/>
              </a:ext>
            </a:extLst>
          </p:cNvPr>
          <p:cNvSpPr>
            <a:spLocks noGrp="1"/>
          </p:cNvSpPr>
          <p:nvPr>
            <p:ph type="ftr" sz="quarter" idx="31"/>
          </p:nvPr>
        </p:nvSpPr>
        <p:spPr>
          <a:xfrm>
            <a:off x="629628" y="6403484"/>
            <a:ext cx="4765430" cy="232986"/>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36623420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Section Divider Photo">
    <p:bg>
      <p:bgPr>
        <a:solidFill>
          <a:schemeClr val="tx1"/>
        </a:solidFill>
        <a:effectLst/>
      </p:bgPr>
    </p:bg>
    <p:spTree>
      <p:nvGrpSpPr>
        <p:cNvPr id="1" name=""/>
        <p:cNvGrpSpPr/>
        <p:nvPr/>
      </p:nvGrpSpPr>
      <p:grpSpPr>
        <a:xfrm>
          <a:off x="0" y="0"/>
          <a:ext cx="0" cy="0"/>
          <a:chOff x="0" y="0"/>
          <a:chExt cx="0" cy="0"/>
        </a:xfrm>
      </p:grpSpPr>
      <p:pic>
        <p:nvPicPr>
          <p:cNvPr id="9" name="Picture 8" descr="A group of people sitting at a table&#10;&#10;Description automatically generated">
            <a:extLst>
              <a:ext uri="{FF2B5EF4-FFF2-40B4-BE49-F238E27FC236}">
                <a16:creationId xmlns:a16="http://schemas.microsoft.com/office/drawing/2014/main" id="{E672E9E7-6E32-2E74-3794-858676A4240F}"/>
              </a:ext>
            </a:extLst>
          </p:cNvPr>
          <p:cNvPicPr>
            <a:picLocks noChangeAspect="1"/>
          </p:cNvPicPr>
          <p:nvPr userDrawn="1"/>
        </p:nvPicPr>
        <p:blipFill>
          <a:blip r:embed="rId2" cstate="screen">
            <a:extLst>
              <a:ext uri="{28A0092B-C50C-407E-A947-70E740481C1C}">
                <a14:useLocalDpi xmlns:a14="http://schemas.microsoft.com/office/drawing/2010/main"/>
              </a:ext>
            </a:extLst>
          </a:blip>
          <a:srcRect l="5822" t="990" r="22309" b="4944"/>
          <a:stretch/>
        </p:blipFill>
        <p:spPr>
          <a:xfrm>
            <a:off x="5205046" y="0"/>
            <a:ext cx="6986954"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3890108"/>
            <a:ext cx="4311649" cy="2348767"/>
          </a:xfrm>
        </p:spPr>
        <p:txBody>
          <a:bodyPr anchor="t" anchorCtr="0">
            <a:noAutofit/>
          </a:bodyPr>
          <a:lstStyle>
            <a:lvl1pPr>
              <a:defRPr sz="5600">
                <a:solidFill>
                  <a:schemeClr val="tx2"/>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2"/>
                </a:solidFill>
              </a:defRPr>
            </a:lvl1pPr>
          </a:lstStyle>
          <a:p>
            <a:fld id="{D7756E16-444E-B644-B3D8-50D596555EAF}" type="slidenum">
              <a:rPr lang="en-US" smtClean="0"/>
              <a:pPr/>
              <a:t>‹#›</a:t>
            </a:fld>
            <a:endParaRPr lang="en-US"/>
          </a:p>
        </p:txBody>
      </p:sp>
      <p:sp>
        <p:nvSpPr>
          <p:cNvPr id="10" name="Round Same Side Corner Rectangle 9">
            <a:extLst>
              <a:ext uri="{FF2B5EF4-FFF2-40B4-BE49-F238E27FC236}">
                <a16:creationId xmlns:a16="http://schemas.microsoft.com/office/drawing/2014/main" id="{6B21055B-0128-F4C1-CE09-6C14EF188976}"/>
              </a:ext>
            </a:extLst>
          </p:cNvPr>
          <p:cNvSpPr/>
          <p:nvPr userDrawn="1"/>
        </p:nvSpPr>
        <p:spPr>
          <a:xfrm>
            <a:off x="5908431" y="631826"/>
            <a:ext cx="5574323" cy="5607050"/>
          </a:xfrm>
          <a:prstGeom prst="round2SameRect">
            <a:avLst>
              <a:gd name="adj1" fmla="val 50000"/>
              <a:gd name="adj2" fmla="val 0"/>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B3AA27DE-C060-8CF0-C53B-0D9DC86A23D2}"/>
              </a:ext>
            </a:extLst>
          </p:cNvPr>
          <p:cNvSpPr>
            <a:spLocks noGrp="1"/>
          </p:cNvSpPr>
          <p:nvPr>
            <p:ph type="ftr" sz="quarter" idx="31"/>
          </p:nvPr>
        </p:nvSpPr>
        <p:spPr>
          <a:xfrm>
            <a:off x="645326" y="6403484"/>
            <a:ext cx="4703056" cy="232987"/>
          </a:xfrm>
        </p:spPr>
        <p:txBody>
          <a:bodyPr/>
          <a:lstStyle>
            <a:lvl1pPr>
              <a:defRPr>
                <a:solidFill>
                  <a:schemeClr val="tx2"/>
                </a:solidFill>
              </a:defRPr>
            </a:lvl1pPr>
          </a:lstStyle>
          <a:p>
            <a:r>
              <a:rPr lang="en-US"/>
              <a:t>©2025 Thrivent Charitable™ | All rights reserved. Do not distribute without authorization.</a:t>
            </a:r>
          </a:p>
        </p:txBody>
      </p:sp>
    </p:spTree>
    <p:extLst>
      <p:ext uri="{BB962C8B-B14F-4D97-AF65-F5344CB8AC3E}">
        <p14:creationId xmlns:p14="http://schemas.microsoft.com/office/powerpoint/2010/main" val="18508089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Section Divider Photo">
    <p:bg>
      <p:bgPr>
        <a:solidFill>
          <a:schemeClr val="tx2"/>
        </a:solidFill>
        <a:effectLst/>
      </p:bgPr>
    </p:bg>
    <p:spTree>
      <p:nvGrpSpPr>
        <p:cNvPr id="1" name=""/>
        <p:cNvGrpSpPr/>
        <p:nvPr/>
      </p:nvGrpSpPr>
      <p:grpSpPr>
        <a:xfrm>
          <a:off x="0" y="0"/>
          <a:ext cx="0" cy="0"/>
          <a:chOff x="0" y="0"/>
          <a:chExt cx="0" cy="0"/>
        </a:xfrm>
      </p:grpSpPr>
      <p:pic>
        <p:nvPicPr>
          <p:cNvPr id="7" name="Picture 6" descr="A person putting a plant in a vase&#10;&#10;Description automatically generated">
            <a:extLst>
              <a:ext uri="{FF2B5EF4-FFF2-40B4-BE49-F238E27FC236}">
                <a16:creationId xmlns:a16="http://schemas.microsoft.com/office/drawing/2014/main" id="{20CB138D-8794-B98C-8E29-CD90F88D74B0}"/>
              </a:ext>
            </a:extLst>
          </p:cNvPr>
          <p:cNvPicPr>
            <a:picLocks noChangeAspect="1"/>
          </p:cNvPicPr>
          <p:nvPr userDrawn="1"/>
        </p:nvPicPr>
        <p:blipFill>
          <a:blip r:embed="rId2" cstate="screen">
            <a:extLst>
              <a:ext uri="{28A0092B-C50C-407E-A947-70E740481C1C}">
                <a14:useLocalDpi xmlns:a14="http://schemas.microsoft.com/office/drawing/2010/main"/>
              </a:ext>
            </a:extLst>
          </a:blip>
          <a:srcRect l="14606" r="14547" b="7281"/>
          <a:stretch/>
        </p:blipFill>
        <p:spPr>
          <a:xfrm>
            <a:off x="5205046" y="0"/>
            <a:ext cx="6986954"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3890108"/>
            <a:ext cx="4311649" cy="2348767"/>
          </a:xfrm>
        </p:spPr>
        <p:txBody>
          <a:bodyPr anchor="t" anchorCtr="0">
            <a:noAutofit/>
          </a:bodyPr>
          <a:lstStyle>
            <a:lvl1pPr>
              <a:defRPr sz="5600">
                <a:solidFill>
                  <a:schemeClr val="tx1"/>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1"/>
                </a:solidFill>
              </a:defRPr>
            </a:lvl1pPr>
          </a:lstStyle>
          <a:p>
            <a:fld id="{D7756E16-444E-B644-B3D8-50D596555EAF}" type="slidenum">
              <a:rPr lang="en-US" smtClean="0"/>
              <a:pPr/>
              <a:t>‹#›</a:t>
            </a:fld>
            <a:endParaRPr lang="en-US"/>
          </a:p>
        </p:txBody>
      </p:sp>
      <p:sp>
        <p:nvSpPr>
          <p:cNvPr id="8" name="Picture Placeholder 11">
            <a:extLst>
              <a:ext uri="{FF2B5EF4-FFF2-40B4-BE49-F238E27FC236}">
                <a16:creationId xmlns:a16="http://schemas.microsoft.com/office/drawing/2014/main" id="{8A9B7878-5AFE-25BA-38D9-09D7235BA155}"/>
              </a:ext>
            </a:extLst>
          </p:cNvPr>
          <p:cNvSpPr>
            <a:spLocks noGrp="1"/>
          </p:cNvSpPr>
          <p:nvPr>
            <p:ph type="pic" sz="quarter" idx="30" hasCustomPrompt="1"/>
          </p:nvPr>
        </p:nvSpPr>
        <p:spPr>
          <a:xfrm>
            <a:off x="5205046" y="0"/>
            <a:ext cx="6986954" cy="6858000"/>
          </a:xfrm>
          <a:prstGeom prst="rect">
            <a:avLst/>
          </a:prstGeom>
        </p:spPr>
        <p:txBody>
          <a:bodyPr anchor="ctr" anchorCtr="0"/>
          <a:lstStyle>
            <a:lvl1pPr marL="0" indent="0" algn="ctr">
              <a:buNone/>
              <a:defRPr>
                <a:solidFill>
                  <a:schemeClr val="bg1"/>
                </a:solidFill>
              </a:defRPr>
            </a:lvl1pPr>
          </a:lstStyle>
          <a:p>
            <a:r>
              <a:rPr lang="en-US"/>
              <a:t>Click to insert photo</a:t>
            </a:r>
          </a:p>
        </p:txBody>
      </p:sp>
      <p:sp>
        <p:nvSpPr>
          <p:cNvPr id="3" name="Footer Placeholder 2">
            <a:extLst>
              <a:ext uri="{FF2B5EF4-FFF2-40B4-BE49-F238E27FC236}">
                <a16:creationId xmlns:a16="http://schemas.microsoft.com/office/drawing/2014/main" id="{22E5A5F4-2C87-78D9-8369-D77D49FAE810}"/>
              </a:ext>
            </a:extLst>
          </p:cNvPr>
          <p:cNvSpPr>
            <a:spLocks noGrp="1"/>
          </p:cNvSpPr>
          <p:nvPr>
            <p:ph type="ftr" sz="quarter" idx="31"/>
          </p:nvPr>
        </p:nvSpPr>
        <p:spPr>
          <a:xfrm>
            <a:off x="628881" y="6406168"/>
            <a:ext cx="4582285" cy="232986"/>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582103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Section Divider Photo">
    <p:bg>
      <p:bgPr>
        <a:solidFill>
          <a:srgbClr val="CEE2E3"/>
        </a:solidFill>
        <a:effectLst/>
      </p:bgPr>
    </p:bg>
    <p:spTree>
      <p:nvGrpSpPr>
        <p:cNvPr id="1" name=""/>
        <p:cNvGrpSpPr/>
        <p:nvPr/>
      </p:nvGrpSpPr>
      <p:grpSpPr>
        <a:xfrm>
          <a:off x="0" y="0"/>
          <a:ext cx="0" cy="0"/>
          <a:chOff x="0" y="0"/>
          <a:chExt cx="0" cy="0"/>
        </a:xfrm>
      </p:grpSpPr>
      <p:pic>
        <p:nvPicPr>
          <p:cNvPr id="5" name="Picture 4" descr="A person sitting at a table&#10;&#10;Description automatically generated">
            <a:extLst>
              <a:ext uri="{FF2B5EF4-FFF2-40B4-BE49-F238E27FC236}">
                <a16:creationId xmlns:a16="http://schemas.microsoft.com/office/drawing/2014/main" id="{BF68C21E-F84C-5106-5957-00CC641F77FD}"/>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1465" t="3793" r="11040" b="7863"/>
          <a:stretch/>
        </p:blipFill>
        <p:spPr>
          <a:xfrm>
            <a:off x="5205047" y="0"/>
            <a:ext cx="6986954"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3890108"/>
            <a:ext cx="4311649" cy="2348767"/>
          </a:xfrm>
        </p:spPr>
        <p:txBody>
          <a:bodyPr anchor="t" anchorCtr="0">
            <a:noAutofit/>
          </a:bodyPr>
          <a:lstStyle>
            <a:lvl1pPr>
              <a:defRPr sz="5600">
                <a:solidFill>
                  <a:schemeClr val="tx1"/>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1"/>
                </a:solidFill>
              </a:defRPr>
            </a:lvl1pPr>
          </a:lstStyle>
          <a:p>
            <a:fld id="{D7756E16-444E-B644-B3D8-50D596555EAF}" type="slidenum">
              <a:rPr lang="en-US" smtClean="0"/>
              <a:pPr/>
              <a:t>‹#›</a:t>
            </a:fld>
            <a:endParaRPr lang="en-US"/>
          </a:p>
        </p:txBody>
      </p:sp>
      <p:sp>
        <p:nvSpPr>
          <p:cNvPr id="8" name="Picture Placeholder 11">
            <a:extLst>
              <a:ext uri="{FF2B5EF4-FFF2-40B4-BE49-F238E27FC236}">
                <a16:creationId xmlns:a16="http://schemas.microsoft.com/office/drawing/2014/main" id="{D99FF7BD-2DB4-EEB6-54FC-8A3ADD545601}"/>
              </a:ext>
            </a:extLst>
          </p:cNvPr>
          <p:cNvSpPr>
            <a:spLocks noGrp="1"/>
          </p:cNvSpPr>
          <p:nvPr>
            <p:ph type="pic" sz="quarter" idx="30" hasCustomPrompt="1"/>
          </p:nvPr>
        </p:nvSpPr>
        <p:spPr>
          <a:xfrm>
            <a:off x="5205047" y="0"/>
            <a:ext cx="6986954" cy="6858000"/>
          </a:xfrm>
          <a:prstGeom prst="rect">
            <a:avLst/>
          </a:prstGeom>
        </p:spPr>
        <p:txBody>
          <a:bodyPr anchor="ctr" anchorCtr="0"/>
          <a:lstStyle>
            <a:lvl1pPr marL="0" indent="0" algn="ctr">
              <a:buNone/>
              <a:defRPr>
                <a:solidFill>
                  <a:schemeClr val="bg1"/>
                </a:solidFill>
              </a:defRPr>
            </a:lvl1pPr>
          </a:lstStyle>
          <a:p>
            <a:r>
              <a:rPr lang="en-US"/>
              <a:t>Click to insert photo</a:t>
            </a:r>
          </a:p>
        </p:txBody>
      </p:sp>
      <p:sp>
        <p:nvSpPr>
          <p:cNvPr id="3" name="Footer Placeholder 2">
            <a:extLst>
              <a:ext uri="{FF2B5EF4-FFF2-40B4-BE49-F238E27FC236}">
                <a16:creationId xmlns:a16="http://schemas.microsoft.com/office/drawing/2014/main" id="{E665927F-4B06-AB53-5F08-EA442DB24116}"/>
              </a:ext>
            </a:extLst>
          </p:cNvPr>
          <p:cNvSpPr>
            <a:spLocks noGrp="1"/>
          </p:cNvSpPr>
          <p:nvPr>
            <p:ph type="ftr" sz="quarter" idx="31"/>
          </p:nvPr>
        </p:nvSpPr>
        <p:spPr>
          <a:xfrm>
            <a:off x="662580" y="6410649"/>
            <a:ext cx="4616791" cy="232986"/>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2524551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ection Divider Pattern">
    <p:spTree>
      <p:nvGrpSpPr>
        <p:cNvPr id="1" name=""/>
        <p:cNvGrpSpPr/>
        <p:nvPr/>
      </p:nvGrpSpPr>
      <p:grpSpPr>
        <a:xfrm>
          <a:off x="0" y="0"/>
          <a:ext cx="0" cy="0"/>
          <a:chOff x="0" y="0"/>
          <a:chExt cx="0" cy="0"/>
        </a:xfrm>
      </p:grpSpPr>
      <p:pic>
        <p:nvPicPr>
          <p:cNvPr id="7" name="Picture 6" descr="A blue background with white lines&#10;&#10;Description automatically generated">
            <a:extLst>
              <a:ext uri="{FF2B5EF4-FFF2-40B4-BE49-F238E27FC236}">
                <a16:creationId xmlns:a16="http://schemas.microsoft.com/office/drawing/2014/main" id="{1C91F820-E2BF-CA29-BF3E-385823A30AD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3" name="Footer Placeholder 2">
            <a:extLst>
              <a:ext uri="{FF2B5EF4-FFF2-40B4-BE49-F238E27FC236}">
                <a16:creationId xmlns:a16="http://schemas.microsoft.com/office/drawing/2014/main" id="{E6C6FEF7-F8FD-0C3F-DDB9-E508837B5A99}"/>
              </a:ext>
            </a:extLst>
          </p:cNvPr>
          <p:cNvSpPr>
            <a:spLocks noGrp="1"/>
          </p:cNvSpPr>
          <p:nvPr>
            <p:ph type="ftr" sz="quarter" idx="13"/>
          </p:nvPr>
        </p:nvSpPr>
        <p:spPr>
          <a:xfrm>
            <a:off x="1033937" y="6403484"/>
            <a:ext cx="4590486"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30254823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Section Divider Pattern">
    <p:spTree>
      <p:nvGrpSpPr>
        <p:cNvPr id="1" name=""/>
        <p:cNvGrpSpPr/>
        <p:nvPr/>
      </p:nvGrpSpPr>
      <p:grpSpPr>
        <a:xfrm>
          <a:off x="0" y="0"/>
          <a:ext cx="0" cy="0"/>
          <a:chOff x="0" y="0"/>
          <a:chExt cx="0" cy="0"/>
        </a:xfrm>
      </p:grpSpPr>
      <p:pic>
        <p:nvPicPr>
          <p:cNvPr id="5" name="Picture 4" descr="A white and tan background&#10;&#10;Description automatically generated with medium confidence">
            <a:extLst>
              <a:ext uri="{FF2B5EF4-FFF2-40B4-BE49-F238E27FC236}">
                <a16:creationId xmlns:a16="http://schemas.microsoft.com/office/drawing/2014/main" id="{E03DF2EA-5E8B-E9D4-BC81-4F76C4753D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3" name="Footer Placeholder 2">
            <a:extLst>
              <a:ext uri="{FF2B5EF4-FFF2-40B4-BE49-F238E27FC236}">
                <a16:creationId xmlns:a16="http://schemas.microsoft.com/office/drawing/2014/main" id="{2E9AC361-C3E1-03CA-3A4F-8D2D60155B3C}"/>
              </a:ext>
            </a:extLst>
          </p:cNvPr>
          <p:cNvSpPr>
            <a:spLocks noGrp="1"/>
          </p:cNvSpPr>
          <p:nvPr>
            <p:ph type="ftr" sz="quarter" idx="13"/>
          </p:nvPr>
        </p:nvSpPr>
        <p:spPr>
          <a:xfrm>
            <a:off x="1033936" y="6403484"/>
            <a:ext cx="4909663"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29780027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Section Divider Pattern">
    <p:spTree>
      <p:nvGrpSpPr>
        <p:cNvPr id="1" name=""/>
        <p:cNvGrpSpPr/>
        <p:nvPr/>
      </p:nvGrpSpPr>
      <p:grpSpPr>
        <a:xfrm>
          <a:off x="0" y="0"/>
          <a:ext cx="0" cy="0"/>
          <a:chOff x="0" y="0"/>
          <a:chExt cx="0" cy="0"/>
        </a:xfrm>
      </p:grpSpPr>
      <p:pic>
        <p:nvPicPr>
          <p:cNvPr id="5" name="Picture 4" descr="A blue background with white lines&#10;&#10;Description automatically generated">
            <a:extLst>
              <a:ext uri="{FF2B5EF4-FFF2-40B4-BE49-F238E27FC236}">
                <a16:creationId xmlns:a16="http://schemas.microsoft.com/office/drawing/2014/main" id="{81F0D742-1036-45A9-152E-7A0FC7BD878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solidFill>
                  <a:schemeClr val="tx2"/>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2"/>
                </a:solidFill>
              </a:defRPr>
            </a:lvl1pPr>
          </a:lstStyle>
          <a:p>
            <a:fld id="{D7756E16-444E-B644-B3D8-50D596555EAF}" type="slidenum">
              <a:rPr lang="en-US" smtClean="0"/>
              <a:pPr/>
              <a:t>‹#›</a:t>
            </a:fld>
            <a:endParaRPr lang="en-US"/>
          </a:p>
        </p:txBody>
      </p:sp>
      <p:sp>
        <p:nvSpPr>
          <p:cNvPr id="3" name="Footer Placeholder 2">
            <a:extLst>
              <a:ext uri="{FF2B5EF4-FFF2-40B4-BE49-F238E27FC236}">
                <a16:creationId xmlns:a16="http://schemas.microsoft.com/office/drawing/2014/main" id="{BF52BEAC-32CA-73D1-F427-9B70DE1088F7}"/>
              </a:ext>
            </a:extLst>
          </p:cNvPr>
          <p:cNvSpPr>
            <a:spLocks noGrp="1"/>
          </p:cNvSpPr>
          <p:nvPr>
            <p:ph type="ftr" sz="quarter" idx="13"/>
          </p:nvPr>
        </p:nvSpPr>
        <p:spPr>
          <a:xfrm>
            <a:off x="1033936" y="6403484"/>
            <a:ext cx="4918289" cy="216451"/>
          </a:xfrm>
        </p:spPr>
        <p:txBody>
          <a:bodyPr/>
          <a:lstStyle>
            <a:lvl1pPr>
              <a:defRPr>
                <a:solidFill>
                  <a:schemeClr val="tx2"/>
                </a:solidFill>
              </a:defRPr>
            </a:lvl1pPr>
          </a:lstStyle>
          <a:p>
            <a:r>
              <a:rPr lang="en-US"/>
              <a:t>©2025 Thrivent Charitable™ | All rights reserved. Do not distribute without authorization.</a:t>
            </a:r>
          </a:p>
        </p:txBody>
      </p:sp>
    </p:spTree>
    <p:extLst>
      <p:ext uri="{BB962C8B-B14F-4D97-AF65-F5344CB8AC3E}">
        <p14:creationId xmlns:p14="http://schemas.microsoft.com/office/powerpoint/2010/main" val="40743958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DB1521-3A12-5B98-7E7E-503423266619}"/>
              </a:ext>
            </a:extLst>
          </p:cNvPr>
          <p:cNvSpPr>
            <a:spLocks noGrp="1"/>
          </p:cNvSpPr>
          <p:nvPr>
            <p:ph idx="1" hasCustomPrompt="1"/>
          </p:nvPr>
        </p:nvSpPr>
        <p:spPr>
          <a:xfrm>
            <a:off x="635000" y="1490590"/>
            <a:ext cx="10909300" cy="4748285"/>
          </a:xfrm>
          <a:prstGeom prst="rect">
            <a:avLst/>
          </a:prstGeom>
        </p:spPr>
        <p:txBody>
          <a:bodyPr/>
          <a:lstStyle>
            <a:lvl1pPr marL="342900" indent="-342900">
              <a:buFont typeface="Arial" panose="020B0604020202020204" pitchFamily="34" charset="0"/>
              <a:buChar char="•"/>
              <a:defRPr sz="1800" b="0" i="0">
                <a:latin typeface="Basis Grt for Thrivent" panose="020B0503030604040103" pitchFamily="34" charset="0"/>
                <a:cs typeface="Basis Grt for Thrivent" panose="020B0503030604040103" pitchFamily="34" charset="0"/>
              </a:defRPr>
            </a:lvl1pPr>
            <a:lvl2pPr marL="7429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2pPr>
            <a:lvl3pPr marL="12001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3pPr>
            <a:lvl4pPr marL="16573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4pPr>
            <a:lvl5pPr marL="2000250" indent="-1714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5pPr>
          </a:lstStyle>
          <a:p>
            <a:pPr lvl="0"/>
            <a:r>
              <a:rPr lang="en-US"/>
              <a:t>Click to edit bullet list</a:t>
            </a:r>
          </a:p>
          <a:p>
            <a:pPr lvl="1"/>
            <a:r>
              <a:rPr lang="en-US"/>
              <a:t>Second level</a:t>
            </a:r>
          </a:p>
          <a:p>
            <a:pPr lvl="2"/>
            <a:r>
              <a:rPr lang="en-US"/>
              <a:t>Third level</a:t>
            </a:r>
          </a:p>
          <a:p>
            <a:pPr lvl="3"/>
            <a:r>
              <a:rPr lang="en-US"/>
              <a:t>Fourth level</a:t>
            </a:r>
          </a:p>
          <a:p>
            <a:pPr lvl="4"/>
            <a:r>
              <a:rPr lang="en-US"/>
              <a:t>Fifth level</a:t>
            </a:r>
          </a:p>
        </p:txBody>
      </p:sp>
      <p:sp>
        <p:nvSpPr>
          <p:cNvPr id="4" name="Title 3">
            <a:extLst>
              <a:ext uri="{FF2B5EF4-FFF2-40B4-BE49-F238E27FC236}">
                <a16:creationId xmlns:a16="http://schemas.microsoft.com/office/drawing/2014/main" id="{A1F19344-3B7E-E0D8-2604-06C58D1265DC}"/>
              </a:ext>
            </a:extLst>
          </p:cNvPr>
          <p:cNvSpPr>
            <a:spLocks noGrp="1"/>
          </p:cNvSpPr>
          <p:nvPr>
            <p:ph type="title" hasCustomPrompt="1"/>
          </p:nvPr>
        </p:nvSpPr>
        <p:spPr/>
        <p:txBody>
          <a:bodyPr/>
          <a:lstStyle/>
          <a:p>
            <a:r>
              <a:rPr lang="en-US"/>
              <a:t>Click to edit title copy</a:t>
            </a:r>
          </a:p>
        </p:txBody>
      </p:sp>
      <p:sp>
        <p:nvSpPr>
          <p:cNvPr id="9" name="Footer Placeholder 8">
            <a:extLst>
              <a:ext uri="{FF2B5EF4-FFF2-40B4-BE49-F238E27FC236}">
                <a16:creationId xmlns:a16="http://schemas.microsoft.com/office/drawing/2014/main" id="{043E303C-1B5F-0073-FD40-44367B52C447}"/>
              </a:ext>
            </a:extLst>
          </p:cNvPr>
          <p:cNvSpPr>
            <a:spLocks noGrp="1"/>
          </p:cNvSpPr>
          <p:nvPr>
            <p:ph type="ftr" sz="quarter" idx="10"/>
          </p:nvPr>
        </p:nvSpPr>
        <p:spPr>
          <a:xfrm>
            <a:off x="1033937" y="6403484"/>
            <a:ext cx="5185708" cy="216451"/>
          </a:xfrm>
        </p:spPr>
        <p:txBody>
          <a:bodyPr/>
          <a:lstStyle/>
          <a:p>
            <a:r>
              <a:rPr lang="en-US"/>
              <a:t>©2025 Thrivent Charitable™ | All rights reserved. Do not distribute without authorization.</a:t>
            </a:r>
          </a:p>
        </p:txBody>
      </p:sp>
      <p:sp>
        <p:nvSpPr>
          <p:cNvPr id="10" name="Slide Number Placeholder 9">
            <a:extLst>
              <a:ext uri="{FF2B5EF4-FFF2-40B4-BE49-F238E27FC236}">
                <a16:creationId xmlns:a16="http://schemas.microsoft.com/office/drawing/2014/main" id="{858F24B1-8FC0-C5E1-44AE-58E785BE7CEF}"/>
              </a:ext>
            </a:extLst>
          </p:cNvPr>
          <p:cNvSpPr>
            <a:spLocks noGrp="1"/>
          </p:cNvSpPr>
          <p:nvPr>
            <p:ph type="sldNum" sz="quarter" idx="11"/>
          </p:nvPr>
        </p:nvSpPr>
        <p:spPr/>
        <p:txBody>
          <a:bodyPr/>
          <a:lstStyle/>
          <a:p>
            <a:fld id="{D7756E16-444E-B644-B3D8-50D596555EAF}" type="slidenum">
              <a:rPr lang="en-US" smtClean="0"/>
              <a:pPr/>
              <a:t>‹#›</a:t>
            </a:fld>
            <a:endParaRPr lang="en-US"/>
          </a:p>
        </p:txBody>
      </p:sp>
      <p:pic>
        <p:nvPicPr>
          <p:cNvPr id="2" name="Picture 1" descr="A pixelated heart on a black background&#10;&#10;AI-generated content may be incorrect.">
            <a:extLst>
              <a:ext uri="{FF2B5EF4-FFF2-40B4-BE49-F238E27FC236}">
                <a16:creationId xmlns:a16="http://schemas.microsoft.com/office/drawing/2014/main" id="{C9336315-0BD2-F5EF-8F65-2A8A23E7E6C8}"/>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4191858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2"/>
        </a:solidFill>
        <a:effectLst/>
      </p:bgPr>
    </p:bg>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400F82E4-D269-2B00-CC35-ACA75FB33CD0}"/>
              </a:ext>
            </a:extLst>
          </p:cNvPr>
          <p:cNvSpPr>
            <a:spLocks noGrp="1"/>
          </p:cNvSpPr>
          <p:nvPr>
            <p:ph type="ctrTitle" hasCustomPrompt="1"/>
          </p:nvPr>
        </p:nvSpPr>
        <p:spPr>
          <a:xfrm>
            <a:off x="635000" y="3956538"/>
            <a:ext cx="7557025" cy="1600200"/>
          </a:xfrm>
        </p:spPr>
        <p:txBody>
          <a:bodyPr anchor="b" anchorCtr="0">
            <a:noAutofit/>
          </a:bodyPr>
          <a:lstStyle>
            <a:lvl1pPr algn="l">
              <a:defRPr sz="6400" spc="-230" baseline="0"/>
            </a:lvl1pPr>
          </a:lstStyle>
          <a:p>
            <a:r>
              <a:rPr lang="en-US"/>
              <a:t>Click to edit presentation title</a:t>
            </a:r>
          </a:p>
        </p:txBody>
      </p:sp>
      <p:sp>
        <p:nvSpPr>
          <p:cNvPr id="3" name="Subtitle 2">
            <a:extLst>
              <a:ext uri="{FF2B5EF4-FFF2-40B4-BE49-F238E27FC236}">
                <a16:creationId xmlns:a16="http://schemas.microsoft.com/office/drawing/2014/main" id="{DA93B329-8F79-1253-E062-6835FCDE39F8}"/>
              </a:ext>
            </a:extLst>
          </p:cNvPr>
          <p:cNvSpPr>
            <a:spLocks noGrp="1"/>
          </p:cNvSpPr>
          <p:nvPr>
            <p:ph type="subTitle" idx="1" hasCustomPrompt="1"/>
          </p:nvPr>
        </p:nvSpPr>
        <p:spPr>
          <a:xfrm>
            <a:off x="635000" y="6082506"/>
            <a:ext cx="4965700" cy="312737"/>
          </a:xfrm>
          <a:prstGeom prst="rect">
            <a:avLst/>
          </a:prstGeom>
        </p:spPr>
        <p:txBody>
          <a:bodyPr lIns="0" tIns="0" rIns="0" bIns="0">
            <a:noAutofit/>
          </a:bodyPr>
          <a:lstStyle>
            <a:lvl1pPr marL="0" indent="0" algn="l">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date</a:t>
            </a:r>
          </a:p>
        </p:txBody>
      </p:sp>
      <p:pic>
        <p:nvPicPr>
          <p:cNvPr id="4" name="Picture 3" descr="A black background with a black square&#10;&#10;AI-generated content may be incorrect.">
            <a:extLst>
              <a:ext uri="{FF2B5EF4-FFF2-40B4-BE49-F238E27FC236}">
                <a16:creationId xmlns:a16="http://schemas.microsoft.com/office/drawing/2014/main" id="{392D6321-D038-3214-5CAA-DD8DA7FCB8C1}"/>
              </a:ext>
            </a:extLst>
          </p:cNvPr>
          <p:cNvPicPr>
            <a:picLocks noChangeAspect="1"/>
          </p:cNvPicPr>
          <p:nvPr userDrawn="1"/>
        </p:nvPicPr>
        <p:blipFill>
          <a:blip r:embed="rId2"/>
          <a:stretch>
            <a:fillRect/>
          </a:stretch>
        </p:blipFill>
        <p:spPr>
          <a:xfrm>
            <a:off x="377595" y="313672"/>
            <a:ext cx="2266213" cy="1337618"/>
          </a:xfrm>
          <a:prstGeom prst="rect">
            <a:avLst/>
          </a:prstGeom>
        </p:spPr>
      </p:pic>
    </p:spTree>
    <p:extLst>
      <p:ext uri="{BB962C8B-B14F-4D97-AF65-F5344CB8AC3E}">
        <p14:creationId xmlns:p14="http://schemas.microsoft.com/office/powerpoint/2010/main" val="13742466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with Subheadline +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ECDA9-4145-BBF7-19CC-596A5D55CF8C}"/>
              </a:ext>
            </a:extLst>
          </p:cNvPr>
          <p:cNvSpPr>
            <a:spLocks noGrp="1"/>
          </p:cNvSpPr>
          <p:nvPr>
            <p:ph type="title" hasCustomPrompt="1"/>
          </p:nvPr>
        </p:nvSpPr>
        <p:spPr>
          <a:xfrm>
            <a:off x="635000" y="635000"/>
            <a:ext cx="10922000" cy="376115"/>
          </a:xfrm>
        </p:spPr>
        <p:txBody>
          <a:bodyPr anchor="t" anchorCtr="0"/>
          <a:lstStyle/>
          <a:p>
            <a:r>
              <a:rPr lang="en-US"/>
              <a:t>Click to edit title copy</a:t>
            </a:r>
          </a:p>
        </p:txBody>
      </p:sp>
      <p:sp>
        <p:nvSpPr>
          <p:cNvPr id="3" name="Content Placeholder 2">
            <a:extLst>
              <a:ext uri="{FF2B5EF4-FFF2-40B4-BE49-F238E27FC236}">
                <a16:creationId xmlns:a16="http://schemas.microsoft.com/office/drawing/2014/main" id="{95DB1521-3A12-5B98-7E7E-503423266619}"/>
              </a:ext>
            </a:extLst>
          </p:cNvPr>
          <p:cNvSpPr>
            <a:spLocks noGrp="1"/>
          </p:cNvSpPr>
          <p:nvPr>
            <p:ph idx="1" hasCustomPrompt="1"/>
          </p:nvPr>
        </p:nvSpPr>
        <p:spPr>
          <a:xfrm>
            <a:off x="635000" y="1677600"/>
            <a:ext cx="10909300" cy="4561275"/>
          </a:xfrm>
          <a:prstGeom prst="rect">
            <a:avLst/>
          </a:prstGeom>
        </p:spPr>
        <p:txBody>
          <a:bodyPr/>
          <a:lstStyle>
            <a:lvl1pPr marL="342900" indent="-342900">
              <a:buFont typeface="Arial" panose="020B0604020202020204" pitchFamily="34" charset="0"/>
              <a:buChar char="•"/>
              <a:defRPr sz="1800" b="0" i="0">
                <a:latin typeface="Basis Grt for Thrivent" panose="020B0503030604040103" pitchFamily="34" charset="0"/>
                <a:cs typeface="Basis Grt for Thrivent" panose="020B0503030604040103" pitchFamily="34" charset="0"/>
              </a:defRPr>
            </a:lvl1pPr>
            <a:lvl2pPr marL="7429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2pPr>
            <a:lvl3pPr marL="12001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3pPr>
            <a:lvl4pPr marL="1657350" indent="-2857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4pPr>
            <a:lvl5pPr marL="2000250" indent="-171450">
              <a:buFont typeface="Arial" panose="020B0604020202020204" pitchFamily="34" charset="0"/>
              <a:buChar char="•"/>
              <a:defRPr b="0" i="0">
                <a:latin typeface="Basis Grt for Thrivent" panose="020B0503030604040103" pitchFamily="34" charset="0"/>
                <a:cs typeface="Basis Grt for Thrivent" panose="020B0503030604040103" pitchFamily="34" charset="0"/>
              </a:defRPr>
            </a:lvl5pPr>
          </a:lstStyle>
          <a:p>
            <a:pPr lvl="0"/>
            <a:r>
              <a:rPr lang="en-US"/>
              <a:t>Click to edit bullet list</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85DFE461-DFE6-AD31-65F9-2654119FC480}"/>
              </a:ext>
            </a:extLst>
          </p:cNvPr>
          <p:cNvSpPr>
            <a:spLocks noGrp="1"/>
          </p:cNvSpPr>
          <p:nvPr>
            <p:ph type="body" sz="quarter" idx="13" hasCustomPrompt="1"/>
          </p:nvPr>
        </p:nvSpPr>
        <p:spPr>
          <a:xfrm>
            <a:off x="635000" y="1177925"/>
            <a:ext cx="10944552"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9" name="Footer Placeholder 8">
            <a:extLst>
              <a:ext uri="{FF2B5EF4-FFF2-40B4-BE49-F238E27FC236}">
                <a16:creationId xmlns:a16="http://schemas.microsoft.com/office/drawing/2014/main" id="{1D07501E-B05B-28E6-B6EB-B3E66C963434}"/>
              </a:ext>
            </a:extLst>
          </p:cNvPr>
          <p:cNvSpPr>
            <a:spLocks noGrp="1"/>
          </p:cNvSpPr>
          <p:nvPr>
            <p:ph type="ftr" sz="quarter" idx="14"/>
          </p:nvPr>
        </p:nvSpPr>
        <p:spPr>
          <a:xfrm>
            <a:off x="1033937" y="6403484"/>
            <a:ext cx="5435874" cy="216451"/>
          </a:xfrm>
        </p:spPr>
        <p:txBody>
          <a:bodyPr/>
          <a:lstStyle/>
          <a:p>
            <a:r>
              <a:rPr lang="en-US"/>
              <a:t>©2025 Thrivent Charitable™ | All rights reserved. Do not distribute without authorization.</a:t>
            </a:r>
          </a:p>
        </p:txBody>
      </p:sp>
      <p:sp>
        <p:nvSpPr>
          <p:cNvPr id="10" name="Slide Number Placeholder 9">
            <a:extLst>
              <a:ext uri="{FF2B5EF4-FFF2-40B4-BE49-F238E27FC236}">
                <a16:creationId xmlns:a16="http://schemas.microsoft.com/office/drawing/2014/main" id="{095271B3-FD5B-1419-F5E5-857F06E130DA}"/>
              </a:ext>
            </a:extLst>
          </p:cNvPr>
          <p:cNvSpPr>
            <a:spLocks noGrp="1"/>
          </p:cNvSpPr>
          <p:nvPr>
            <p:ph type="sldNum" sz="quarter" idx="15"/>
          </p:nvPr>
        </p:nvSpPr>
        <p:spPr/>
        <p:txBody>
          <a:bodyPr/>
          <a:lstStyle/>
          <a:p>
            <a:fld id="{D7756E16-444E-B644-B3D8-50D596555EAF}" type="slidenum">
              <a:rPr lang="en-US" smtClean="0"/>
              <a:pPr/>
              <a:t>‹#›</a:t>
            </a:fld>
            <a:endParaRPr lang="en-US"/>
          </a:p>
        </p:txBody>
      </p:sp>
      <p:pic>
        <p:nvPicPr>
          <p:cNvPr id="4" name="Picture 3" descr="A pixelated heart on a black background&#10;&#10;AI-generated content may be incorrect.">
            <a:extLst>
              <a:ext uri="{FF2B5EF4-FFF2-40B4-BE49-F238E27FC236}">
                <a16:creationId xmlns:a16="http://schemas.microsoft.com/office/drawing/2014/main" id="{C566DF36-AC22-B905-F3AF-E2AC7D2587E6}"/>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5907712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Subheadline with Body Cop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5001"/>
            <a:ext cx="10922000" cy="384908"/>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77925"/>
            <a:ext cx="10922000"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0" name="Footer Placeholder 9">
            <a:extLst>
              <a:ext uri="{FF2B5EF4-FFF2-40B4-BE49-F238E27FC236}">
                <a16:creationId xmlns:a16="http://schemas.microsoft.com/office/drawing/2014/main" id="{013F8FAE-B456-DBA0-97A4-FB272953DECC}"/>
              </a:ext>
            </a:extLst>
          </p:cNvPr>
          <p:cNvSpPr>
            <a:spLocks noGrp="1"/>
          </p:cNvSpPr>
          <p:nvPr>
            <p:ph type="ftr" sz="quarter" idx="15"/>
          </p:nvPr>
        </p:nvSpPr>
        <p:spPr>
          <a:xfrm>
            <a:off x="1033937" y="6403484"/>
            <a:ext cx="5522138" cy="216451"/>
          </a:xfrm>
        </p:spPr>
        <p:txBody>
          <a:bodyPr/>
          <a:lstStyle/>
          <a:p>
            <a:r>
              <a:rPr lang="en-US"/>
              <a:t>©2025 Thrivent Charitable™ | All rights reserved. Do not distribute without authorization.</a:t>
            </a:r>
          </a:p>
        </p:txBody>
      </p:sp>
      <p:sp>
        <p:nvSpPr>
          <p:cNvPr id="11" name="Slide Number Placeholder 10">
            <a:extLst>
              <a:ext uri="{FF2B5EF4-FFF2-40B4-BE49-F238E27FC236}">
                <a16:creationId xmlns:a16="http://schemas.microsoft.com/office/drawing/2014/main" id="{9469F3C3-2C8E-50E1-B0AF-77C8B89A10AD}"/>
              </a:ext>
            </a:extLst>
          </p:cNvPr>
          <p:cNvSpPr>
            <a:spLocks noGrp="1"/>
          </p:cNvSpPr>
          <p:nvPr>
            <p:ph type="sldNum" sz="quarter" idx="16"/>
          </p:nvPr>
        </p:nvSpPr>
        <p:spPr/>
        <p:txBody>
          <a:bodyPr/>
          <a:lstStyle/>
          <a:p>
            <a:fld id="{D7756E16-444E-B644-B3D8-50D596555EAF}" type="slidenum">
              <a:rPr lang="en-US" smtClean="0"/>
              <a:pPr/>
              <a:t>‹#›</a:t>
            </a:fld>
            <a:endParaRPr lang="en-US"/>
          </a:p>
        </p:txBody>
      </p:sp>
      <p:sp>
        <p:nvSpPr>
          <p:cNvPr id="6" name="Text Placeholder 5">
            <a:extLst>
              <a:ext uri="{FF2B5EF4-FFF2-40B4-BE49-F238E27FC236}">
                <a16:creationId xmlns:a16="http://schemas.microsoft.com/office/drawing/2014/main" id="{A8924F49-9B95-158C-549D-49BA3918209A}"/>
              </a:ext>
            </a:extLst>
          </p:cNvPr>
          <p:cNvSpPr>
            <a:spLocks noGrp="1"/>
          </p:cNvSpPr>
          <p:nvPr>
            <p:ph type="body" sz="quarter" idx="17" hasCustomPrompt="1"/>
          </p:nvPr>
        </p:nvSpPr>
        <p:spPr>
          <a:xfrm>
            <a:off x="635000" y="1684338"/>
            <a:ext cx="10922000" cy="4529137"/>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4" name="Picture 3" descr="A pixelated heart on a black background&#10;&#10;AI-generated content may be incorrect.">
            <a:extLst>
              <a:ext uri="{FF2B5EF4-FFF2-40B4-BE49-F238E27FC236}">
                <a16:creationId xmlns:a16="http://schemas.microsoft.com/office/drawing/2014/main" id="{DAE4388D-6565-B46B-8BEF-F337C37A5C43}"/>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11643726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50/50 with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5001"/>
            <a:ext cx="5318991" cy="384908"/>
          </a:xfrm>
        </p:spPr>
        <p:txBody>
          <a:bodyPr anchor="t" anchorCtr="0">
            <a:noAutofit/>
          </a:bodyPr>
          <a:lstStyle/>
          <a:p>
            <a:r>
              <a:rPr lang="en-US"/>
              <a:t>Click to edit title copy</a:t>
            </a:r>
          </a:p>
        </p:txBody>
      </p:sp>
      <p:pic>
        <p:nvPicPr>
          <p:cNvPr id="9" name="Picture 8">
            <a:extLst>
              <a:ext uri="{FF2B5EF4-FFF2-40B4-BE49-F238E27FC236}">
                <a16:creationId xmlns:a16="http://schemas.microsoft.com/office/drawing/2014/main" id="{64FDA665-13D7-40D1-3254-6FB625319B6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77925"/>
            <a:ext cx="5318991" cy="184151"/>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pic>
        <p:nvPicPr>
          <p:cNvPr id="4" name="Picture 3" descr="A person standing in front of a desk with a computer and a phone&#10;&#10;Description automatically generated">
            <a:extLst>
              <a:ext uri="{FF2B5EF4-FFF2-40B4-BE49-F238E27FC236}">
                <a16:creationId xmlns:a16="http://schemas.microsoft.com/office/drawing/2014/main" id="{7B99E5EC-7CEB-92C5-C25B-9C706952E204}"/>
              </a:ext>
            </a:extLst>
          </p:cNvPr>
          <p:cNvPicPr>
            <a:picLocks noChangeAspect="1"/>
          </p:cNvPicPr>
          <p:nvPr userDrawn="1"/>
        </p:nvPicPr>
        <p:blipFill>
          <a:blip r:embed="rId3" cstate="screen">
            <a:extLst>
              <a:ext uri="{28A0092B-C50C-407E-A947-70E740481C1C}">
                <a14:useLocalDpi xmlns:a14="http://schemas.microsoft.com/office/drawing/2010/main"/>
              </a:ext>
            </a:extLst>
          </a:blip>
          <a:srcRect l="6994" r="26339"/>
          <a:stretch/>
        </p:blipFill>
        <p:spPr>
          <a:xfrm>
            <a:off x="6096000" y="0"/>
            <a:ext cx="6096000" cy="6858000"/>
          </a:xfrm>
          <a:prstGeom prst="rect">
            <a:avLst/>
          </a:prstGeom>
        </p:spPr>
      </p:pic>
      <p:sp>
        <p:nvSpPr>
          <p:cNvPr id="7" name="Picture Placeholder 11">
            <a:extLst>
              <a:ext uri="{FF2B5EF4-FFF2-40B4-BE49-F238E27FC236}">
                <a16:creationId xmlns:a16="http://schemas.microsoft.com/office/drawing/2014/main" id="{05F3868B-82D8-690E-AC2D-4C953D945756}"/>
              </a:ext>
            </a:extLst>
          </p:cNvPr>
          <p:cNvSpPr>
            <a:spLocks noGrp="1"/>
          </p:cNvSpPr>
          <p:nvPr>
            <p:ph type="pic" sz="quarter" idx="30" hasCustomPrompt="1"/>
          </p:nvPr>
        </p:nvSpPr>
        <p:spPr>
          <a:xfrm>
            <a:off x="6096000" y="0"/>
            <a:ext cx="6096000" cy="6858000"/>
          </a:xfrm>
          <a:prstGeom prst="rect">
            <a:avLst/>
          </a:prstGeom>
        </p:spPr>
        <p:txBody>
          <a:bodyPr anchor="ctr" anchorCtr="0"/>
          <a:lstStyle>
            <a:lvl1pPr marL="0" indent="0" algn="ctr">
              <a:buNone/>
              <a:defRPr b="0" i="0">
                <a:solidFill>
                  <a:schemeClr val="bg1"/>
                </a:solidFill>
                <a:latin typeface="Basis Grt for Thrivent OffWhite" panose="020B0503030604040103" pitchFamily="34" charset="0"/>
                <a:cs typeface="Basis Grt for Thrivent OffWhite" panose="020B0503030604040103" pitchFamily="34" charset="0"/>
              </a:defRPr>
            </a:lvl1pPr>
          </a:lstStyle>
          <a:p>
            <a:r>
              <a:rPr lang="en-US"/>
              <a:t>Click to insert photo</a:t>
            </a:r>
          </a:p>
        </p:txBody>
      </p:sp>
      <p:sp>
        <p:nvSpPr>
          <p:cNvPr id="13" name="Footer Placeholder 12">
            <a:extLst>
              <a:ext uri="{FF2B5EF4-FFF2-40B4-BE49-F238E27FC236}">
                <a16:creationId xmlns:a16="http://schemas.microsoft.com/office/drawing/2014/main" id="{C088F616-18E8-30DA-C148-6C40CB306F67}"/>
              </a:ext>
            </a:extLst>
          </p:cNvPr>
          <p:cNvSpPr>
            <a:spLocks noGrp="1"/>
          </p:cNvSpPr>
          <p:nvPr>
            <p:ph type="ftr" sz="quarter" idx="32"/>
          </p:nvPr>
        </p:nvSpPr>
        <p:spPr>
          <a:xfrm>
            <a:off x="1033936" y="6418240"/>
            <a:ext cx="5062063" cy="201695"/>
          </a:xfrm>
        </p:spPr>
        <p:txBody>
          <a:bodyPr/>
          <a:lstStyle/>
          <a:p>
            <a:r>
              <a:rPr lang="en-US"/>
              <a:t>©2025 Thrivent Charitable™ | All rights reserved. Do not distribute without authorization.</a:t>
            </a:r>
          </a:p>
        </p:txBody>
      </p:sp>
      <p:sp>
        <p:nvSpPr>
          <p:cNvPr id="14" name="Slide Number Placeholder 13">
            <a:extLst>
              <a:ext uri="{FF2B5EF4-FFF2-40B4-BE49-F238E27FC236}">
                <a16:creationId xmlns:a16="http://schemas.microsoft.com/office/drawing/2014/main" id="{B32F9609-33E2-60B9-B6A1-C41D7C240B1C}"/>
              </a:ext>
            </a:extLst>
          </p:cNvPr>
          <p:cNvSpPr>
            <a:spLocks noGrp="1"/>
          </p:cNvSpPr>
          <p:nvPr>
            <p:ph type="sldNum" sz="quarter" idx="33"/>
          </p:nvPr>
        </p:nvSpPr>
        <p:spPr/>
        <p:txBody>
          <a:bodyPr/>
          <a:lstStyle/>
          <a:p>
            <a:fld id="{D7756E16-444E-B644-B3D8-50D596555EAF}" type="slidenum">
              <a:rPr lang="en-US" smtClean="0"/>
              <a:pPr/>
              <a:t>‹#›</a:t>
            </a:fld>
            <a:endParaRPr lang="en-US"/>
          </a:p>
        </p:txBody>
      </p:sp>
      <p:sp>
        <p:nvSpPr>
          <p:cNvPr id="11" name="Text Placeholder 5">
            <a:extLst>
              <a:ext uri="{FF2B5EF4-FFF2-40B4-BE49-F238E27FC236}">
                <a16:creationId xmlns:a16="http://schemas.microsoft.com/office/drawing/2014/main" id="{9AC53EEF-7C1A-EA23-5AB3-B8890CFAC1ED}"/>
              </a:ext>
            </a:extLst>
          </p:cNvPr>
          <p:cNvSpPr>
            <a:spLocks noGrp="1"/>
          </p:cNvSpPr>
          <p:nvPr>
            <p:ph type="body" sz="quarter" idx="34" hasCustomPrompt="1"/>
          </p:nvPr>
        </p:nvSpPr>
        <p:spPr>
          <a:xfrm>
            <a:off x="635000" y="1684338"/>
            <a:ext cx="5318990" cy="4529137"/>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Tree>
    <p:extLst>
      <p:ext uri="{BB962C8B-B14F-4D97-AF65-F5344CB8AC3E}">
        <p14:creationId xmlns:p14="http://schemas.microsoft.com/office/powerpoint/2010/main" val="3623214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50/50 with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5001"/>
            <a:ext cx="5318991" cy="384908"/>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77925"/>
            <a:ext cx="5318991" cy="184151"/>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pic>
        <p:nvPicPr>
          <p:cNvPr id="8" name="Picture 7" descr="A person shaking hands with a person in an office&#10;&#10;Description automatically generated">
            <a:extLst>
              <a:ext uri="{FF2B5EF4-FFF2-40B4-BE49-F238E27FC236}">
                <a16:creationId xmlns:a16="http://schemas.microsoft.com/office/drawing/2014/main" id="{96CE240A-E660-5BE3-64AB-5BB3A22F27FB}"/>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0837" r="12504"/>
          <a:stretch/>
        </p:blipFill>
        <p:spPr>
          <a:xfrm>
            <a:off x="6096000" y="0"/>
            <a:ext cx="6096000" cy="6858000"/>
          </a:xfrm>
          <a:prstGeom prst="rect">
            <a:avLst/>
          </a:prstGeom>
        </p:spPr>
      </p:pic>
      <p:sp>
        <p:nvSpPr>
          <p:cNvPr id="11" name="Picture Placeholder 11">
            <a:extLst>
              <a:ext uri="{FF2B5EF4-FFF2-40B4-BE49-F238E27FC236}">
                <a16:creationId xmlns:a16="http://schemas.microsoft.com/office/drawing/2014/main" id="{7C817C49-8E28-54F4-E5C4-9BA6868FF6F5}"/>
              </a:ext>
            </a:extLst>
          </p:cNvPr>
          <p:cNvSpPr>
            <a:spLocks noGrp="1"/>
          </p:cNvSpPr>
          <p:nvPr>
            <p:ph type="pic" sz="quarter" idx="30" hasCustomPrompt="1"/>
          </p:nvPr>
        </p:nvSpPr>
        <p:spPr>
          <a:xfrm>
            <a:off x="6096000" y="0"/>
            <a:ext cx="6096000" cy="6858000"/>
          </a:xfrm>
          <a:prstGeom prst="rect">
            <a:avLst/>
          </a:prstGeom>
        </p:spPr>
        <p:txBody>
          <a:bodyPr anchor="ctr" anchorCtr="0"/>
          <a:lstStyle>
            <a:lvl1pPr marL="0" indent="0" algn="ctr">
              <a:buNone/>
              <a:defRPr b="0" i="0">
                <a:solidFill>
                  <a:schemeClr val="bg1"/>
                </a:solidFill>
                <a:latin typeface="Basis Grt for Thrivent OffWhite" panose="020B0503030604040103" pitchFamily="34" charset="0"/>
                <a:cs typeface="Basis Grt for Thrivent OffWhite" panose="020B0503030604040103" pitchFamily="34" charset="0"/>
              </a:defRPr>
            </a:lvl1pPr>
          </a:lstStyle>
          <a:p>
            <a:r>
              <a:rPr lang="en-US"/>
              <a:t>Click to insert photo</a:t>
            </a:r>
          </a:p>
        </p:txBody>
      </p:sp>
      <p:sp>
        <p:nvSpPr>
          <p:cNvPr id="13" name="Footer Placeholder 12">
            <a:extLst>
              <a:ext uri="{FF2B5EF4-FFF2-40B4-BE49-F238E27FC236}">
                <a16:creationId xmlns:a16="http://schemas.microsoft.com/office/drawing/2014/main" id="{38A06AFF-459B-F88E-04F5-71FD135F926E}"/>
              </a:ext>
            </a:extLst>
          </p:cNvPr>
          <p:cNvSpPr>
            <a:spLocks noGrp="1"/>
          </p:cNvSpPr>
          <p:nvPr>
            <p:ph type="ftr" sz="quarter" idx="32"/>
          </p:nvPr>
        </p:nvSpPr>
        <p:spPr>
          <a:xfrm>
            <a:off x="1033936" y="6403484"/>
            <a:ext cx="4920053" cy="216451"/>
          </a:xfrm>
        </p:spPr>
        <p:txBody>
          <a:bodyPr/>
          <a:lstStyle/>
          <a:p>
            <a:r>
              <a:rPr lang="en-US"/>
              <a:t>©2025 Thrivent Charitable™ | All rights reserved. Do not distribute without authorization.</a:t>
            </a:r>
          </a:p>
        </p:txBody>
      </p:sp>
      <p:sp>
        <p:nvSpPr>
          <p:cNvPr id="14" name="Slide Number Placeholder 13">
            <a:extLst>
              <a:ext uri="{FF2B5EF4-FFF2-40B4-BE49-F238E27FC236}">
                <a16:creationId xmlns:a16="http://schemas.microsoft.com/office/drawing/2014/main" id="{22349669-A5B3-3566-5077-21890B192EE6}"/>
              </a:ext>
            </a:extLst>
          </p:cNvPr>
          <p:cNvSpPr>
            <a:spLocks noGrp="1"/>
          </p:cNvSpPr>
          <p:nvPr>
            <p:ph type="sldNum" sz="quarter" idx="33"/>
          </p:nvPr>
        </p:nvSpPr>
        <p:spPr/>
        <p:txBody>
          <a:bodyPr/>
          <a:lstStyle/>
          <a:p>
            <a:fld id="{D7756E16-444E-B644-B3D8-50D596555EAF}" type="slidenum">
              <a:rPr lang="en-US" smtClean="0"/>
              <a:pPr/>
              <a:t>‹#›</a:t>
            </a:fld>
            <a:endParaRPr lang="en-US"/>
          </a:p>
        </p:txBody>
      </p:sp>
      <p:sp>
        <p:nvSpPr>
          <p:cNvPr id="5" name="Text Placeholder 5">
            <a:extLst>
              <a:ext uri="{FF2B5EF4-FFF2-40B4-BE49-F238E27FC236}">
                <a16:creationId xmlns:a16="http://schemas.microsoft.com/office/drawing/2014/main" id="{C6D04A8A-5845-0AE8-1903-48F78FA25D8C}"/>
              </a:ext>
            </a:extLst>
          </p:cNvPr>
          <p:cNvSpPr>
            <a:spLocks noGrp="1"/>
          </p:cNvSpPr>
          <p:nvPr>
            <p:ph type="body" sz="quarter" idx="34" hasCustomPrompt="1"/>
          </p:nvPr>
        </p:nvSpPr>
        <p:spPr>
          <a:xfrm>
            <a:off x="635000" y="1684338"/>
            <a:ext cx="5318990" cy="4529137"/>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Tree>
    <p:extLst>
      <p:ext uri="{BB962C8B-B14F-4D97-AF65-F5344CB8AC3E}">
        <p14:creationId xmlns:p14="http://schemas.microsoft.com/office/powerpoint/2010/main" val="34854014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onor Story Use">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672E9E7-6E32-2E74-3794-858676A4240F}"/>
              </a:ext>
            </a:extLst>
          </p:cNvPr>
          <p:cNvPicPr>
            <a:picLocks noChangeAspect="1"/>
          </p:cNvPicPr>
          <p:nvPr userDrawn="1"/>
        </p:nvPicPr>
        <p:blipFill>
          <a:blip r:embed="rId2"/>
          <a:srcRect l="22699" r="16004"/>
          <a:stretch/>
        </p:blipFill>
        <p:spPr>
          <a:xfrm>
            <a:off x="5893035" y="0"/>
            <a:ext cx="6298965" cy="6858000"/>
          </a:xfrm>
          <a:prstGeom prst="rect">
            <a:avLst/>
          </a:prstGeom>
        </p:spPr>
      </p:pic>
      <p:sp>
        <p:nvSpPr>
          <p:cNvPr id="3" name="Title 1">
            <a:extLst>
              <a:ext uri="{FF2B5EF4-FFF2-40B4-BE49-F238E27FC236}">
                <a16:creationId xmlns:a16="http://schemas.microsoft.com/office/drawing/2014/main" id="{DF0EED74-C308-EB24-83F4-13A5612F3974}"/>
              </a:ext>
            </a:extLst>
          </p:cNvPr>
          <p:cNvSpPr>
            <a:spLocks noGrp="1"/>
          </p:cNvSpPr>
          <p:nvPr>
            <p:ph type="title" hasCustomPrompt="1"/>
          </p:nvPr>
        </p:nvSpPr>
        <p:spPr>
          <a:xfrm>
            <a:off x="635000" y="503524"/>
            <a:ext cx="5318991" cy="384908"/>
          </a:xfrm>
        </p:spPr>
        <p:txBody>
          <a:bodyPr anchor="t" anchorCtr="0">
            <a:noAutofit/>
          </a:bodyPr>
          <a:lstStyle/>
          <a:p>
            <a:r>
              <a:rPr lang="en-US"/>
              <a:t>Click to edit title copy</a:t>
            </a:r>
          </a:p>
        </p:txBody>
      </p:sp>
      <p:sp>
        <p:nvSpPr>
          <p:cNvPr id="4" name="Text Placeholder 7">
            <a:extLst>
              <a:ext uri="{FF2B5EF4-FFF2-40B4-BE49-F238E27FC236}">
                <a16:creationId xmlns:a16="http://schemas.microsoft.com/office/drawing/2014/main" id="{2A189538-3355-3A4E-3279-04FDEFAEF3DB}"/>
              </a:ext>
            </a:extLst>
          </p:cNvPr>
          <p:cNvSpPr>
            <a:spLocks noGrp="1"/>
          </p:cNvSpPr>
          <p:nvPr>
            <p:ph type="body" sz="quarter" idx="14" hasCustomPrompt="1"/>
          </p:nvPr>
        </p:nvSpPr>
        <p:spPr>
          <a:xfrm>
            <a:off x="635000" y="1044853"/>
            <a:ext cx="5318991" cy="184151"/>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A donor story</a:t>
            </a:r>
          </a:p>
        </p:txBody>
      </p:sp>
      <p:sp>
        <p:nvSpPr>
          <p:cNvPr id="19" name="Text Placeholder 5">
            <a:extLst>
              <a:ext uri="{FF2B5EF4-FFF2-40B4-BE49-F238E27FC236}">
                <a16:creationId xmlns:a16="http://schemas.microsoft.com/office/drawing/2014/main" id="{15ECE794-120F-E825-1CB7-28414377F8BB}"/>
              </a:ext>
            </a:extLst>
          </p:cNvPr>
          <p:cNvSpPr>
            <a:spLocks noGrp="1"/>
          </p:cNvSpPr>
          <p:nvPr>
            <p:ph type="body" sz="quarter" idx="37" hasCustomPrompt="1"/>
          </p:nvPr>
        </p:nvSpPr>
        <p:spPr>
          <a:xfrm>
            <a:off x="629035" y="1981364"/>
            <a:ext cx="4549742" cy="926880"/>
          </a:xfrm>
          <a:prstGeom prst="rect">
            <a:avLst/>
          </a:prstGeom>
        </p:spPr>
        <p:txBody>
          <a:bodyPr/>
          <a:lstStyle>
            <a:lvl1pPr>
              <a:defRPr lang="en-US" sz="14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Insert this in presentation and contact marketing for adding the arch.</a:t>
            </a:r>
          </a:p>
        </p:txBody>
      </p:sp>
      <p:sp>
        <p:nvSpPr>
          <p:cNvPr id="18" name="Text Placeholder 5">
            <a:extLst>
              <a:ext uri="{FF2B5EF4-FFF2-40B4-BE49-F238E27FC236}">
                <a16:creationId xmlns:a16="http://schemas.microsoft.com/office/drawing/2014/main" id="{0BFA5719-0D1B-C269-98F7-FB96EB8CC707}"/>
              </a:ext>
            </a:extLst>
          </p:cNvPr>
          <p:cNvSpPr>
            <a:spLocks noGrp="1"/>
          </p:cNvSpPr>
          <p:nvPr>
            <p:ph type="body" sz="quarter" idx="36" hasCustomPrompt="1"/>
          </p:nvPr>
        </p:nvSpPr>
        <p:spPr>
          <a:xfrm>
            <a:off x="629035" y="3450734"/>
            <a:ext cx="4549742" cy="926880"/>
          </a:xfrm>
          <a:prstGeom prst="rect">
            <a:avLst/>
          </a:prstGeom>
        </p:spPr>
        <p:txBody>
          <a:bodyPr/>
          <a:lstStyle>
            <a:lvl1pPr>
              <a:defRPr lang="en-US" sz="14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p:txBody>
      </p:sp>
      <p:sp>
        <p:nvSpPr>
          <p:cNvPr id="14" name="Text Placeholder 5">
            <a:extLst>
              <a:ext uri="{FF2B5EF4-FFF2-40B4-BE49-F238E27FC236}">
                <a16:creationId xmlns:a16="http://schemas.microsoft.com/office/drawing/2014/main" id="{B9D75C6A-2AEF-74CB-2AFD-123F1973B72C}"/>
              </a:ext>
            </a:extLst>
          </p:cNvPr>
          <p:cNvSpPr>
            <a:spLocks noGrp="1"/>
          </p:cNvSpPr>
          <p:nvPr>
            <p:ph type="body" sz="quarter" idx="35" hasCustomPrompt="1"/>
          </p:nvPr>
        </p:nvSpPr>
        <p:spPr>
          <a:xfrm>
            <a:off x="629035" y="4908841"/>
            <a:ext cx="4549742" cy="926880"/>
          </a:xfrm>
          <a:prstGeom prst="rect">
            <a:avLst/>
          </a:prstGeom>
        </p:spPr>
        <p:txBody>
          <a:bodyPr/>
          <a:lstStyle>
            <a:lvl1pPr>
              <a:defRPr lang="en-US" sz="14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p:txBody>
      </p:sp>
      <p:sp>
        <p:nvSpPr>
          <p:cNvPr id="5" name="Footer Placeholder 4">
            <a:extLst>
              <a:ext uri="{FF2B5EF4-FFF2-40B4-BE49-F238E27FC236}">
                <a16:creationId xmlns:a16="http://schemas.microsoft.com/office/drawing/2014/main" id="{B3AA27DE-C060-8CF0-C53B-0D9DC86A23D2}"/>
              </a:ext>
            </a:extLst>
          </p:cNvPr>
          <p:cNvSpPr>
            <a:spLocks noGrp="1"/>
          </p:cNvSpPr>
          <p:nvPr>
            <p:ph type="ftr" sz="quarter" idx="31"/>
          </p:nvPr>
        </p:nvSpPr>
        <p:spPr>
          <a:xfrm>
            <a:off x="826477" y="6452319"/>
            <a:ext cx="4114800" cy="184151"/>
          </a:xfrm>
        </p:spPr>
        <p:txBody>
          <a:bodyPr/>
          <a:lstStyle>
            <a:lvl1pPr>
              <a:defRPr>
                <a:solidFill>
                  <a:schemeClr val="tx1"/>
                </a:solidFill>
              </a:defRPr>
            </a:lvl1p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1"/>
                </a:solidFill>
              </a:defRPr>
            </a:lvl1pPr>
          </a:lstStyle>
          <a:p>
            <a:fld id="{D7756E16-444E-B644-B3D8-50D596555EAF}" type="slidenum">
              <a:rPr lang="en-US" smtClean="0"/>
              <a:pPr/>
              <a:t>‹#›</a:t>
            </a:fld>
            <a:endParaRPr lang="en-US"/>
          </a:p>
        </p:txBody>
      </p:sp>
      <p:sp>
        <p:nvSpPr>
          <p:cNvPr id="2" name="Picture Placeholder 11">
            <a:extLst>
              <a:ext uri="{FF2B5EF4-FFF2-40B4-BE49-F238E27FC236}">
                <a16:creationId xmlns:a16="http://schemas.microsoft.com/office/drawing/2014/main" id="{A5F5B444-A858-676A-C2FF-929E16B38543}"/>
              </a:ext>
            </a:extLst>
          </p:cNvPr>
          <p:cNvSpPr>
            <a:spLocks noGrp="1"/>
          </p:cNvSpPr>
          <p:nvPr>
            <p:ph type="pic" sz="quarter" idx="30" hasCustomPrompt="1"/>
          </p:nvPr>
        </p:nvSpPr>
        <p:spPr>
          <a:xfrm>
            <a:off x="5893034" y="0"/>
            <a:ext cx="6298965" cy="6858000"/>
          </a:xfrm>
          <a:prstGeom prst="rect">
            <a:avLst/>
          </a:prstGeom>
        </p:spPr>
        <p:txBody>
          <a:bodyPr anchor="ctr" anchorCtr="0"/>
          <a:lstStyle>
            <a:lvl1pPr marL="0" indent="0" algn="ctr">
              <a:buNone/>
              <a:defRPr>
                <a:solidFill>
                  <a:schemeClr val="bg1"/>
                </a:solidFill>
              </a:defRPr>
            </a:lvl1pPr>
          </a:lstStyle>
          <a:p>
            <a:r>
              <a:rPr lang="en-US"/>
              <a:t>Click to insert photo</a:t>
            </a:r>
          </a:p>
        </p:txBody>
      </p:sp>
    </p:spTree>
    <p:extLst>
      <p:ext uri="{BB962C8B-B14F-4D97-AF65-F5344CB8AC3E}">
        <p14:creationId xmlns:p14="http://schemas.microsoft.com/office/powerpoint/2010/main" val="15300686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1/3 Layout with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5001"/>
            <a:ext cx="5461000" cy="478692"/>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68731"/>
            <a:ext cx="5461000"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2" name="Picture Placeholder 11">
            <a:extLst>
              <a:ext uri="{FF2B5EF4-FFF2-40B4-BE49-F238E27FC236}">
                <a16:creationId xmlns:a16="http://schemas.microsoft.com/office/drawing/2014/main" id="{09B19CD7-2FC9-18FE-EE92-3883E5972B9E}"/>
              </a:ext>
            </a:extLst>
          </p:cNvPr>
          <p:cNvSpPr>
            <a:spLocks noGrp="1"/>
          </p:cNvSpPr>
          <p:nvPr>
            <p:ph type="pic" sz="quarter" idx="30" hasCustomPrompt="1"/>
          </p:nvPr>
        </p:nvSpPr>
        <p:spPr>
          <a:xfrm>
            <a:off x="7877908" y="0"/>
            <a:ext cx="4308230" cy="6858000"/>
          </a:xfrm>
          <a:prstGeom prst="rect">
            <a:avLst/>
          </a:prstGeom>
        </p:spPr>
        <p:txBody>
          <a:bodyPr anchor="ctr" anchorCtr="0"/>
          <a:lstStyle>
            <a:lvl1pPr marL="0" indent="0" algn="ctr">
              <a:buNone/>
              <a:defRPr b="0" i="0">
                <a:solidFill>
                  <a:schemeClr val="bg1"/>
                </a:solidFill>
                <a:latin typeface="Basis Grt for Thrivent OffWhite" panose="020B0503030604040103" pitchFamily="34" charset="0"/>
                <a:cs typeface="Basis Grt for Thrivent OffWhite" panose="020B0503030604040103" pitchFamily="34" charset="0"/>
              </a:defRPr>
            </a:lvl1pPr>
          </a:lstStyle>
          <a:p>
            <a:r>
              <a:rPr lang="en-US"/>
              <a:t>Click to insert photo</a:t>
            </a:r>
          </a:p>
        </p:txBody>
      </p:sp>
      <p:sp>
        <p:nvSpPr>
          <p:cNvPr id="4" name="Content Placeholder 2">
            <a:extLst>
              <a:ext uri="{FF2B5EF4-FFF2-40B4-BE49-F238E27FC236}">
                <a16:creationId xmlns:a16="http://schemas.microsoft.com/office/drawing/2014/main" id="{F1399346-50A0-1133-5F79-7DA0AF2E56EA}"/>
              </a:ext>
            </a:extLst>
          </p:cNvPr>
          <p:cNvSpPr>
            <a:spLocks noGrp="1"/>
          </p:cNvSpPr>
          <p:nvPr>
            <p:ph idx="1" hasCustomPrompt="1"/>
          </p:nvPr>
        </p:nvSpPr>
        <p:spPr>
          <a:xfrm>
            <a:off x="634999" y="3683926"/>
            <a:ext cx="5461001"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9" name="Footer Placeholder 8">
            <a:extLst>
              <a:ext uri="{FF2B5EF4-FFF2-40B4-BE49-F238E27FC236}">
                <a16:creationId xmlns:a16="http://schemas.microsoft.com/office/drawing/2014/main" id="{C3844B4B-1964-FA9F-F5E9-216979ABE905}"/>
              </a:ext>
            </a:extLst>
          </p:cNvPr>
          <p:cNvSpPr>
            <a:spLocks noGrp="1"/>
          </p:cNvSpPr>
          <p:nvPr>
            <p:ph type="ftr" sz="quarter" idx="37"/>
          </p:nvPr>
        </p:nvSpPr>
        <p:spPr>
          <a:xfrm>
            <a:off x="1033937" y="6403484"/>
            <a:ext cx="5220214" cy="216451"/>
          </a:xfrm>
        </p:spPr>
        <p:txBody>
          <a:bodyPr/>
          <a:lstStyle/>
          <a:p>
            <a:r>
              <a:rPr lang="en-US"/>
              <a:t>©2025 Thrivent Charitable™ | All rights reserved. Do not distribute without authorization.</a:t>
            </a:r>
          </a:p>
        </p:txBody>
      </p:sp>
      <p:sp>
        <p:nvSpPr>
          <p:cNvPr id="10" name="Slide Number Placeholder 9">
            <a:extLst>
              <a:ext uri="{FF2B5EF4-FFF2-40B4-BE49-F238E27FC236}">
                <a16:creationId xmlns:a16="http://schemas.microsoft.com/office/drawing/2014/main" id="{7B791A7D-EBD1-481C-F3B1-D4B150FE7000}"/>
              </a:ext>
            </a:extLst>
          </p:cNvPr>
          <p:cNvSpPr>
            <a:spLocks noGrp="1"/>
          </p:cNvSpPr>
          <p:nvPr>
            <p:ph type="sldNum" sz="quarter" idx="38"/>
          </p:nvPr>
        </p:nvSpPr>
        <p:spPr/>
        <p:txBody>
          <a:bodyPr/>
          <a:lstStyle/>
          <a:p>
            <a:fld id="{D7756E16-444E-B644-B3D8-50D596555EAF}" type="slidenum">
              <a:rPr lang="en-US" smtClean="0"/>
              <a:pPr/>
              <a:t>‹#›</a:t>
            </a:fld>
            <a:endParaRPr lang="en-US"/>
          </a:p>
        </p:txBody>
      </p:sp>
      <p:sp>
        <p:nvSpPr>
          <p:cNvPr id="7" name="Text Placeholder 5">
            <a:extLst>
              <a:ext uri="{FF2B5EF4-FFF2-40B4-BE49-F238E27FC236}">
                <a16:creationId xmlns:a16="http://schemas.microsoft.com/office/drawing/2014/main" id="{61583B4B-C54F-A5FD-6504-0347C011CE23}"/>
              </a:ext>
            </a:extLst>
          </p:cNvPr>
          <p:cNvSpPr>
            <a:spLocks noGrp="1"/>
          </p:cNvSpPr>
          <p:nvPr>
            <p:ph type="body" sz="quarter" idx="34" hasCustomPrompt="1"/>
          </p:nvPr>
        </p:nvSpPr>
        <p:spPr>
          <a:xfrm>
            <a:off x="635000" y="2123641"/>
            <a:ext cx="546100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Tree>
    <p:extLst>
      <p:ext uri="{BB962C8B-B14F-4D97-AF65-F5344CB8AC3E}">
        <p14:creationId xmlns:p14="http://schemas.microsoft.com/office/powerpoint/2010/main" val="21072385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_1/3 Layout with Dark Blu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4999"/>
            <a:ext cx="5461000" cy="486047"/>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43856" y="1168975"/>
            <a:ext cx="5461000"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0" name="Footer Placeholder 9">
            <a:extLst>
              <a:ext uri="{FF2B5EF4-FFF2-40B4-BE49-F238E27FC236}">
                <a16:creationId xmlns:a16="http://schemas.microsoft.com/office/drawing/2014/main" id="{136B956F-F82B-6BDE-B05C-490D6D70F0B9}"/>
              </a:ext>
            </a:extLst>
          </p:cNvPr>
          <p:cNvSpPr>
            <a:spLocks noGrp="1"/>
          </p:cNvSpPr>
          <p:nvPr>
            <p:ph type="ftr" sz="quarter" idx="38"/>
          </p:nvPr>
        </p:nvSpPr>
        <p:spPr>
          <a:xfrm>
            <a:off x="1033936" y="6386950"/>
            <a:ext cx="5070919" cy="232986"/>
          </a:xfrm>
        </p:spPr>
        <p:txBody>
          <a:bodyPr/>
          <a:lstStyle/>
          <a:p>
            <a:r>
              <a:rPr lang="en-US"/>
              <a:t>©2025 Thrivent Charitable™ | All rights reserved. Do not distribute without authorization.</a:t>
            </a:r>
          </a:p>
        </p:txBody>
      </p:sp>
      <p:sp>
        <p:nvSpPr>
          <p:cNvPr id="11" name="Slide Number Placeholder 10">
            <a:extLst>
              <a:ext uri="{FF2B5EF4-FFF2-40B4-BE49-F238E27FC236}">
                <a16:creationId xmlns:a16="http://schemas.microsoft.com/office/drawing/2014/main" id="{6552EF1F-D983-A5A6-3C4B-A07A71665D6A}"/>
              </a:ext>
            </a:extLst>
          </p:cNvPr>
          <p:cNvSpPr>
            <a:spLocks noGrp="1"/>
          </p:cNvSpPr>
          <p:nvPr>
            <p:ph type="sldNum" sz="quarter" idx="39"/>
          </p:nvPr>
        </p:nvSpPr>
        <p:spPr/>
        <p:txBody>
          <a:bodyPr/>
          <a:lstStyle/>
          <a:p>
            <a:fld id="{D7756E16-444E-B644-B3D8-50D596555EAF}" type="slidenum">
              <a:rPr lang="en-US" smtClean="0"/>
              <a:pPr/>
              <a:t>‹#›</a:t>
            </a:fld>
            <a:endParaRPr lang="en-US"/>
          </a:p>
        </p:txBody>
      </p:sp>
      <p:sp>
        <p:nvSpPr>
          <p:cNvPr id="9" name="Content Placeholder 2">
            <a:extLst>
              <a:ext uri="{FF2B5EF4-FFF2-40B4-BE49-F238E27FC236}">
                <a16:creationId xmlns:a16="http://schemas.microsoft.com/office/drawing/2014/main" id="{E0E44635-51D3-941F-412D-0548D8D0E299}"/>
              </a:ext>
            </a:extLst>
          </p:cNvPr>
          <p:cNvSpPr>
            <a:spLocks noGrp="1"/>
          </p:cNvSpPr>
          <p:nvPr>
            <p:ph idx="1" hasCustomPrompt="1"/>
          </p:nvPr>
        </p:nvSpPr>
        <p:spPr>
          <a:xfrm>
            <a:off x="634999" y="3683926"/>
            <a:ext cx="5461001"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12" name="Text Placeholder 5">
            <a:extLst>
              <a:ext uri="{FF2B5EF4-FFF2-40B4-BE49-F238E27FC236}">
                <a16:creationId xmlns:a16="http://schemas.microsoft.com/office/drawing/2014/main" id="{9B527FCB-8E5A-4829-BEF8-2449FD480A19}"/>
              </a:ext>
            </a:extLst>
          </p:cNvPr>
          <p:cNvSpPr>
            <a:spLocks noGrp="1"/>
          </p:cNvSpPr>
          <p:nvPr>
            <p:ph type="body" sz="quarter" idx="34" hasCustomPrompt="1"/>
          </p:nvPr>
        </p:nvSpPr>
        <p:spPr>
          <a:xfrm>
            <a:off x="635000" y="2123641"/>
            <a:ext cx="546100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5" name="Picture 4" descr="A blue background with white lines&#10;&#10;Description automatically generated">
            <a:extLst>
              <a:ext uri="{FF2B5EF4-FFF2-40B4-BE49-F238E27FC236}">
                <a16:creationId xmlns:a16="http://schemas.microsoft.com/office/drawing/2014/main" id="{BA5C1110-0030-FB3B-DFD2-4235A5431C0F}"/>
              </a:ext>
            </a:extLst>
          </p:cNvPr>
          <p:cNvPicPr>
            <a:picLocks noChangeAspect="1"/>
          </p:cNvPicPr>
          <p:nvPr userDrawn="1"/>
        </p:nvPicPr>
        <p:blipFill>
          <a:blip r:embed="rId2" cstate="screen">
            <a:extLst>
              <a:ext uri="{28A0092B-C50C-407E-A947-70E740481C1C}">
                <a14:useLocalDpi xmlns:a14="http://schemas.microsoft.com/office/drawing/2010/main"/>
              </a:ext>
            </a:extLst>
          </a:blip>
          <a:srcRect l="69786" r="-1"/>
          <a:stretch/>
        </p:blipFill>
        <p:spPr>
          <a:xfrm>
            <a:off x="8508274" y="0"/>
            <a:ext cx="3683726" cy="6858000"/>
          </a:xfrm>
          <a:prstGeom prst="rect">
            <a:avLst/>
          </a:prstGeom>
        </p:spPr>
      </p:pic>
    </p:spTree>
    <p:extLst>
      <p:ext uri="{BB962C8B-B14F-4D97-AF65-F5344CB8AC3E}">
        <p14:creationId xmlns:p14="http://schemas.microsoft.com/office/powerpoint/2010/main" val="26332203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1/3 Layout with Light Blu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86673BF-F262-A171-5B03-2E400EAADC22}"/>
              </a:ext>
            </a:extLst>
          </p:cNvPr>
          <p:cNvSpPr/>
          <p:nvPr userDrawn="1"/>
        </p:nvSpPr>
        <p:spPr>
          <a:xfrm>
            <a:off x="7851227" y="-126124"/>
            <a:ext cx="4424855" cy="7104993"/>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4999"/>
            <a:ext cx="5461000" cy="502139"/>
          </a:xfrm>
        </p:spPr>
        <p:txBody>
          <a:bodyPr anchor="t" anchorCtr="0">
            <a:noAutofit/>
          </a:bodyPr>
          <a:lstStyle/>
          <a:p>
            <a:r>
              <a:rPr lang="en-US"/>
              <a:t>Click to edit title copy</a:t>
            </a:r>
          </a:p>
        </p:txBody>
      </p:sp>
      <p:sp>
        <p:nvSpPr>
          <p:cNvPr id="3" name="Text Placeholder 7">
            <a:extLst>
              <a:ext uri="{FF2B5EF4-FFF2-40B4-BE49-F238E27FC236}">
                <a16:creationId xmlns:a16="http://schemas.microsoft.com/office/drawing/2014/main" id="{3DE05D26-1805-ECEF-9086-B75B97E5F8FB}"/>
              </a:ext>
            </a:extLst>
          </p:cNvPr>
          <p:cNvSpPr>
            <a:spLocks noGrp="1"/>
          </p:cNvSpPr>
          <p:nvPr>
            <p:ph type="body" sz="quarter" idx="14" hasCustomPrompt="1"/>
          </p:nvPr>
        </p:nvSpPr>
        <p:spPr>
          <a:xfrm>
            <a:off x="635000" y="1169473"/>
            <a:ext cx="5461000" cy="246429"/>
          </a:xfrm>
          <a:prstGeom prst="rect">
            <a:avLst/>
          </a:prstGeom>
        </p:spPr>
        <p:txBody>
          <a:bodyPr lIns="0" tIns="0" rIns="0" bIns="0">
            <a:noAutofit/>
          </a:bodyPr>
          <a:lstStyle>
            <a:lvl1pPr marL="0" indent="0">
              <a:buNone/>
              <a:defRPr sz="20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0" name="Text Placeholder 9">
            <a:extLst>
              <a:ext uri="{FF2B5EF4-FFF2-40B4-BE49-F238E27FC236}">
                <a16:creationId xmlns:a16="http://schemas.microsoft.com/office/drawing/2014/main" id="{62A28DD4-584C-4CBF-8D1D-F68FEAB9B6E2}"/>
              </a:ext>
            </a:extLst>
          </p:cNvPr>
          <p:cNvSpPr>
            <a:spLocks noGrp="1"/>
          </p:cNvSpPr>
          <p:nvPr>
            <p:ph type="body" sz="quarter" idx="37" hasCustomPrompt="1"/>
          </p:nvPr>
        </p:nvSpPr>
        <p:spPr>
          <a:xfrm>
            <a:off x="8590800" y="1536636"/>
            <a:ext cx="3031706" cy="899276"/>
          </a:xfrm>
          <a:prstGeom prst="rect">
            <a:avLst/>
          </a:prstGeom>
        </p:spPr>
        <p:txBody>
          <a:bodyPr/>
          <a:lstStyle>
            <a:lvl1pPr algn="ctr">
              <a:defRPr sz="3600" b="0" i="0">
                <a:latin typeface="Basis Grt for Thrivent OffWhite" panose="020B0503030604040103" pitchFamily="34" charset="0"/>
                <a:cs typeface="Basis Grt for Thrivent OffWhite" panose="020B0503030604040103" pitchFamily="34" charset="0"/>
              </a:defRPr>
            </a:lvl1pPr>
          </a:lstStyle>
          <a:p>
            <a:pPr lvl="0"/>
            <a:r>
              <a:rPr lang="en-US"/>
              <a:t>CLICK TO EDIT STAT</a:t>
            </a:r>
          </a:p>
        </p:txBody>
      </p:sp>
      <p:sp>
        <p:nvSpPr>
          <p:cNvPr id="17" name="Text Placeholder 9">
            <a:extLst>
              <a:ext uri="{FF2B5EF4-FFF2-40B4-BE49-F238E27FC236}">
                <a16:creationId xmlns:a16="http://schemas.microsoft.com/office/drawing/2014/main" id="{54B862F0-0504-9E0E-187E-5C97C4C8BCAF}"/>
              </a:ext>
            </a:extLst>
          </p:cNvPr>
          <p:cNvSpPr>
            <a:spLocks noGrp="1"/>
          </p:cNvSpPr>
          <p:nvPr>
            <p:ph type="body" sz="quarter" idx="38" hasCustomPrompt="1"/>
          </p:nvPr>
        </p:nvSpPr>
        <p:spPr>
          <a:xfrm>
            <a:off x="8590800" y="2556817"/>
            <a:ext cx="3031706" cy="221898"/>
          </a:xfrm>
          <a:prstGeom prst="rect">
            <a:avLst/>
          </a:prstGeom>
        </p:spPr>
        <p:txBody>
          <a:bodyPr/>
          <a:lstStyle>
            <a:lvl1pPr algn="ctr">
              <a:defRPr sz="1200" b="1" i="0" spc="80" baseline="0">
                <a:latin typeface="Basis Grt for Thrivent" panose="020B0503030604040103" pitchFamily="34" charset="0"/>
                <a:cs typeface="Basis Grt for Thrivent" panose="020B0503030604040103" pitchFamily="34" charset="0"/>
              </a:defRPr>
            </a:lvl1pPr>
          </a:lstStyle>
          <a:p>
            <a:pPr lvl="0"/>
            <a:r>
              <a:rPr lang="en-US"/>
              <a:t>CLICK TO EDIT CALL OUT</a:t>
            </a:r>
          </a:p>
        </p:txBody>
      </p:sp>
      <p:sp>
        <p:nvSpPr>
          <p:cNvPr id="18" name="Text Placeholder 9">
            <a:extLst>
              <a:ext uri="{FF2B5EF4-FFF2-40B4-BE49-F238E27FC236}">
                <a16:creationId xmlns:a16="http://schemas.microsoft.com/office/drawing/2014/main" id="{58619385-CF1C-AB0E-7AAA-0A1CD6B0D63E}"/>
              </a:ext>
            </a:extLst>
          </p:cNvPr>
          <p:cNvSpPr>
            <a:spLocks noGrp="1"/>
          </p:cNvSpPr>
          <p:nvPr>
            <p:ph type="body" sz="quarter" idx="39" hasCustomPrompt="1"/>
          </p:nvPr>
        </p:nvSpPr>
        <p:spPr>
          <a:xfrm>
            <a:off x="8590800" y="3757576"/>
            <a:ext cx="3031706" cy="899276"/>
          </a:xfrm>
          <a:prstGeom prst="rect">
            <a:avLst/>
          </a:prstGeom>
        </p:spPr>
        <p:txBody>
          <a:bodyPr/>
          <a:lstStyle>
            <a:lvl1pPr algn="ctr">
              <a:defRPr sz="3600" b="0" i="0">
                <a:latin typeface="Basis Grt for Thrivent OffWhite" panose="020B0503030604040103" pitchFamily="34" charset="0"/>
                <a:cs typeface="Basis Grt for Thrivent OffWhite" panose="020B0503030604040103" pitchFamily="34" charset="0"/>
              </a:defRPr>
            </a:lvl1pPr>
          </a:lstStyle>
          <a:p>
            <a:pPr lvl="0"/>
            <a:r>
              <a:rPr lang="en-US"/>
              <a:t>CLICK TO EDIT STAT</a:t>
            </a:r>
          </a:p>
        </p:txBody>
      </p:sp>
      <p:sp>
        <p:nvSpPr>
          <p:cNvPr id="19" name="Text Placeholder 9">
            <a:extLst>
              <a:ext uri="{FF2B5EF4-FFF2-40B4-BE49-F238E27FC236}">
                <a16:creationId xmlns:a16="http://schemas.microsoft.com/office/drawing/2014/main" id="{DE8F1801-24B0-F930-2C5E-07133946E86A}"/>
              </a:ext>
            </a:extLst>
          </p:cNvPr>
          <p:cNvSpPr>
            <a:spLocks noGrp="1"/>
          </p:cNvSpPr>
          <p:nvPr>
            <p:ph type="body" sz="quarter" idx="40" hasCustomPrompt="1"/>
          </p:nvPr>
        </p:nvSpPr>
        <p:spPr>
          <a:xfrm>
            <a:off x="8590800" y="4767843"/>
            <a:ext cx="3031706" cy="221898"/>
          </a:xfrm>
          <a:prstGeom prst="rect">
            <a:avLst/>
          </a:prstGeom>
        </p:spPr>
        <p:txBody>
          <a:bodyPr/>
          <a:lstStyle>
            <a:lvl1pPr algn="ctr">
              <a:defRPr sz="1200" b="1" i="0" spc="80" baseline="0">
                <a:latin typeface="Basis Grt for Thrivent" panose="020B0503030604040103" pitchFamily="34" charset="0"/>
                <a:cs typeface="Basis Grt for Thrivent" panose="020B0503030604040103" pitchFamily="34" charset="0"/>
              </a:defRPr>
            </a:lvl1pPr>
          </a:lstStyle>
          <a:p>
            <a:pPr lvl="0"/>
            <a:r>
              <a:rPr lang="en-US"/>
              <a:t>CLICK TO EDIT CALL OUT</a:t>
            </a:r>
          </a:p>
        </p:txBody>
      </p:sp>
      <p:sp>
        <p:nvSpPr>
          <p:cNvPr id="11" name="Footer Placeholder 10">
            <a:extLst>
              <a:ext uri="{FF2B5EF4-FFF2-40B4-BE49-F238E27FC236}">
                <a16:creationId xmlns:a16="http://schemas.microsoft.com/office/drawing/2014/main" id="{4E843BCB-C0FF-A3C3-0822-52B5DD60406E}"/>
              </a:ext>
            </a:extLst>
          </p:cNvPr>
          <p:cNvSpPr>
            <a:spLocks noGrp="1"/>
          </p:cNvSpPr>
          <p:nvPr>
            <p:ph type="ftr" sz="quarter" idx="41"/>
          </p:nvPr>
        </p:nvSpPr>
        <p:spPr/>
        <p:txBody>
          <a:bodyPr/>
          <a:lstStyle/>
          <a:p>
            <a:r>
              <a:rPr lang="en-US"/>
              <a:t>©2025 Thrivent Charitable™ | All rights reserved. Do not distribute without authorization.</a:t>
            </a:r>
          </a:p>
        </p:txBody>
      </p:sp>
      <p:sp>
        <p:nvSpPr>
          <p:cNvPr id="12" name="Slide Number Placeholder 11">
            <a:extLst>
              <a:ext uri="{FF2B5EF4-FFF2-40B4-BE49-F238E27FC236}">
                <a16:creationId xmlns:a16="http://schemas.microsoft.com/office/drawing/2014/main" id="{4181D982-3841-035D-6015-E726027FD2CF}"/>
              </a:ext>
            </a:extLst>
          </p:cNvPr>
          <p:cNvSpPr>
            <a:spLocks noGrp="1"/>
          </p:cNvSpPr>
          <p:nvPr>
            <p:ph type="sldNum" sz="quarter" idx="42"/>
          </p:nvPr>
        </p:nvSpPr>
        <p:spPr/>
        <p:txBody>
          <a:bodyPr/>
          <a:lstStyle/>
          <a:p>
            <a:fld id="{D7756E16-444E-B644-B3D8-50D596555EAF}" type="slidenum">
              <a:rPr lang="en-US" smtClean="0"/>
              <a:pPr/>
              <a:t>‹#›</a:t>
            </a:fld>
            <a:endParaRPr lang="en-US"/>
          </a:p>
        </p:txBody>
      </p:sp>
      <p:sp>
        <p:nvSpPr>
          <p:cNvPr id="9" name="Content Placeholder 2">
            <a:extLst>
              <a:ext uri="{FF2B5EF4-FFF2-40B4-BE49-F238E27FC236}">
                <a16:creationId xmlns:a16="http://schemas.microsoft.com/office/drawing/2014/main" id="{851C90EE-F41D-C90F-1130-FDE2A94DCF16}"/>
              </a:ext>
            </a:extLst>
          </p:cNvPr>
          <p:cNvSpPr>
            <a:spLocks noGrp="1"/>
          </p:cNvSpPr>
          <p:nvPr>
            <p:ph idx="1" hasCustomPrompt="1"/>
          </p:nvPr>
        </p:nvSpPr>
        <p:spPr>
          <a:xfrm>
            <a:off x="634999" y="3683926"/>
            <a:ext cx="5461001"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13" name="Text Placeholder 5">
            <a:extLst>
              <a:ext uri="{FF2B5EF4-FFF2-40B4-BE49-F238E27FC236}">
                <a16:creationId xmlns:a16="http://schemas.microsoft.com/office/drawing/2014/main" id="{088DC3BA-0818-DB91-1AD4-1BF9EDEEDFB4}"/>
              </a:ext>
            </a:extLst>
          </p:cNvPr>
          <p:cNvSpPr>
            <a:spLocks noGrp="1"/>
          </p:cNvSpPr>
          <p:nvPr>
            <p:ph type="body" sz="quarter" idx="34" hasCustomPrompt="1"/>
          </p:nvPr>
        </p:nvSpPr>
        <p:spPr>
          <a:xfrm>
            <a:off x="635000" y="2123641"/>
            <a:ext cx="546100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5" name="Picture 4" descr="A white text on a black background&#10;&#10;AI-generated content may be incorrect.">
            <a:extLst>
              <a:ext uri="{FF2B5EF4-FFF2-40B4-BE49-F238E27FC236}">
                <a16:creationId xmlns:a16="http://schemas.microsoft.com/office/drawing/2014/main" id="{6986B0EE-4758-4CDB-F033-5998F59A2BB3}"/>
              </a:ext>
            </a:extLst>
          </p:cNvPr>
          <p:cNvPicPr>
            <a:picLocks noChangeAspect="1"/>
          </p:cNvPicPr>
          <p:nvPr userDrawn="1"/>
        </p:nvPicPr>
        <p:blipFill>
          <a:blip r:embed="rId2"/>
          <a:stretch>
            <a:fillRect/>
          </a:stretch>
        </p:blipFill>
        <p:spPr>
          <a:xfrm>
            <a:off x="10740622" y="6358736"/>
            <a:ext cx="1295667" cy="369960"/>
          </a:xfrm>
          <a:prstGeom prst="rect">
            <a:avLst/>
          </a:prstGeom>
        </p:spPr>
      </p:pic>
    </p:spTree>
    <p:extLst>
      <p:ext uri="{BB962C8B-B14F-4D97-AF65-F5344CB8AC3E}">
        <p14:creationId xmlns:p14="http://schemas.microsoft.com/office/powerpoint/2010/main" val="40220259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50/50 Color">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AC95A83-5FA4-34F2-88D1-454CD62ADE18}"/>
              </a:ext>
            </a:extLst>
          </p:cNvPr>
          <p:cNvSpPr/>
          <p:nvPr userDrawn="1"/>
        </p:nvSpPr>
        <p:spPr>
          <a:xfrm>
            <a:off x="0" y="0"/>
            <a:ext cx="6096000" cy="685800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3150994"/>
            <a:ext cx="5308600" cy="556012"/>
          </a:xfrm>
        </p:spPr>
        <p:txBody>
          <a:bodyPr anchor="t" anchorCtr="0">
            <a:noAutofit/>
          </a:bodyPr>
          <a:lstStyle>
            <a:lvl1pPr>
              <a:defRPr sz="4400"/>
            </a:lvl1pPr>
          </a:lstStyle>
          <a:p>
            <a:r>
              <a:rPr lang="en-US"/>
              <a:t>Click to edit title</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4" name="Content Placeholder 2">
            <a:extLst>
              <a:ext uri="{FF2B5EF4-FFF2-40B4-BE49-F238E27FC236}">
                <a16:creationId xmlns:a16="http://schemas.microsoft.com/office/drawing/2014/main" id="{374299D1-E1B5-80C7-4278-DFE650612F5C}"/>
              </a:ext>
            </a:extLst>
          </p:cNvPr>
          <p:cNvSpPr>
            <a:spLocks noGrp="1"/>
          </p:cNvSpPr>
          <p:nvPr>
            <p:ph idx="1" hasCustomPrompt="1"/>
          </p:nvPr>
        </p:nvSpPr>
        <p:spPr>
          <a:xfrm>
            <a:off x="6497514" y="3429000"/>
            <a:ext cx="5046785"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8" name="Footer Placeholder 7">
            <a:extLst>
              <a:ext uri="{FF2B5EF4-FFF2-40B4-BE49-F238E27FC236}">
                <a16:creationId xmlns:a16="http://schemas.microsoft.com/office/drawing/2014/main" id="{665A823C-4F92-9F51-377C-3F6EF71F81B6}"/>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9" name="Slide Number Placeholder 8">
            <a:extLst>
              <a:ext uri="{FF2B5EF4-FFF2-40B4-BE49-F238E27FC236}">
                <a16:creationId xmlns:a16="http://schemas.microsoft.com/office/drawing/2014/main" id="{1865F5D5-43D0-4A6D-457A-BBC628E99AA5}"/>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13" name="Text Placeholder 5">
            <a:extLst>
              <a:ext uri="{FF2B5EF4-FFF2-40B4-BE49-F238E27FC236}">
                <a16:creationId xmlns:a16="http://schemas.microsoft.com/office/drawing/2014/main" id="{7CB0A454-BCCF-B1D7-DBDB-34396880AE15}"/>
              </a:ext>
            </a:extLst>
          </p:cNvPr>
          <p:cNvSpPr>
            <a:spLocks noGrp="1"/>
          </p:cNvSpPr>
          <p:nvPr>
            <p:ph type="body" sz="quarter" idx="34" hasCustomPrompt="1"/>
          </p:nvPr>
        </p:nvSpPr>
        <p:spPr>
          <a:xfrm>
            <a:off x="6496050" y="1830372"/>
            <a:ext cx="506095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5" name="Picture 4" descr="A pixelated heart on a black background&#10;&#10;AI-generated content may be incorrect.">
            <a:extLst>
              <a:ext uri="{FF2B5EF4-FFF2-40B4-BE49-F238E27FC236}">
                <a16:creationId xmlns:a16="http://schemas.microsoft.com/office/drawing/2014/main" id="{516304F9-A64A-D500-0EFF-78B675CCEF02}"/>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420418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50/50 Color">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AC95A83-5FA4-34F2-88D1-454CD62ADE18}"/>
              </a:ext>
            </a:extLst>
          </p:cNvPr>
          <p:cNvSpPr/>
          <p:nvPr userDrawn="1"/>
        </p:nvSpPr>
        <p:spPr>
          <a:xfrm>
            <a:off x="0" y="0"/>
            <a:ext cx="6096000" cy="68580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3114365"/>
            <a:ext cx="5308600" cy="554124"/>
          </a:xfrm>
        </p:spPr>
        <p:txBody>
          <a:bodyPr anchor="t" anchorCtr="0">
            <a:noAutofit/>
          </a:bodyPr>
          <a:lstStyle>
            <a:lvl1pPr>
              <a:defRPr sz="4400">
                <a:solidFill>
                  <a:schemeClr val="tx2"/>
                </a:solidFill>
              </a:defRPr>
            </a:lvl1pPr>
          </a:lstStyle>
          <a:p>
            <a:r>
              <a:rPr lang="en-US"/>
              <a:t>Click to edit title </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8" name="Footer Placeholder 7">
            <a:extLst>
              <a:ext uri="{FF2B5EF4-FFF2-40B4-BE49-F238E27FC236}">
                <a16:creationId xmlns:a16="http://schemas.microsoft.com/office/drawing/2014/main" id="{7E7A916B-A6BF-C628-3749-5927E7FF49DD}"/>
              </a:ext>
            </a:extLst>
          </p:cNvPr>
          <p:cNvSpPr>
            <a:spLocks noGrp="1"/>
          </p:cNvSpPr>
          <p:nvPr>
            <p:ph type="ftr" sz="quarter" idx="30"/>
          </p:nvPr>
        </p:nvSpPr>
        <p:spPr/>
        <p:txBody>
          <a:bodyPr/>
          <a:lstStyle>
            <a:lvl1pPr>
              <a:defRPr>
                <a:solidFill>
                  <a:schemeClr val="tx2"/>
                </a:solidFill>
              </a:defRPr>
            </a:lvl1pPr>
          </a:lstStyle>
          <a:p>
            <a:r>
              <a:rPr lang="en-US"/>
              <a:t>©2025 Thrivent Charitable™ | All rights reserved. Do not distribute without authorization.</a:t>
            </a:r>
          </a:p>
        </p:txBody>
      </p:sp>
      <p:sp>
        <p:nvSpPr>
          <p:cNvPr id="9" name="Slide Number Placeholder 8">
            <a:extLst>
              <a:ext uri="{FF2B5EF4-FFF2-40B4-BE49-F238E27FC236}">
                <a16:creationId xmlns:a16="http://schemas.microsoft.com/office/drawing/2014/main" id="{7F99FD54-C78E-4B70-451F-549DBA3DAE54}"/>
              </a:ext>
            </a:extLst>
          </p:cNvPr>
          <p:cNvSpPr>
            <a:spLocks noGrp="1"/>
          </p:cNvSpPr>
          <p:nvPr>
            <p:ph type="sldNum" sz="quarter" idx="31"/>
          </p:nvPr>
        </p:nvSpPr>
        <p:spPr/>
        <p:txBody>
          <a:bodyPr/>
          <a:lstStyle>
            <a:lvl1pPr>
              <a:defRPr>
                <a:solidFill>
                  <a:schemeClr val="tx2"/>
                </a:solidFill>
              </a:defRPr>
            </a:lvl1pPr>
          </a:lstStyle>
          <a:p>
            <a:fld id="{D7756E16-444E-B644-B3D8-50D596555EAF}" type="slidenum">
              <a:rPr lang="en-US" smtClean="0"/>
              <a:pPr/>
              <a:t>‹#›</a:t>
            </a:fld>
            <a:endParaRPr lang="en-US"/>
          </a:p>
        </p:txBody>
      </p:sp>
      <p:sp>
        <p:nvSpPr>
          <p:cNvPr id="11" name="Content Placeholder 2">
            <a:extLst>
              <a:ext uri="{FF2B5EF4-FFF2-40B4-BE49-F238E27FC236}">
                <a16:creationId xmlns:a16="http://schemas.microsoft.com/office/drawing/2014/main" id="{1083184F-6EC6-C082-60C2-245D601452DD}"/>
              </a:ext>
            </a:extLst>
          </p:cNvPr>
          <p:cNvSpPr>
            <a:spLocks noGrp="1"/>
          </p:cNvSpPr>
          <p:nvPr>
            <p:ph idx="1" hasCustomPrompt="1"/>
          </p:nvPr>
        </p:nvSpPr>
        <p:spPr>
          <a:xfrm>
            <a:off x="6497514" y="3429000"/>
            <a:ext cx="5046785"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12" name="Text Placeholder 5">
            <a:extLst>
              <a:ext uri="{FF2B5EF4-FFF2-40B4-BE49-F238E27FC236}">
                <a16:creationId xmlns:a16="http://schemas.microsoft.com/office/drawing/2014/main" id="{7EC6217F-6118-C4D4-1E6C-AF6F9257DE0A}"/>
              </a:ext>
            </a:extLst>
          </p:cNvPr>
          <p:cNvSpPr>
            <a:spLocks noGrp="1"/>
          </p:cNvSpPr>
          <p:nvPr>
            <p:ph type="body" sz="quarter" idx="34" hasCustomPrompt="1"/>
          </p:nvPr>
        </p:nvSpPr>
        <p:spPr>
          <a:xfrm>
            <a:off x="6496050" y="1830372"/>
            <a:ext cx="506095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4" name="Picture 3" descr="A pixelated heart on a black background&#10;&#10;AI-generated content may be incorrect.">
            <a:extLst>
              <a:ext uri="{FF2B5EF4-FFF2-40B4-BE49-F238E27FC236}">
                <a16:creationId xmlns:a16="http://schemas.microsoft.com/office/drawing/2014/main" id="{347D4C3C-4FFF-87F8-C921-5909F79DBC0C}"/>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5064273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8" name="Picture 7" descr="A white and tan circle&#10;&#10;Description automatically generated with medium confidence">
            <a:extLst>
              <a:ext uri="{FF2B5EF4-FFF2-40B4-BE49-F238E27FC236}">
                <a16:creationId xmlns:a16="http://schemas.microsoft.com/office/drawing/2014/main" id="{09AA75B2-9214-C507-0C51-1233B12876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7" name="Title 1">
            <a:extLst>
              <a:ext uri="{FF2B5EF4-FFF2-40B4-BE49-F238E27FC236}">
                <a16:creationId xmlns:a16="http://schemas.microsoft.com/office/drawing/2014/main" id="{400F82E4-D269-2B00-CC35-ACA75FB33CD0}"/>
              </a:ext>
            </a:extLst>
          </p:cNvPr>
          <p:cNvSpPr>
            <a:spLocks noGrp="1"/>
          </p:cNvSpPr>
          <p:nvPr>
            <p:ph type="ctrTitle" hasCustomPrompt="1"/>
          </p:nvPr>
        </p:nvSpPr>
        <p:spPr>
          <a:xfrm>
            <a:off x="635000" y="3956538"/>
            <a:ext cx="7557025" cy="1600200"/>
          </a:xfrm>
        </p:spPr>
        <p:txBody>
          <a:bodyPr anchor="b" anchorCtr="0">
            <a:noAutofit/>
          </a:bodyPr>
          <a:lstStyle>
            <a:lvl1pPr algn="l">
              <a:defRPr sz="6400" spc="-230" baseline="0"/>
            </a:lvl1pPr>
          </a:lstStyle>
          <a:p>
            <a:r>
              <a:rPr lang="en-US"/>
              <a:t>Click to edit presentation title</a:t>
            </a:r>
          </a:p>
        </p:txBody>
      </p:sp>
      <p:sp>
        <p:nvSpPr>
          <p:cNvPr id="3" name="Subtitle 2">
            <a:extLst>
              <a:ext uri="{FF2B5EF4-FFF2-40B4-BE49-F238E27FC236}">
                <a16:creationId xmlns:a16="http://schemas.microsoft.com/office/drawing/2014/main" id="{DA93B329-8F79-1253-E062-6835FCDE39F8}"/>
              </a:ext>
            </a:extLst>
          </p:cNvPr>
          <p:cNvSpPr>
            <a:spLocks noGrp="1"/>
          </p:cNvSpPr>
          <p:nvPr>
            <p:ph type="subTitle" idx="1" hasCustomPrompt="1"/>
          </p:nvPr>
        </p:nvSpPr>
        <p:spPr>
          <a:xfrm>
            <a:off x="635000" y="6082506"/>
            <a:ext cx="4965700" cy="312737"/>
          </a:xfrm>
          <a:prstGeom prst="rect">
            <a:avLst/>
          </a:prstGeom>
        </p:spPr>
        <p:txBody>
          <a:bodyPr lIns="0" tIns="0" rIns="0" bIns="0">
            <a:noAutofit/>
          </a:bodyPr>
          <a:lstStyle>
            <a:lvl1pPr marL="0" indent="0" algn="l">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date</a:t>
            </a:r>
          </a:p>
        </p:txBody>
      </p:sp>
      <p:pic>
        <p:nvPicPr>
          <p:cNvPr id="2" name="Picture 1" descr="A black background with a black square&#10;&#10;AI-generated content may be incorrect.">
            <a:extLst>
              <a:ext uri="{FF2B5EF4-FFF2-40B4-BE49-F238E27FC236}">
                <a16:creationId xmlns:a16="http://schemas.microsoft.com/office/drawing/2014/main" id="{8301ED3D-20CE-B6ED-B45A-BC4913248282}"/>
              </a:ext>
            </a:extLst>
          </p:cNvPr>
          <p:cNvPicPr>
            <a:picLocks noChangeAspect="1"/>
          </p:cNvPicPr>
          <p:nvPr userDrawn="1"/>
        </p:nvPicPr>
        <p:blipFill>
          <a:blip r:embed="rId3"/>
          <a:stretch>
            <a:fillRect/>
          </a:stretch>
        </p:blipFill>
        <p:spPr>
          <a:xfrm>
            <a:off x="9844057" y="17855"/>
            <a:ext cx="2266213" cy="1337618"/>
          </a:xfrm>
          <a:prstGeom prst="rect">
            <a:avLst/>
          </a:prstGeom>
        </p:spPr>
      </p:pic>
    </p:spTree>
    <p:extLst>
      <p:ext uri="{BB962C8B-B14F-4D97-AF65-F5344CB8AC3E}">
        <p14:creationId xmlns:p14="http://schemas.microsoft.com/office/powerpoint/2010/main" val="26877990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50/50 Color">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AC95A83-5FA4-34F2-88D1-454CD62ADE18}"/>
              </a:ext>
            </a:extLst>
          </p:cNvPr>
          <p:cNvSpPr/>
          <p:nvPr userDrawn="1"/>
        </p:nvSpPr>
        <p:spPr>
          <a:xfrm>
            <a:off x="0" y="0"/>
            <a:ext cx="6096000" cy="6858000"/>
          </a:xfrm>
          <a:prstGeom prst="rect">
            <a:avLst/>
          </a:prstGeom>
          <a:solidFill>
            <a:srgbClr val="F4D0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3186377"/>
            <a:ext cx="5308600" cy="470389"/>
          </a:xfrm>
        </p:spPr>
        <p:txBody>
          <a:bodyPr anchor="t" anchorCtr="0">
            <a:noAutofit/>
          </a:bodyPr>
          <a:lstStyle>
            <a:lvl1pPr>
              <a:defRPr sz="4400"/>
            </a:lvl1pPr>
          </a:lstStyle>
          <a:p>
            <a:r>
              <a:rPr lang="en-US"/>
              <a:t>Click to edit title</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8" name="Footer Placeholder 7">
            <a:extLst>
              <a:ext uri="{FF2B5EF4-FFF2-40B4-BE49-F238E27FC236}">
                <a16:creationId xmlns:a16="http://schemas.microsoft.com/office/drawing/2014/main" id="{0A35D512-F5F5-1D92-38B2-67FE3EC717D5}"/>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9" name="Slide Number Placeholder 8">
            <a:extLst>
              <a:ext uri="{FF2B5EF4-FFF2-40B4-BE49-F238E27FC236}">
                <a16:creationId xmlns:a16="http://schemas.microsoft.com/office/drawing/2014/main" id="{FFB8CCC9-5DD9-4A52-9CB4-5827FED03051}"/>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11" name="Content Placeholder 2">
            <a:extLst>
              <a:ext uri="{FF2B5EF4-FFF2-40B4-BE49-F238E27FC236}">
                <a16:creationId xmlns:a16="http://schemas.microsoft.com/office/drawing/2014/main" id="{67BDA7AB-E58C-AD3B-51A9-FACF13ADB365}"/>
              </a:ext>
            </a:extLst>
          </p:cNvPr>
          <p:cNvSpPr>
            <a:spLocks noGrp="1"/>
          </p:cNvSpPr>
          <p:nvPr>
            <p:ph idx="1" hasCustomPrompt="1"/>
          </p:nvPr>
        </p:nvSpPr>
        <p:spPr>
          <a:xfrm>
            <a:off x="6497514" y="3429000"/>
            <a:ext cx="5046785" cy="1851615"/>
          </a:xfrm>
          <a:prstGeom prst="rect">
            <a:avLst/>
          </a:prstGeom>
        </p:spPr>
        <p:txBody>
          <a:bodyPr>
            <a:noAutofit/>
          </a:bodyPr>
          <a:lstStyle>
            <a:lvl1pPr marL="285750" indent="-285750">
              <a:buFont typeface="Arial" panose="020B0604020202020204" pitchFamily="34" charset="0"/>
              <a:buChar char="•"/>
              <a:defRPr sz="1400" b="0" i="0">
                <a:latin typeface="Basis Grt for Thrivent" panose="020B0503030604040103" pitchFamily="34" charset="0"/>
                <a:cs typeface="Basis Grt for Thrivent" panose="020B0503030604040103" pitchFamily="34" charset="0"/>
              </a:defRPr>
            </a:lvl1pPr>
          </a:lstStyle>
          <a:p>
            <a:pPr lvl="0"/>
            <a:r>
              <a:rPr lang="en-US"/>
              <a:t>Point One</a:t>
            </a:r>
          </a:p>
          <a:p>
            <a:pPr lvl="0"/>
            <a:r>
              <a:rPr lang="en-US"/>
              <a:t>Point Two</a:t>
            </a:r>
          </a:p>
          <a:p>
            <a:pPr lvl="0"/>
            <a:r>
              <a:rPr lang="en-US"/>
              <a:t>Point Three</a:t>
            </a:r>
          </a:p>
          <a:p>
            <a:pPr lvl="0"/>
            <a:r>
              <a:rPr lang="en-US"/>
              <a:t>Point Four</a:t>
            </a:r>
          </a:p>
          <a:p>
            <a:pPr lvl="0"/>
            <a:r>
              <a:rPr lang="en-US"/>
              <a:t>Point Five</a:t>
            </a:r>
          </a:p>
          <a:p>
            <a:pPr lvl="0"/>
            <a:r>
              <a:rPr lang="en-US"/>
              <a:t>Point Six</a:t>
            </a:r>
          </a:p>
        </p:txBody>
      </p:sp>
      <p:sp>
        <p:nvSpPr>
          <p:cNvPr id="12" name="Text Placeholder 5">
            <a:extLst>
              <a:ext uri="{FF2B5EF4-FFF2-40B4-BE49-F238E27FC236}">
                <a16:creationId xmlns:a16="http://schemas.microsoft.com/office/drawing/2014/main" id="{B92CC775-87EF-5A63-76AA-52ABCA1FD3DA}"/>
              </a:ext>
            </a:extLst>
          </p:cNvPr>
          <p:cNvSpPr>
            <a:spLocks noGrp="1"/>
          </p:cNvSpPr>
          <p:nvPr>
            <p:ph type="body" sz="quarter" idx="34" hasCustomPrompt="1"/>
          </p:nvPr>
        </p:nvSpPr>
        <p:spPr>
          <a:xfrm>
            <a:off x="6496050" y="1830372"/>
            <a:ext cx="5060950" cy="1384683"/>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4" name="Picture 3" descr="A pixelated heart on a black background&#10;&#10;AI-generated content may be incorrect.">
            <a:extLst>
              <a:ext uri="{FF2B5EF4-FFF2-40B4-BE49-F238E27FC236}">
                <a16:creationId xmlns:a16="http://schemas.microsoft.com/office/drawing/2014/main" id="{0ABD04F9-C2CB-4227-2CC1-C1132B4C34D3}"/>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7016528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Pull Quote">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1851398" y="2509621"/>
            <a:ext cx="8489199" cy="1297935"/>
          </a:xfrm>
        </p:spPr>
        <p:txBody>
          <a:bodyPr>
            <a:noAutofit/>
          </a:bodyPr>
          <a:lstStyle>
            <a:lvl1pPr algn="ctr">
              <a:defRPr sz="4400" b="0" i="0" spc="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r>
              <a:rPr lang="en-US"/>
              <a:t>“Click to edit the pull quote</a:t>
            </a:r>
            <a:br>
              <a:rPr lang="en-US"/>
            </a:br>
            <a:r>
              <a:rPr lang="en-US"/>
              <a:t>copy on this slide.”</a:t>
            </a:r>
          </a:p>
        </p:txBody>
      </p:sp>
      <p:sp>
        <p:nvSpPr>
          <p:cNvPr id="4" name="Footer Placeholder 3">
            <a:extLst>
              <a:ext uri="{FF2B5EF4-FFF2-40B4-BE49-F238E27FC236}">
                <a16:creationId xmlns:a16="http://schemas.microsoft.com/office/drawing/2014/main" id="{20F2A8E9-D293-F9B8-4991-298213EDD81A}"/>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513898D2-005F-A907-8781-5B2D55316333}"/>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3" name="Text Placeholder 3">
            <a:extLst>
              <a:ext uri="{FF2B5EF4-FFF2-40B4-BE49-F238E27FC236}">
                <a16:creationId xmlns:a16="http://schemas.microsoft.com/office/drawing/2014/main" id="{997743D0-87AE-1BA9-0416-8AB8CFB8CAD8}"/>
              </a:ext>
            </a:extLst>
          </p:cNvPr>
          <p:cNvSpPr>
            <a:spLocks noGrp="1"/>
          </p:cNvSpPr>
          <p:nvPr>
            <p:ph type="body" sz="quarter" idx="32" hasCustomPrompt="1"/>
          </p:nvPr>
        </p:nvSpPr>
        <p:spPr>
          <a:xfrm>
            <a:off x="2251075" y="4146283"/>
            <a:ext cx="7666038" cy="245452"/>
          </a:xfrm>
          <a:prstGeom prst="rect">
            <a:avLst/>
          </a:prstGeom>
        </p:spPr>
        <p:txBody>
          <a:bodyPr/>
          <a:lstStyle>
            <a:lvl1pPr algn="ctr">
              <a:defRPr sz="1200" b="1" spc="80" baseline="0">
                <a:latin typeface="+mj-lt"/>
              </a:defRPr>
            </a:lvl1pPr>
          </a:lstStyle>
          <a:p>
            <a:pPr lvl="0"/>
            <a:r>
              <a:rPr lang="en-US"/>
              <a:t>CLICK TO EDIT FIRST AND LAST NAME</a:t>
            </a:r>
          </a:p>
        </p:txBody>
      </p:sp>
      <p:pic>
        <p:nvPicPr>
          <p:cNvPr id="5" name="Picture 4" descr="A pixelated heart on a black background&#10;&#10;AI-generated content may be incorrect.">
            <a:extLst>
              <a:ext uri="{FF2B5EF4-FFF2-40B4-BE49-F238E27FC236}">
                <a16:creationId xmlns:a16="http://schemas.microsoft.com/office/drawing/2014/main" id="{27245714-6A74-30D1-FA2A-ECE4813865A9}"/>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13287702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Pull Quote">
    <p:bg>
      <p:bgPr>
        <a:solidFill>
          <a:srgbClr val="F0F4F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1764901" y="2521979"/>
            <a:ext cx="8662194" cy="1186724"/>
          </a:xfrm>
        </p:spPr>
        <p:txBody>
          <a:bodyPr>
            <a:noAutofit/>
          </a:bodyPr>
          <a:lstStyle>
            <a:lvl1pPr algn="ctr">
              <a:defRPr sz="4400" b="0" i="0" spc="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r>
              <a:rPr lang="en-US"/>
              <a:t>“Click to edit the pull quote</a:t>
            </a:r>
            <a:br>
              <a:rPr lang="en-US"/>
            </a:br>
            <a:r>
              <a:rPr lang="en-US"/>
              <a:t>copy on this slide.”</a:t>
            </a:r>
          </a:p>
        </p:txBody>
      </p:sp>
      <p:sp>
        <p:nvSpPr>
          <p:cNvPr id="8" name="Footer Placeholder 7">
            <a:extLst>
              <a:ext uri="{FF2B5EF4-FFF2-40B4-BE49-F238E27FC236}">
                <a16:creationId xmlns:a16="http://schemas.microsoft.com/office/drawing/2014/main" id="{307441C6-EA44-0160-8A8E-1411F7005EB5}"/>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11" name="Slide Number Placeholder 10">
            <a:extLst>
              <a:ext uri="{FF2B5EF4-FFF2-40B4-BE49-F238E27FC236}">
                <a16:creationId xmlns:a16="http://schemas.microsoft.com/office/drawing/2014/main" id="{0D6EB1ED-A2D8-D5EA-D6F0-824088A95B4E}"/>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4" name="Text Placeholder 3">
            <a:extLst>
              <a:ext uri="{FF2B5EF4-FFF2-40B4-BE49-F238E27FC236}">
                <a16:creationId xmlns:a16="http://schemas.microsoft.com/office/drawing/2014/main" id="{32B336CA-BD8D-E943-91BC-EEE675F1607A}"/>
              </a:ext>
            </a:extLst>
          </p:cNvPr>
          <p:cNvSpPr>
            <a:spLocks noGrp="1"/>
          </p:cNvSpPr>
          <p:nvPr>
            <p:ph type="body" sz="quarter" idx="32" hasCustomPrompt="1"/>
          </p:nvPr>
        </p:nvSpPr>
        <p:spPr>
          <a:xfrm>
            <a:off x="2251075" y="4146283"/>
            <a:ext cx="7666038" cy="245452"/>
          </a:xfrm>
          <a:prstGeom prst="rect">
            <a:avLst/>
          </a:prstGeom>
        </p:spPr>
        <p:txBody>
          <a:bodyPr/>
          <a:lstStyle>
            <a:lvl1pPr algn="ctr">
              <a:defRPr sz="1200" b="1" spc="80" baseline="0">
                <a:latin typeface="+mj-lt"/>
              </a:defRPr>
            </a:lvl1pPr>
          </a:lstStyle>
          <a:p>
            <a:pPr lvl="0"/>
            <a:r>
              <a:rPr lang="en-US"/>
              <a:t>CLICK TO EDIT FIRST AND LAST NAME</a:t>
            </a:r>
          </a:p>
        </p:txBody>
      </p:sp>
      <p:pic>
        <p:nvPicPr>
          <p:cNvPr id="3" name="Picture 2" descr="A pixelated heart on a black background&#10;&#10;AI-generated content may be incorrect.">
            <a:extLst>
              <a:ext uri="{FF2B5EF4-FFF2-40B4-BE49-F238E27FC236}">
                <a16:creationId xmlns:a16="http://schemas.microsoft.com/office/drawing/2014/main" id="{212CBFDE-4515-32AA-3A4A-12CF1CAD8210}"/>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29392917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Pull Quote">
    <p:bg>
      <p:bgPr>
        <a:solidFill>
          <a:srgbClr val="F4D09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1869935" y="2515879"/>
            <a:ext cx="8452129" cy="1220176"/>
          </a:xfrm>
        </p:spPr>
        <p:txBody>
          <a:bodyPr>
            <a:noAutofit/>
          </a:bodyPr>
          <a:lstStyle>
            <a:lvl1pPr algn="ctr">
              <a:defRPr sz="4400" b="0" i="0" spc="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r>
              <a:rPr lang="en-US"/>
              <a:t>“Click to edit the pull quote</a:t>
            </a:r>
            <a:br>
              <a:rPr lang="en-US"/>
            </a:br>
            <a:r>
              <a:rPr lang="en-US"/>
              <a:t>copy on this slide.”</a:t>
            </a:r>
          </a:p>
        </p:txBody>
      </p:sp>
      <p:sp>
        <p:nvSpPr>
          <p:cNvPr id="4" name="Footer Placeholder 3">
            <a:extLst>
              <a:ext uri="{FF2B5EF4-FFF2-40B4-BE49-F238E27FC236}">
                <a16:creationId xmlns:a16="http://schemas.microsoft.com/office/drawing/2014/main" id="{9B661E11-10D8-F6CF-86B4-C7FED4170FF4}"/>
              </a:ext>
            </a:extLst>
          </p:cNvPr>
          <p:cNvSpPr>
            <a:spLocks noGrp="1"/>
          </p:cNvSpPr>
          <p:nvPr>
            <p:ph type="ftr" sz="quarter" idx="30"/>
          </p:nvPr>
        </p:nvSpPr>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100BF1A3-ADCF-5F5B-FD42-9DEC02CD6D58}"/>
              </a:ext>
            </a:extLst>
          </p:cNvPr>
          <p:cNvSpPr>
            <a:spLocks noGrp="1"/>
          </p:cNvSpPr>
          <p:nvPr>
            <p:ph type="sldNum" sz="quarter" idx="31"/>
          </p:nvPr>
        </p:nvSpPr>
        <p:spPr/>
        <p:txBody>
          <a:bodyPr/>
          <a:lstStyle/>
          <a:p>
            <a:fld id="{D7756E16-444E-B644-B3D8-50D596555EAF}" type="slidenum">
              <a:rPr lang="en-US" smtClean="0"/>
              <a:pPr/>
              <a:t>‹#›</a:t>
            </a:fld>
            <a:endParaRPr lang="en-US"/>
          </a:p>
        </p:txBody>
      </p:sp>
      <p:sp>
        <p:nvSpPr>
          <p:cNvPr id="3" name="Text Placeholder 3">
            <a:extLst>
              <a:ext uri="{FF2B5EF4-FFF2-40B4-BE49-F238E27FC236}">
                <a16:creationId xmlns:a16="http://schemas.microsoft.com/office/drawing/2014/main" id="{FC0717BF-53CB-EF2C-28FE-674705D50AF2}"/>
              </a:ext>
            </a:extLst>
          </p:cNvPr>
          <p:cNvSpPr>
            <a:spLocks noGrp="1"/>
          </p:cNvSpPr>
          <p:nvPr>
            <p:ph type="body" sz="quarter" idx="32" hasCustomPrompt="1"/>
          </p:nvPr>
        </p:nvSpPr>
        <p:spPr>
          <a:xfrm>
            <a:off x="2251075" y="4146283"/>
            <a:ext cx="7666038" cy="245452"/>
          </a:xfrm>
          <a:prstGeom prst="rect">
            <a:avLst/>
          </a:prstGeom>
        </p:spPr>
        <p:txBody>
          <a:bodyPr/>
          <a:lstStyle>
            <a:lvl1pPr algn="ctr">
              <a:defRPr sz="1200" b="1" spc="80" baseline="0">
                <a:latin typeface="+mj-lt"/>
              </a:defRPr>
            </a:lvl1pPr>
          </a:lstStyle>
          <a:p>
            <a:pPr lvl="0"/>
            <a:r>
              <a:rPr lang="en-US"/>
              <a:t>CLICK TO EDIT FIRST AND LAST NAME</a:t>
            </a:r>
          </a:p>
        </p:txBody>
      </p:sp>
      <p:pic>
        <p:nvPicPr>
          <p:cNvPr id="5" name="Picture 4" descr="A pixelated heart on a black background&#10;&#10;AI-generated content may be incorrect.">
            <a:extLst>
              <a:ext uri="{FF2B5EF4-FFF2-40B4-BE49-F238E27FC236}">
                <a16:creationId xmlns:a16="http://schemas.microsoft.com/office/drawing/2014/main" id="{4B64F964-8AA0-B3EA-C741-CA3D9332B110}"/>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16463820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akeaway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5000" y="634999"/>
            <a:ext cx="5461000" cy="502139"/>
          </a:xfrm>
        </p:spPr>
        <p:txBody>
          <a:bodyPr anchor="t" anchorCtr="0">
            <a:noAutofit/>
          </a:bodyPr>
          <a:lstStyle/>
          <a:p>
            <a:r>
              <a:rPr lang="en-US"/>
              <a:t>Click to edit takeaway copy</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11" name="Footer Placeholder 10">
            <a:extLst>
              <a:ext uri="{FF2B5EF4-FFF2-40B4-BE49-F238E27FC236}">
                <a16:creationId xmlns:a16="http://schemas.microsoft.com/office/drawing/2014/main" id="{4E843BCB-C0FF-A3C3-0822-52B5DD60406E}"/>
              </a:ext>
            </a:extLst>
          </p:cNvPr>
          <p:cNvSpPr>
            <a:spLocks noGrp="1"/>
          </p:cNvSpPr>
          <p:nvPr>
            <p:ph type="ftr" sz="quarter" idx="41"/>
          </p:nvPr>
        </p:nvSpPr>
        <p:spPr/>
        <p:txBody>
          <a:bodyPr/>
          <a:lstStyle/>
          <a:p>
            <a:r>
              <a:rPr lang="en-US"/>
              <a:t>©2025 Thrivent Charitable™ | All rights reserved. Do not distribute without authorization.</a:t>
            </a:r>
          </a:p>
        </p:txBody>
      </p:sp>
      <p:sp>
        <p:nvSpPr>
          <p:cNvPr id="12" name="Slide Number Placeholder 11">
            <a:extLst>
              <a:ext uri="{FF2B5EF4-FFF2-40B4-BE49-F238E27FC236}">
                <a16:creationId xmlns:a16="http://schemas.microsoft.com/office/drawing/2014/main" id="{4181D982-3841-035D-6015-E726027FD2CF}"/>
              </a:ext>
            </a:extLst>
          </p:cNvPr>
          <p:cNvSpPr>
            <a:spLocks noGrp="1"/>
          </p:cNvSpPr>
          <p:nvPr>
            <p:ph type="sldNum" sz="quarter" idx="42"/>
          </p:nvPr>
        </p:nvSpPr>
        <p:spPr/>
        <p:txBody>
          <a:bodyPr/>
          <a:lstStyle/>
          <a:p>
            <a:fld id="{D7756E16-444E-B644-B3D8-50D596555EAF}" type="slidenum">
              <a:rPr lang="en-US" smtClean="0"/>
              <a:pPr/>
              <a:t>‹#›</a:t>
            </a:fld>
            <a:endParaRPr lang="en-US"/>
          </a:p>
        </p:txBody>
      </p:sp>
      <p:sp>
        <p:nvSpPr>
          <p:cNvPr id="5" name="Rounded Rectangle 4">
            <a:extLst>
              <a:ext uri="{FF2B5EF4-FFF2-40B4-BE49-F238E27FC236}">
                <a16:creationId xmlns:a16="http://schemas.microsoft.com/office/drawing/2014/main" id="{FF5CD0ED-5689-61B4-5863-F78308EA9AF9}"/>
              </a:ext>
            </a:extLst>
          </p:cNvPr>
          <p:cNvSpPr/>
          <p:nvPr userDrawn="1"/>
        </p:nvSpPr>
        <p:spPr>
          <a:xfrm>
            <a:off x="3449061" y="2156186"/>
            <a:ext cx="2519428" cy="3009841"/>
          </a:xfrm>
          <a:prstGeom prst="roundRect">
            <a:avLst>
              <a:gd name="adj" fmla="val 2236"/>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6" name="Rounded Rectangle 5">
            <a:extLst>
              <a:ext uri="{FF2B5EF4-FFF2-40B4-BE49-F238E27FC236}">
                <a16:creationId xmlns:a16="http://schemas.microsoft.com/office/drawing/2014/main" id="{FD4437BE-E64D-4333-2F9C-546D53347D5B}"/>
              </a:ext>
            </a:extLst>
          </p:cNvPr>
          <p:cNvSpPr/>
          <p:nvPr userDrawn="1"/>
        </p:nvSpPr>
        <p:spPr>
          <a:xfrm>
            <a:off x="6276344" y="2156186"/>
            <a:ext cx="2519428" cy="3009841"/>
          </a:xfrm>
          <a:prstGeom prst="roundRect">
            <a:avLst>
              <a:gd name="adj" fmla="val 2236"/>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9" name="Rounded Rectangle 8">
            <a:extLst>
              <a:ext uri="{FF2B5EF4-FFF2-40B4-BE49-F238E27FC236}">
                <a16:creationId xmlns:a16="http://schemas.microsoft.com/office/drawing/2014/main" id="{A804AA79-EE84-33A9-78E9-4F2F019F4294}"/>
              </a:ext>
            </a:extLst>
          </p:cNvPr>
          <p:cNvSpPr/>
          <p:nvPr userDrawn="1"/>
        </p:nvSpPr>
        <p:spPr>
          <a:xfrm>
            <a:off x="9051075" y="2156186"/>
            <a:ext cx="2519428" cy="3009841"/>
          </a:xfrm>
          <a:prstGeom prst="roundRect">
            <a:avLst>
              <a:gd name="adj" fmla="val 2236"/>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13" name="Rounded Rectangle 12">
            <a:extLst>
              <a:ext uri="{FF2B5EF4-FFF2-40B4-BE49-F238E27FC236}">
                <a16:creationId xmlns:a16="http://schemas.microsoft.com/office/drawing/2014/main" id="{579FCBF9-4001-10EE-F94F-8D458D940EEC}"/>
              </a:ext>
            </a:extLst>
          </p:cNvPr>
          <p:cNvSpPr/>
          <p:nvPr userDrawn="1"/>
        </p:nvSpPr>
        <p:spPr>
          <a:xfrm>
            <a:off x="636011" y="2156186"/>
            <a:ext cx="2519428" cy="3009841"/>
          </a:xfrm>
          <a:prstGeom prst="roundRect">
            <a:avLst>
              <a:gd name="adj" fmla="val 2236"/>
            </a:avLst>
          </a:prstGeom>
          <a:solidFill>
            <a:srgbClr val="F5F8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000" b="0" i="0" spc="-80" baseline="0">
              <a:solidFill>
                <a:schemeClr val="tx1"/>
              </a:solidFill>
              <a:latin typeface="Basis Grotesque Pro Off-White" panose="020B0503030604040103" pitchFamily="34" charset="0"/>
            </a:endParaRPr>
          </a:p>
        </p:txBody>
      </p:sp>
      <p:sp>
        <p:nvSpPr>
          <p:cNvPr id="20" name="Text Placeholder 19">
            <a:extLst>
              <a:ext uri="{FF2B5EF4-FFF2-40B4-BE49-F238E27FC236}">
                <a16:creationId xmlns:a16="http://schemas.microsoft.com/office/drawing/2014/main" id="{F9529F13-7280-3B6B-9655-0078934EBEC1}"/>
              </a:ext>
            </a:extLst>
          </p:cNvPr>
          <p:cNvSpPr>
            <a:spLocks noGrp="1"/>
          </p:cNvSpPr>
          <p:nvPr>
            <p:ph type="body" sz="quarter" idx="43" hasCustomPrompt="1"/>
          </p:nvPr>
        </p:nvSpPr>
        <p:spPr>
          <a:xfrm>
            <a:off x="807670" y="2310825"/>
            <a:ext cx="2176109" cy="703680"/>
          </a:xfrm>
          <a:prstGeom prst="rect">
            <a:avLst/>
          </a:prstGeom>
        </p:spPr>
        <p:txBody>
          <a:bodyPr/>
          <a:lstStyle>
            <a:lvl1pPr>
              <a:defRPr sz="6000" b="1" i="0">
                <a:latin typeface="Basis Grt for Thrivent" panose="020B0503030604040103" pitchFamily="34" charset="0"/>
                <a:cs typeface="Basis Grt for Thrivent" panose="020B0503030604040103" pitchFamily="34" charset="0"/>
              </a:defRPr>
            </a:lvl1pPr>
          </a:lstStyle>
          <a:p>
            <a:pPr lvl="0"/>
            <a:r>
              <a:rPr lang="en-US"/>
              <a:t>1</a:t>
            </a:r>
          </a:p>
        </p:txBody>
      </p:sp>
      <p:sp>
        <p:nvSpPr>
          <p:cNvPr id="21" name="Text Placeholder 19">
            <a:extLst>
              <a:ext uri="{FF2B5EF4-FFF2-40B4-BE49-F238E27FC236}">
                <a16:creationId xmlns:a16="http://schemas.microsoft.com/office/drawing/2014/main" id="{862B7FC5-0399-212C-6D79-31D2FDA60975}"/>
              </a:ext>
            </a:extLst>
          </p:cNvPr>
          <p:cNvSpPr>
            <a:spLocks noGrp="1"/>
          </p:cNvSpPr>
          <p:nvPr>
            <p:ph type="body" sz="quarter" idx="44" hasCustomPrompt="1"/>
          </p:nvPr>
        </p:nvSpPr>
        <p:spPr>
          <a:xfrm>
            <a:off x="3621209" y="2310825"/>
            <a:ext cx="2176109" cy="703680"/>
          </a:xfrm>
          <a:prstGeom prst="rect">
            <a:avLst/>
          </a:prstGeom>
        </p:spPr>
        <p:txBody>
          <a:bodyPr/>
          <a:lstStyle>
            <a:lvl1pPr>
              <a:defRPr sz="6000" b="1" i="0">
                <a:latin typeface="Basis Grt for Thrivent" panose="020B0503030604040103" pitchFamily="34" charset="0"/>
                <a:cs typeface="Basis Grt for Thrivent" panose="020B0503030604040103" pitchFamily="34" charset="0"/>
              </a:defRPr>
            </a:lvl1pPr>
          </a:lstStyle>
          <a:p>
            <a:pPr lvl="0"/>
            <a:r>
              <a:rPr lang="en-US"/>
              <a:t>2</a:t>
            </a:r>
          </a:p>
        </p:txBody>
      </p:sp>
      <p:sp>
        <p:nvSpPr>
          <p:cNvPr id="22" name="Text Placeholder 19">
            <a:extLst>
              <a:ext uri="{FF2B5EF4-FFF2-40B4-BE49-F238E27FC236}">
                <a16:creationId xmlns:a16="http://schemas.microsoft.com/office/drawing/2014/main" id="{9AB10EB5-2E70-D4CA-C14F-33B15CEA0094}"/>
              </a:ext>
            </a:extLst>
          </p:cNvPr>
          <p:cNvSpPr>
            <a:spLocks noGrp="1"/>
          </p:cNvSpPr>
          <p:nvPr>
            <p:ph type="body" sz="quarter" idx="45" hasCustomPrompt="1"/>
          </p:nvPr>
        </p:nvSpPr>
        <p:spPr>
          <a:xfrm>
            <a:off x="6444796" y="2310825"/>
            <a:ext cx="2176109" cy="703680"/>
          </a:xfrm>
          <a:prstGeom prst="rect">
            <a:avLst/>
          </a:prstGeom>
        </p:spPr>
        <p:txBody>
          <a:bodyPr/>
          <a:lstStyle>
            <a:lvl1pPr>
              <a:defRPr sz="6000" b="1" i="0">
                <a:latin typeface="Basis Grt for Thrivent" panose="020B0503030604040103" pitchFamily="34" charset="0"/>
                <a:cs typeface="Basis Grt for Thrivent" panose="020B0503030604040103" pitchFamily="34" charset="0"/>
              </a:defRPr>
            </a:lvl1pPr>
          </a:lstStyle>
          <a:p>
            <a:pPr lvl="0"/>
            <a:r>
              <a:rPr lang="en-US"/>
              <a:t>3</a:t>
            </a:r>
          </a:p>
        </p:txBody>
      </p:sp>
      <p:sp>
        <p:nvSpPr>
          <p:cNvPr id="23" name="Text Placeholder 19">
            <a:extLst>
              <a:ext uri="{FF2B5EF4-FFF2-40B4-BE49-F238E27FC236}">
                <a16:creationId xmlns:a16="http://schemas.microsoft.com/office/drawing/2014/main" id="{C99818E4-37BD-63F4-3A2B-23E0021A56A4}"/>
              </a:ext>
            </a:extLst>
          </p:cNvPr>
          <p:cNvSpPr>
            <a:spLocks noGrp="1"/>
          </p:cNvSpPr>
          <p:nvPr>
            <p:ph type="body" sz="quarter" idx="46" hasCustomPrompt="1"/>
          </p:nvPr>
        </p:nvSpPr>
        <p:spPr>
          <a:xfrm>
            <a:off x="9218141" y="2310825"/>
            <a:ext cx="2176109" cy="703680"/>
          </a:xfrm>
          <a:prstGeom prst="rect">
            <a:avLst/>
          </a:prstGeom>
        </p:spPr>
        <p:txBody>
          <a:bodyPr/>
          <a:lstStyle>
            <a:lvl1pPr>
              <a:defRPr sz="6000" b="1" i="0">
                <a:latin typeface="Basis Grt for Thrivent" panose="020B0503030604040103" pitchFamily="34" charset="0"/>
                <a:cs typeface="Basis Grt for Thrivent" panose="020B0503030604040103" pitchFamily="34" charset="0"/>
              </a:defRPr>
            </a:lvl1pPr>
          </a:lstStyle>
          <a:p>
            <a:pPr lvl="0"/>
            <a:r>
              <a:rPr lang="en-US"/>
              <a:t>4</a:t>
            </a:r>
          </a:p>
        </p:txBody>
      </p:sp>
      <p:sp>
        <p:nvSpPr>
          <p:cNvPr id="29" name="Text Placeholder 5">
            <a:extLst>
              <a:ext uri="{FF2B5EF4-FFF2-40B4-BE49-F238E27FC236}">
                <a16:creationId xmlns:a16="http://schemas.microsoft.com/office/drawing/2014/main" id="{DD7C82D1-87CA-4101-47E1-D8AB36B5D8D1}"/>
              </a:ext>
            </a:extLst>
          </p:cNvPr>
          <p:cNvSpPr>
            <a:spLocks noGrp="1"/>
          </p:cNvSpPr>
          <p:nvPr>
            <p:ph type="body" sz="quarter" idx="34" hasCustomPrompt="1"/>
          </p:nvPr>
        </p:nvSpPr>
        <p:spPr>
          <a:xfrm>
            <a:off x="778892" y="3094119"/>
            <a:ext cx="2204887" cy="2718102"/>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
        <p:nvSpPr>
          <p:cNvPr id="30" name="Text Placeholder 5">
            <a:extLst>
              <a:ext uri="{FF2B5EF4-FFF2-40B4-BE49-F238E27FC236}">
                <a16:creationId xmlns:a16="http://schemas.microsoft.com/office/drawing/2014/main" id="{6954DD2C-28AD-70B9-0AC0-AF002C03477C}"/>
              </a:ext>
            </a:extLst>
          </p:cNvPr>
          <p:cNvSpPr>
            <a:spLocks noGrp="1"/>
          </p:cNvSpPr>
          <p:nvPr>
            <p:ph type="body" sz="quarter" idx="47" hasCustomPrompt="1"/>
          </p:nvPr>
        </p:nvSpPr>
        <p:spPr>
          <a:xfrm>
            <a:off x="3616685" y="3094119"/>
            <a:ext cx="2204887" cy="2718102"/>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
        <p:nvSpPr>
          <p:cNvPr id="31" name="Text Placeholder 5">
            <a:extLst>
              <a:ext uri="{FF2B5EF4-FFF2-40B4-BE49-F238E27FC236}">
                <a16:creationId xmlns:a16="http://schemas.microsoft.com/office/drawing/2014/main" id="{3B91CA8C-9453-C5BB-5BB7-FC01B9E9317F}"/>
              </a:ext>
            </a:extLst>
          </p:cNvPr>
          <p:cNvSpPr>
            <a:spLocks noGrp="1"/>
          </p:cNvSpPr>
          <p:nvPr>
            <p:ph type="body" sz="quarter" idx="48" hasCustomPrompt="1"/>
          </p:nvPr>
        </p:nvSpPr>
        <p:spPr>
          <a:xfrm>
            <a:off x="6422947" y="3094119"/>
            <a:ext cx="2204887" cy="2718102"/>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sp>
        <p:nvSpPr>
          <p:cNvPr id="32" name="Text Placeholder 5">
            <a:extLst>
              <a:ext uri="{FF2B5EF4-FFF2-40B4-BE49-F238E27FC236}">
                <a16:creationId xmlns:a16="http://schemas.microsoft.com/office/drawing/2014/main" id="{F570FE07-73DE-90BC-84A9-867865C2393E}"/>
              </a:ext>
            </a:extLst>
          </p:cNvPr>
          <p:cNvSpPr>
            <a:spLocks noGrp="1"/>
          </p:cNvSpPr>
          <p:nvPr>
            <p:ph type="body" sz="quarter" idx="49" hasCustomPrompt="1"/>
          </p:nvPr>
        </p:nvSpPr>
        <p:spPr>
          <a:xfrm>
            <a:off x="9197678" y="3094119"/>
            <a:ext cx="2204887" cy="2718102"/>
          </a:xfrm>
          <a:prstGeom prst="rect">
            <a:avLst/>
          </a:prstGeom>
        </p:spPr>
        <p:txBody>
          <a:bodyPr/>
          <a:lstStyle>
            <a:lvl1pPr>
              <a:defRPr lang="en-US" sz="1600" dirty="0" smtClean="0">
                <a:latin typeface="+mj-lt"/>
              </a:defRPr>
            </a:lvl1pPr>
            <a:lvl2pPr marL="752475" indent="-446088">
              <a:tabLst/>
              <a:defRPr lang="en-US" sz="1400" dirty="0" smtClean="0">
                <a:latin typeface="+mj-lt"/>
              </a:defRPr>
            </a:lvl2pPr>
            <a:lvl3pPr marL="1200150" indent="-1193800">
              <a:tabLst/>
              <a:defRPr lang="en-US" sz="1400" dirty="0" smtClean="0">
                <a:latin typeface="+mj-lt"/>
              </a:defRPr>
            </a:lvl3pPr>
            <a:lvl4pPr marL="1660525" indent="-288925">
              <a:tabLst/>
              <a:defRPr lang="en-US" sz="1200" dirty="0" smtClean="0">
                <a:latin typeface="+mj-lt"/>
              </a:defRPr>
            </a:lvl4pPr>
            <a:lvl5pPr>
              <a:defRPr lang="en-US" sz="1100" dirty="0">
                <a:latin typeface="+mj-lt"/>
              </a:defRPr>
            </a:lvl5pPr>
          </a:lstStyle>
          <a:p>
            <a:pPr lvl="0"/>
            <a:r>
              <a:rPr lang="en-US"/>
              <a:t>Click to edit body copy</a:t>
            </a:r>
          </a:p>
          <a:p>
            <a:pPr lvl="1"/>
            <a:r>
              <a:rPr lang="en-US"/>
              <a:t>	Second level</a:t>
            </a:r>
          </a:p>
          <a:p>
            <a:pPr lvl="2"/>
            <a:r>
              <a:rPr lang="en-US"/>
              <a:t>	Third level</a:t>
            </a:r>
          </a:p>
          <a:p>
            <a:pPr lvl="3"/>
            <a:r>
              <a:rPr lang="en-US"/>
              <a:t> Fourth level</a:t>
            </a:r>
          </a:p>
          <a:p>
            <a:pPr lvl="4"/>
            <a:r>
              <a:rPr lang="en-US"/>
              <a:t>Fifth level</a:t>
            </a:r>
          </a:p>
        </p:txBody>
      </p:sp>
      <p:pic>
        <p:nvPicPr>
          <p:cNvPr id="4" name="Picture 3" descr="A pixelated heart on a black background&#10;&#10;AI-generated content may be incorrect.">
            <a:extLst>
              <a:ext uri="{FF2B5EF4-FFF2-40B4-BE49-F238E27FC236}">
                <a16:creationId xmlns:a16="http://schemas.microsoft.com/office/drawing/2014/main" id="{361878D7-EED6-8A1E-3840-8EEA6966E156}"/>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39617814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hank You">
    <p:bg>
      <p:bgPr>
        <a:solidFill>
          <a:schemeClr val="tx2"/>
        </a:solidFill>
        <a:effectLst/>
      </p:bgPr>
    </p:bg>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1458721-B752-C7E7-F7A7-1BBAE0AB59B1}"/>
              </a:ext>
            </a:extLst>
          </p:cNvPr>
          <p:cNvSpPr>
            <a:spLocks noGrp="1"/>
          </p:cNvSpPr>
          <p:nvPr>
            <p:ph type="sldNum" sz="quarter" idx="12"/>
          </p:nvPr>
        </p:nvSpPr>
        <p:spPr/>
        <p:txBody>
          <a:bodyPr/>
          <a:lstStyle/>
          <a:p>
            <a:fld id="{D7756E16-444E-B644-B3D8-50D596555EAF}" type="slidenum">
              <a:rPr lang="en-US" smtClean="0"/>
              <a:t>‹#›</a:t>
            </a:fld>
            <a:endParaRPr lang="en-US"/>
          </a:p>
        </p:txBody>
      </p:sp>
      <p:pic>
        <p:nvPicPr>
          <p:cNvPr id="6" name="Picture 5" descr="A blue and black logo&#10;&#10;Description automatically generated">
            <a:extLst>
              <a:ext uri="{FF2B5EF4-FFF2-40B4-BE49-F238E27FC236}">
                <a16:creationId xmlns:a16="http://schemas.microsoft.com/office/drawing/2014/main" id="{D96F4AEA-ED65-A124-6D19-6B2638BB51F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63145" y="5167053"/>
            <a:ext cx="4688639" cy="966729"/>
          </a:xfrm>
          <a:prstGeom prst="rect">
            <a:avLst/>
          </a:prstGeom>
        </p:spPr>
      </p:pic>
    </p:spTree>
    <p:extLst>
      <p:ext uri="{BB962C8B-B14F-4D97-AF65-F5344CB8AC3E}">
        <p14:creationId xmlns:p14="http://schemas.microsoft.com/office/powerpoint/2010/main" val="55621654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isclosure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2B482-B9AF-D897-46D9-EB0AF7D8D8DE}"/>
              </a:ext>
            </a:extLst>
          </p:cNvPr>
          <p:cNvSpPr>
            <a:spLocks noGrp="1"/>
          </p:cNvSpPr>
          <p:nvPr>
            <p:ph type="title" hasCustomPrompt="1"/>
          </p:nvPr>
        </p:nvSpPr>
        <p:spPr>
          <a:xfrm>
            <a:off x="634999" y="634999"/>
            <a:ext cx="7203903" cy="487219"/>
          </a:xfrm>
        </p:spPr>
        <p:txBody>
          <a:bodyPr anchor="t" anchorCtr="0"/>
          <a:lstStyle/>
          <a:p>
            <a:r>
              <a:rPr lang="en-US"/>
              <a:t>Disclosure(s)</a:t>
            </a:r>
          </a:p>
        </p:txBody>
      </p:sp>
      <p:pic>
        <p:nvPicPr>
          <p:cNvPr id="15" name="Picture 14">
            <a:extLst>
              <a:ext uri="{FF2B5EF4-FFF2-40B4-BE49-F238E27FC236}">
                <a16:creationId xmlns:a16="http://schemas.microsoft.com/office/drawing/2014/main" id="{9F3D07D0-43D2-A7B0-BB8E-2D5A489F8FAE}"/>
              </a:ext>
            </a:extLst>
          </p:cNvPr>
          <p:cNvPicPr>
            <a:picLocks noChangeAspect="1"/>
          </p:cNvPicPr>
          <p:nvPr userDrawn="1"/>
        </p:nvPicPr>
        <p:blipFill>
          <a:blip r:embed="rId2" cstate="screen">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1284604" y="6418240"/>
            <a:ext cx="589896" cy="126860"/>
          </a:xfrm>
          <a:prstGeom prst="rect">
            <a:avLst/>
          </a:prstGeom>
        </p:spPr>
      </p:pic>
      <p:sp>
        <p:nvSpPr>
          <p:cNvPr id="6" name="Footer Placeholder 5">
            <a:extLst>
              <a:ext uri="{FF2B5EF4-FFF2-40B4-BE49-F238E27FC236}">
                <a16:creationId xmlns:a16="http://schemas.microsoft.com/office/drawing/2014/main" id="{253C3659-E069-55FF-5CCB-C4578AED8865}"/>
              </a:ext>
            </a:extLst>
          </p:cNvPr>
          <p:cNvSpPr>
            <a:spLocks noGrp="1"/>
          </p:cNvSpPr>
          <p:nvPr>
            <p:ph type="ftr" sz="quarter" idx="36"/>
          </p:nvPr>
        </p:nvSpPr>
        <p:spPr/>
        <p:txBody>
          <a:bodyPr/>
          <a:lstStyle/>
          <a:p>
            <a:r>
              <a:rPr lang="en-US"/>
              <a:t>©2025 Thrivent Charitable™ | All rights reserved. Do not distribute without authorization.</a:t>
            </a:r>
          </a:p>
        </p:txBody>
      </p:sp>
      <p:sp>
        <p:nvSpPr>
          <p:cNvPr id="8" name="Slide Number Placeholder 7">
            <a:extLst>
              <a:ext uri="{FF2B5EF4-FFF2-40B4-BE49-F238E27FC236}">
                <a16:creationId xmlns:a16="http://schemas.microsoft.com/office/drawing/2014/main" id="{B26092B2-7A1C-965E-536C-C8FB1CF55E07}"/>
              </a:ext>
            </a:extLst>
          </p:cNvPr>
          <p:cNvSpPr>
            <a:spLocks noGrp="1"/>
          </p:cNvSpPr>
          <p:nvPr>
            <p:ph type="sldNum" sz="quarter" idx="37"/>
          </p:nvPr>
        </p:nvSpPr>
        <p:spPr/>
        <p:txBody>
          <a:bodyPr/>
          <a:lstStyle/>
          <a:p>
            <a:fld id="{D7756E16-444E-B644-B3D8-50D596555EAF}" type="slidenum">
              <a:rPr lang="en-US" smtClean="0"/>
              <a:pPr/>
              <a:t>‹#›</a:t>
            </a:fld>
            <a:endParaRPr lang="en-US"/>
          </a:p>
        </p:txBody>
      </p:sp>
      <p:sp>
        <p:nvSpPr>
          <p:cNvPr id="5" name="Text Placeholder 4">
            <a:extLst>
              <a:ext uri="{FF2B5EF4-FFF2-40B4-BE49-F238E27FC236}">
                <a16:creationId xmlns:a16="http://schemas.microsoft.com/office/drawing/2014/main" id="{9B686A1A-C8BD-589D-35B9-2CB0DCC329FE}"/>
              </a:ext>
            </a:extLst>
          </p:cNvPr>
          <p:cNvSpPr>
            <a:spLocks noGrp="1"/>
          </p:cNvSpPr>
          <p:nvPr>
            <p:ph type="body" sz="quarter" idx="38" hasCustomPrompt="1"/>
          </p:nvPr>
        </p:nvSpPr>
        <p:spPr>
          <a:xfrm>
            <a:off x="635000" y="1629152"/>
            <a:ext cx="11036069" cy="4314825"/>
          </a:xfrm>
          <a:prstGeom prst="rect">
            <a:avLst/>
          </a:prstGeom>
        </p:spPr>
        <p:txBody>
          <a:bodyPr/>
          <a:lstStyle>
            <a:lvl1pPr>
              <a:defRPr sz="1600" b="0" i="0">
                <a:latin typeface="Basis Grt for Thrivent" panose="020B0503030604040103" pitchFamily="34" charset="0"/>
                <a:cs typeface="Basis Grt for Thrivent" panose="020B0503030604040103" pitchFamily="34" charset="0"/>
              </a:defRPr>
            </a:lvl1pPr>
          </a:lstStyle>
          <a:p>
            <a:pPr lvl="0"/>
            <a:r>
              <a:rPr lang="en-US"/>
              <a:t>Disclosure copy for placement only. Place in appropriate disclosures as directed by compliance for your presentation.</a:t>
            </a:r>
          </a:p>
        </p:txBody>
      </p:sp>
      <p:pic>
        <p:nvPicPr>
          <p:cNvPr id="3" name="Picture 2" descr="A pixelated heart on a black background&#10;&#10;AI-generated content may be incorrect.">
            <a:extLst>
              <a:ext uri="{FF2B5EF4-FFF2-40B4-BE49-F238E27FC236}">
                <a16:creationId xmlns:a16="http://schemas.microsoft.com/office/drawing/2014/main" id="{90B85B30-FFEF-4CEA-4658-417F0D18ACAA}"/>
              </a:ext>
            </a:extLst>
          </p:cNvPr>
          <p:cNvPicPr>
            <a:picLocks noChangeAspect="1"/>
          </p:cNvPicPr>
          <p:nvPr userDrawn="1"/>
        </p:nvPicPr>
        <p:blipFill>
          <a:blip r:embed="rId4"/>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3147573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ogo End Slide">
    <p:bg>
      <p:bgPr>
        <a:solidFill>
          <a:schemeClr val="tx1"/>
        </a:solidFill>
        <a:effectLst/>
      </p:bgPr>
    </p:bg>
    <p:spTree>
      <p:nvGrpSpPr>
        <p:cNvPr id="1" name=""/>
        <p:cNvGrpSpPr/>
        <p:nvPr/>
      </p:nvGrpSpPr>
      <p:grpSpPr>
        <a:xfrm>
          <a:off x="0" y="0"/>
          <a:ext cx="0" cy="0"/>
          <a:chOff x="0" y="0"/>
          <a:chExt cx="0" cy="0"/>
        </a:xfrm>
      </p:grpSpPr>
      <p:pic>
        <p:nvPicPr>
          <p:cNvPr id="4" name="Picture 3" descr="A white text on a black background&#10;&#10;AI-generated content may be incorrect.">
            <a:extLst>
              <a:ext uri="{FF2B5EF4-FFF2-40B4-BE49-F238E27FC236}">
                <a16:creationId xmlns:a16="http://schemas.microsoft.com/office/drawing/2014/main" id="{C4B86299-D0A6-66CC-F638-A9A32C564170}"/>
              </a:ext>
            </a:extLst>
          </p:cNvPr>
          <p:cNvPicPr>
            <a:picLocks noChangeAspect="1"/>
          </p:cNvPicPr>
          <p:nvPr userDrawn="1"/>
        </p:nvPicPr>
        <p:blipFill>
          <a:blip r:embed="rId2"/>
          <a:stretch>
            <a:fillRect/>
          </a:stretch>
        </p:blipFill>
        <p:spPr>
          <a:xfrm>
            <a:off x="2550160" y="2411315"/>
            <a:ext cx="7094174" cy="2024929"/>
          </a:xfrm>
          <a:prstGeom prst="rect">
            <a:avLst/>
          </a:prstGeom>
        </p:spPr>
      </p:pic>
      <p:sp>
        <p:nvSpPr>
          <p:cNvPr id="5" name="Slide Number Placeholder 4">
            <a:extLst>
              <a:ext uri="{FF2B5EF4-FFF2-40B4-BE49-F238E27FC236}">
                <a16:creationId xmlns:a16="http://schemas.microsoft.com/office/drawing/2014/main" id="{21458721-B752-C7E7-F7A7-1BBAE0AB59B1}"/>
              </a:ext>
            </a:extLst>
          </p:cNvPr>
          <p:cNvSpPr>
            <a:spLocks noGrp="1"/>
          </p:cNvSpPr>
          <p:nvPr>
            <p:ph type="sldNum" sz="quarter" idx="12"/>
          </p:nvPr>
        </p:nvSpPr>
        <p:spPr/>
        <p:txBody>
          <a:bodyPr/>
          <a:lstStyle/>
          <a:p>
            <a:fld id="{D7756E16-444E-B644-B3D8-50D596555EAF}" type="slidenum">
              <a:rPr lang="en-US" smtClean="0"/>
              <a:t>‹#›</a:t>
            </a:fld>
            <a:endParaRPr lang="en-US"/>
          </a:p>
        </p:txBody>
      </p:sp>
    </p:spTree>
    <p:extLst>
      <p:ext uri="{BB962C8B-B14F-4D97-AF65-F5344CB8AC3E}">
        <p14:creationId xmlns:p14="http://schemas.microsoft.com/office/powerpoint/2010/main" val="1440351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4_Title Slide">
    <p:spTree>
      <p:nvGrpSpPr>
        <p:cNvPr id="1" name=""/>
        <p:cNvGrpSpPr/>
        <p:nvPr/>
      </p:nvGrpSpPr>
      <p:grpSpPr>
        <a:xfrm>
          <a:off x="0" y="0"/>
          <a:ext cx="0" cy="0"/>
          <a:chOff x="0" y="0"/>
          <a:chExt cx="0" cy="0"/>
        </a:xfrm>
      </p:grpSpPr>
      <p:pic>
        <p:nvPicPr>
          <p:cNvPr id="8" name="Picture 7" descr="A white circle with blue and black border&#10;&#10;Description automatically generated with medium confidence">
            <a:extLst>
              <a:ext uri="{FF2B5EF4-FFF2-40B4-BE49-F238E27FC236}">
                <a16:creationId xmlns:a16="http://schemas.microsoft.com/office/drawing/2014/main" id="{359753F9-68D0-F292-0CB0-9CF8D40B37C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D8D56E6-2A8D-9C8B-B082-616A1D59D8EF}"/>
              </a:ext>
            </a:extLst>
          </p:cNvPr>
          <p:cNvSpPr>
            <a:spLocks noGrp="1"/>
          </p:cNvSpPr>
          <p:nvPr>
            <p:ph type="ctrTitle" hasCustomPrompt="1"/>
          </p:nvPr>
        </p:nvSpPr>
        <p:spPr>
          <a:xfrm>
            <a:off x="635000" y="3991707"/>
            <a:ext cx="7557025" cy="1565031"/>
          </a:xfrm>
        </p:spPr>
        <p:txBody>
          <a:bodyPr anchor="b" anchorCtr="0">
            <a:noAutofit/>
          </a:bodyPr>
          <a:lstStyle>
            <a:lvl1pPr algn="l">
              <a:defRPr sz="6400" spc="-230" baseline="0"/>
            </a:lvl1pPr>
          </a:lstStyle>
          <a:p>
            <a:r>
              <a:rPr lang="en-US"/>
              <a:t>Click to edit presentation title</a:t>
            </a:r>
          </a:p>
        </p:txBody>
      </p:sp>
      <p:sp>
        <p:nvSpPr>
          <p:cNvPr id="3" name="Subtitle 2">
            <a:extLst>
              <a:ext uri="{FF2B5EF4-FFF2-40B4-BE49-F238E27FC236}">
                <a16:creationId xmlns:a16="http://schemas.microsoft.com/office/drawing/2014/main" id="{61FA9304-998D-C8C2-4B02-9675BDE3B019}"/>
              </a:ext>
            </a:extLst>
          </p:cNvPr>
          <p:cNvSpPr>
            <a:spLocks noGrp="1"/>
          </p:cNvSpPr>
          <p:nvPr>
            <p:ph type="subTitle" idx="1" hasCustomPrompt="1"/>
          </p:nvPr>
        </p:nvSpPr>
        <p:spPr>
          <a:xfrm>
            <a:off x="635000" y="6082506"/>
            <a:ext cx="4965700" cy="312737"/>
          </a:xfrm>
          <a:prstGeom prst="rect">
            <a:avLst/>
          </a:prstGeom>
        </p:spPr>
        <p:txBody>
          <a:bodyPr lIns="0" tIns="0" rIns="0" bIns="0">
            <a:noAutofit/>
          </a:bodyPr>
          <a:lstStyle>
            <a:lvl1pPr marL="0" indent="0" algn="l">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date</a:t>
            </a:r>
          </a:p>
        </p:txBody>
      </p:sp>
      <p:pic>
        <p:nvPicPr>
          <p:cNvPr id="5" name="Picture 4" descr="A black background with white text&#10;&#10;AI-generated content may be incorrect.">
            <a:extLst>
              <a:ext uri="{FF2B5EF4-FFF2-40B4-BE49-F238E27FC236}">
                <a16:creationId xmlns:a16="http://schemas.microsoft.com/office/drawing/2014/main" id="{2733449C-DEB7-5837-3329-90B648032DCF}"/>
              </a:ext>
            </a:extLst>
          </p:cNvPr>
          <p:cNvPicPr>
            <a:picLocks noChangeAspect="1"/>
          </p:cNvPicPr>
          <p:nvPr userDrawn="1"/>
        </p:nvPicPr>
        <p:blipFill>
          <a:blip r:embed="rId3"/>
          <a:stretch>
            <a:fillRect/>
          </a:stretch>
        </p:blipFill>
        <p:spPr>
          <a:xfrm>
            <a:off x="9838043" y="6269"/>
            <a:ext cx="2267818" cy="1338566"/>
          </a:xfrm>
          <a:prstGeom prst="rect">
            <a:avLst/>
          </a:prstGeom>
        </p:spPr>
      </p:pic>
    </p:spTree>
    <p:extLst>
      <p:ext uri="{BB962C8B-B14F-4D97-AF65-F5344CB8AC3E}">
        <p14:creationId xmlns:p14="http://schemas.microsoft.com/office/powerpoint/2010/main" val="2687984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Agenda Slide">
    <p:bg>
      <p:bgRef idx="1001">
        <a:schemeClr val="bg1"/>
      </p:bgRef>
    </p:bg>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CDE0068-80B9-9C89-40B0-FD27869163A4}"/>
              </a:ext>
            </a:extLst>
          </p:cNvPr>
          <p:cNvSpPr>
            <a:spLocks noGrp="1"/>
          </p:cNvSpPr>
          <p:nvPr>
            <p:ph type="title" hasCustomPrompt="1"/>
          </p:nvPr>
        </p:nvSpPr>
        <p:spPr>
          <a:xfrm>
            <a:off x="629628" y="631825"/>
            <a:ext cx="5466372" cy="445202"/>
          </a:xfrm>
        </p:spPr>
        <p:txBody>
          <a:bodyPr anchor="t" anchorCtr="0">
            <a:noAutofit/>
          </a:bodyPr>
          <a:lstStyle>
            <a:lvl1pPr>
              <a:defRPr sz="3800"/>
            </a:lvl1pPr>
          </a:lstStyle>
          <a:p>
            <a:r>
              <a:rPr lang="en-US"/>
              <a:t>Agenda</a:t>
            </a:r>
          </a:p>
        </p:txBody>
      </p:sp>
      <p:sp>
        <p:nvSpPr>
          <p:cNvPr id="12" name="Text Placeholder 2">
            <a:extLst>
              <a:ext uri="{FF2B5EF4-FFF2-40B4-BE49-F238E27FC236}">
                <a16:creationId xmlns:a16="http://schemas.microsoft.com/office/drawing/2014/main" id="{B2EC71D7-41B6-832A-4AE7-8452ABB57B8B}"/>
              </a:ext>
            </a:extLst>
          </p:cNvPr>
          <p:cNvSpPr>
            <a:spLocks noGrp="1"/>
          </p:cNvSpPr>
          <p:nvPr>
            <p:ph type="body" idx="21" hasCustomPrompt="1"/>
          </p:nvPr>
        </p:nvSpPr>
        <p:spPr>
          <a:xfrm>
            <a:off x="618122" y="1785772"/>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13" name="Text Placeholder 2">
            <a:extLst>
              <a:ext uri="{FF2B5EF4-FFF2-40B4-BE49-F238E27FC236}">
                <a16:creationId xmlns:a16="http://schemas.microsoft.com/office/drawing/2014/main" id="{3E423157-5E49-99FF-A7CD-B1E60B19A529}"/>
              </a:ext>
            </a:extLst>
          </p:cNvPr>
          <p:cNvSpPr>
            <a:spLocks noGrp="1"/>
          </p:cNvSpPr>
          <p:nvPr>
            <p:ph type="body" idx="22" hasCustomPrompt="1"/>
          </p:nvPr>
        </p:nvSpPr>
        <p:spPr>
          <a:xfrm>
            <a:off x="10800862" y="1732463"/>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01</a:t>
            </a:r>
          </a:p>
        </p:txBody>
      </p:sp>
      <p:sp>
        <p:nvSpPr>
          <p:cNvPr id="71" name="Text Placeholder 2">
            <a:extLst>
              <a:ext uri="{FF2B5EF4-FFF2-40B4-BE49-F238E27FC236}">
                <a16:creationId xmlns:a16="http://schemas.microsoft.com/office/drawing/2014/main" id="{B931FAE9-94EB-54C7-3D11-44870606B50E}"/>
              </a:ext>
            </a:extLst>
          </p:cNvPr>
          <p:cNvSpPr>
            <a:spLocks noGrp="1"/>
          </p:cNvSpPr>
          <p:nvPr>
            <p:ph type="body" idx="23" hasCustomPrompt="1"/>
          </p:nvPr>
        </p:nvSpPr>
        <p:spPr>
          <a:xfrm>
            <a:off x="618122" y="2334531"/>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72" name="Text Placeholder 2">
            <a:extLst>
              <a:ext uri="{FF2B5EF4-FFF2-40B4-BE49-F238E27FC236}">
                <a16:creationId xmlns:a16="http://schemas.microsoft.com/office/drawing/2014/main" id="{E449A818-942F-549E-5AB5-66A10C93F0CB}"/>
              </a:ext>
            </a:extLst>
          </p:cNvPr>
          <p:cNvSpPr>
            <a:spLocks noGrp="1"/>
          </p:cNvSpPr>
          <p:nvPr>
            <p:ph type="body" idx="24" hasCustomPrompt="1"/>
          </p:nvPr>
        </p:nvSpPr>
        <p:spPr>
          <a:xfrm>
            <a:off x="10800862" y="2286444"/>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02</a:t>
            </a:r>
          </a:p>
        </p:txBody>
      </p:sp>
      <p:sp>
        <p:nvSpPr>
          <p:cNvPr id="75" name="Text Placeholder 2">
            <a:extLst>
              <a:ext uri="{FF2B5EF4-FFF2-40B4-BE49-F238E27FC236}">
                <a16:creationId xmlns:a16="http://schemas.microsoft.com/office/drawing/2014/main" id="{B35BD594-0DFB-633C-E6F8-5CFEBC12E7DB}"/>
              </a:ext>
            </a:extLst>
          </p:cNvPr>
          <p:cNvSpPr>
            <a:spLocks noGrp="1"/>
          </p:cNvSpPr>
          <p:nvPr>
            <p:ph type="body" idx="25" hasCustomPrompt="1"/>
          </p:nvPr>
        </p:nvSpPr>
        <p:spPr>
          <a:xfrm>
            <a:off x="618122" y="2883290"/>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76" name="Text Placeholder 2">
            <a:extLst>
              <a:ext uri="{FF2B5EF4-FFF2-40B4-BE49-F238E27FC236}">
                <a16:creationId xmlns:a16="http://schemas.microsoft.com/office/drawing/2014/main" id="{31E20849-4AF2-AAED-554C-97A92C67A846}"/>
              </a:ext>
            </a:extLst>
          </p:cNvPr>
          <p:cNvSpPr>
            <a:spLocks noGrp="1"/>
          </p:cNvSpPr>
          <p:nvPr>
            <p:ph type="body" idx="26" hasCustomPrompt="1"/>
          </p:nvPr>
        </p:nvSpPr>
        <p:spPr>
          <a:xfrm>
            <a:off x="10800862" y="2830987"/>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03</a:t>
            </a:r>
          </a:p>
        </p:txBody>
      </p:sp>
      <p:sp>
        <p:nvSpPr>
          <p:cNvPr id="79" name="Text Placeholder 2">
            <a:extLst>
              <a:ext uri="{FF2B5EF4-FFF2-40B4-BE49-F238E27FC236}">
                <a16:creationId xmlns:a16="http://schemas.microsoft.com/office/drawing/2014/main" id="{9AA0C9CB-FFEB-2FCF-703C-5C115FA114F9}"/>
              </a:ext>
            </a:extLst>
          </p:cNvPr>
          <p:cNvSpPr>
            <a:spLocks noGrp="1"/>
          </p:cNvSpPr>
          <p:nvPr>
            <p:ph type="body" idx="27" hasCustomPrompt="1"/>
          </p:nvPr>
        </p:nvSpPr>
        <p:spPr>
          <a:xfrm>
            <a:off x="618122" y="3432049"/>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80" name="Text Placeholder 2">
            <a:extLst>
              <a:ext uri="{FF2B5EF4-FFF2-40B4-BE49-F238E27FC236}">
                <a16:creationId xmlns:a16="http://schemas.microsoft.com/office/drawing/2014/main" id="{3EDE6F25-9618-DC38-9F23-E9CC8785B95E}"/>
              </a:ext>
            </a:extLst>
          </p:cNvPr>
          <p:cNvSpPr>
            <a:spLocks noGrp="1"/>
          </p:cNvSpPr>
          <p:nvPr>
            <p:ph type="body" idx="28" hasCustomPrompt="1"/>
          </p:nvPr>
        </p:nvSpPr>
        <p:spPr>
          <a:xfrm>
            <a:off x="10800862" y="3389600"/>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04</a:t>
            </a:r>
          </a:p>
        </p:txBody>
      </p:sp>
      <p:sp>
        <p:nvSpPr>
          <p:cNvPr id="83" name="Text Placeholder 2">
            <a:extLst>
              <a:ext uri="{FF2B5EF4-FFF2-40B4-BE49-F238E27FC236}">
                <a16:creationId xmlns:a16="http://schemas.microsoft.com/office/drawing/2014/main" id="{A569AA3D-55A4-E6C6-5AE9-5315C43FF161}"/>
              </a:ext>
            </a:extLst>
          </p:cNvPr>
          <p:cNvSpPr>
            <a:spLocks noGrp="1"/>
          </p:cNvSpPr>
          <p:nvPr>
            <p:ph type="body" idx="29" hasCustomPrompt="1"/>
          </p:nvPr>
        </p:nvSpPr>
        <p:spPr>
          <a:xfrm>
            <a:off x="618122" y="3980808"/>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84" name="Text Placeholder 2">
            <a:extLst>
              <a:ext uri="{FF2B5EF4-FFF2-40B4-BE49-F238E27FC236}">
                <a16:creationId xmlns:a16="http://schemas.microsoft.com/office/drawing/2014/main" id="{C3F93EF5-BFC8-50E6-1223-A1BB78DDE282}"/>
              </a:ext>
            </a:extLst>
          </p:cNvPr>
          <p:cNvSpPr>
            <a:spLocks noGrp="1"/>
          </p:cNvSpPr>
          <p:nvPr>
            <p:ph type="body" idx="30" hasCustomPrompt="1"/>
          </p:nvPr>
        </p:nvSpPr>
        <p:spPr>
          <a:xfrm>
            <a:off x="10800862" y="3938096"/>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05</a:t>
            </a:r>
          </a:p>
        </p:txBody>
      </p:sp>
      <p:sp>
        <p:nvSpPr>
          <p:cNvPr id="87" name="Text Placeholder 2">
            <a:extLst>
              <a:ext uri="{FF2B5EF4-FFF2-40B4-BE49-F238E27FC236}">
                <a16:creationId xmlns:a16="http://schemas.microsoft.com/office/drawing/2014/main" id="{3BA23487-CAB7-F823-8D6F-779326546C69}"/>
              </a:ext>
            </a:extLst>
          </p:cNvPr>
          <p:cNvSpPr>
            <a:spLocks noGrp="1"/>
          </p:cNvSpPr>
          <p:nvPr>
            <p:ph type="body" idx="31" hasCustomPrompt="1"/>
          </p:nvPr>
        </p:nvSpPr>
        <p:spPr>
          <a:xfrm>
            <a:off x="618122" y="4529567"/>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88" name="Text Placeholder 2">
            <a:extLst>
              <a:ext uri="{FF2B5EF4-FFF2-40B4-BE49-F238E27FC236}">
                <a16:creationId xmlns:a16="http://schemas.microsoft.com/office/drawing/2014/main" id="{409B23EC-2AC2-04F3-3B11-36856ACFA91B}"/>
              </a:ext>
            </a:extLst>
          </p:cNvPr>
          <p:cNvSpPr>
            <a:spLocks noGrp="1"/>
          </p:cNvSpPr>
          <p:nvPr>
            <p:ph type="body" idx="32" hasCustomPrompt="1"/>
          </p:nvPr>
        </p:nvSpPr>
        <p:spPr>
          <a:xfrm>
            <a:off x="10800862" y="4489621"/>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06</a:t>
            </a:r>
          </a:p>
        </p:txBody>
      </p:sp>
      <p:sp>
        <p:nvSpPr>
          <p:cNvPr id="91" name="Text Placeholder 2">
            <a:extLst>
              <a:ext uri="{FF2B5EF4-FFF2-40B4-BE49-F238E27FC236}">
                <a16:creationId xmlns:a16="http://schemas.microsoft.com/office/drawing/2014/main" id="{F212E80E-01B5-7017-44DA-E0C9A7F13A64}"/>
              </a:ext>
            </a:extLst>
          </p:cNvPr>
          <p:cNvSpPr>
            <a:spLocks noGrp="1"/>
          </p:cNvSpPr>
          <p:nvPr>
            <p:ph type="body" idx="33" hasCustomPrompt="1"/>
          </p:nvPr>
        </p:nvSpPr>
        <p:spPr>
          <a:xfrm>
            <a:off x="618122" y="5078326"/>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92" name="Text Placeholder 2">
            <a:extLst>
              <a:ext uri="{FF2B5EF4-FFF2-40B4-BE49-F238E27FC236}">
                <a16:creationId xmlns:a16="http://schemas.microsoft.com/office/drawing/2014/main" id="{6F969C8E-A883-0654-4862-7B61796048CB}"/>
              </a:ext>
            </a:extLst>
          </p:cNvPr>
          <p:cNvSpPr>
            <a:spLocks noGrp="1"/>
          </p:cNvSpPr>
          <p:nvPr>
            <p:ph type="body" idx="34" hasCustomPrompt="1"/>
          </p:nvPr>
        </p:nvSpPr>
        <p:spPr>
          <a:xfrm>
            <a:off x="10800862" y="5034203"/>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07</a:t>
            </a:r>
          </a:p>
        </p:txBody>
      </p:sp>
      <p:sp>
        <p:nvSpPr>
          <p:cNvPr id="116" name="Text Placeholder 2">
            <a:extLst>
              <a:ext uri="{FF2B5EF4-FFF2-40B4-BE49-F238E27FC236}">
                <a16:creationId xmlns:a16="http://schemas.microsoft.com/office/drawing/2014/main" id="{587C13F8-8066-DE47-F950-4B4C3B0B1FDD}"/>
              </a:ext>
            </a:extLst>
          </p:cNvPr>
          <p:cNvSpPr>
            <a:spLocks noGrp="1"/>
          </p:cNvSpPr>
          <p:nvPr>
            <p:ph type="body" idx="35" hasCustomPrompt="1"/>
          </p:nvPr>
        </p:nvSpPr>
        <p:spPr>
          <a:xfrm>
            <a:off x="618122" y="5627088"/>
            <a:ext cx="10182739" cy="243726"/>
          </a:xfrm>
          <a:prstGeom prst="rect">
            <a:avLst/>
          </a:prstGeom>
        </p:spPr>
        <p:txBody>
          <a:bodyPr anchor="ctr"/>
          <a:lstStyle>
            <a:lvl1pPr marL="0" indent="0">
              <a:buNone/>
              <a:defRPr sz="1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section title</a:t>
            </a:r>
          </a:p>
        </p:txBody>
      </p:sp>
      <p:sp>
        <p:nvSpPr>
          <p:cNvPr id="117" name="Text Placeholder 2">
            <a:extLst>
              <a:ext uri="{FF2B5EF4-FFF2-40B4-BE49-F238E27FC236}">
                <a16:creationId xmlns:a16="http://schemas.microsoft.com/office/drawing/2014/main" id="{E7CF0FB9-FF9B-02D6-9B38-B3E05DA0B2C0}"/>
              </a:ext>
            </a:extLst>
          </p:cNvPr>
          <p:cNvSpPr>
            <a:spLocks noGrp="1"/>
          </p:cNvSpPr>
          <p:nvPr>
            <p:ph type="body" idx="36" hasCustomPrompt="1"/>
          </p:nvPr>
        </p:nvSpPr>
        <p:spPr>
          <a:xfrm>
            <a:off x="10800862" y="5595280"/>
            <a:ext cx="756138" cy="323618"/>
          </a:xfrm>
          <a:prstGeom prst="rect">
            <a:avLst/>
          </a:prstGeom>
        </p:spPr>
        <p:txBody>
          <a:bodyPr lIns="0" tIns="0" rIns="0" bIns="0" anchor="ctr">
            <a:noAutofit/>
          </a:bodyPr>
          <a:lstStyle>
            <a:lvl1pPr marL="0" indent="0" algn="r">
              <a:buNone/>
              <a:defRPr sz="28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08</a:t>
            </a:r>
          </a:p>
        </p:txBody>
      </p:sp>
      <p:sp>
        <p:nvSpPr>
          <p:cNvPr id="7" name="Footer Placeholder 6">
            <a:extLst>
              <a:ext uri="{FF2B5EF4-FFF2-40B4-BE49-F238E27FC236}">
                <a16:creationId xmlns:a16="http://schemas.microsoft.com/office/drawing/2014/main" id="{0766060B-CC60-EE5E-4052-049C597F9947}"/>
              </a:ext>
            </a:extLst>
          </p:cNvPr>
          <p:cNvSpPr>
            <a:spLocks noGrp="1"/>
          </p:cNvSpPr>
          <p:nvPr>
            <p:ph type="ftr" sz="quarter" idx="43"/>
          </p:nvPr>
        </p:nvSpPr>
        <p:spPr>
          <a:xfrm>
            <a:off x="1033936" y="6403484"/>
            <a:ext cx="4760577" cy="224131"/>
          </a:xfrm>
        </p:spPr>
        <p:txBody>
          <a:bodyPr/>
          <a:lstStyle/>
          <a:p>
            <a:r>
              <a:rPr lang="en-US"/>
              <a:t>©2025 Thrivent Charitable™ | All rights reserved. Do not distribute without authorization.</a:t>
            </a:r>
          </a:p>
        </p:txBody>
      </p:sp>
      <p:sp>
        <p:nvSpPr>
          <p:cNvPr id="8" name="Slide Number Placeholder 7">
            <a:extLst>
              <a:ext uri="{FF2B5EF4-FFF2-40B4-BE49-F238E27FC236}">
                <a16:creationId xmlns:a16="http://schemas.microsoft.com/office/drawing/2014/main" id="{3ED19025-92BA-5D40-2B72-3FA38E0475B4}"/>
              </a:ext>
            </a:extLst>
          </p:cNvPr>
          <p:cNvSpPr>
            <a:spLocks noGrp="1"/>
          </p:cNvSpPr>
          <p:nvPr>
            <p:ph type="sldNum" sz="quarter" idx="44"/>
          </p:nvPr>
        </p:nvSpPr>
        <p:spPr/>
        <p:txBody>
          <a:bodyPr/>
          <a:lstStyle/>
          <a:p>
            <a:fld id="{D7756E16-444E-B644-B3D8-50D596555EAF}" type="slidenum">
              <a:rPr lang="en-US" smtClean="0"/>
              <a:pPr/>
              <a:t>‹#›</a:t>
            </a:fld>
            <a:endParaRPr lang="en-US"/>
          </a:p>
        </p:txBody>
      </p:sp>
      <p:pic>
        <p:nvPicPr>
          <p:cNvPr id="2" name="Picture 1" descr="A pixelated heart on a black background&#10;&#10;AI-generated content may be incorrect.">
            <a:extLst>
              <a:ext uri="{FF2B5EF4-FFF2-40B4-BE49-F238E27FC236}">
                <a16:creationId xmlns:a16="http://schemas.microsoft.com/office/drawing/2014/main" id="{1285E791-8DC1-F309-DA6E-C1A8298E6749}"/>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345949355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Agenda Slide">
    <p:bg>
      <p:bgPr>
        <a:solidFill>
          <a:srgbClr val="CEE2E3"/>
        </a:solidFill>
        <a:effectLst/>
      </p:bgPr>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24" name="Text Placeholder 2">
            <a:extLst>
              <a:ext uri="{FF2B5EF4-FFF2-40B4-BE49-F238E27FC236}">
                <a16:creationId xmlns:a16="http://schemas.microsoft.com/office/drawing/2014/main" id="{CB6682B1-9B15-14C6-D100-37117248A7CE}"/>
              </a:ext>
            </a:extLst>
          </p:cNvPr>
          <p:cNvSpPr>
            <a:spLocks noGrp="1"/>
          </p:cNvSpPr>
          <p:nvPr>
            <p:ph type="body" idx="14" hasCustomPrompt="1"/>
          </p:nvPr>
        </p:nvSpPr>
        <p:spPr>
          <a:xfrm>
            <a:off x="10800862" y="2196909"/>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05</a:t>
            </a:r>
          </a:p>
        </p:txBody>
      </p:sp>
      <p:sp>
        <p:nvSpPr>
          <p:cNvPr id="30" name="Text Placeholder 2">
            <a:extLst>
              <a:ext uri="{FF2B5EF4-FFF2-40B4-BE49-F238E27FC236}">
                <a16:creationId xmlns:a16="http://schemas.microsoft.com/office/drawing/2014/main" id="{18FAD78C-8A36-CB73-0B6A-3FE2FCB901E4}"/>
              </a:ext>
            </a:extLst>
          </p:cNvPr>
          <p:cNvSpPr>
            <a:spLocks noGrp="1"/>
          </p:cNvSpPr>
          <p:nvPr>
            <p:ph type="body" idx="16" hasCustomPrompt="1"/>
          </p:nvPr>
        </p:nvSpPr>
        <p:spPr>
          <a:xfrm>
            <a:off x="10800862" y="3287154"/>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06</a:t>
            </a:r>
          </a:p>
        </p:txBody>
      </p:sp>
      <p:sp>
        <p:nvSpPr>
          <p:cNvPr id="34" name="Text Placeholder 2">
            <a:extLst>
              <a:ext uri="{FF2B5EF4-FFF2-40B4-BE49-F238E27FC236}">
                <a16:creationId xmlns:a16="http://schemas.microsoft.com/office/drawing/2014/main" id="{8289A24A-0858-D36A-1075-AADAFBFE8A7C}"/>
              </a:ext>
            </a:extLst>
          </p:cNvPr>
          <p:cNvSpPr>
            <a:spLocks noGrp="1"/>
          </p:cNvSpPr>
          <p:nvPr>
            <p:ph type="body" idx="18" hasCustomPrompt="1"/>
          </p:nvPr>
        </p:nvSpPr>
        <p:spPr>
          <a:xfrm>
            <a:off x="10800862" y="4377401"/>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07</a:t>
            </a:r>
          </a:p>
        </p:txBody>
      </p:sp>
      <p:sp>
        <p:nvSpPr>
          <p:cNvPr id="38" name="Text Placeholder 2">
            <a:extLst>
              <a:ext uri="{FF2B5EF4-FFF2-40B4-BE49-F238E27FC236}">
                <a16:creationId xmlns:a16="http://schemas.microsoft.com/office/drawing/2014/main" id="{DE526DBC-E27B-A050-0E8E-AF31217C714E}"/>
              </a:ext>
            </a:extLst>
          </p:cNvPr>
          <p:cNvSpPr>
            <a:spLocks noGrp="1"/>
          </p:cNvSpPr>
          <p:nvPr>
            <p:ph type="body" idx="20" hasCustomPrompt="1"/>
          </p:nvPr>
        </p:nvSpPr>
        <p:spPr>
          <a:xfrm>
            <a:off x="10800862" y="5467647"/>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08</a:t>
            </a:r>
          </a:p>
        </p:txBody>
      </p:sp>
      <p:sp>
        <p:nvSpPr>
          <p:cNvPr id="10" name="Title 1">
            <a:extLst>
              <a:ext uri="{FF2B5EF4-FFF2-40B4-BE49-F238E27FC236}">
                <a16:creationId xmlns:a16="http://schemas.microsoft.com/office/drawing/2014/main" id="{ECDE0068-80B9-9C89-40B0-FD27869163A4}"/>
              </a:ext>
            </a:extLst>
          </p:cNvPr>
          <p:cNvSpPr>
            <a:spLocks noGrp="1"/>
          </p:cNvSpPr>
          <p:nvPr>
            <p:ph type="title" hasCustomPrompt="1"/>
          </p:nvPr>
        </p:nvSpPr>
        <p:spPr>
          <a:xfrm>
            <a:off x="629628" y="631825"/>
            <a:ext cx="5466372" cy="445202"/>
          </a:xfrm>
        </p:spPr>
        <p:txBody>
          <a:bodyPr anchor="t" anchorCtr="0">
            <a:noAutofit/>
          </a:bodyPr>
          <a:lstStyle>
            <a:lvl1pPr>
              <a:defRPr sz="3800"/>
            </a:lvl1pPr>
          </a:lstStyle>
          <a:p>
            <a:r>
              <a:rPr lang="en-US"/>
              <a:t>Agenda</a:t>
            </a:r>
          </a:p>
        </p:txBody>
      </p:sp>
      <p:sp>
        <p:nvSpPr>
          <p:cNvPr id="11" name="Text Placeholder 19">
            <a:extLst>
              <a:ext uri="{FF2B5EF4-FFF2-40B4-BE49-F238E27FC236}">
                <a16:creationId xmlns:a16="http://schemas.microsoft.com/office/drawing/2014/main" id="{0B244FF1-9BB5-B24C-04E4-088B6CE40C8B}"/>
              </a:ext>
            </a:extLst>
          </p:cNvPr>
          <p:cNvSpPr>
            <a:spLocks noGrp="1"/>
          </p:cNvSpPr>
          <p:nvPr>
            <p:ph type="body" sz="quarter" idx="13" hasCustomPrompt="1"/>
          </p:nvPr>
        </p:nvSpPr>
        <p:spPr>
          <a:xfrm>
            <a:off x="618123" y="1235262"/>
            <a:ext cx="5477877" cy="291443"/>
          </a:xfrm>
          <a:prstGeom prst="rect">
            <a:avLst/>
          </a:prstGeom>
        </p:spPr>
        <p:txBody>
          <a:bodyPr lIns="0" tIns="0" rIns="0" bIns="0">
            <a:noAutofit/>
          </a:bodyPr>
          <a:lstStyle>
            <a:lvl1pPr marL="0" indent="0">
              <a:buNone/>
              <a:defRPr sz="1600" b="0" i="0">
                <a:latin typeface="Burgess for Thrivent" panose="02020503070402040403" pitchFamily="18" charset="0"/>
                <a:ea typeface="Burgess for Thrivent" panose="02020503070402040403" pitchFamily="18" charset="0"/>
                <a:cs typeface="Burgess for Thrivent" panose="02020503070402040403" pitchFamily="18" charset="0"/>
              </a:defRPr>
            </a:lvl1pPr>
          </a:lstStyle>
          <a:p>
            <a:pPr lvl="0"/>
            <a:r>
              <a:rPr lang="en-US"/>
              <a:t>Click to edit subhead</a:t>
            </a:r>
          </a:p>
        </p:txBody>
      </p:sp>
      <p:sp>
        <p:nvSpPr>
          <p:cNvPr id="12" name="Text Placeholder 2">
            <a:extLst>
              <a:ext uri="{FF2B5EF4-FFF2-40B4-BE49-F238E27FC236}">
                <a16:creationId xmlns:a16="http://schemas.microsoft.com/office/drawing/2014/main" id="{B2EC71D7-41B6-832A-4AE7-8452ABB57B8B}"/>
              </a:ext>
            </a:extLst>
          </p:cNvPr>
          <p:cNvSpPr>
            <a:spLocks noGrp="1"/>
          </p:cNvSpPr>
          <p:nvPr>
            <p:ph type="body" idx="21"/>
          </p:nvPr>
        </p:nvSpPr>
        <p:spPr>
          <a:xfrm>
            <a:off x="618123" y="2196908"/>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13" name="Text Placeholder 2">
            <a:extLst>
              <a:ext uri="{FF2B5EF4-FFF2-40B4-BE49-F238E27FC236}">
                <a16:creationId xmlns:a16="http://schemas.microsoft.com/office/drawing/2014/main" id="{3E423157-5E49-99FF-A7CD-B1E60B19A529}"/>
              </a:ext>
            </a:extLst>
          </p:cNvPr>
          <p:cNvSpPr>
            <a:spLocks noGrp="1"/>
          </p:cNvSpPr>
          <p:nvPr>
            <p:ph type="body" idx="22" hasCustomPrompt="1"/>
          </p:nvPr>
        </p:nvSpPr>
        <p:spPr>
          <a:xfrm>
            <a:off x="4673331" y="2196909"/>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01</a:t>
            </a:r>
          </a:p>
        </p:txBody>
      </p:sp>
      <p:sp>
        <p:nvSpPr>
          <p:cNvPr id="17" name="Text Placeholder 2">
            <a:extLst>
              <a:ext uri="{FF2B5EF4-FFF2-40B4-BE49-F238E27FC236}">
                <a16:creationId xmlns:a16="http://schemas.microsoft.com/office/drawing/2014/main" id="{118163BB-EE4B-0F13-47E6-9E2E03946374}"/>
              </a:ext>
            </a:extLst>
          </p:cNvPr>
          <p:cNvSpPr>
            <a:spLocks noGrp="1"/>
          </p:cNvSpPr>
          <p:nvPr>
            <p:ph type="body" idx="24" hasCustomPrompt="1"/>
          </p:nvPr>
        </p:nvSpPr>
        <p:spPr>
          <a:xfrm>
            <a:off x="4673331" y="3287154"/>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02</a:t>
            </a:r>
          </a:p>
        </p:txBody>
      </p:sp>
      <p:sp>
        <p:nvSpPr>
          <p:cNvPr id="20" name="Text Placeholder 2">
            <a:extLst>
              <a:ext uri="{FF2B5EF4-FFF2-40B4-BE49-F238E27FC236}">
                <a16:creationId xmlns:a16="http://schemas.microsoft.com/office/drawing/2014/main" id="{C6AC0B29-46A8-258E-B123-DC4E4A6EB202}"/>
              </a:ext>
            </a:extLst>
          </p:cNvPr>
          <p:cNvSpPr>
            <a:spLocks noGrp="1"/>
          </p:cNvSpPr>
          <p:nvPr>
            <p:ph type="body" idx="26" hasCustomPrompt="1"/>
          </p:nvPr>
        </p:nvSpPr>
        <p:spPr>
          <a:xfrm>
            <a:off x="4673331" y="4377401"/>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03</a:t>
            </a:r>
          </a:p>
        </p:txBody>
      </p:sp>
      <p:sp>
        <p:nvSpPr>
          <p:cNvPr id="26" name="Text Placeholder 2">
            <a:extLst>
              <a:ext uri="{FF2B5EF4-FFF2-40B4-BE49-F238E27FC236}">
                <a16:creationId xmlns:a16="http://schemas.microsoft.com/office/drawing/2014/main" id="{10154CE7-A33D-BC02-B7B5-6FEBF36C9A7B}"/>
              </a:ext>
            </a:extLst>
          </p:cNvPr>
          <p:cNvSpPr>
            <a:spLocks noGrp="1"/>
          </p:cNvSpPr>
          <p:nvPr>
            <p:ph type="body" idx="28" hasCustomPrompt="1"/>
          </p:nvPr>
        </p:nvSpPr>
        <p:spPr>
          <a:xfrm>
            <a:off x="4673331" y="5467647"/>
            <a:ext cx="756138" cy="505619"/>
          </a:xfrm>
          <a:prstGeom prst="rect">
            <a:avLst/>
          </a:prstGeom>
        </p:spPr>
        <p:txBody>
          <a:bodyPr lIns="0" tIns="0" rIns="0" bIns="0">
            <a:noAutofit/>
          </a:bodyPr>
          <a:lstStyle>
            <a:lvl1pPr marL="0" indent="0" algn="r">
              <a:buNone/>
              <a:defRPr sz="4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04</a:t>
            </a:r>
          </a:p>
        </p:txBody>
      </p:sp>
      <p:sp>
        <p:nvSpPr>
          <p:cNvPr id="2" name="Text Placeholder 2">
            <a:extLst>
              <a:ext uri="{FF2B5EF4-FFF2-40B4-BE49-F238E27FC236}">
                <a16:creationId xmlns:a16="http://schemas.microsoft.com/office/drawing/2014/main" id="{68CADE43-6E58-A098-ADE0-06915CACA0A3}"/>
              </a:ext>
            </a:extLst>
          </p:cNvPr>
          <p:cNvSpPr>
            <a:spLocks noGrp="1"/>
          </p:cNvSpPr>
          <p:nvPr>
            <p:ph type="body" idx="29"/>
          </p:nvPr>
        </p:nvSpPr>
        <p:spPr>
          <a:xfrm>
            <a:off x="618123" y="3248811"/>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5" name="Text Placeholder 2">
            <a:extLst>
              <a:ext uri="{FF2B5EF4-FFF2-40B4-BE49-F238E27FC236}">
                <a16:creationId xmlns:a16="http://schemas.microsoft.com/office/drawing/2014/main" id="{8D7D1A0C-1960-AA15-95FA-9B6270C3F665}"/>
              </a:ext>
            </a:extLst>
          </p:cNvPr>
          <p:cNvSpPr>
            <a:spLocks noGrp="1"/>
          </p:cNvSpPr>
          <p:nvPr>
            <p:ph type="body" idx="30"/>
          </p:nvPr>
        </p:nvSpPr>
        <p:spPr>
          <a:xfrm>
            <a:off x="618123" y="4348841"/>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7" name="Text Placeholder 2">
            <a:extLst>
              <a:ext uri="{FF2B5EF4-FFF2-40B4-BE49-F238E27FC236}">
                <a16:creationId xmlns:a16="http://schemas.microsoft.com/office/drawing/2014/main" id="{2E58E12B-2399-4FD0-EC81-047CB2777B24}"/>
              </a:ext>
            </a:extLst>
          </p:cNvPr>
          <p:cNvSpPr>
            <a:spLocks noGrp="1"/>
          </p:cNvSpPr>
          <p:nvPr>
            <p:ph type="body" idx="31"/>
          </p:nvPr>
        </p:nvSpPr>
        <p:spPr>
          <a:xfrm>
            <a:off x="615223" y="5409698"/>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8" name="Text Placeholder 2">
            <a:extLst>
              <a:ext uri="{FF2B5EF4-FFF2-40B4-BE49-F238E27FC236}">
                <a16:creationId xmlns:a16="http://schemas.microsoft.com/office/drawing/2014/main" id="{1EE1F10C-8547-9D50-7235-246F47972E8A}"/>
              </a:ext>
            </a:extLst>
          </p:cNvPr>
          <p:cNvSpPr>
            <a:spLocks noGrp="1"/>
          </p:cNvSpPr>
          <p:nvPr>
            <p:ph type="body" idx="32"/>
          </p:nvPr>
        </p:nvSpPr>
        <p:spPr>
          <a:xfrm>
            <a:off x="6764541" y="2196908"/>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9" name="Text Placeholder 2">
            <a:extLst>
              <a:ext uri="{FF2B5EF4-FFF2-40B4-BE49-F238E27FC236}">
                <a16:creationId xmlns:a16="http://schemas.microsoft.com/office/drawing/2014/main" id="{5E8C80C5-D28D-D3D0-360F-52B47C11E9F5}"/>
              </a:ext>
            </a:extLst>
          </p:cNvPr>
          <p:cNvSpPr>
            <a:spLocks noGrp="1"/>
          </p:cNvSpPr>
          <p:nvPr>
            <p:ph type="body" idx="33"/>
          </p:nvPr>
        </p:nvSpPr>
        <p:spPr>
          <a:xfrm>
            <a:off x="6764541" y="3248811"/>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21" name="Text Placeholder 2">
            <a:extLst>
              <a:ext uri="{FF2B5EF4-FFF2-40B4-BE49-F238E27FC236}">
                <a16:creationId xmlns:a16="http://schemas.microsoft.com/office/drawing/2014/main" id="{B29490F0-C27F-A1C5-08E6-A4A9EF477133}"/>
              </a:ext>
            </a:extLst>
          </p:cNvPr>
          <p:cNvSpPr>
            <a:spLocks noGrp="1"/>
          </p:cNvSpPr>
          <p:nvPr>
            <p:ph type="body" idx="34"/>
          </p:nvPr>
        </p:nvSpPr>
        <p:spPr>
          <a:xfrm>
            <a:off x="6764541" y="4348841"/>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22" name="Text Placeholder 2">
            <a:extLst>
              <a:ext uri="{FF2B5EF4-FFF2-40B4-BE49-F238E27FC236}">
                <a16:creationId xmlns:a16="http://schemas.microsoft.com/office/drawing/2014/main" id="{DD912A4D-92E0-7C37-11FF-4BBFC8BEE8F6}"/>
              </a:ext>
            </a:extLst>
          </p:cNvPr>
          <p:cNvSpPr>
            <a:spLocks noGrp="1"/>
          </p:cNvSpPr>
          <p:nvPr>
            <p:ph type="body" idx="35"/>
          </p:nvPr>
        </p:nvSpPr>
        <p:spPr>
          <a:xfrm>
            <a:off x="6761641" y="5409698"/>
            <a:ext cx="3780692" cy="582583"/>
          </a:xfrm>
          <a:prstGeom prst="rect">
            <a:avLst/>
          </a:prstGeom>
        </p:spPr>
        <p:txBody>
          <a:bodyPr anchor="t"/>
          <a:lstStyle>
            <a:lvl1pPr marL="0" indent="0">
              <a:lnSpc>
                <a:spcPts val="1680"/>
              </a:lnSpc>
              <a:buNone/>
              <a:defRPr sz="2400" b="0" i="0">
                <a:solidFill>
                  <a:schemeClr val="tx1"/>
                </a:solidFill>
                <a:latin typeface="Basis Grt for Thrivent OffWhite" panose="020B0503030604040103" pitchFamily="34" charset="0"/>
                <a:cs typeface="Basis Grt for Thrivent OffWhite" panose="020B0503030604040103" pitchFamily="34" charset="0"/>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a:t>
            </a:r>
          </a:p>
          <a:p>
            <a:pPr lvl="0"/>
            <a:r>
              <a:rPr lang="en-US"/>
              <a:t>section title</a:t>
            </a:r>
          </a:p>
        </p:txBody>
      </p:sp>
      <p:sp>
        <p:nvSpPr>
          <p:cNvPr id="3" name="Footer Placeholder 2">
            <a:extLst>
              <a:ext uri="{FF2B5EF4-FFF2-40B4-BE49-F238E27FC236}">
                <a16:creationId xmlns:a16="http://schemas.microsoft.com/office/drawing/2014/main" id="{8A35FAD2-438A-F4DF-2C1F-4C1BBC6681EF}"/>
              </a:ext>
            </a:extLst>
          </p:cNvPr>
          <p:cNvSpPr>
            <a:spLocks noGrp="1"/>
          </p:cNvSpPr>
          <p:nvPr>
            <p:ph type="ftr" sz="quarter" idx="36"/>
          </p:nvPr>
        </p:nvSpPr>
        <p:spPr>
          <a:xfrm>
            <a:off x="1033937" y="6461324"/>
            <a:ext cx="4547354" cy="158611"/>
          </a:xfrm>
        </p:spPr>
        <p:txBody>
          <a:bodyPr/>
          <a:lstStyle/>
          <a:p>
            <a:r>
              <a:rPr lang="en-US"/>
              <a:t>©2025 Thrivent Charitable™ | All rights reserved. Do not distribute without authorization.</a:t>
            </a:r>
          </a:p>
        </p:txBody>
      </p:sp>
      <p:pic>
        <p:nvPicPr>
          <p:cNvPr id="4" name="Picture 3" descr="A pixelated heart on a black background&#10;&#10;AI-generated content may be incorrect.">
            <a:extLst>
              <a:ext uri="{FF2B5EF4-FFF2-40B4-BE49-F238E27FC236}">
                <a16:creationId xmlns:a16="http://schemas.microsoft.com/office/drawing/2014/main" id="{C24F1FE2-C69C-42FB-A4E9-D97BC25BE456}"/>
              </a:ext>
            </a:extLst>
          </p:cNvPr>
          <p:cNvPicPr>
            <a:picLocks noChangeAspect="1"/>
          </p:cNvPicPr>
          <p:nvPr userDrawn="1"/>
        </p:nvPicPr>
        <p:blipFill>
          <a:blip r:embed="rId2"/>
          <a:stretch>
            <a:fillRect/>
          </a:stretch>
        </p:blipFill>
        <p:spPr>
          <a:xfrm>
            <a:off x="10758385" y="6356499"/>
            <a:ext cx="1169329" cy="333885"/>
          </a:xfrm>
          <a:prstGeom prst="rect">
            <a:avLst/>
          </a:prstGeom>
        </p:spPr>
      </p:pic>
    </p:spTree>
    <p:extLst>
      <p:ext uri="{BB962C8B-B14F-4D97-AF65-F5344CB8AC3E}">
        <p14:creationId xmlns:p14="http://schemas.microsoft.com/office/powerpoint/2010/main" val="4083366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Divider Number">
    <p:bg>
      <p:bgPr>
        <a:solidFill>
          <a:srgbClr val="F4D09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8" name="Text Placeholder 6">
            <a:extLst>
              <a:ext uri="{FF2B5EF4-FFF2-40B4-BE49-F238E27FC236}">
                <a16:creationId xmlns:a16="http://schemas.microsoft.com/office/drawing/2014/main" id="{A9487A88-6742-B884-61C5-CEFB65C6700A}"/>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latin typeface="Basis Grt for Thrivent OffWhite" panose="020B0503030604040103" pitchFamily="34" charset="0"/>
                <a:cs typeface="Basis Grt for Thrivent OffWhite" panose="020B0503030604040103" pitchFamily="34" charset="0"/>
              </a:defRPr>
            </a:lvl1pPr>
          </a:lstStyle>
          <a:p>
            <a:pPr lvl="0"/>
            <a:r>
              <a:rPr lang="en-US"/>
              <a:t>01</a:t>
            </a:r>
          </a:p>
        </p:txBody>
      </p:sp>
      <p:sp>
        <p:nvSpPr>
          <p:cNvPr id="3" name="Footer Placeholder 2">
            <a:extLst>
              <a:ext uri="{FF2B5EF4-FFF2-40B4-BE49-F238E27FC236}">
                <a16:creationId xmlns:a16="http://schemas.microsoft.com/office/drawing/2014/main" id="{630089E7-1E44-DADA-1CD2-AAC0B39D381B}"/>
              </a:ext>
            </a:extLst>
          </p:cNvPr>
          <p:cNvSpPr>
            <a:spLocks noGrp="1"/>
          </p:cNvSpPr>
          <p:nvPr>
            <p:ph type="ftr" sz="quarter" idx="14"/>
          </p:nvPr>
        </p:nvSpPr>
        <p:spPr>
          <a:xfrm>
            <a:off x="1033936" y="6403484"/>
            <a:ext cx="4505217"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3650797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Section Divider Number">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p>
            <a:fld id="{D7756E16-444E-B644-B3D8-50D596555EAF}" type="slidenum">
              <a:rPr lang="en-US" smtClean="0"/>
              <a:t>‹#›</a:t>
            </a:fld>
            <a:endParaRPr lang="en-US"/>
          </a:p>
        </p:txBody>
      </p:sp>
      <p:sp>
        <p:nvSpPr>
          <p:cNvPr id="5" name="Text Placeholder 6">
            <a:extLst>
              <a:ext uri="{FF2B5EF4-FFF2-40B4-BE49-F238E27FC236}">
                <a16:creationId xmlns:a16="http://schemas.microsoft.com/office/drawing/2014/main" id="{8D2EED0A-01DB-BDDA-8D2F-EE6DB3CA7D62}"/>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latin typeface="Basis Grt for Thrivent OffWhite" panose="020B0503030604040103" pitchFamily="34" charset="0"/>
                <a:cs typeface="Basis Grt for Thrivent OffWhite" panose="020B0503030604040103" pitchFamily="34" charset="0"/>
              </a:defRPr>
            </a:lvl1pPr>
          </a:lstStyle>
          <a:p>
            <a:pPr lvl="0"/>
            <a:r>
              <a:rPr lang="en-US"/>
              <a:t>02</a:t>
            </a:r>
          </a:p>
        </p:txBody>
      </p:sp>
      <p:sp>
        <p:nvSpPr>
          <p:cNvPr id="3" name="Footer Placeholder 2">
            <a:extLst>
              <a:ext uri="{FF2B5EF4-FFF2-40B4-BE49-F238E27FC236}">
                <a16:creationId xmlns:a16="http://schemas.microsoft.com/office/drawing/2014/main" id="{C855E1A6-5532-9D56-9803-066C79754DAE}"/>
              </a:ext>
            </a:extLst>
          </p:cNvPr>
          <p:cNvSpPr>
            <a:spLocks noGrp="1"/>
          </p:cNvSpPr>
          <p:nvPr>
            <p:ph type="ftr" sz="quarter" idx="14"/>
          </p:nvPr>
        </p:nvSpPr>
        <p:spPr>
          <a:xfrm>
            <a:off x="1033936" y="6403484"/>
            <a:ext cx="4619517" cy="216451"/>
          </a:xfrm>
        </p:spPr>
        <p:txBody>
          <a:bodyPr/>
          <a:lstStyle/>
          <a:p>
            <a:r>
              <a:rPr lang="en-US"/>
              <a:t>©2025 Thrivent Charitable™ | All rights reserved. Do not distribute without authorization.</a:t>
            </a:r>
          </a:p>
        </p:txBody>
      </p:sp>
    </p:spTree>
    <p:extLst>
      <p:ext uri="{BB962C8B-B14F-4D97-AF65-F5344CB8AC3E}">
        <p14:creationId xmlns:p14="http://schemas.microsoft.com/office/powerpoint/2010/main" val="905844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Section Divider Number">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ED24D-D3D4-99EA-FA8C-ECF2408A640A}"/>
              </a:ext>
            </a:extLst>
          </p:cNvPr>
          <p:cNvSpPr>
            <a:spLocks noGrp="1"/>
          </p:cNvSpPr>
          <p:nvPr>
            <p:ph type="title" hasCustomPrompt="1"/>
          </p:nvPr>
        </p:nvSpPr>
        <p:spPr>
          <a:xfrm>
            <a:off x="629628" y="2630732"/>
            <a:ext cx="6580064" cy="1596536"/>
          </a:xfrm>
        </p:spPr>
        <p:txBody>
          <a:bodyPr anchor="t" anchorCtr="0">
            <a:noAutofit/>
          </a:bodyPr>
          <a:lstStyle>
            <a:lvl1pPr>
              <a:defRPr sz="6400">
                <a:solidFill>
                  <a:schemeClr val="tx2"/>
                </a:solidFill>
              </a:defRPr>
            </a:lvl1pPr>
          </a:lstStyle>
          <a:p>
            <a:r>
              <a:rPr lang="en-US"/>
              <a:t>Click to edit section divider</a:t>
            </a:r>
          </a:p>
        </p:txBody>
      </p:sp>
      <p:sp>
        <p:nvSpPr>
          <p:cNvPr id="6" name="Slide Number Placeholder 5">
            <a:extLst>
              <a:ext uri="{FF2B5EF4-FFF2-40B4-BE49-F238E27FC236}">
                <a16:creationId xmlns:a16="http://schemas.microsoft.com/office/drawing/2014/main" id="{5BD8B254-AB3E-798D-F5A7-1F81B6FBE2D3}"/>
              </a:ext>
            </a:extLst>
          </p:cNvPr>
          <p:cNvSpPr>
            <a:spLocks noGrp="1"/>
          </p:cNvSpPr>
          <p:nvPr>
            <p:ph type="sldNum" sz="quarter" idx="12"/>
          </p:nvPr>
        </p:nvSpPr>
        <p:spPr/>
        <p:txBody>
          <a:bodyPr/>
          <a:lstStyle>
            <a:lvl1pPr>
              <a:defRPr>
                <a:solidFill>
                  <a:schemeClr val="tx2"/>
                </a:solidFill>
              </a:defRPr>
            </a:lvl1pPr>
          </a:lstStyle>
          <a:p>
            <a:fld id="{D7756E16-444E-B644-B3D8-50D596555EAF}" type="slidenum">
              <a:rPr lang="en-US" smtClean="0"/>
              <a:pPr/>
              <a:t>‹#›</a:t>
            </a:fld>
            <a:endParaRPr lang="en-US"/>
          </a:p>
        </p:txBody>
      </p:sp>
      <p:sp>
        <p:nvSpPr>
          <p:cNvPr id="5" name="Text Placeholder 6">
            <a:extLst>
              <a:ext uri="{FF2B5EF4-FFF2-40B4-BE49-F238E27FC236}">
                <a16:creationId xmlns:a16="http://schemas.microsoft.com/office/drawing/2014/main" id="{584F17DF-86A8-1516-AB60-7B876DE0F59C}"/>
              </a:ext>
            </a:extLst>
          </p:cNvPr>
          <p:cNvSpPr>
            <a:spLocks noGrp="1"/>
          </p:cNvSpPr>
          <p:nvPr>
            <p:ph type="body" sz="quarter" idx="13" hasCustomPrompt="1"/>
          </p:nvPr>
        </p:nvSpPr>
        <p:spPr>
          <a:xfrm>
            <a:off x="7280131" y="4405451"/>
            <a:ext cx="4891088" cy="2251075"/>
          </a:xfrm>
          <a:prstGeom prst="rect">
            <a:avLst/>
          </a:prstGeom>
        </p:spPr>
        <p:txBody>
          <a:bodyPr/>
          <a:lstStyle>
            <a:lvl1pPr algn="r">
              <a:defRPr sz="20000" b="0" i="0">
                <a:solidFill>
                  <a:schemeClr val="accent2"/>
                </a:solidFill>
                <a:latin typeface="Basis Grt for Thrivent OffWhite" panose="020B0503030604040103" pitchFamily="34" charset="0"/>
                <a:cs typeface="Basis Grt for Thrivent OffWhite" panose="020B0503030604040103" pitchFamily="34" charset="0"/>
              </a:defRPr>
            </a:lvl1pPr>
          </a:lstStyle>
          <a:p>
            <a:pPr lvl="0"/>
            <a:r>
              <a:rPr lang="en-US"/>
              <a:t>03</a:t>
            </a:r>
          </a:p>
        </p:txBody>
      </p:sp>
      <p:sp>
        <p:nvSpPr>
          <p:cNvPr id="3" name="Footer Placeholder 2">
            <a:extLst>
              <a:ext uri="{FF2B5EF4-FFF2-40B4-BE49-F238E27FC236}">
                <a16:creationId xmlns:a16="http://schemas.microsoft.com/office/drawing/2014/main" id="{05243AEF-FD38-71E1-AFAF-7611BE381B7F}"/>
              </a:ext>
            </a:extLst>
          </p:cNvPr>
          <p:cNvSpPr>
            <a:spLocks noGrp="1"/>
          </p:cNvSpPr>
          <p:nvPr>
            <p:ph type="ftr" sz="quarter" idx="14"/>
          </p:nvPr>
        </p:nvSpPr>
        <p:spPr>
          <a:xfrm>
            <a:off x="1033936" y="6403484"/>
            <a:ext cx="4663479" cy="216451"/>
          </a:xfrm>
        </p:spPr>
        <p:txBody>
          <a:bodyPr/>
          <a:lstStyle>
            <a:lvl1pPr>
              <a:defRPr>
                <a:solidFill>
                  <a:schemeClr val="tx2"/>
                </a:solidFill>
              </a:defRPr>
            </a:lvl1pPr>
          </a:lstStyle>
          <a:p>
            <a:r>
              <a:rPr lang="en-US"/>
              <a:t>©2025 Thrivent Charitable™ | All rights reserved. Do not distribute without authorization.</a:t>
            </a:r>
          </a:p>
        </p:txBody>
      </p:sp>
    </p:spTree>
    <p:extLst>
      <p:ext uri="{BB962C8B-B14F-4D97-AF65-F5344CB8AC3E}">
        <p14:creationId xmlns:p14="http://schemas.microsoft.com/office/powerpoint/2010/main" val="120893495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8798F0-8D7C-B5BA-D692-75C937546A64}"/>
              </a:ext>
            </a:extLst>
          </p:cNvPr>
          <p:cNvSpPr>
            <a:spLocks noGrp="1"/>
          </p:cNvSpPr>
          <p:nvPr>
            <p:ph type="title"/>
          </p:nvPr>
        </p:nvSpPr>
        <p:spPr>
          <a:xfrm>
            <a:off x="635000" y="635000"/>
            <a:ext cx="10922000" cy="873125"/>
          </a:xfrm>
          <a:prstGeom prst="rect">
            <a:avLst/>
          </a:prstGeom>
        </p:spPr>
        <p:txBody>
          <a:bodyPr vert="horz" lIns="0" tIns="0" rIns="0" bIns="0" rtlCol="0" anchor="t" anchorCtr="0">
            <a:noAutofit/>
          </a:bodyPr>
          <a:lstStyle/>
          <a:p>
            <a:r>
              <a:rPr lang="en-US"/>
              <a:t>Click to edit title copy</a:t>
            </a:r>
          </a:p>
        </p:txBody>
      </p:sp>
      <p:sp>
        <p:nvSpPr>
          <p:cNvPr id="3" name="Text Placeholder 2">
            <a:extLst>
              <a:ext uri="{FF2B5EF4-FFF2-40B4-BE49-F238E27FC236}">
                <a16:creationId xmlns:a16="http://schemas.microsoft.com/office/drawing/2014/main" id="{AA0C6839-2AB5-0F9C-294A-B9FEABC43009}"/>
              </a:ext>
            </a:extLst>
          </p:cNvPr>
          <p:cNvSpPr>
            <a:spLocks noGrp="1"/>
          </p:cNvSpPr>
          <p:nvPr>
            <p:ph type="body" idx="1"/>
          </p:nvPr>
        </p:nvSpPr>
        <p:spPr>
          <a:xfrm>
            <a:off x="635000" y="1790700"/>
            <a:ext cx="10909300" cy="4448175"/>
          </a:xfrm>
          <a:prstGeom prst="rect">
            <a:avLst/>
          </a:prstGeom>
        </p:spPr>
        <p:txBody>
          <a:bodyPr vert="horz" lIns="0" tIns="45720" rIns="91440" bIns="45720" rtlCol="0">
            <a:noAutofit/>
          </a:bodyPr>
          <a:lstStyle/>
          <a:p>
            <a:pPr lvl="1"/>
            <a:endParaRPr lang="en-US"/>
          </a:p>
        </p:txBody>
      </p:sp>
      <p:sp>
        <p:nvSpPr>
          <p:cNvPr id="6" name="Slide Number Placeholder 5">
            <a:extLst>
              <a:ext uri="{FF2B5EF4-FFF2-40B4-BE49-F238E27FC236}">
                <a16:creationId xmlns:a16="http://schemas.microsoft.com/office/drawing/2014/main" id="{A8F63CE4-245A-2338-54E4-38DE980A75C7}"/>
              </a:ext>
            </a:extLst>
          </p:cNvPr>
          <p:cNvSpPr>
            <a:spLocks noGrp="1"/>
          </p:cNvSpPr>
          <p:nvPr>
            <p:ph type="sldNum" sz="quarter" idx="4"/>
          </p:nvPr>
        </p:nvSpPr>
        <p:spPr>
          <a:xfrm>
            <a:off x="317500" y="6403484"/>
            <a:ext cx="317500" cy="232986"/>
          </a:xfrm>
          <a:prstGeom prst="rect">
            <a:avLst/>
          </a:prstGeom>
        </p:spPr>
        <p:txBody>
          <a:bodyPr vert="horz" lIns="0" tIns="0" rIns="0" bIns="0" rtlCol="0" anchor="ctr"/>
          <a:lstStyle>
            <a:lvl1pPr algn="l">
              <a:defRPr sz="800" b="0" i="0">
                <a:solidFill>
                  <a:schemeClr val="tx1"/>
                </a:solidFill>
                <a:latin typeface="Basis Grt for Thrivent OffWhite" panose="020B0503030604040103" pitchFamily="34" charset="0"/>
                <a:cs typeface="Basis Grt for Thrivent OffWhite" panose="020B0503030604040103" pitchFamily="34" charset="0"/>
              </a:defRPr>
            </a:lvl1pPr>
          </a:lstStyle>
          <a:p>
            <a:fld id="{D7756E16-444E-B644-B3D8-50D596555EAF}" type="slidenum">
              <a:rPr lang="en-US" smtClean="0"/>
              <a:pPr/>
              <a:t>‹#›</a:t>
            </a:fld>
            <a:endParaRPr lang="en-US"/>
          </a:p>
        </p:txBody>
      </p:sp>
      <p:sp>
        <p:nvSpPr>
          <p:cNvPr id="5" name="Footer Placeholder 4">
            <a:extLst>
              <a:ext uri="{FF2B5EF4-FFF2-40B4-BE49-F238E27FC236}">
                <a16:creationId xmlns:a16="http://schemas.microsoft.com/office/drawing/2014/main" id="{0DE0F573-6DE5-78D2-262B-B9CF6D6BBEA1}"/>
              </a:ext>
            </a:extLst>
          </p:cNvPr>
          <p:cNvSpPr>
            <a:spLocks noGrp="1"/>
          </p:cNvSpPr>
          <p:nvPr>
            <p:ph type="ftr" sz="quarter" idx="3"/>
          </p:nvPr>
        </p:nvSpPr>
        <p:spPr>
          <a:xfrm>
            <a:off x="1033937" y="6435784"/>
            <a:ext cx="4114800" cy="184151"/>
          </a:xfrm>
          <a:prstGeom prst="rect">
            <a:avLst/>
          </a:prstGeom>
        </p:spPr>
        <p:txBody>
          <a:bodyPr vert="horz" lIns="0" tIns="0" rIns="0" bIns="0" rtlCol="0" anchor="ctr"/>
          <a:lstStyle>
            <a:lvl1pPr algn="l">
              <a:defRPr sz="800" b="0" i="0">
                <a:solidFill>
                  <a:schemeClr val="tx1"/>
                </a:solidFill>
                <a:latin typeface="Basis Grt for Thrivent OffWhite" panose="020B0503030604040103" pitchFamily="34" charset="0"/>
                <a:cs typeface="Basis Grt for Thrivent OffWhite" panose="020B0503030604040103" pitchFamily="34" charset="0"/>
              </a:defRPr>
            </a:lvl1pPr>
          </a:lstStyle>
          <a:p>
            <a:r>
              <a:rPr lang="en-US"/>
              <a:t>©2025 Thrivent Charitable™ | All rights reserved. Do not distribute without authorization.</a:t>
            </a:r>
          </a:p>
        </p:txBody>
      </p:sp>
    </p:spTree>
    <p:extLst>
      <p:ext uri="{BB962C8B-B14F-4D97-AF65-F5344CB8AC3E}">
        <p14:creationId xmlns:p14="http://schemas.microsoft.com/office/powerpoint/2010/main" val="1678964815"/>
      </p:ext>
    </p:extLst>
  </p:cSld>
  <p:clrMap bg1="lt1" tx1="dk1" bg2="lt2" tx2="dk2" accent1="accent1" accent2="accent2" accent3="accent3" accent4="accent4" accent5="accent5" accent6="accent6" hlink="hlink" folHlink="folHlink"/>
  <p:sldLayoutIdLst>
    <p:sldLayoutId id="2147483649" r:id="rId1"/>
    <p:sldLayoutId id="2147483706" r:id="rId2"/>
    <p:sldLayoutId id="2147483705" r:id="rId3"/>
    <p:sldLayoutId id="2147483681" r:id="rId4"/>
    <p:sldLayoutId id="2147483714" r:id="rId5"/>
    <p:sldLayoutId id="2147483715" r:id="rId6"/>
    <p:sldLayoutId id="2147483685" r:id="rId7"/>
    <p:sldLayoutId id="2147483686" r:id="rId8"/>
    <p:sldLayoutId id="2147483687" r:id="rId9"/>
    <p:sldLayoutId id="2147483688" r:id="rId10"/>
    <p:sldLayoutId id="2147483708" r:id="rId11"/>
    <p:sldLayoutId id="2147483689" r:id="rId12"/>
    <p:sldLayoutId id="2147483690" r:id="rId13"/>
    <p:sldLayoutId id="2147483691" r:id="rId14"/>
    <p:sldLayoutId id="2147483694" r:id="rId15"/>
    <p:sldLayoutId id="2147483683" r:id="rId16"/>
    <p:sldLayoutId id="2147483682" r:id="rId17"/>
    <p:sldLayoutId id="2147483684" r:id="rId18"/>
    <p:sldLayoutId id="2147483650" r:id="rId19"/>
    <p:sldLayoutId id="2147483663" r:id="rId20"/>
    <p:sldLayoutId id="2147483662" r:id="rId21"/>
    <p:sldLayoutId id="2147483720" r:id="rId22"/>
    <p:sldLayoutId id="2147483721" r:id="rId23"/>
    <p:sldLayoutId id="2147483724" r:id="rId24"/>
    <p:sldLayoutId id="2147483676" r:id="rId25"/>
    <p:sldLayoutId id="2147483712" r:id="rId26"/>
    <p:sldLayoutId id="2147483713" r:id="rId27"/>
    <p:sldLayoutId id="2147483677" r:id="rId28"/>
    <p:sldLayoutId id="2147483678" r:id="rId29"/>
    <p:sldLayoutId id="2147483679" r:id="rId30"/>
    <p:sldLayoutId id="2147483672" r:id="rId31"/>
    <p:sldLayoutId id="2147483673" r:id="rId32"/>
    <p:sldLayoutId id="2147483674" r:id="rId33"/>
    <p:sldLayoutId id="2147483723" r:id="rId34"/>
    <p:sldLayoutId id="2147483695" r:id="rId35"/>
    <p:sldLayoutId id="2147483722" r:id="rId36"/>
    <p:sldLayoutId id="2147483697" r:id="rId37"/>
  </p:sldLayoutIdLst>
  <p:hf hdr="0" dt="0"/>
  <p:txStyles>
    <p:titleStyle>
      <a:lvl1pPr algn="l" defTabSz="914400" rtl="0" eaLnBrk="1" latinLnBrk="0" hangingPunct="1">
        <a:lnSpc>
          <a:spcPct val="90000"/>
        </a:lnSpc>
        <a:spcBef>
          <a:spcPct val="0"/>
        </a:spcBef>
        <a:buNone/>
        <a:defRPr sz="3600" b="0" i="0" kern="1200" spc="-110" baseline="0">
          <a:solidFill>
            <a:schemeClr val="tx1"/>
          </a:solidFill>
          <a:latin typeface="Basis Grt for Thrivent OffWhite" panose="020B0503030604040103" pitchFamily="34" charset="0"/>
          <a:ea typeface="+mj-ea"/>
          <a:cs typeface="Basis Grt for Thrivent OffWhite" panose="020B0503030604040103" pitchFamily="34" charset="0"/>
        </a:defRPr>
      </a:lvl1pPr>
    </p:titleStyle>
    <p:bodyStyle>
      <a:lvl1pPr marL="0" indent="0" algn="l" defTabSz="914400" rtl="0" eaLnBrk="1" latinLnBrk="0" hangingPunct="1">
        <a:lnSpc>
          <a:spcPct val="90000"/>
        </a:lnSpc>
        <a:spcBef>
          <a:spcPts val="1000"/>
        </a:spcBef>
        <a:buClr>
          <a:schemeClr val="accent1"/>
        </a:buClr>
        <a:buFontTx/>
        <a:buNone/>
        <a:defRPr sz="2000" b="0" i="0" kern="1200">
          <a:solidFill>
            <a:schemeClr val="tx1"/>
          </a:solidFill>
          <a:latin typeface="Basis Grotesque Pro Off-White" panose="020B0503030604040103" pitchFamily="34" charset="0"/>
          <a:ea typeface="+mn-ea"/>
          <a:cs typeface="+mn-cs"/>
        </a:defRPr>
      </a:lvl1pPr>
      <a:lvl2pPr marL="6350" indent="0" algn="l" defTabSz="914400" rtl="0" eaLnBrk="1" latinLnBrk="0" hangingPunct="1">
        <a:lnSpc>
          <a:spcPct val="90000"/>
        </a:lnSpc>
        <a:spcBef>
          <a:spcPts val="500"/>
        </a:spcBef>
        <a:buClr>
          <a:schemeClr val="tx1"/>
        </a:buClr>
        <a:buFont typeface="Arial" panose="020B0604020202020204" pitchFamily="34" charset="0"/>
        <a:buNone/>
        <a:tabLst/>
        <a:defRPr lang="en-US" sz="1600" b="0" i="0" kern="1200" dirty="0">
          <a:solidFill>
            <a:schemeClr val="tx1"/>
          </a:solidFill>
          <a:latin typeface="Basis Grt for Thrivent" panose="020B0503030604040103" pitchFamily="34" charset="0"/>
          <a:ea typeface="+mn-ea"/>
          <a:cs typeface="Basis Grt for Thrivent"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8" userDrawn="1">
          <p15:clr>
            <a:srgbClr val="F26B43"/>
          </p15:clr>
        </p15:guide>
        <p15:guide id="2" pos="3840" userDrawn="1">
          <p15:clr>
            <a:srgbClr val="F26B43"/>
          </p15:clr>
        </p15:guide>
        <p15:guide id="3" orient="horz" pos="4120" userDrawn="1">
          <p15:clr>
            <a:srgbClr val="F26B43"/>
          </p15:clr>
        </p15:guide>
        <p15:guide id="4" pos="200" userDrawn="1">
          <p15:clr>
            <a:srgbClr val="F26B43"/>
          </p15:clr>
        </p15:guide>
        <p15:guide id="5" pos="7480" userDrawn="1">
          <p15:clr>
            <a:srgbClr val="F26B43"/>
          </p15:clr>
        </p15:guide>
        <p15:guide id="6" pos="400" userDrawn="1">
          <p15:clr>
            <a:srgbClr val="F26B43"/>
          </p15:clr>
        </p15:guide>
        <p15:guide id="7" pos="7280" userDrawn="1">
          <p15:clr>
            <a:srgbClr val="F26B43"/>
          </p15:clr>
        </p15:guide>
        <p15:guide id="8" orient="horz" pos="393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24.xml"/><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2" Type="http://schemas.openxmlformats.org/officeDocument/2006/relationships/hyperlink" Target="mailto:email@thrivent.com" TargetMode="Externa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8D66B-A738-7437-7072-EB37237905FA}"/>
              </a:ext>
            </a:extLst>
          </p:cNvPr>
          <p:cNvSpPr>
            <a:spLocks noGrp="1"/>
          </p:cNvSpPr>
          <p:nvPr>
            <p:ph type="title"/>
          </p:nvPr>
        </p:nvSpPr>
        <p:spPr/>
        <p:txBody>
          <a:bodyPr/>
          <a:lstStyle/>
          <a:p>
            <a:r>
              <a:rPr lang="en-US" sz="6000"/>
              <a:t>Qualified charitable distributions (QCDs)</a:t>
            </a:r>
          </a:p>
        </p:txBody>
      </p:sp>
      <p:sp>
        <p:nvSpPr>
          <p:cNvPr id="3" name="Slide Number Placeholder 2">
            <a:extLst>
              <a:ext uri="{FF2B5EF4-FFF2-40B4-BE49-F238E27FC236}">
                <a16:creationId xmlns:a16="http://schemas.microsoft.com/office/drawing/2014/main" id="{DB24F213-8C86-F91E-2DAF-1CF4CCB0BF0C}"/>
              </a:ext>
            </a:extLst>
          </p:cNvPr>
          <p:cNvSpPr>
            <a:spLocks noGrp="1"/>
          </p:cNvSpPr>
          <p:nvPr>
            <p:ph type="sldNum" sz="quarter" idx="12"/>
          </p:nvPr>
        </p:nvSpPr>
        <p:spPr/>
        <p:txBody>
          <a:bodyPr/>
          <a:lstStyle/>
          <a:p>
            <a:fld id="{D7756E16-444E-B644-B3D8-50D596555EAF}" type="slidenum">
              <a:rPr lang="en-US" smtClean="0"/>
              <a:pPr/>
              <a:t>1</a:t>
            </a:fld>
            <a:endParaRPr lang="en-US"/>
          </a:p>
        </p:txBody>
      </p:sp>
      <p:sp>
        <p:nvSpPr>
          <p:cNvPr id="5" name="Footer Placeholder 4">
            <a:extLst>
              <a:ext uri="{FF2B5EF4-FFF2-40B4-BE49-F238E27FC236}">
                <a16:creationId xmlns:a16="http://schemas.microsoft.com/office/drawing/2014/main" id="{5A27BA78-81A3-BA51-BEBB-7A1C59548D20}"/>
              </a:ext>
            </a:extLst>
          </p:cNvPr>
          <p:cNvSpPr>
            <a:spLocks noGrp="1"/>
          </p:cNvSpPr>
          <p:nvPr>
            <p:ph type="ftr" sz="quarter" idx="13"/>
          </p:nvPr>
        </p:nvSpPr>
        <p:spPr/>
        <p:txBody>
          <a:bodyPr/>
          <a:lstStyle/>
          <a:p>
            <a:r>
              <a:rPr lang="en-US"/>
              <a:t>©2025 Thrivent Charitable™ | All rights reserved. Do not distribute without authorization.</a:t>
            </a:r>
          </a:p>
        </p:txBody>
      </p:sp>
      <p:sp>
        <p:nvSpPr>
          <p:cNvPr id="4" name="Text Placeholder 3">
            <a:extLst>
              <a:ext uri="{FF2B5EF4-FFF2-40B4-BE49-F238E27FC236}">
                <a16:creationId xmlns:a16="http://schemas.microsoft.com/office/drawing/2014/main" id="{B7DC7C2F-AAED-AFDE-D3F0-50DC89A91996}"/>
              </a:ext>
            </a:extLst>
          </p:cNvPr>
          <p:cNvSpPr>
            <a:spLocks noGrp="1"/>
          </p:cNvSpPr>
          <p:nvPr>
            <p:ph type="body" sz="quarter" idx="4294967295"/>
          </p:nvPr>
        </p:nvSpPr>
        <p:spPr>
          <a:xfrm>
            <a:off x="7300913" y="4405313"/>
            <a:ext cx="4891087" cy="2251075"/>
          </a:xfrm>
        </p:spPr>
        <p:txBody>
          <a:bodyPr/>
          <a:lstStyle/>
          <a:p>
            <a:r>
              <a:rPr lang="en-US"/>
              <a:t>02</a:t>
            </a:r>
          </a:p>
        </p:txBody>
      </p:sp>
      <p:sp>
        <p:nvSpPr>
          <p:cNvPr id="6" name="TextBox 5">
            <a:extLst>
              <a:ext uri="{FF2B5EF4-FFF2-40B4-BE49-F238E27FC236}">
                <a16:creationId xmlns:a16="http://schemas.microsoft.com/office/drawing/2014/main" id="{2DC9DB48-31DB-B6AE-8C6E-D5604D454E92}"/>
              </a:ext>
            </a:extLst>
          </p:cNvPr>
          <p:cNvSpPr txBox="1"/>
          <p:nvPr/>
        </p:nvSpPr>
        <p:spPr>
          <a:xfrm>
            <a:off x="11394994" y="6639820"/>
            <a:ext cx="788050"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900" dirty="0">
                <a:solidFill>
                  <a:schemeClr val="bg1"/>
                </a:solidFill>
                <a:cs typeface="Basis Grt for Thrivent"/>
              </a:rPr>
              <a:t>3483550.6</a:t>
            </a:r>
          </a:p>
        </p:txBody>
      </p:sp>
    </p:spTree>
    <p:extLst>
      <p:ext uri="{BB962C8B-B14F-4D97-AF65-F5344CB8AC3E}">
        <p14:creationId xmlns:p14="http://schemas.microsoft.com/office/powerpoint/2010/main" val="10854822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034F3-3865-41B6-2C53-A9AFB35EF423}"/>
              </a:ext>
            </a:extLst>
          </p:cNvPr>
          <p:cNvSpPr>
            <a:spLocks noGrp="1"/>
          </p:cNvSpPr>
          <p:nvPr>
            <p:ph type="title"/>
          </p:nvPr>
        </p:nvSpPr>
        <p:spPr/>
        <p:txBody>
          <a:bodyPr/>
          <a:lstStyle/>
          <a:p>
            <a:r>
              <a:rPr lang="en-US"/>
              <a:t>Disclosure/Disclaimer</a:t>
            </a:r>
          </a:p>
        </p:txBody>
      </p:sp>
      <p:sp>
        <p:nvSpPr>
          <p:cNvPr id="3" name="Footer Placeholder 2">
            <a:extLst>
              <a:ext uri="{FF2B5EF4-FFF2-40B4-BE49-F238E27FC236}">
                <a16:creationId xmlns:a16="http://schemas.microsoft.com/office/drawing/2014/main" id="{A08B1D27-C26B-0318-2EDB-94331F9A5284}"/>
              </a:ext>
            </a:extLst>
          </p:cNvPr>
          <p:cNvSpPr>
            <a:spLocks noGrp="1"/>
          </p:cNvSpPr>
          <p:nvPr>
            <p:ph type="ftr" sz="quarter" idx="36"/>
          </p:nvPr>
        </p:nvSpPr>
        <p:spPr>
          <a:xfrm>
            <a:off x="1033936" y="6435784"/>
            <a:ext cx="4615373" cy="184151"/>
          </a:xfrm>
        </p:spPr>
        <p:txBody>
          <a:bodyPr/>
          <a:lstStyle/>
          <a:p>
            <a:r>
              <a:rPr lang="en-US"/>
              <a:t>©2025 Thrivent Charitable™ | All rights reserved. Do not distribute without authorization.</a:t>
            </a:r>
          </a:p>
        </p:txBody>
      </p:sp>
      <p:sp>
        <p:nvSpPr>
          <p:cNvPr id="4" name="Slide Number Placeholder 3">
            <a:extLst>
              <a:ext uri="{FF2B5EF4-FFF2-40B4-BE49-F238E27FC236}">
                <a16:creationId xmlns:a16="http://schemas.microsoft.com/office/drawing/2014/main" id="{BB273BA5-A430-5DAA-1937-110F8B3B4070}"/>
              </a:ext>
            </a:extLst>
          </p:cNvPr>
          <p:cNvSpPr>
            <a:spLocks noGrp="1"/>
          </p:cNvSpPr>
          <p:nvPr>
            <p:ph type="sldNum" sz="quarter" idx="37"/>
          </p:nvPr>
        </p:nvSpPr>
        <p:spPr/>
        <p:txBody>
          <a:bodyPr/>
          <a:lstStyle/>
          <a:p>
            <a:fld id="{D7756E16-444E-B644-B3D8-50D596555EAF}" type="slidenum">
              <a:rPr lang="en-US" smtClean="0"/>
              <a:pPr/>
              <a:t>10</a:t>
            </a:fld>
            <a:endParaRPr lang="en-US"/>
          </a:p>
        </p:txBody>
      </p:sp>
      <p:sp>
        <p:nvSpPr>
          <p:cNvPr id="5" name="Text Placeholder 4">
            <a:extLst>
              <a:ext uri="{FF2B5EF4-FFF2-40B4-BE49-F238E27FC236}">
                <a16:creationId xmlns:a16="http://schemas.microsoft.com/office/drawing/2014/main" id="{E45F6253-69C4-6759-A9BB-F87B3815F951}"/>
              </a:ext>
            </a:extLst>
          </p:cNvPr>
          <p:cNvSpPr>
            <a:spLocks noGrp="1"/>
          </p:cNvSpPr>
          <p:nvPr>
            <p:ph type="body" sz="quarter" idx="38"/>
          </p:nvPr>
        </p:nvSpPr>
        <p:spPr>
          <a:xfrm>
            <a:off x="635000" y="1629152"/>
            <a:ext cx="11252200" cy="4593849"/>
          </a:xfrm>
        </p:spPr>
        <p:txBody>
          <a:bodyPr/>
          <a:lstStyle/>
          <a:p>
            <a:pPr>
              <a:spcBef>
                <a:spcPts val="1600"/>
              </a:spcBef>
            </a:pPr>
            <a:r>
              <a:rPr lang="en-US" sz="1100"/>
              <a:t>Thrivent Charitable™, the marketing name for Thrivent Charitable Impact &amp; Investing®, is a public charity that serves individuals, organizations and the community through charitable planning, donor-advised funds and endowments. Thrivent Charitable works collaboratively with Thrivent and its financial advisors. It is a separate legal entity from Thrivent, the marketing name for Thrivent Financial for Lutherans.</a:t>
            </a:r>
          </a:p>
          <a:p>
            <a:pPr>
              <a:spcBef>
                <a:spcPts val="1600"/>
              </a:spcBef>
            </a:pPr>
            <a:r>
              <a:rPr lang="en-US" sz="1100"/>
              <a:t>Insurance products, securities and investment advisory services are provided by appropriately appointed and licensed financial advisors and professionals. Only individuals who are financial advisors are credentialed to provide investment advisory services. Visit Thrivent.com or FINRA’s </a:t>
            </a:r>
            <a:r>
              <a:rPr lang="en-US" sz="1100" err="1"/>
              <a:t>BrokerCheck</a:t>
            </a:r>
            <a:r>
              <a:rPr lang="en-US" sz="1100"/>
              <a:t> for more information about Thrivent’s financial advisors.</a:t>
            </a:r>
          </a:p>
          <a:p>
            <a:pPr>
              <a:spcBef>
                <a:spcPts val="1600"/>
              </a:spcBef>
            </a:pPr>
            <a:r>
              <a:rPr lang="en-US" sz="1100"/>
              <a:t>Donors must itemize deductions to receive a charitable income tax deduction. Charitable giving can result in tax, legal and financial consequences. Thrivent, its financial professionals, and Thrivent Charitable Impact &amp; Investing ®, do not provide legal, accounting, or tax advice. Consult your attorney or tax professional. </a:t>
            </a:r>
          </a:p>
          <a:p>
            <a:pPr>
              <a:spcBef>
                <a:spcPts val="1600"/>
              </a:spcBef>
            </a:pPr>
            <a:r>
              <a:rPr lang="en-US" sz="1100"/>
              <a:t>To ensure compliance with IRS requirements, be aware that any U.S. federal tax advice that may be contained in this presentation is not intended to be used, and cannot be used, for the purpose of (</a:t>
            </a:r>
            <a:r>
              <a:rPr lang="en-US" sz="1100" err="1"/>
              <a:t>i</a:t>
            </a:r>
            <a:r>
              <a:rPr lang="en-US" sz="1100"/>
              <a:t>) avoiding penalties under the Internal Revenue Code or (ii) promoting, marketing and recommending another party to any transaction or matter addressed herein. </a:t>
            </a:r>
          </a:p>
          <a:p>
            <a:pPr>
              <a:spcBef>
                <a:spcPts val="1600"/>
              </a:spcBef>
            </a:pPr>
            <a:r>
              <a:rPr lang="en-US" sz="1100"/>
              <a:t>Thrivent financial advisors and professionals have general knowledge of the Social Security tenets. For complete details on your situation, contact the Social Security Administration.</a:t>
            </a:r>
          </a:p>
          <a:p>
            <a:pPr>
              <a:spcBef>
                <a:spcPts val="1600"/>
              </a:spcBef>
            </a:pPr>
            <a:r>
              <a:rPr lang="en-US" sz="1100"/>
              <a:t>Thrivent and its financial advisors and professionals do not provide legal, accounting or tax advice. Consult your attorney or tax professional.</a:t>
            </a:r>
          </a:p>
          <a:p>
            <a:pPr>
              <a:spcBef>
                <a:spcPts val="1600"/>
              </a:spcBef>
            </a:pPr>
            <a:r>
              <a:rPr lang="en-US" sz="1100"/>
              <a:t>The donor’s experience may not be the same as other donors and does not indicate future performance or success.</a:t>
            </a:r>
          </a:p>
        </p:txBody>
      </p:sp>
    </p:spTree>
    <p:extLst>
      <p:ext uri="{BB962C8B-B14F-4D97-AF65-F5344CB8AC3E}">
        <p14:creationId xmlns:p14="http://schemas.microsoft.com/office/powerpoint/2010/main" val="24655977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B92004EB-092C-2354-3792-4B6C6B6A3C7A}"/>
              </a:ext>
            </a:extLst>
          </p:cNvPr>
          <p:cNvSpPr>
            <a:spLocks noGrp="1"/>
          </p:cNvSpPr>
          <p:nvPr>
            <p:ph type="title"/>
          </p:nvPr>
        </p:nvSpPr>
        <p:spPr/>
        <p:txBody>
          <a:bodyPr/>
          <a:lstStyle/>
          <a:p>
            <a:r>
              <a:rPr lang="en-US"/>
              <a:t>What is a Qualified charitable distribution (QCD)?</a:t>
            </a:r>
          </a:p>
        </p:txBody>
      </p:sp>
      <p:sp>
        <p:nvSpPr>
          <p:cNvPr id="3" name="Content Placeholder 8">
            <a:extLst>
              <a:ext uri="{FF2B5EF4-FFF2-40B4-BE49-F238E27FC236}">
                <a16:creationId xmlns:a16="http://schemas.microsoft.com/office/drawing/2014/main" id="{84E85B29-ADCA-2204-F8D7-1F9C6E35BE39}"/>
              </a:ext>
            </a:extLst>
          </p:cNvPr>
          <p:cNvSpPr>
            <a:spLocks noGrp="1"/>
          </p:cNvSpPr>
          <p:nvPr>
            <p:ph idx="1"/>
          </p:nvPr>
        </p:nvSpPr>
        <p:spPr>
          <a:xfrm>
            <a:off x="6497514" y="3301725"/>
            <a:ext cx="5046785" cy="1851615"/>
          </a:xfrm>
        </p:spPr>
        <p:txBody>
          <a:bodyPr vert="horz" lIns="0" tIns="45720" rIns="91440" bIns="45720" rtlCol="0" anchor="t">
            <a:noAutofit/>
          </a:bodyPr>
          <a:lstStyle/>
          <a:p>
            <a:pPr>
              <a:defRPr/>
            </a:pPr>
            <a:r>
              <a:rPr lang="en-US" b="0">
                <a:latin typeface="Basis Grt for Thrivent"/>
                <a:cs typeface="Basis Grt for Thrivent"/>
              </a:rPr>
              <a:t>For those 70 ½ or older</a:t>
            </a:r>
          </a:p>
          <a:p>
            <a:pPr>
              <a:defRPr/>
            </a:pPr>
            <a:r>
              <a:rPr lang="en-US" b="0">
                <a:latin typeface="Basis Grt for Thrivent"/>
                <a:cs typeface="Basis Grt for Thrivent"/>
              </a:rPr>
              <a:t>Distribution goes directly to charity </a:t>
            </a:r>
          </a:p>
          <a:p>
            <a:pPr marL="285750" indent="-285750">
              <a:spcAft>
                <a:spcPts val="600"/>
              </a:spcAft>
              <a:buFont typeface="Arial" panose="020B0604020202020204" pitchFamily="34" charset="0"/>
              <a:buChar char="•"/>
            </a:pPr>
            <a:r>
              <a:rPr lang="en-US" b="0">
                <a:latin typeface="Basis Grt for Thrivent"/>
                <a:cs typeface="Basis Grt for Thrivent"/>
              </a:rPr>
              <a:t>Give up to $108,000 per/year* </a:t>
            </a:r>
          </a:p>
          <a:p>
            <a:pPr>
              <a:spcAft>
                <a:spcPts val="600"/>
              </a:spcAft>
            </a:pPr>
            <a:r>
              <a:rPr lang="en-US" b="0" spc="30">
                <a:latin typeface="Basis Grt for Thrivent"/>
                <a:cs typeface="Basis Grt for Thrivent"/>
              </a:rPr>
              <a:t>SECURE 2.0 allows for </a:t>
            </a:r>
            <a:r>
              <a:rPr lang="en-US" spc="30">
                <a:latin typeface="Basis Grt for Thrivent"/>
                <a:cs typeface="Basis Grt for Thrivent"/>
              </a:rPr>
              <a:t>once-in-a-lifetime</a:t>
            </a:r>
            <a:r>
              <a:rPr lang="en-US" b="0" spc="30">
                <a:latin typeface="Basis Grt for Thrivent"/>
                <a:cs typeface="Basis Grt for Thrivent"/>
              </a:rPr>
              <a:t> election to gift $54,000* to a </a:t>
            </a:r>
            <a:r>
              <a:rPr lang="en-US" spc="30">
                <a:latin typeface="Basis Grt for Thrivent"/>
                <a:cs typeface="Basis Grt for Thrivent"/>
              </a:rPr>
              <a:t>g</a:t>
            </a:r>
            <a:r>
              <a:rPr lang="en-US" b="0" spc="30">
                <a:latin typeface="Basis Grt for Thrivent"/>
                <a:cs typeface="Basis Grt for Thrivent"/>
              </a:rPr>
              <a:t>ift </a:t>
            </a:r>
            <a:r>
              <a:rPr lang="en-US" spc="30">
                <a:latin typeface="Basis Grt for Thrivent"/>
                <a:cs typeface="Basis Grt for Thrivent"/>
              </a:rPr>
              <a:t>a</a:t>
            </a:r>
            <a:r>
              <a:rPr lang="en-US" b="0" spc="30">
                <a:latin typeface="Basis Grt for Thrivent"/>
                <a:cs typeface="Basis Grt for Thrivent"/>
              </a:rPr>
              <a:t>nnuity or charitable </a:t>
            </a:r>
            <a:r>
              <a:rPr lang="en-US" spc="30">
                <a:latin typeface="Basis Grt for Thrivent"/>
                <a:cs typeface="Basis Grt for Thrivent"/>
              </a:rPr>
              <a:t>r</a:t>
            </a:r>
            <a:r>
              <a:rPr lang="en-US" b="0" spc="30">
                <a:latin typeface="Basis Grt for Thrivent"/>
                <a:cs typeface="Basis Grt for Thrivent"/>
              </a:rPr>
              <a:t>emainder </a:t>
            </a:r>
            <a:r>
              <a:rPr lang="en-US" spc="30">
                <a:latin typeface="Basis Grt for Thrivent"/>
                <a:cs typeface="Basis Grt for Thrivent"/>
              </a:rPr>
              <a:t>t</a:t>
            </a:r>
            <a:r>
              <a:rPr lang="en-US" b="0" spc="30">
                <a:latin typeface="Basis Grt for Thrivent"/>
                <a:cs typeface="Basis Grt for Thrivent"/>
              </a:rPr>
              <a:t>rust</a:t>
            </a:r>
          </a:p>
          <a:p>
            <a:pPr marL="285750" indent="-285750">
              <a:spcAft>
                <a:spcPts val="600"/>
              </a:spcAft>
              <a:buFont typeface="Arial" panose="020B0604020202020204" pitchFamily="34" charset="0"/>
              <a:buChar char="•"/>
            </a:pPr>
            <a:r>
              <a:rPr lang="en-US" b="0">
                <a:latin typeface="Basis Grt for Thrivent"/>
                <a:cs typeface="Basis Grt for Thrivent"/>
              </a:rPr>
              <a:t>May avoid taxes on IRA distributions</a:t>
            </a:r>
            <a:endParaRPr lang="en-GB" b="0">
              <a:latin typeface="Basis Grt for Thrivent"/>
              <a:cs typeface="Basis Grt for Thrivent"/>
            </a:endParaRPr>
          </a:p>
          <a:p>
            <a:pPr>
              <a:defRPr/>
            </a:pPr>
            <a:endParaRPr lang="en-US">
              <a:latin typeface="Basis Grt for Thrivent" panose="020B0503030604040103" pitchFamily="34" charset="0"/>
              <a:cs typeface="Basis Grt for Thrivent" panose="020B0503030604040103" pitchFamily="34" charset="0"/>
            </a:endParaRPr>
          </a:p>
        </p:txBody>
      </p:sp>
      <p:sp>
        <p:nvSpPr>
          <p:cNvPr id="4" name="Footer Placeholder 3">
            <a:extLst>
              <a:ext uri="{FF2B5EF4-FFF2-40B4-BE49-F238E27FC236}">
                <a16:creationId xmlns:a16="http://schemas.microsoft.com/office/drawing/2014/main" id="{EA2AF0E8-EA9C-A615-28D5-A31CBFF46074}"/>
              </a:ext>
            </a:extLst>
          </p:cNvPr>
          <p:cNvSpPr>
            <a:spLocks noGrp="1"/>
          </p:cNvSpPr>
          <p:nvPr>
            <p:ph type="ftr" sz="quarter" idx="30"/>
          </p:nvPr>
        </p:nvSpPr>
        <p:spPr>
          <a:xfrm>
            <a:off x="1033937" y="6435784"/>
            <a:ext cx="4530840" cy="200686"/>
          </a:xfrm>
        </p:spPr>
        <p:txBody>
          <a:bodyPr/>
          <a:lstStyle/>
          <a:p>
            <a:r>
              <a:rPr lang="en-US"/>
              <a:t>©2025 Thrivent Charitable™ | All rights reserved. Do not distribute without authorization.</a:t>
            </a:r>
          </a:p>
        </p:txBody>
      </p:sp>
      <p:sp>
        <p:nvSpPr>
          <p:cNvPr id="5" name="Slide Number Placeholder 4">
            <a:extLst>
              <a:ext uri="{FF2B5EF4-FFF2-40B4-BE49-F238E27FC236}">
                <a16:creationId xmlns:a16="http://schemas.microsoft.com/office/drawing/2014/main" id="{44600630-FEAA-E611-F386-4BC5376B5974}"/>
              </a:ext>
            </a:extLst>
          </p:cNvPr>
          <p:cNvSpPr>
            <a:spLocks noGrp="1"/>
          </p:cNvSpPr>
          <p:nvPr>
            <p:ph type="sldNum" sz="quarter" idx="31"/>
          </p:nvPr>
        </p:nvSpPr>
        <p:spPr/>
        <p:txBody>
          <a:bodyPr/>
          <a:lstStyle/>
          <a:p>
            <a:fld id="{D7756E16-444E-B644-B3D8-50D596555EAF}" type="slidenum">
              <a:rPr lang="en-US" smtClean="0"/>
              <a:pPr/>
              <a:t>2</a:t>
            </a:fld>
            <a:endParaRPr lang="en-US"/>
          </a:p>
        </p:txBody>
      </p:sp>
      <p:sp>
        <p:nvSpPr>
          <p:cNvPr id="14" name="Text Placeholder 13">
            <a:extLst>
              <a:ext uri="{FF2B5EF4-FFF2-40B4-BE49-F238E27FC236}">
                <a16:creationId xmlns:a16="http://schemas.microsoft.com/office/drawing/2014/main" id="{47DB87EE-C198-C408-C378-C02EB0113933}"/>
              </a:ext>
            </a:extLst>
          </p:cNvPr>
          <p:cNvSpPr>
            <a:spLocks noGrp="1"/>
          </p:cNvSpPr>
          <p:nvPr>
            <p:ph type="body" sz="quarter" idx="34"/>
          </p:nvPr>
        </p:nvSpPr>
        <p:spPr>
          <a:xfrm>
            <a:off x="6497514" y="1581862"/>
            <a:ext cx="4849859" cy="1112613"/>
          </a:xfrm>
        </p:spPr>
        <p:txBody>
          <a:bodyPr/>
          <a:lstStyle/>
          <a:p>
            <a:pPr>
              <a:lnSpc>
                <a:spcPct val="100000"/>
              </a:lnSpc>
            </a:pPr>
            <a:r>
              <a:rPr lang="en-US" sz="2000">
                <a:latin typeface="+mn-lt"/>
              </a:rPr>
              <a:t>A QCD is the direct transfer of assets from your IRA, payable to a qualifying charity, which can be used to meet required minimum distributions (RMDs).</a:t>
            </a:r>
          </a:p>
        </p:txBody>
      </p:sp>
      <p:sp>
        <p:nvSpPr>
          <p:cNvPr id="16" name="Text Placeholder 13">
            <a:extLst>
              <a:ext uri="{FF2B5EF4-FFF2-40B4-BE49-F238E27FC236}">
                <a16:creationId xmlns:a16="http://schemas.microsoft.com/office/drawing/2014/main" id="{F3F469B4-EE6B-CA5E-1DFC-A090AD78D62D}"/>
              </a:ext>
            </a:extLst>
          </p:cNvPr>
          <p:cNvSpPr txBox="1">
            <a:spLocks/>
          </p:cNvSpPr>
          <p:nvPr/>
        </p:nvSpPr>
        <p:spPr>
          <a:xfrm>
            <a:off x="4280074" y="4227533"/>
            <a:ext cx="3135334" cy="138468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Clr>
                <a:schemeClr val="accent1"/>
              </a:buClr>
              <a:buFontTx/>
              <a:buNone/>
              <a:defRPr lang="en-US" sz="1600" b="0" i="0" kern="1200" dirty="0" smtClean="0">
                <a:solidFill>
                  <a:schemeClr val="tx1"/>
                </a:solidFill>
                <a:latin typeface="+mj-lt"/>
                <a:ea typeface="+mn-ea"/>
                <a:cs typeface="+mn-cs"/>
              </a:defRPr>
            </a:lvl1pPr>
            <a:lvl2pPr marL="752475" indent="-446088" algn="l" defTabSz="914400" rtl="0" eaLnBrk="1" latinLnBrk="0" hangingPunct="1">
              <a:lnSpc>
                <a:spcPct val="90000"/>
              </a:lnSpc>
              <a:spcBef>
                <a:spcPts val="500"/>
              </a:spcBef>
              <a:buClr>
                <a:schemeClr val="tx1"/>
              </a:buClr>
              <a:buFont typeface="Arial" panose="020B0604020202020204" pitchFamily="34" charset="0"/>
              <a:buNone/>
              <a:tabLst/>
              <a:defRPr lang="en-US" sz="1400" b="0" i="0" kern="1200" dirty="0" smtClean="0">
                <a:solidFill>
                  <a:schemeClr val="tx1"/>
                </a:solidFill>
                <a:latin typeface="+mj-lt"/>
                <a:ea typeface="+mn-ea"/>
                <a:cs typeface="Basis Grt for Thrivent" panose="020B0503030604040103" pitchFamily="34" charset="0"/>
              </a:defRPr>
            </a:lvl2pPr>
            <a:lvl3pPr marL="1200150" indent="-1193800" algn="l" defTabSz="914400" rtl="0" eaLnBrk="1" latinLnBrk="0" hangingPunct="1">
              <a:lnSpc>
                <a:spcPct val="90000"/>
              </a:lnSpc>
              <a:spcBef>
                <a:spcPts val="500"/>
              </a:spcBef>
              <a:buClr>
                <a:schemeClr val="tx1"/>
              </a:buClr>
              <a:buFontTx/>
              <a:buNone/>
              <a:tabLst/>
              <a:defRPr lang="en-US" sz="1400" b="0" i="0" kern="1200" dirty="0" smtClean="0">
                <a:solidFill>
                  <a:schemeClr val="tx1"/>
                </a:solidFill>
                <a:latin typeface="+mj-lt"/>
                <a:ea typeface="+mn-ea"/>
                <a:cs typeface="+mn-cs"/>
              </a:defRPr>
            </a:lvl3pPr>
            <a:lvl4pPr marL="1660525" indent="-288925" algn="l" defTabSz="914400" rtl="0" eaLnBrk="1" latinLnBrk="0" hangingPunct="1">
              <a:lnSpc>
                <a:spcPct val="90000"/>
              </a:lnSpc>
              <a:spcBef>
                <a:spcPts val="500"/>
              </a:spcBef>
              <a:buClr>
                <a:schemeClr val="tx1"/>
              </a:buClr>
              <a:buFontTx/>
              <a:buNone/>
              <a:tabLst/>
              <a:defRPr lang="en-US" sz="1200" b="0" i="0" kern="1200" dirty="0" smtClean="0">
                <a:solidFill>
                  <a:schemeClr val="tx1"/>
                </a:solidFill>
                <a:latin typeface="+mj-lt"/>
                <a:ea typeface="+mn-ea"/>
                <a:cs typeface="+mn-cs"/>
              </a:defRPr>
            </a:lvl4pPr>
            <a:lvl5pPr marL="1828800" indent="0" algn="l" defTabSz="914400" rtl="0" eaLnBrk="1" latinLnBrk="0" hangingPunct="1">
              <a:lnSpc>
                <a:spcPct val="90000"/>
              </a:lnSpc>
              <a:spcBef>
                <a:spcPts val="500"/>
              </a:spcBef>
              <a:buClr>
                <a:schemeClr val="tx1"/>
              </a:buClr>
              <a:buFontTx/>
              <a:buNone/>
              <a:defRPr lang="en-US" sz="1100" b="0" i="0" kern="1200" dirty="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2" name="Footer Placeholder 3">
            <a:extLst>
              <a:ext uri="{FF2B5EF4-FFF2-40B4-BE49-F238E27FC236}">
                <a16:creationId xmlns:a16="http://schemas.microsoft.com/office/drawing/2014/main" id="{C980A33F-CD06-FED4-60C8-54BCB96889FC}"/>
              </a:ext>
            </a:extLst>
          </p:cNvPr>
          <p:cNvSpPr txBox="1">
            <a:spLocks/>
          </p:cNvSpPr>
          <p:nvPr/>
        </p:nvSpPr>
        <p:spPr>
          <a:xfrm>
            <a:off x="9990083" y="6046097"/>
            <a:ext cx="1808982" cy="125274"/>
          </a:xfrm>
          <a:prstGeom prst="rect">
            <a:avLst/>
          </a:prstGeom>
        </p:spPr>
        <p:txBody>
          <a:bodyPr vert="horz" lIns="0" tIns="0" rIns="0" bIns="0" rtlCol="0" anchor="ctr"/>
          <a:lstStyle>
            <a:defPPr>
              <a:defRPr lang="en-US"/>
            </a:defPPr>
            <a:lvl1pPr marL="0" algn="l" defTabSz="914400" rtl="0" eaLnBrk="1" latinLnBrk="0" hangingPunct="1">
              <a:defRPr sz="8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*Indexed to inflation going forward</a:t>
            </a:r>
          </a:p>
        </p:txBody>
      </p:sp>
    </p:spTree>
    <p:extLst>
      <p:ext uri="{BB962C8B-B14F-4D97-AF65-F5344CB8AC3E}">
        <p14:creationId xmlns:p14="http://schemas.microsoft.com/office/powerpoint/2010/main" val="3162127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A9E2764-781C-CB92-123C-D8D0D5E040F2}"/>
              </a:ext>
            </a:extLst>
          </p:cNvPr>
          <p:cNvSpPr>
            <a:spLocks noGrp="1"/>
          </p:cNvSpPr>
          <p:nvPr>
            <p:ph type="title"/>
          </p:nvPr>
        </p:nvSpPr>
        <p:spPr/>
        <p:txBody>
          <a:bodyPr/>
          <a:lstStyle/>
          <a:p>
            <a:r>
              <a:rPr lang="en-US"/>
              <a:t>Potential tax benefits</a:t>
            </a:r>
          </a:p>
        </p:txBody>
      </p:sp>
      <p:sp>
        <p:nvSpPr>
          <p:cNvPr id="5" name="Footer Placeholder 4">
            <a:extLst>
              <a:ext uri="{FF2B5EF4-FFF2-40B4-BE49-F238E27FC236}">
                <a16:creationId xmlns:a16="http://schemas.microsoft.com/office/drawing/2014/main" id="{1A13A835-8B1B-007C-E4EF-816C2383AAD7}"/>
              </a:ext>
            </a:extLst>
          </p:cNvPr>
          <p:cNvSpPr>
            <a:spLocks noGrp="1"/>
          </p:cNvSpPr>
          <p:nvPr>
            <p:ph type="ftr" sz="quarter" idx="15"/>
          </p:nvPr>
        </p:nvSpPr>
        <p:spPr/>
        <p:txBody>
          <a:bodyPr/>
          <a:lstStyle/>
          <a:p>
            <a:r>
              <a:rPr lang="en-US"/>
              <a:t>©2025 Thrivent Charitable™ | All rights reserved. Do not distribute without authorization.</a:t>
            </a:r>
          </a:p>
        </p:txBody>
      </p:sp>
      <p:sp>
        <p:nvSpPr>
          <p:cNvPr id="3" name="Slide Number Placeholder 2">
            <a:extLst>
              <a:ext uri="{FF2B5EF4-FFF2-40B4-BE49-F238E27FC236}">
                <a16:creationId xmlns:a16="http://schemas.microsoft.com/office/drawing/2014/main" id="{2B2EF427-B515-07CF-2C44-11FFB1939BA5}"/>
              </a:ext>
            </a:extLst>
          </p:cNvPr>
          <p:cNvSpPr>
            <a:spLocks noGrp="1"/>
          </p:cNvSpPr>
          <p:nvPr>
            <p:ph type="sldNum" sz="quarter" idx="16"/>
          </p:nvPr>
        </p:nvSpPr>
        <p:spPr/>
        <p:txBody>
          <a:bodyPr/>
          <a:lstStyle/>
          <a:p>
            <a:fld id="{D7756E16-444E-B644-B3D8-50D596555EAF}" type="slidenum">
              <a:rPr lang="en-US" smtClean="0"/>
              <a:t>3</a:t>
            </a:fld>
            <a:endParaRPr lang="en-US"/>
          </a:p>
        </p:txBody>
      </p:sp>
      <p:cxnSp>
        <p:nvCxnSpPr>
          <p:cNvPr id="9" name="Straight Connector 8">
            <a:extLst>
              <a:ext uri="{FF2B5EF4-FFF2-40B4-BE49-F238E27FC236}">
                <a16:creationId xmlns:a16="http://schemas.microsoft.com/office/drawing/2014/main" id="{1DF76EAF-E909-8FF8-9C12-E6D574DEC0B0}"/>
              </a:ext>
            </a:extLst>
          </p:cNvPr>
          <p:cNvCxnSpPr>
            <a:cxnSpLocks/>
          </p:cNvCxnSpPr>
          <p:nvPr/>
        </p:nvCxnSpPr>
        <p:spPr>
          <a:xfrm>
            <a:off x="4387354" y="1854599"/>
            <a:ext cx="0" cy="3782232"/>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4B459542-C51C-3AF0-6952-C39F42FF738B}"/>
              </a:ext>
            </a:extLst>
          </p:cNvPr>
          <p:cNvCxnSpPr>
            <a:cxnSpLocks/>
          </p:cNvCxnSpPr>
          <p:nvPr/>
        </p:nvCxnSpPr>
        <p:spPr>
          <a:xfrm>
            <a:off x="8185632" y="1854599"/>
            <a:ext cx="0" cy="3782232"/>
          </a:xfrm>
          <a:prstGeom prst="line">
            <a:avLst/>
          </a:prstGeom>
          <a:ln w="12700">
            <a:solidFill>
              <a:srgbClr val="CEE2E3"/>
            </a:solidFill>
          </a:ln>
        </p:spPr>
        <p:style>
          <a:lnRef idx="2">
            <a:schemeClr val="accent1"/>
          </a:lnRef>
          <a:fillRef idx="0">
            <a:schemeClr val="accent1"/>
          </a:fillRef>
          <a:effectRef idx="1">
            <a:schemeClr val="accent1"/>
          </a:effectRef>
          <a:fontRef idx="minor">
            <a:schemeClr val="tx1"/>
          </a:fontRef>
        </p:style>
      </p:cxnSp>
      <p:sp>
        <p:nvSpPr>
          <p:cNvPr id="11" name="Text Placeholder 28">
            <a:extLst>
              <a:ext uri="{FF2B5EF4-FFF2-40B4-BE49-F238E27FC236}">
                <a16:creationId xmlns:a16="http://schemas.microsoft.com/office/drawing/2014/main" id="{86C457A7-8A93-C923-75BE-B631FDAEBC70}"/>
              </a:ext>
            </a:extLst>
          </p:cNvPr>
          <p:cNvSpPr txBox="1">
            <a:spLocks/>
          </p:cNvSpPr>
          <p:nvPr/>
        </p:nvSpPr>
        <p:spPr>
          <a:xfrm>
            <a:off x="635000" y="3218749"/>
            <a:ext cx="3422899" cy="1227024"/>
          </a:xfrm>
          <a:prstGeom prst="rect">
            <a:avLst/>
          </a:prstGeom>
        </p:spPr>
        <p:txBody>
          <a:bodyPr anchor="t" anchorCtr="0">
            <a:noAutofit/>
          </a:bodyPr>
          <a:lstStyle>
            <a:lvl1pPr marL="0" indent="0" algn="l" defTabSz="914400" rtl="0" eaLnBrk="1" latinLnBrk="0" hangingPunct="1">
              <a:lnSpc>
                <a:spcPct val="90000"/>
              </a:lnSpc>
              <a:spcBef>
                <a:spcPts val="1000"/>
              </a:spcBef>
              <a:buClr>
                <a:schemeClr val="accent1"/>
              </a:buClr>
              <a:buFontTx/>
              <a:buNone/>
              <a:defRPr sz="2000" b="0" i="0" kern="1200">
                <a:solidFill>
                  <a:schemeClr val="tx1"/>
                </a:solidFill>
                <a:latin typeface="Basis Grotesque Pro Off-White" panose="020B0503030604040103" pitchFamily="34" charset="0"/>
                <a:ea typeface="+mn-ea"/>
                <a:cs typeface="+mn-cs"/>
              </a:defRPr>
            </a:lvl1pPr>
            <a:lvl2pPr marL="7938" indent="0" algn="l" defTabSz="914400" rtl="0" eaLnBrk="1" latinLnBrk="0" hangingPunct="1">
              <a:lnSpc>
                <a:spcPct val="90000"/>
              </a:lnSpc>
              <a:spcBef>
                <a:spcPts val="500"/>
              </a:spcBef>
              <a:buClr>
                <a:schemeClr val="tx1"/>
              </a:buClr>
              <a:buFontTx/>
              <a:buNone/>
              <a:tabLst/>
              <a:defRPr lang="en-US"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0"/>
              </a:spcBef>
            </a:pPr>
            <a:r>
              <a:rPr lang="en-US" sz="1600" spc="0">
                <a:solidFill>
                  <a:schemeClr val="tx2">
                    <a:lumMod val="75000"/>
                  </a:schemeClr>
                </a:solidFill>
                <a:latin typeface="+mn-lt"/>
                <a:cs typeface="Basis Grt for Thrivent" panose="020B0503030604040103" pitchFamily="34" charset="0"/>
              </a:rPr>
              <a:t>The amount directed to Thrivent Charitable is not included in your adjusted gross income (AGI).</a:t>
            </a:r>
          </a:p>
        </p:txBody>
      </p:sp>
      <p:sp>
        <p:nvSpPr>
          <p:cNvPr id="30" name="Text Placeholder 28">
            <a:extLst>
              <a:ext uri="{FF2B5EF4-FFF2-40B4-BE49-F238E27FC236}">
                <a16:creationId xmlns:a16="http://schemas.microsoft.com/office/drawing/2014/main" id="{BA861F62-5ACA-FE38-8521-FD382763EF9A}"/>
              </a:ext>
            </a:extLst>
          </p:cNvPr>
          <p:cNvSpPr txBox="1">
            <a:spLocks/>
          </p:cNvSpPr>
          <p:nvPr/>
        </p:nvSpPr>
        <p:spPr>
          <a:xfrm>
            <a:off x="4786053" y="3219782"/>
            <a:ext cx="3422899" cy="1227024"/>
          </a:xfrm>
          <a:prstGeom prst="rect">
            <a:avLst/>
          </a:prstGeom>
        </p:spPr>
        <p:txBody>
          <a:bodyPr anchor="t" anchorCtr="0">
            <a:noAutofit/>
          </a:bodyPr>
          <a:lstStyle>
            <a:lvl1pPr marL="0" indent="0" algn="l" defTabSz="914400" rtl="0" eaLnBrk="1" latinLnBrk="0" hangingPunct="1">
              <a:lnSpc>
                <a:spcPct val="90000"/>
              </a:lnSpc>
              <a:spcBef>
                <a:spcPts val="1000"/>
              </a:spcBef>
              <a:buClr>
                <a:schemeClr val="accent1"/>
              </a:buClr>
              <a:buFontTx/>
              <a:buNone/>
              <a:defRPr sz="2000" b="0" i="0" kern="1200">
                <a:solidFill>
                  <a:schemeClr val="tx1"/>
                </a:solidFill>
                <a:latin typeface="Basis Grotesque Pro Off-White" panose="020B0503030604040103" pitchFamily="34" charset="0"/>
                <a:ea typeface="+mn-ea"/>
                <a:cs typeface="+mn-cs"/>
              </a:defRPr>
            </a:lvl1pPr>
            <a:lvl2pPr marL="7938" indent="0" algn="l" defTabSz="914400" rtl="0" eaLnBrk="1" latinLnBrk="0" hangingPunct="1">
              <a:lnSpc>
                <a:spcPct val="90000"/>
              </a:lnSpc>
              <a:spcBef>
                <a:spcPts val="500"/>
              </a:spcBef>
              <a:buClr>
                <a:schemeClr val="tx1"/>
              </a:buClr>
              <a:buFontTx/>
              <a:buNone/>
              <a:tabLst/>
              <a:defRPr lang="en-US"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0"/>
              </a:spcBef>
            </a:pPr>
            <a:r>
              <a:rPr lang="en-US" sz="1600" spc="0">
                <a:solidFill>
                  <a:schemeClr val="tx2">
                    <a:lumMod val="75000"/>
                  </a:schemeClr>
                </a:solidFill>
                <a:latin typeface="+mn-lt"/>
                <a:cs typeface="Basis Grt for Thrivent" panose="020B0503030604040103" pitchFamily="34" charset="0"/>
              </a:rPr>
              <a:t>Lowers AGI which could reduce</a:t>
            </a:r>
          </a:p>
          <a:p>
            <a:pPr marL="293688" lvl="1" indent="-285750">
              <a:spcBef>
                <a:spcPts val="0"/>
              </a:spcBef>
              <a:buClr>
                <a:schemeClr val="tx2"/>
              </a:buClr>
              <a:buFont typeface="Arial" panose="020B0604020202020204" pitchFamily="34" charset="0"/>
              <a:buChar char="•"/>
            </a:pPr>
            <a:r>
              <a:rPr lang="en-US" sz="1600" spc="0">
                <a:solidFill>
                  <a:schemeClr val="tx2">
                    <a:lumMod val="75000"/>
                  </a:schemeClr>
                </a:solidFill>
                <a:latin typeface="+mn-lt"/>
                <a:cs typeface="Basis Grt for Thrivent" panose="020B0503030604040103" pitchFamily="34" charset="0"/>
              </a:rPr>
              <a:t>Medicare premiums</a:t>
            </a:r>
          </a:p>
          <a:p>
            <a:pPr marL="293688" lvl="1" indent="-285750">
              <a:spcBef>
                <a:spcPts val="0"/>
              </a:spcBef>
              <a:buClr>
                <a:schemeClr val="tx2"/>
              </a:buClr>
              <a:buFont typeface="Arial" panose="020B0604020202020204" pitchFamily="34" charset="0"/>
              <a:buChar char="•"/>
            </a:pPr>
            <a:r>
              <a:rPr lang="en-US" sz="1600" spc="0">
                <a:solidFill>
                  <a:schemeClr val="tx2">
                    <a:lumMod val="75000"/>
                  </a:schemeClr>
                </a:solidFill>
                <a:latin typeface="+mn-lt"/>
                <a:cs typeface="Basis Grt for Thrivent" panose="020B0503030604040103" pitchFamily="34" charset="0"/>
              </a:rPr>
              <a:t>Self-employment taxes</a:t>
            </a:r>
          </a:p>
          <a:p>
            <a:pPr marL="293688" lvl="1" indent="-285750">
              <a:spcBef>
                <a:spcPts val="0"/>
              </a:spcBef>
              <a:buClr>
                <a:schemeClr val="tx2"/>
              </a:buClr>
              <a:buFont typeface="Arial" panose="020B0604020202020204" pitchFamily="34" charset="0"/>
              <a:buChar char="•"/>
            </a:pPr>
            <a:r>
              <a:rPr lang="en-US" sz="1600" spc="0">
                <a:solidFill>
                  <a:schemeClr val="tx2">
                    <a:lumMod val="75000"/>
                  </a:schemeClr>
                </a:solidFill>
                <a:latin typeface="+mn-lt"/>
                <a:cs typeface="Basis Grt for Thrivent" panose="020B0503030604040103" pitchFamily="34" charset="0"/>
              </a:rPr>
              <a:t>Social Security taxes</a:t>
            </a:r>
          </a:p>
        </p:txBody>
      </p:sp>
      <p:sp>
        <p:nvSpPr>
          <p:cNvPr id="32" name="Text Placeholder 28">
            <a:extLst>
              <a:ext uri="{FF2B5EF4-FFF2-40B4-BE49-F238E27FC236}">
                <a16:creationId xmlns:a16="http://schemas.microsoft.com/office/drawing/2014/main" id="{8F16746D-D4FA-3C67-6FDB-C6DC08086ADD}"/>
              </a:ext>
            </a:extLst>
          </p:cNvPr>
          <p:cNvSpPr txBox="1">
            <a:spLocks/>
          </p:cNvSpPr>
          <p:nvPr/>
        </p:nvSpPr>
        <p:spPr>
          <a:xfrm>
            <a:off x="8622547" y="3230799"/>
            <a:ext cx="2985984" cy="1227024"/>
          </a:xfrm>
          <a:prstGeom prst="rect">
            <a:avLst/>
          </a:prstGeom>
        </p:spPr>
        <p:txBody>
          <a:bodyPr anchor="t" anchorCtr="0">
            <a:noAutofit/>
          </a:bodyPr>
          <a:lstStyle>
            <a:lvl1pPr marL="0" indent="0" algn="l" defTabSz="914400" rtl="0" eaLnBrk="1" latinLnBrk="0" hangingPunct="1">
              <a:lnSpc>
                <a:spcPct val="90000"/>
              </a:lnSpc>
              <a:spcBef>
                <a:spcPts val="1000"/>
              </a:spcBef>
              <a:buClr>
                <a:schemeClr val="accent1"/>
              </a:buClr>
              <a:buFontTx/>
              <a:buNone/>
              <a:defRPr sz="2000" b="0" i="0" kern="1200">
                <a:solidFill>
                  <a:schemeClr val="tx1"/>
                </a:solidFill>
                <a:latin typeface="Basis Grotesque Pro Off-White" panose="020B0503030604040103" pitchFamily="34" charset="0"/>
                <a:ea typeface="+mn-ea"/>
                <a:cs typeface="+mn-cs"/>
              </a:defRPr>
            </a:lvl1pPr>
            <a:lvl2pPr marL="7938" indent="0" algn="l" defTabSz="914400" rtl="0" eaLnBrk="1" latinLnBrk="0" hangingPunct="1">
              <a:lnSpc>
                <a:spcPct val="90000"/>
              </a:lnSpc>
              <a:spcBef>
                <a:spcPts val="500"/>
              </a:spcBef>
              <a:buClr>
                <a:schemeClr val="tx1"/>
              </a:buClr>
              <a:buFontTx/>
              <a:buNone/>
              <a:tabLst/>
              <a:defRPr lang="en-US" sz="2000" b="0" i="0" kern="1200" spc="-80" baseline="0">
                <a:solidFill>
                  <a:schemeClr val="tx1"/>
                </a:solidFill>
                <a:latin typeface="Basis Grt for Thrivent OffWhite" panose="020B0503030604040103" pitchFamily="34" charset="0"/>
                <a:ea typeface="+mn-ea"/>
                <a:cs typeface="Basis Grt for Thrivent OffWhite"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spcBef>
                <a:spcPts val="0"/>
              </a:spcBef>
            </a:pPr>
            <a:r>
              <a:rPr lang="en-US" sz="1600" spc="0">
                <a:solidFill>
                  <a:schemeClr val="tx2">
                    <a:lumMod val="75000"/>
                  </a:schemeClr>
                </a:solidFill>
                <a:latin typeface="+mn-lt"/>
                <a:cs typeface="Basis Grt for Thrivent" panose="020B0503030604040103" pitchFamily="34" charset="0"/>
              </a:rPr>
              <a:t>No income tax due from you on the IRA distributions</a:t>
            </a:r>
          </a:p>
        </p:txBody>
      </p:sp>
      <p:pic>
        <p:nvPicPr>
          <p:cNvPr id="4" name="Graphic 3">
            <a:extLst>
              <a:ext uri="{FF2B5EF4-FFF2-40B4-BE49-F238E27FC236}">
                <a16:creationId xmlns:a16="http://schemas.microsoft.com/office/drawing/2014/main" id="{69C73529-303F-8009-71F9-5BFF8A64458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58343" y="2412345"/>
            <a:ext cx="640360" cy="640360"/>
          </a:xfrm>
          <a:prstGeom prst="rect">
            <a:avLst/>
          </a:prstGeom>
        </p:spPr>
      </p:pic>
      <p:pic>
        <p:nvPicPr>
          <p:cNvPr id="8" name="Picture 7">
            <a:extLst>
              <a:ext uri="{FF2B5EF4-FFF2-40B4-BE49-F238E27FC236}">
                <a16:creationId xmlns:a16="http://schemas.microsoft.com/office/drawing/2014/main" id="{6125CFB1-91B5-1C2F-161C-0F084D356D5D}"/>
              </a:ext>
            </a:extLst>
          </p:cNvPr>
          <p:cNvPicPr>
            <a:picLocks noChangeAspect="1"/>
          </p:cNvPicPr>
          <p:nvPr/>
        </p:nvPicPr>
        <p:blipFill>
          <a:blip r:embed="rId5"/>
          <a:stretch>
            <a:fillRect/>
          </a:stretch>
        </p:blipFill>
        <p:spPr>
          <a:xfrm>
            <a:off x="780162" y="2412345"/>
            <a:ext cx="640135" cy="640135"/>
          </a:xfrm>
          <a:prstGeom prst="rect">
            <a:avLst/>
          </a:prstGeom>
        </p:spPr>
      </p:pic>
      <p:pic>
        <p:nvPicPr>
          <p:cNvPr id="12" name="Picture 11">
            <a:extLst>
              <a:ext uri="{FF2B5EF4-FFF2-40B4-BE49-F238E27FC236}">
                <a16:creationId xmlns:a16="http://schemas.microsoft.com/office/drawing/2014/main" id="{3FA3863E-FFED-10F4-93EC-5B3C1E60A5B0}"/>
              </a:ext>
            </a:extLst>
          </p:cNvPr>
          <p:cNvPicPr>
            <a:picLocks noChangeAspect="1"/>
          </p:cNvPicPr>
          <p:nvPr/>
        </p:nvPicPr>
        <p:blipFill>
          <a:blip r:embed="rId6"/>
          <a:stretch>
            <a:fillRect/>
          </a:stretch>
        </p:blipFill>
        <p:spPr>
          <a:xfrm>
            <a:off x="8750880" y="2412344"/>
            <a:ext cx="640135" cy="640135"/>
          </a:xfrm>
          <a:prstGeom prst="rect">
            <a:avLst/>
          </a:prstGeom>
        </p:spPr>
      </p:pic>
    </p:spTree>
    <p:extLst>
      <p:ext uri="{BB962C8B-B14F-4D97-AF65-F5344CB8AC3E}">
        <p14:creationId xmlns:p14="http://schemas.microsoft.com/office/powerpoint/2010/main" val="2114039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B92004EB-092C-2354-3792-4B6C6B6A3C7A}"/>
              </a:ext>
            </a:extLst>
          </p:cNvPr>
          <p:cNvSpPr>
            <a:spLocks noGrp="1"/>
          </p:cNvSpPr>
          <p:nvPr>
            <p:ph type="title"/>
          </p:nvPr>
        </p:nvSpPr>
        <p:spPr/>
        <p:txBody>
          <a:bodyPr/>
          <a:lstStyle/>
          <a:p>
            <a:r>
              <a:rPr lang="en-US"/>
              <a:t>How and where </a:t>
            </a:r>
            <a:br>
              <a:rPr lang="en-US"/>
            </a:br>
            <a:r>
              <a:rPr lang="en-US"/>
              <a:t>to use QCDs</a:t>
            </a:r>
          </a:p>
        </p:txBody>
      </p:sp>
      <p:sp>
        <p:nvSpPr>
          <p:cNvPr id="3" name="Content Placeholder 8">
            <a:extLst>
              <a:ext uri="{FF2B5EF4-FFF2-40B4-BE49-F238E27FC236}">
                <a16:creationId xmlns:a16="http://schemas.microsoft.com/office/drawing/2014/main" id="{84E85B29-ADCA-2204-F8D7-1F9C6E35BE39}"/>
              </a:ext>
            </a:extLst>
          </p:cNvPr>
          <p:cNvSpPr>
            <a:spLocks noGrp="1"/>
          </p:cNvSpPr>
          <p:nvPr>
            <p:ph idx="1"/>
          </p:nvPr>
        </p:nvSpPr>
        <p:spPr>
          <a:xfrm>
            <a:off x="6497514" y="2627634"/>
            <a:ext cx="5215515" cy="1851615"/>
          </a:xfrm>
        </p:spPr>
        <p:txBody>
          <a:bodyPr vert="horz" lIns="0" tIns="45720" rIns="91440" bIns="45720" rtlCol="0" anchor="t">
            <a:noAutofit/>
          </a:bodyPr>
          <a:lstStyle/>
          <a:p>
            <a:pPr marL="0" indent="0">
              <a:buNone/>
              <a:defRPr/>
            </a:pPr>
            <a:r>
              <a:rPr lang="en-US" b="1">
                <a:latin typeface="Basis Grt for Thrivent"/>
                <a:cs typeface="Basis Grt for Thrivent"/>
              </a:rPr>
              <a:t>Fund Types</a:t>
            </a:r>
          </a:p>
          <a:p>
            <a:pPr>
              <a:defRPr/>
            </a:pPr>
            <a:r>
              <a:rPr lang="en-US" b="0">
                <a:latin typeface="Basis Grt for Thrivent"/>
                <a:cs typeface="Basis Grt for Thrivent"/>
              </a:rPr>
              <a:t>Organizational endowment funds</a:t>
            </a:r>
          </a:p>
          <a:p>
            <a:pPr>
              <a:defRPr/>
            </a:pPr>
            <a:r>
              <a:rPr lang="en-US" b="0">
                <a:latin typeface="Basis Grt for Thrivent"/>
                <a:cs typeface="Basis Grt for Thrivent"/>
              </a:rPr>
              <a:t>Non-advised funds</a:t>
            </a:r>
          </a:p>
          <a:p>
            <a:pPr>
              <a:defRPr/>
            </a:pPr>
            <a:r>
              <a:rPr lang="en-US" b="0">
                <a:latin typeface="Basis Grt for Thrivent"/>
                <a:cs typeface="Basis Grt for Thrivent"/>
              </a:rPr>
              <a:t>Collaborative funds</a:t>
            </a:r>
          </a:p>
          <a:p>
            <a:pPr marL="0" indent="0">
              <a:buFont typeface="Arial" panose="020B0604020202020204" pitchFamily="34" charset="0"/>
              <a:buNone/>
              <a:defRPr/>
            </a:pPr>
            <a:endParaRPr lang="en-US"/>
          </a:p>
          <a:p>
            <a:pPr marL="0" indent="0">
              <a:buFont typeface="Arial" panose="020B0604020202020204" pitchFamily="34" charset="0"/>
              <a:buNone/>
              <a:defRPr/>
            </a:pPr>
            <a:r>
              <a:rPr lang="en-US" b="1">
                <a:latin typeface="Basis Grt for Thrivent"/>
                <a:cs typeface="Basis Grt for Thrivent"/>
              </a:rPr>
              <a:t>Benefits</a:t>
            </a:r>
          </a:p>
          <a:p>
            <a:pPr>
              <a:defRPr/>
            </a:pPr>
            <a:r>
              <a:rPr lang="en-US">
                <a:latin typeface="Basis Grt for Thrivent"/>
                <a:cs typeface="Basis Grt for Thrivent"/>
              </a:rPr>
              <a:t>Possible growth through sound stewardship</a:t>
            </a:r>
          </a:p>
          <a:p>
            <a:pPr>
              <a:defRPr/>
            </a:pPr>
            <a:r>
              <a:rPr lang="en-US">
                <a:latin typeface="Basis Grt for Thrivent"/>
                <a:cs typeface="Basis Grt for Thrivent"/>
              </a:rPr>
              <a:t>Easy ongoing support to multiple charities</a:t>
            </a:r>
          </a:p>
          <a:p>
            <a:pPr>
              <a:defRPr/>
            </a:pPr>
            <a:r>
              <a:rPr lang="en-US">
                <a:latin typeface="Basis Grt for Thrivent"/>
                <a:cs typeface="Basis Grt for Thrivent"/>
              </a:rPr>
              <a:t>Still goes to charity of your choosing</a:t>
            </a:r>
          </a:p>
          <a:p>
            <a:pPr>
              <a:defRPr/>
            </a:pPr>
            <a:endParaRPr lang="en-US"/>
          </a:p>
          <a:p>
            <a:pPr>
              <a:defRPr/>
            </a:pPr>
            <a:endParaRPr lang="en-US" b="0"/>
          </a:p>
        </p:txBody>
      </p:sp>
      <p:sp>
        <p:nvSpPr>
          <p:cNvPr id="4" name="Footer Placeholder 3">
            <a:extLst>
              <a:ext uri="{FF2B5EF4-FFF2-40B4-BE49-F238E27FC236}">
                <a16:creationId xmlns:a16="http://schemas.microsoft.com/office/drawing/2014/main" id="{EA2AF0E8-EA9C-A615-28D5-A31CBFF46074}"/>
              </a:ext>
            </a:extLst>
          </p:cNvPr>
          <p:cNvSpPr>
            <a:spLocks noGrp="1"/>
          </p:cNvSpPr>
          <p:nvPr>
            <p:ph type="ftr" sz="quarter" idx="30"/>
          </p:nvPr>
        </p:nvSpPr>
        <p:spPr>
          <a:xfrm>
            <a:off x="1033936" y="6435784"/>
            <a:ext cx="4801021" cy="184151"/>
          </a:xfrm>
        </p:spPr>
        <p:txBody>
          <a:bodyPr/>
          <a:lstStyle/>
          <a:p>
            <a:r>
              <a:rPr lang="en-US"/>
              <a:t>©2025 Thrivent Charitable™ | All rights reserved. Do not distribute without authorization.</a:t>
            </a:r>
          </a:p>
        </p:txBody>
      </p:sp>
      <p:sp>
        <p:nvSpPr>
          <p:cNvPr id="5" name="Slide Number Placeholder 4">
            <a:extLst>
              <a:ext uri="{FF2B5EF4-FFF2-40B4-BE49-F238E27FC236}">
                <a16:creationId xmlns:a16="http://schemas.microsoft.com/office/drawing/2014/main" id="{44600630-FEAA-E611-F386-4BC5376B5974}"/>
              </a:ext>
            </a:extLst>
          </p:cNvPr>
          <p:cNvSpPr>
            <a:spLocks noGrp="1"/>
          </p:cNvSpPr>
          <p:nvPr>
            <p:ph type="sldNum" sz="quarter" idx="31"/>
          </p:nvPr>
        </p:nvSpPr>
        <p:spPr/>
        <p:txBody>
          <a:bodyPr/>
          <a:lstStyle/>
          <a:p>
            <a:fld id="{D7756E16-444E-B644-B3D8-50D596555EAF}" type="slidenum">
              <a:rPr lang="en-US" smtClean="0"/>
              <a:pPr/>
              <a:t>4</a:t>
            </a:fld>
            <a:endParaRPr lang="en-US"/>
          </a:p>
        </p:txBody>
      </p:sp>
      <p:sp>
        <p:nvSpPr>
          <p:cNvPr id="14" name="Text Placeholder 13">
            <a:extLst>
              <a:ext uri="{FF2B5EF4-FFF2-40B4-BE49-F238E27FC236}">
                <a16:creationId xmlns:a16="http://schemas.microsoft.com/office/drawing/2014/main" id="{47DB87EE-C198-C408-C378-C02EB0113933}"/>
              </a:ext>
            </a:extLst>
          </p:cNvPr>
          <p:cNvSpPr>
            <a:spLocks noGrp="1"/>
          </p:cNvSpPr>
          <p:nvPr>
            <p:ph type="body" sz="quarter" idx="34"/>
          </p:nvPr>
        </p:nvSpPr>
        <p:spPr>
          <a:xfrm>
            <a:off x="6496050" y="1389748"/>
            <a:ext cx="4538222" cy="735144"/>
          </a:xfrm>
        </p:spPr>
        <p:txBody>
          <a:bodyPr/>
          <a:lstStyle/>
          <a:p>
            <a:r>
              <a:rPr lang="en-US" sz="2000">
                <a:latin typeface="+mn-lt"/>
              </a:rPr>
              <a:t>Give directly to a charity or open </a:t>
            </a:r>
            <a:br>
              <a:rPr lang="en-US" sz="2000">
                <a:latin typeface="+mn-lt"/>
              </a:rPr>
            </a:br>
            <a:r>
              <a:rPr lang="en-US" sz="2000">
                <a:latin typeface="+mn-lt"/>
              </a:rPr>
              <a:t>a fund with possible benefits.</a:t>
            </a:r>
          </a:p>
        </p:txBody>
      </p:sp>
      <p:sp>
        <p:nvSpPr>
          <p:cNvPr id="16" name="Text Placeholder 13">
            <a:extLst>
              <a:ext uri="{FF2B5EF4-FFF2-40B4-BE49-F238E27FC236}">
                <a16:creationId xmlns:a16="http://schemas.microsoft.com/office/drawing/2014/main" id="{F3F469B4-EE6B-CA5E-1DFC-A090AD78D62D}"/>
              </a:ext>
            </a:extLst>
          </p:cNvPr>
          <p:cNvSpPr txBox="1">
            <a:spLocks/>
          </p:cNvSpPr>
          <p:nvPr/>
        </p:nvSpPr>
        <p:spPr>
          <a:xfrm>
            <a:off x="4280074" y="4227533"/>
            <a:ext cx="3135334" cy="138468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Clr>
                <a:schemeClr val="accent1"/>
              </a:buClr>
              <a:buFontTx/>
              <a:buNone/>
              <a:defRPr lang="en-US" sz="1600" b="0" i="0" kern="1200" dirty="0" smtClean="0">
                <a:solidFill>
                  <a:schemeClr val="tx1"/>
                </a:solidFill>
                <a:latin typeface="+mj-lt"/>
                <a:ea typeface="+mn-ea"/>
                <a:cs typeface="+mn-cs"/>
              </a:defRPr>
            </a:lvl1pPr>
            <a:lvl2pPr marL="752475" indent="-446088" algn="l" defTabSz="914400" rtl="0" eaLnBrk="1" latinLnBrk="0" hangingPunct="1">
              <a:lnSpc>
                <a:spcPct val="90000"/>
              </a:lnSpc>
              <a:spcBef>
                <a:spcPts val="500"/>
              </a:spcBef>
              <a:buClr>
                <a:schemeClr val="tx1"/>
              </a:buClr>
              <a:buFont typeface="Arial" panose="020B0604020202020204" pitchFamily="34" charset="0"/>
              <a:buNone/>
              <a:tabLst/>
              <a:defRPr lang="en-US" sz="1400" b="0" i="0" kern="1200" dirty="0" smtClean="0">
                <a:solidFill>
                  <a:schemeClr val="tx1"/>
                </a:solidFill>
                <a:latin typeface="+mj-lt"/>
                <a:ea typeface="+mn-ea"/>
                <a:cs typeface="Basis Grt for Thrivent" panose="020B0503030604040103" pitchFamily="34" charset="0"/>
              </a:defRPr>
            </a:lvl2pPr>
            <a:lvl3pPr marL="1200150" indent="-1193800" algn="l" defTabSz="914400" rtl="0" eaLnBrk="1" latinLnBrk="0" hangingPunct="1">
              <a:lnSpc>
                <a:spcPct val="90000"/>
              </a:lnSpc>
              <a:spcBef>
                <a:spcPts val="500"/>
              </a:spcBef>
              <a:buClr>
                <a:schemeClr val="tx1"/>
              </a:buClr>
              <a:buFontTx/>
              <a:buNone/>
              <a:tabLst/>
              <a:defRPr lang="en-US" sz="1400" b="0" i="0" kern="1200" dirty="0" smtClean="0">
                <a:solidFill>
                  <a:schemeClr val="tx1"/>
                </a:solidFill>
                <a:latin typeface="+mj-lt"/>
                <a:ea typeface="+mn-ea"/>
                <a:cs typeface="+mn-cs"/>
              </a:defRPr>
            </a:lvl3pPr>
            <a:lvl4pPr marL="1660525" indent="-288925" algn="l" defTabSz="914400" rtl="0" eaLnBrk="1" latinLnBrk="0" hangingPunct="1">
              <a:lnSpc>
                <a:spcPct val="90000"/>
              </a:lnSpc>
              <a:spcBef>
                <a:spcPts val="500"/>
              </a:spcBef>
              <a:buClr>
                <a:schemeClr val="tx1"/>
              </a:buClr>
              <a:buFontTx/>
              <a:buNone/>
              <a:tabLst/>
              <a:defRPr lang="en-US" sz="1200" b="0" i="0" kern="1200" dirty="0" smtClean="0">
                <a:solidFill>
                  <a:schemeClr val="tx1"/>
                </a:solidFill>
                <a:latin typeface="+mj-lt"/>
                <a:ea typeface="+mn-ea"/>
                <a:cs typeface="+mn-cs"/>
              </a:defRPr>
            </a:lvl4pPr>
            <a:lvl5pPr marL="1828800" indent="0" algn="l" defTabSz="914400" rtl="0" eaLnBrk="1" latinLnBrk="0" hangingPunct="1">
              <a:lnSpc>
                <a:spcPct val="90000"/>
              </a:lnSpc>
              <a:spcBef>
                <a:spcPts val="500"/>
              </a:spcBef>
              <a:buClr>
                <a:schemeClr val="tx1"/>
              </a:buClr>
              <a:buFontTx/>
              <a:buNone/>
              <a:defRPr lang="en-US" sz="1100" b="0" i="0" kern="1200" dirty="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2" name="Content Placeholder 8">
            <a:extLst>
              <a:ext uri="{FF2B5EF4-FFF2-40B4-BE49-F238E27FC236}">
                <a16:creationId xmlns:a16="http://schemas.microsoft.com/office/drawing/2014/main" id="{75F563D9-F613-708B-19EA-CE7E8581E749}"/>
              </a:ext>
            </a:extLst>
          </p:cNvPr>
          <p:cNvSpPr txBox="1">
            <a:spLocks/>
          </p:cNvSpPr>
          <p:nvPr/>
        </p:nvSpPr>
        <p:spPr>
          <a:xfrm>
            <a:off x="9214589" y="2627634"/>
            <a:ext cx="2332977" cy="1851615"/>
          </a:xfrm>
          <a:prstGeom prst="rect">
            <a:avLst/>
          </a:prstGeom>
        </p:spPr>
        <p:txBody>
          <a:bodyPr vert="horz" lIns="0" tIns="45720" rIns="91440" bIns="45720" rtlCol="0">
            <a:noAutofit/>
          </a:bodyPr>
          <a:lstStyle>
            <a:lvl1pPr marL="285750" indent="-285750" algn="l" defTabSz="914400" rtl="0" eaLnBrk="1" latinLnBrk="0" hangingPunct="1">
              <a:lnSpc>
                <a:spcPct val="90000"/>
              </a:lnSpc>
              <a:spcBef>
                <a:spcPts val="1000"/>
              </a:spcBef>
              <a:buClr>
                <a:schemeClr val="accent1"/>
              </a:buClr>
              <a:buFont typeface="Arial" panose="020B0604020202020204" pitchFamily="34" charset="0"/>
              <a:buChar char="•"/>
              <a:defRPr sz="14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 typeface="Arial" panose="020B0604020202020204" pitchFamily="34" charset="0"/>
              <a:buNone/>
              <a:tabLst/>
              <a:defRPr lang="en-US" sz="1600" b="0" i="0" kern="1200" dirty="0">
                <a:solidFill>
                  <a:schemeClr val="tx1"/>
                </a:solidFill>
                <a:latin typeface="Basis Grt for Thrivent" panose="020B0503030604040103" pitchFamily="34" charset="0"/>
                <a:ea typeface="+mn-ea"/>
                <a:cs typeface="Basis Grt for Thrivent"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p>
        </p:txBody>
      </p:sp>
    </p:spTree>
    <p:extLst>
      <p:ext uri="{BB962C8B-B14F-4D97-AF65-F5344CB8AC3E}">
        <p14:creationId xmlns:p14="http://schemas.microsoft.com/office/powerpoint/2010/main" val="542127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A group of people standing around a table with food&#10;&#10;AI-generated content may be incorrect.">
            <a:extLst>
              <a:ext uri="{FF2B5EF4-FFF2-40B4-BE49-F238E27FC236}">
                <a16:creationId xmlns:a16="http://schemas.microsoft.com/office/drawing/2014/main" id="{E57BF44C-A8B8-0CAC-D2C3-A5539612BEBB}"/>
              </a:ext>
            </a:extLst>
          </p:cNvPr>
          <p:cNvPicPr>
            <a:picLocks noGrp="1" noChangeAspect="1"/>
          </p:cNvPicPr>
          <p:nvPr>
            <p:ph type="pic" sz="quarter" idx="30"/>
          </p:nvPr>
        </p:nvPicPr>
        <p:blipFill>
          <a:blip r:embed="rId3"/>
          <a:srcRect l="15556" r="15556"/>
          <a:stretch>
            <a:fillRect/>
          </a:stretch>
        </p:blipFill>
        <p:spPr/>
      </p:pic>
      <p:pic>
        <p:nvPicPr>
          <p:cNvPr id="15" name="Picture 14" descr="A black arch with a white background&#10;&#10;AI-generated content may be incorrect.">
            <a:extLst>
              <a:ext uri="{FF2B5EF4-FFF2-40B4-BE49-F238E27FC236}">
                <a16:creationId xmlns:a16="http://schemas.microsoft.com/office/drawing/2014/main" id="{601D3E32-AB91-60DF-92B2-A998BF2AE294}"/>
              </a:ext>
            </a:extLst>
          </p:cNvPr>
          <p:cNvPicPr>
            <a:picLocks noChangeAspect="1"/>
          </p:cNvPicPr>
          <p:nvPr/>
        </p:nvPicPr>
        <p:blipFill>
          <a:blip r:embed="rId4"/>
          <a:stretch>
            <a:fillRect/>
          </a:stretch>
        </p:blipFill>
        <p:spPr>
          <a:xfrm>
            <a:off x="-1" y="0"/>
            <a:ext cx="12191999" cy="6859714"/>
          </a:xfrm>
          <a:prstGeom prst="rect">
            <a:avLst/>
          </a:prstGeom>
        </p:spPr>
      </p:pic>
      <p:sp>
        <p:nvSpPr>
          <p:cNvPr id="7" name="Title 6">
            <a:extLst>
              <a:ext uri="{FF2B5EF4-FFF2-40B4-BE49-F238E27FC236}">
                <a16:creationId xmlns:a16="http://schemas.microsoft.com/office/drawing/2014/main" id="{6FCFC07C-06C6-DEF1-44C5-986F63DD7E4B}"/>
              </a:ext>
            </a:extLst>
          </p:cNvPr>
          <p:cNvSpPr>
            <a:spLocks noGrp="1"/>
          </p:cNvSpPr>
          <p:nvPr>
            <p:ph type="title"/>
          </p:nvPr>
        </p:nvSpPr>
        <p:spPr/>
        <p:txBody>
          <a:bodyPr/>
          <a:lstStyle/>
          <a:p>
            <a:r>
              <a:rPr lang="en-US"/>
              <a:t>Gifting QCDs</a:t>
            </a:r>
          </a:p>
        </p:txBody>
      </p:sp>
      <p:sp>
        <p:nvSpPr>
          <p:cNvPr id="8" name="Text Placeholder 7">
            <a:extLst>
              <a:ext uri="{FF2B5EF4-FFF2-40B4-BE49-F238E27FC236}">
                <a16:creationId xmlns:a16="http://schemas.microsoft.com/office/drawing/2014/main" id="{076D1288-3DE0-B3B3-23FA-29F0A287AAB2}"/>
              </a:ext>
            </a:extLst>
          </p:cNvPr>
          <p:cNvSpPr>
            <a:spLocks noGrp="1"/>
          </p:cNvSpPr>
          <p:nvPr>
            <p:ph type="body" sz="quarter" idx="14"/>
          </p:nvPr>
        </p:nvSpPr>
        <p:spPr/>
        <p:txBody>
          <a:bodyPr/>
          <a:lstStyle/>
          <a:p>
            <a:endParaRPr lang="en-US"/>
          </a:p>
        </p:txBody>
      </p:sp>
      <p:sp>
        <p:nvSpPr>
          <p:cNvPr id="12" name="Text Placeholder 11">
            <a:extLst>
              <a:ext uri="{FF2B5EF4-FFF2-40B4-BE49-F238E27FC236}">
                <a16:creationId xmlns:a16="http://schemas.microsoft.com/office/drawing/2014/main" id="{79AB8088-21EB-0DD7-963D-7A9E0F4D118E}"/>
              </a:ext>
            </a:extLst>
          </p:cNvPr>
          <p:cNvSpPr>
            <a:spLocks noGrp="1"/>
          </p:cNvSpPr>
          <p:nvPr>
            <p:ph type="body" sz="quarter" idx="37"/>
          </p:nvPr>
        </p:nvSpPr>
        <p:spPr>
          <a:xfrm>
            <a:off x="629035" y="1678602"/>
            <a:ext cx="4549742" cy="926880"/>
          </a:xfrm>
        </p:spPr>
        <p:txBody>
          <a:bodyPr/>
          <a:lstStyle/>
          <a:p>
            <a:r>
              <a:rPr lang="en-US" sz="1800"/>
              <a:t>A woman in her 70s wants to regularly tithe to her congregation, even after she dies.</a:t>
            </a:r>
          </a:p>
        </p:txBody>
      </p:sp>
      <p:sp>
        <p:nvSpPr>
          <p:cNvPr id="11" name="Text Placeholder 10">
            <a:extLst>
              <a:ext uri="{FF2B5EF4-FFF2-40B4-BE49-F238E27FC236}">
                <a16:creationId xmlns:a16="http://schemas.microsoft.com/office/drawing/2014/main" id="{2A5536A8-1FC9-2AA3-F388-25A3A5E3AC47}"/>
              </a:ext>
            </a:extLst>
          </p:cNvPr>
          <p:cNvSpPr>
            <a:spLocks noGrp="1"/>
          </p:cNvSpPr>
          <p:nvPr>
            <p:ph type="body" sz="quarter" idx="36"/>
          </p:nvPr>
        </p:nvSpPr>
        <p:spPr>
          <a:xfrm>
            <a:off x="629035" y="2889364"/>
            <a:ext cx="4549742" cy="926880"/>
          </a:xfrm>
        </p:spPr>
        <p:txBody>
          <a:bodyPr/>
          <a:lstStyle/>
          <a:p>
            <a:r>
              <a:rPr lang="en-US" sz="1800"/>
              <a:t>She is required to take minimum distributions from her IRA, but she does not need the income to live.</a:t>
            </a:r>
          </a:p>
        </p:txBody>
      </p:sp>
      <p:sp>
        <p:nvSpPr>
          <p:cNvPr id="10" name="Text Placeholder 9">
            <a:extLst>
              <a:ext uri="{FF2B5EF4-FFF2-40B4-BE49-F238E27FC236}">
                <a16:creationId xmlns:a16="http://schemas.microsoft.com/office/drawing/2014/main" id="{9FF5E8AA-6859-AB18-6F25-1A021AC59E03}"/>
              </a:ext>
            </a:extLst>
          </p:cNvPr>
          <p:cNvSpPr>
            <a:spLocks noGrp="1"/>
          </p:cNvSpPr>
          <p:nvPr>
            <p:ph type="body" sz="quarter" idx="35"/>
          </p:nvPr>
        </p:nvSpPr>
        <p:spPr>
          <a:xfrm>
            <a:off x="629035" y="4260760"/>
            <a:ext cx="4549742" cy="926880"/>
          </a:xfrm>
        </p:spPr>
        <p:txBody>
          <a:bodyPr vert="horz" lIns="0" tIns="45720" rIns="91440" bIns="45720" rtlCol="0" anchor="t">
            <a:noAutofit/>
          </a:bodyPr>
          <a:lstStyle/>
          <a:p>
            <a:r>
              <a:rPr lang="en-US" sz="1800" dirty="0"/>
              <a:t>She created a non-advised charitable fund and gifted a QCD of $108,000 each year for two years to the fund. Now the fund grants annually to the church, and the grants will continue after she passes.</a:t>
            </a:r>
            <a:endParaRPr lang="en-US" sz="1800" dirty="0">
              <a:cs typeface="Basis Grt for Thrivent"/>
            </a:endParaRPr>
          </a:p>
        </p:txBody>
      </p:sp>
      <p:sp>
        <p:nvSpPr>
          <p:cNvPr id="5" name="Footer Placeholder 4">
            <a:extLst>
              <a:ext uri="{FF2B5EF4-FFF2-40B4-BE49-F238E27FC236}">
                <a16:creationId xmlns:a16="http://schemas.microsoft.com/office/drawing/2014/main" id="{E4BBD382-3FCB-9653-5CAD-B7AA74392367}"/>
              </a:ext>
            </a:extLst>
          </p:cNvPr>
          <p:cNvSpPr>
            <a:spLocks noGrp="1"/>
          </p:cNvSpPr>
          <p:nvPr>
            <p:ph type="ftr" sz="quarter" idx="31"/>
          </p:nvPr>
        </p:nvSpPr>
        <p:spPr>
          <a:xfrm>
            <a:off x="826477" y="6403485"/>
            <a:ext cx="4549742" cy="232986"/>
          </a:xfrm>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414975A1-7307-3664-85F6-5057C8168E69}"/>
              </a:ext>
            </a:extLst>
          </p:cNvPr>
          <p:cNvSpPr>
            <a:spLocks noGrp="1"/>
          </p:cNvSpPr>
          <p:nvPr>
            <p:ph type="sldNum" sz="quarter" idx="12"/>
          </p:nvPr>
        </p:nvSpPr>
        <p:spPr/>
        <p:txBody>
          <a:bodyPr/>
          <a:lstStyle/>
          <a:p>
            <a:fld id="{D7756E16-444E-B644-B3D8-50D596555EAF}" type="slidenum">
              <a:rPr lang="en-US" smtClean="0"/>
              <a:pPr/>
              <a:t>5</a:t>
            </a:fld>
            <a:endParaRPr lang="en-US"/>
          </a:p>
        </p:txBody>
      </p:sp>
      <p:sp>
        <p:nvSpPr>
          <p:cNvPr id="16" name="TextBox 15">
            <a:extLst>
              <a:ext uri="{FF2B5EF4-FFF2-40B4-BE49-F238E27FC236}">
                <a16:creationId xmlns:a16="http://schemas.microsoft.com/office/drawing/2014/main" id="{418DD25F-3A25-795D-20DA-A2CC4E59C250}"/>
              </a:ext>
            </a:extLst>
          </p:cNvPr>
          <p:cNvSpPr txBox="1"/>
          <p:nvPr/>
        </p:nvSpPr>
        <p:spPr>
          <a:xfrm>
            <a:off x="553110" y="5813147"/>
            <a:ext cx="4701591" cy="369332"/>
          </a:xfrm>
          <a:prstGeom prst="rect">
            <a:avLst/>
          </a:prstGeom>
          <a:noFill/>
        </p:spPr>
        <p:txBody>
          <a:bodyPr wrap="square">
            <a:spAutoFit/>
          </a:bodyPr>
          <a:lstStyle/>
          <a:p>
            <a:r>
              <a:rPr lang="en-US" sz="900">
                <a:effectLst/>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p>
        </p:txBody>
      </p:sp>
    </p:spTree>
    <p:extLst>
      <p:ext uri="{BB962C8B-B14F-4D97-AF65-F5344CB8AC3E}">
        <p14:creationId xmlns:p14="http://schemas.microsoft.com/office/powerpoint/2010/main" val="1408870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descr="A person sitting on a window ledge reading a book&#10;&#10;AI-generated content may be incorrect.">
            <a:extLst>
              <a:ext uri="{FF2B5EF4-FFF2-40B4-BE49-F238E27FC236}">
                <a16:creationId xmlns:a16="http://schemas.microsoft.com/office/drawing/2014/main" id="{599E4BAE-5665-8DA8-686C-EB141CC753C3}"/>
              </a:ext>
            </a:extLst>
          </p:cNvPr>
          <p:cNvPicPr>
            <a:picLocks noGrp="1" noChangeAspect="1"/>
          </p:cNvPicPr>
          <p:nvPr>
            <p:ph type="pic" sz="quarter" idx="30"/>
          </p:nvPr>
        </p:nvPicPr>
        <p:blipFill>
          <a:blip r:embed="rId3"/>
          <a:srcRect l="19352" r="19352"/>
          <a:stretch>
            <a:fillRect/>
          </a:stretch>
        </p:blipFill>
        <p:spPr>
          <a:xfrm>
            <a:off x="5893035" y="0"/>
            <a:ext cx="6298965" cy="6858000"/>
          </a:xfrm>
        </p:spPr>
      </p:pic>
      <p:pic>
        <p:nvPicPr>
          <p:cNvPr id="15" name="Picture 14" descr="A black arch with a white background&#10;&#10;AI-generated content may be incorrect.">
            <a:extLst>
              <a:ext uri="{FF2B5EF4-FFF2-40B4-BE49-F238E27FC236}">
                <a16:creationId xmlns:a16="http://schemas.microsoft.com/office/drawing/2014/main" id="{601D3E32-AB91-60DF-92B2-A998BF2AE294}"/>
              </a:ext>
            </a:extLst>
          </p:cNvPr>
          <p:cNvPicPr>
            <a:picLocks noChangeAspect="1"/>
          </p:cNvPicPr>
          <p:nvPr/>
        </p:nvPicPr>
        <p:blipFill>
          <a:blip r:embed="rId4"/>
          <a:stretch>
            <a:fillRect/>
          </a:stretch>
        </p:blipFill>
        <p:spPr>
          <a:xfrm>
            <a:off x="1" y="-8449"/>
            <a:ext cx="12191999" cy="6859714"/>
          </a:xfrm>
          <a:prstGeom prst="rect">
            <a:avLst/>
          </a:prstGeom>
        </p:spPr>
      </p:pic>
      <p:sp>
        <p:nvSpPr>
          <p:cNvPr id="7" name="Title 6">
            <a:extLst>
              <a:ext uri="{FF2B5EF4-FFF2-40B4-BE49-F238E27FC236}">
                <a16:creationId xmlns:a16="http://schemas.microsoft.com/office/drawing/2014/main" id="{6FCFC07C-06C6-DEF1-44C5-986F63DD7E4B}"/>
              </a:ext>
            </a:extLst>
          </p:cNvPr>
          <p:cNvSpPr>
            <a:spLocks noGrp="1"/>
          </p:cNvSpPr>
          <p:nvPr>
            <p:ph type="title"/>
          </p:nvPr>
        </p:nvSpPr>
        <p:spPr/>
        <p:txBody>
          <a:bodyPr/>
          <a:lstStyle/>
          <a:p>
            <a:r>
              <a:rPr lang="en-US"/>
              <a:t>Gifting life insurance with QCDs</a:t>
            </a:r>
          </a:p>
        </p:txBody>
      </p:sp>
      <p:sp>
        <p:nvSpPr>
          <p:cNvPr id="8" name="Text Placeholder 7">
            <a:extLst>
              <a:ext uri="{FF2B5EF4-FFF2-40B4-BE49-F238E27FC236}">
                <a16:creationId xmlns:a16="http://schemas.microsoft.com/office/drawing/2014/main" id="{076D1288-3DE0-B3B3-23FA-29F0A287AAB2}"/>
              </a:ext>
            </a:extLst>
          </p:cNvPr>
          <p:cNvSpPr>
            <a:spLocks noGrp="1"/>
          </p:cNvSpPr>
          <p:nvPr>
            <p:ph type="body" sz="quarter" idx="14"/>
          </p:nvPr>
        </p:nvSpPr>
        <p:spPr>
          <a:xfrm>
            <a:off x="635000" y="1463953"/>
            <a:ext cx="5318991" cy="184151"/>
          </a:xfrm>
        </p:spPr>
        <p:txBody>
          <a:bodyPr/>
          <a:lstStyle/>
          <a:p>
            <a:endParaRPr lang="en-US"/>
          </a:p>
        </p:txBody>
      </p:sp>
      <p:sp>
        <p:nvSpPr>
          <p:cNvPr id="12" name="Text Placeholder 11">
            <a:extLst>
              <a:ext uri="{FF2B5EF4-FFF2-40B4-BE49-F238E27FC236}">
                <a16:creationId xmlns:a16="http://schemas.microsoft.com/office/drawing/2014/main" id="{79AB8088-21EB-0DD7-963D-7A9E0F4D118E}"/>
              </a:ext>
            </a:extLst>
          </p:cNvPr>
          <p:cNvSpPr>
            <a:spLocks noGrp="1"/>
          </p:cNvSpPr>
          <p:nvPr>
            <p:ph type="body" sz="quarter" idx="37"/>
          </p:nvPr>
        </p:nvSpPr>
        <p:spPr>
          <a:xfrm>
            <a:off x="629035" y="1923699"/>
            <a:ext cx="4549742" cy="926880"/>
          </a:xfrm>
        </p:spPr>
        <p:txBody>
          <a:bodyPr/>
          <a:lstStyle/>
          <a:p>
            <a:r>
              <a:rPr lang="en-US" sz="1800"/>
              <a:t>A man in his 70s wants to support charities he cherishes after death.</a:t>
            </a:r>
          </a:p>
        </p:txBody>
      </p:sp>
      <p:sp>
        <p:nvSpPr>
          <p:cNvPr id="11" name="Text Placeholder 10">
            <a:extLst>
              <a:ext uri="{FF2B5EF4-FFF2-40B4-BE49-F238E27FC236}">
                <a16:creationId xmlns:a16="http://schemas.microsoft.com/office/drawing/2014/main" id="{2A5536A8-1FC9-2AA3-F388-25A3A5E3AC47}"/>
              </a:ext>
            </a:extLst>
          </p:cNvPr>
          <p:cNvSpPr>
            <a:spLocks noGrp="1"/>
          </p:cNvSpPr>
          <p:nvPr>
            <p:ph type="body" sz="quarter" idx="36"/>
          </p:nvPr>
        </p:nvSpPr>
        <p:spPr>
          <a:xfrm>
            <a:off x="629035" y="2803711"/>
            <a:ext cx="4549742" cy="926880"/>
          </a:xfrm>
        </p:spPr>
        <p:txBody>
          <a:bodyPr/>
          <a:lstStyle/>
          <a:p>
            <a:r>
              <a:rPr lang="en-US" sz="1800"/>
              <a:t>The RMDs from his IRA could increase his AGI affecting his Medicare premiums and social security taxes.</a:t>
            </a:r>
          </a:p>
        </p:txBody>
      </p:sp>
      <p:sp>
        <p:nvSpPr>
          <p:cNvPr id="10" name="Text Placeholder 9">
            <a:extLst>
              <a:ext uri="{FF2B5EF4-FFF2-40B4-BE49-F238E27FC236}">
                <a16:creationId xmlns:a16="http://schemas.microsoft.com/office/drawing/2014/main" id="{9FF5E8AA-6859-AB18-6F25-1A021AC59E03}"/>
              </a:ext>
            </a:extLst>
          </p:cNvPr>
          <p:cNvSpPr>
            <a:spLocks noGrp="1"/>
          </p:cNvSpPr>
          <p:nvPr>
            <p:ph type="body" sz="quarter" idx="35"/>
          </p:nvPr>
        </p:nvSpPr>
        <p:spPr>
          <a:xfrm>
            <a:off x="629035" y="3983731"/>
            <a:ext cx="4549742" cy="926880"/>
          </a:xfrm>
        </p:spPr>
        <p:txBody>
          <a:bodyPr/>
          <a:lstStyle/>
          <a:p>
            <a:r>
              <a:rPr lang="en-US" sz="1800"/>
              <a:t>He created a non-advised fund with a life insurance police assigning Thrivent Charitable as owner and beneficiary, and he uses QCDs to cover premium payments. The life insurance proceeds will support the charities he loves upon his passing.</a:t>
            </a:r>
          </a:p>
        </p:txBody>
      </p:sp>
      <p:sp>
        <p:nvSpPr>
          <p:cNvPr id="5" name="Footer Placeholder 4">
            <a:extLst>
              <a:ext uri="{FF2B5EF4-FFF2-40B4-BE49-F238E27FC236}">
                <a16:creationId xmlns:a16="http://schemas.microsoft.com/office/drawing/2014/main" id="{E4BBD382-3FCB-9653-5CAD-B7AA74392367}"/>
              </a:ext>
            </a:extLst>
          </p:cNvPr>
          <p:cNvSpPr>
            <a:spLocks noGrp="1"/>
          </p:cNvSpPr>
          <p:nvPr>
            <p:ph type="ftr" sz="quarter" idx="31"/>
          </p:nvPr>
        </p:nvSpPr>
        <p:spPr>
          <a:xfrm>
            <a:off x="826477" y="6403485"/>
            <a:ext cx="4549742" cy="232986"/>
          </a:xfrm>
        </p:spPr>
        <p:txBody>
          <a:bodyPr/>
          <a:lstStyle/>
          <a:p>
            <a:r>
              <a:rPr lang="en-US"/>
              <a:t>©2025 Thrivent Charitable™ | All rights reserved. Do not distribute without authorization.</a:t>
            </a:r>
          </a:p>
        </p:txBody>
      </p:sp>
      <p:sp>
        <p:nvSpPr>
          <p:cNvPr id="6" name="Slide Number Placeholder 5">
            <a:extLst>
              <a:ext uri="{FF2B5EF4-FFF2-40B4-BE49-F238E27FC236}">
                <a16:creationId xmlns:a16="http://schemas.microsoft.com/office/drawing/2014/main" id="{414975A1-7307-3664-85F6-5057C8168E69}"/>
              </a:ext>
            </a:extLst>
          </p:cNvPr>
          <p:cNvSpPr>
            <a:spLocks noGrp="1"/>
          </p:cNvSpPr>
          <p:nvPr>
            <p:ph type="sldNum" sz="quarter" idx="12"/>
          </p:nvPr>
        </p:nvSpPr>
        <p:spPr/>
        <p:txBody>
          <a:bodyPr/>
          <a:lstStyle/>
          <a:p>
            <a:fld id="{D7756E16-444E-B644-B3D8-50D596555EAF}" type="slidenum">
              <a:rPr lang="en-US" smtClean="0"/>
              <a:pPr/>
              <a:t>6</a:t>
            </a:fld>
            <a:endParaRPr lang="en-US"/>
          </a:p>
        </p:txBody>
      </p:sp>
      <p:sp>
        <p:nvSpPr>
          <p:cNvPr id="16" name="TextBox 15">
            <a:extLst>
              <a:ext uri="{FF2B5EF4-FFF2-40B4-BE49-F238E27FC236}">
                <a16:creationId xmlns:a16="http://schemas.microsoft.com/office/drawing/2014/main" id="{418DD25F-3A25-795D-20DA-A2CC4E59C250}"/>
              </a:ext>
            </a:extLst>
          </p:cNvPr>
          <p:cNvSpPr txBox="1"/>
          <p:nvPr/>
        </p:nvSpPr>
        <p:spPr>
          <a:xfrm>
            <a:off x="553110" y="5895256"/>
            <a:ext cx="4701591" cy="369332"/>
          </a:xfrm>
          <a:prstGeom prst="rect">
            <a:avLst/>
          </a:prstGeom>
          <a:noFill/>
        </p:spPr>
        <p:txBody>
          <a:bodyPr wrap="square">
            <a:spAutoFit/>
          </a:bodyPr>
          <a:lstStyle/>
          <a:p>
            <a:r>
              <a:rPr lang="en-US" sz="900">
                <a:effectLst/>
                <a:ea typeface="Times New Roman" panose="02020603050405020304" pitchFamily="18" charset="0"/>
                <a:cs typeface="Times New Roman" panose="02020603050405020304" pitchFamily="18" charset="0"/>
              </a:rPr>
              <a:t>This donor’s experience may not be the same as other donors and does not indicate future performance or success.</a:t>
            </a:r>
          </a:p>
        </p:txBody>
      </p:sp>
    </p:spTree>
    <p:extLst>
      <p:ext uri="{BB962C8B-B14F-4D97-AF65-F5344CB8AC3E}">
        <p14:creationId xmlns:p14="http://schemas.microsoft.com/office/powerpoint/2010/main" val="2976175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B92004EB-092C-2354-3792-4B6C6B6A3C7A}"/>
              </a:ext>
            </a:extLst>
          </p:cNvPr>
          <p:cNvSpPr>
            <a:spLocks noGrp="1"/>
          </p:cNvSpPr>
          <p:nvPr>
            <p:ph type="title"/>
          </p:nvPr>
        </p:nvSpPr>
        <p:spPr>
          <a:xfrm>
            <a:off x="635000" y="3150994"/>
            <a:ext cx="4801020" cy="556012"/>
          </a:xfrm>
        </p:spPr>
        <p:txBody>
          <a:bodyPr/>
          <a:lstStyle/>
          <a:p>
            <a:r>
              <a:rPr lang="en-US">
                <a:latin typeface="Basis Grt for Thrivent OffWhite"/>
                <a:cs typeface="Basis Grt for Thrivent OffWhite"/>
              </a:rPr>
              <a:t>QCDs to life income gifts</a:t>
            </a:r>
            <a:br>
              <a:rPr lang="en-US"/>
            </a:br>
            <a:r>
              <a:rPr lang="en-US" sz="3200">
                <a:latin typeface="Basis Grt for Thrivent OffWhite"/>
                <a:cs typeface="Basis Grt for Thrivent OffWhite"/>
              </a:rPr>
              <a:t>A $54K* once-in-a-lifetime election</a:t>
            </a:r>
            <a:endParaRPr lang="en-US">
              <a:latin typeface="Basis Grt for Thrivent OffWhite"/>
              <a:cs typeface="Basis Grt for Thrivent OffWhite"/>
            </a:endParaRPr>
          </a:p>
        </p:txBody>
      </p:sp>
      <p:sp>
        <p:nvSpPr>
          <p:cNvPr id="3" name="Content Placeholder 8">
            <a:extLst>
              <a:ext uri="{FF2B5EF4-FFF2-40B4-BE49-F238E27FC236}">
                <a16:creationId xmlns:a16="http://schemas.microsoft.com/office/drawing/2014/main" id="{84E85B29-ADCA-2204-F8D7-1F9C6E35BE39}"/>
              </a:ext>
            </a:extLst>
          </p:cNvPr>
          <p:cNvSpPr>
            <a:spLocks noGrp="1"/>
          </p:cNvSpPr>
          <p:nvPr>
            <p:ph idx="1"/>
          </p:nvPr>
        </p:nvSpPr>
        <p:spPr>
          <a:xfrm>
            <a:off x="6497514" y="2627634"/>
            <a:ext cx="5215515" cy="1851615"/>
          </a:xfrm>
        </p:spPr>
        <p:txBody>
          <a:bodyPr/>
          <a:lstStyle/>
          <a:p>
            <a:pPr>
              <a:defRPr/>
            </a:pPr>
            <a:r>
              <a:rPr lang="en-US" b="0"/>
              <a:t>Spread the taxable income from a lump sum into a stream of income taxable over lifetime (single or joint)</a:t>
            </a:r>
          </a:p>
          <a:p>
            <a:pPr>
              <a:defRPr/>
            </a:pPr>
            <a:r>
              <a:rPr lang="en-US" b="0"/>
              <a:t>A charitable </a:t>
            </a:r>
            <a:r>
              <a:rPr lang="en-US"/>
              <a:t>g</a:t>
            </a:r>
            <a:r>
              <a:rPr lang="en-US" b="0"/>
              <a:t>ift </a:t>
            </a:r>
            <a:r>
              <a:rPr lang="en-US"/>
              <a:t>a</a:t>
            </a:r>
            <a:r>
              <a:rPr lang="en-US" b="0"/>
              <a:t>nnuity (CGA) turns variable income from your IRA into fixed income</a:t>
            </a:r>
          </a:p>
          <a:p>
            <a:pPr>
              <a:defRPr/>
            </a:pPr>
            <a:r>
              <a:rPr lang="en-US" b="0"/>
              <a:t>May be combined with outright $54K* QCD for larger charitable impact</a:t>
            </a:r>
          </a:p>
        </p:txBody>
      </p:sp>
      <p:sp>
        <p:nvSpPr>
          <p:cNvPr id="4" name="Footer Placeholder 3">
            <a:extLst>
              <a:ext uri="{FF2B5EF4-FFF2-40B4-BE49-F238E27FC236}">
                <a16:creationId xmlns:a16="http://schemas.microsoft.com/office/drawing/2014/main" id="{EA2AF0E8-EA9C-A615-28D5-A31CBFF46074}"/>
              </a:ext>
            </a:extLst>
          </p:cNvPr>
          <p:cNvSpPr>
            <a:spLocks noGrp="1"/>
          </p:cNvSpPr>
          <p:nvPr>
            <p:ph type="ftr" sz="quarter" idx="30"/>
          </p:nvPr>
        </p:nvSpPr>
        <p:spPr>
          <a:xfrm>
            <a:off x="1033936" y="6435784"/>
            <a:ext cx="4801021" cy="184151"/>
          </a:xfrm>
        </p:spPr>
        <p:txBody>
          <a:bodyPr/>
          <a:lstStyle/>
          <a:p>
            <a:r>
              <a:rPr lang="en-US"/>
              <a:t>©2025 Thrivent Charitable™ | All rights reserved. Do not distribute without authorization.</a:t>
            </a:r>
          </a:p>
        </p:txBody>
      </p:sp>
      <p:sp>
        <p:nvSpPr>
          <p:cNvPr id="5" name="Slide Number Placeholder 4">
            <a:extLst>
              <a:ext uri="{FF2B5EF4-FFF2-40B4-BE49-F238E27FC236}">
                <a16:creationId xmlns:a16="http://schemas.microsoft.com/office/drawing/2014/main" id="{44600630-FEAA-E611-F386-4BC5376B5974}"/>
              </a:ext>
            </a:extLst>
          </p:cNvPr>
          <p:cNvSpPr>
            <a:spLocks noGrp="1"/>
          </p:cNvSpPr>
          <p:nvPr>
            <p:ph type="sldNum" sz="quarter" idx="31"/>
          </p:nvPr>
        </p:nvSpPr>
        <p:spPr/>
        <p:txBody>
          <a:bodyPr/>
          <a:lstStyle/>
          <a:p>
            <a:fld id="{D7756E16-444E-B644-B3D8-50D596555EAF}" type="slidenum">
              <a:rPr lang="en-US" smtClean="0"/>
              <a:pPr/>
              <a:t>7</a:t>
            </a:fld>
            <a:endParaRPr lang="en-US"/>
          </a:p>
        </p:txBody>
      </p:sp>
      <p:sp>
        <p:nvSpPr>
          <p:cNvPr id="14" name="Text Placeholder 13">
            <a:extLst>
              <a:ext uri="{FF2B5EF4-FFF2-40B4-BE49-F238E27FC236}">
                <a16:creationId xmlns:a16="http://schemas.microsoft.com/office/drawing/2014/main" id="{47DB87EE-C198-C408-C378-C02EB0113933}"/>
              </a:ext>
            </a:extLst>
          </p:cNvPr>
          <p:cNvSpPr>
            <a:spLocks noGrp="1"/>
          </p:cNvSpPr>
          <p:nvPr>
            <p:ph type="body" sz="quarter" idx="34"/>
          </p:nvPr>
        </p:nvSpPr>
        <p:spPr>
          <a:xfrm>
            <a:off x="6497514" y="1127094"/>
            <a:ext cx="4816384" cy="1285599"/>
          </a:xfrm>
        </p:spPr>
        <p:txBody>
          <a:bodyPr/>
          <a:lstStyle/>
          <a:p>
            <a:r>
              <a:rPr lang="en-US" sz="2000">
                <a:latin typeface="+mn-lt"/>
              </a:rPr>
              <a:t>Potential to spread out taxable income over lifetime payments, for clients 70 ½ or older who want lifetime income and wish to make a gift to charity</a:t>
            </a:r>
          </a:p>
        </p:txBody>
      </p:sp>
      <p:sp>
        <p:nvSpPr>
          <p:cNvPr id="16" name="Text Placeholder 13">
            <a:extLst>
              <a:ext uri="{FF2B5EF4-FFF2-40B4-BE49-F238E27FC236}">
                <a16:creationId xmlns:a16="http://schemas.microsoft.com/office/drawing/2014/main" id="{F3F469B4-EE6B-CA5E-1DFC-A090AD78D62D}"/>
              </a:ext>
            </a:extLst>
          </p:cNvPr>
          <p:cNvSpPr txBox="1">
            <a:spLocks/>
          </p:cNvSpPr>
          <p:nvPr/>
        </p:nvSpPr>
        <p:spPr>
          <a:xfrm>
            <a:off x="4280074" y="4227533"/>
            <a:ext cx="3135334" cy="1384683"/>
          </a:xfrm>
          <a:prstGeom prst="rect">
            <a:avLst/>
          </a:prstGeom>
        </p:spPr>
        <p:txBody>
          <a:bodyPr vert="horz" lIns="0" tIns="45720" rIns="91440" bIns="45720" rtlCol="0">
            <a:noAutofit/>
          </a:bodyPr>
          <a:lstStyle>
            <a:lvl1pPr marL="0" indent="0" algn="l" defTabSz="914400" rtl="0" eaLnBrk="1" latinLnBrk="0" hangingPunct="1">
              <a:lnSpc>
                <a:spcPct val="90000"/>
              </a:lnSpc>
              <a:spcBef>
                <a:spcPts val="1000"/>
              </a:spcBef>
              <a:buClr>
                <a:schemeClr val="accent1"/>
              </a:buClr>
              <a:buFontTx/>
              <a:buNone/>
              <a:defRPr lang="en-US" sz="1600" b="0" i="0" kern="1200" dirty="0" smtClean="0">
                <a:solidFill>
                  <a:schemeClr val="tx1"/>
                </a:solidFill>
                <a:latin typeface="+mj-lt"/>
                <a:ea typeface="+mn-ea"/>
                <a:cs typeface="+mn-cs"/>
              </a:defRPr>
            </a:lvl1pPr>
            <a:lvl2pPr marL="752475" indent="-446088" algn="l" defTabSz="914400" rtl="0" eaLnBrk="1" latinLnBrk="0" hangingPunct="1">
              <a:lnSpc>
                <a:spcPct val="90000"/>
              </a:lnSpc>
              <a:spcBef>
                <a:spcPts val="500"/>
              </a:spcBef>
              <a:buClr>
                <a:schemeClr val="tx1"/>
              </a:buClr>
              <a:buFont typeface="Arial" panose="020B0604020202020204" pitchFamily="34" charset="0"/>
              <a:buNone/>
              <a:tabLst/>
              <a:defRPr lang="en-US" sz="1400" b="0" i="0" kern="1200" dirty="0" smtClean="0">
                <a:solidFill>
                  <a:schemeClr val="tx1"/>
                </a:solidFill>
                <a:latin typeface="+mj-lt"/>
                <a:ea typeface="+mn-ea"/>
                <a:cs typeface="Basis Grt for Thrivent" panose="020B0503030604040103" pitchFamily="34" charset="0"/>
              </a:defRPr>
            </a:lvl2pPr>
            <a:lvl3pPr marL="1200150" indent="-1193800" algn="l" defTabSz="914400" rtl="0" eaLnBrk="1" latinLnBrk="0" hangingPunct="1">
              <a:lnSpc>
                <a:spcPct val="90000"/>
              </a:lnSpc>
              <a:spcBef>
                <a:spcPts val="500"/>
              </a:spcBef>
              <a:buClr>
                <a:schemeClr val="tx1"/>
              </a:buClr>
              <a:buFontTx/>
              <a:buNone/>
              <a:tabLst/>
              <a:defRPr lang="en-US" sz="1400" b="0" i="0" kern="1200" dirty="0" smtClean="0">
                <a:solidFill>
                  <a:schemeClr val="tx1"/>
                </a:solidFill>
                <a:latin typeface="+mj-lt"/>
                <a:ea typeface="+mn-ea"/>
                <a:cs typeface="+mn-cs"/>
              </a:defRPr>
            </a:lvl3pPr>
            <a:lvl4pPr marL="1660525" indent="-288925" algn="l" defTabSz="914400" rtl="0" eaLnBrk="1" latinLnBrk="0" hangingPunct="1">
              <a:lnSpc>
                <a:spcPct val="90000"/>
              </a:lnSpc>
              <a:spcBef>
                <a:spcPts val="500"/>
              </a:spcBef>
              <a:buClr>
                <a:schemeClr val="tx1"/>
              </a:buClr>
              <a:buFontTx/>
              <a:buNone/>
              <a:tabLst/>
              <a:defRPr lang="en-US" sz="1200" b="0" i="0" kern="1200" dirty="0" smtClean="0">
                <a:solidFill>
                  <a:schemeClr val="tx1"/>
                </a:solidFill>
                <a:latin typeface="+mj-lt"/>
                <a:ea typeface="+mn-ea"/>
                <a:cs typeface="+mn-cs"/>
              </a:defRPr>
            </a:lvl4pPr>
            <a:lvl5pPr marL="1828800" indent="0" algn="l" defTabSz="914400" rtl="0" eaLnBrk="1" latinLnBrk="0" hangingPunct="1">
              <a:lnSpc>
                <a:spcPct val="90000"/>
              </a:lnSpc>
              <a:spcBef>
                <a:spcPts val="500"/>
              </a:spcBef>
              <a:buClr>
                <a:schemeClr val="tx1"/>
              </a:buClr>
              <a:buFontTx/>
              <a:buNone/>
              <a:defRPr lang="en-US" sz="1100" b="0" i="0" kern="1200" dirty="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a:p>
        </p:txBody>
      </p:sp>
      <p:sp>
        <p:nvSpPr>
          <p:cNvPr id="2" name="Content Placeholder 8">
            <a:extLst>
              <a:ext uri="{FF2B5EF4-FFF2-40B4-BE49-F238E27FC236}">
                <a16:creationId xmlns:a16="http://schemas.microsoft.com/office/drawing/2014/main" id="{75F563D9-F613-708B-19EA-CE7E8581E749}"/>
              </a:ext>
            </a:extLst>
          </p:cNvPr>
          <p:cNvSpPr txBox="1">
            <a:spLocks/>
          </p:cNvSpPr>
          <p:nvPr/>
        </p:nvSpPr>
        <p:spPr>
          <a:xfrm>
            <a:off x="9214589" y="2627634"/>
            <a:ext cx="2332977" cy="1851615"/>
          </a:xfrm>
          <a:prstGeom prst="rect">
            <a:avLst/>
          </a:prstGeom>
        </p:spPr>
        <p:txBody>
          <a:bodyPr vert="horz" lIns="0" tIns="45720" rIns="91440" bIns="45720" rtlCol="0">
            <a:noAutofit/>
          </a:bodyPr>
          <a:lstStyle>
            <a:lvl1pPr marL="285750" indent="-285750" algn="l" defTabSz="914400" rtl="0" eaLnBrk="1" latinLnBrk="0" hangingPunct="1">
              <a:lnSpc>
                <a:spcPct val="90000"/>
              </a:lnSpc>
              <a:spcBef>
                <a:spcPts val="1000"/>
              </a:spcBef>
              <a:buClr>
                <a:schemeClr val="accent1"/>
              </a:buClr>
              <a:buFont typeface="Arial" panose="020B0604020202020204" pitchFamily="34" charset="0"/>
              <a:buChar char="•"/>
              <a:defRPr sz="1400" b="0" i="0" kern="1200">
                <a:solidFill>
                  <a:schemeClr val="tx1"/>
                </a:solidFill>
                <a:latin typeface="Basis Grt for Thrivent" panose="020B0503030604040103" pitchFamily="34" charset="0"/>
                <a:ea typeface="+mn-ea"/>
                <a:cs typeface="Basis Grt for Thrivent" panose="020B0503030604040103" pitchFamily="34" charset="0"/>
              </a:defRPr>
            </a:lvl1pPr>
            <a:lvl2pPr marL="6350" indent="0" algn="l" defTabSz="914400" rtl="0" eaLnBrk="1" latinLnBrk="0" hangingPunct="1">
              <a:lnSpc>
                <a:spcPct val="90000"/>
              </a:lnSpc>
              <a:spcBef>
                <a:spcPts val="500"/>
              </a:spcBef>
              <a:buClr>
                <a:schemeClr val="tx1"/>
              </a:buClr>
              <a:buFont typeface="Arial" panose="020B0604020202020204" pitchFamily="34" charset="0"/>
              <a:buNone/>
              <a:tabLst/>
              <a:defRPr lang="en-US" sz="1600" b="0" i="0" kern="1200" dirty="0">
                <a:solidFill>
                  <a:schemeClr val="tx1"/>
                </a:solidFill>
                <a:latin typeface="Basis Grt for Thrivent" panose="020B0503030604040103" pitchFamily="34" charset="0"/>
                <a:ea typeface="+mn-ea"/>
                <a:cs typeface="Basis Grt for Thrivent" panose="020B0503030604040103" pitchFamily="34" charset="0"/>
              </a:defRPr>
            </a:lvl2pPr>
            <a:lvl3pPr marL="6350" indent="0" algn="l" defTabSz="914400" rtl="0" eaLnBrk="1" latinLnBrk="0" hangingPunct="1">
              <a:lnSpc>
                <a:spcPct val="90000"/>
              </a:lnSpc>
              <a:spcBef>
                <a:spcPts val="500"/>
              </a:spcBef>
              <a:buClr>
                <a:schemeClr val="tx1"/>
              </a:buClr>
              <a:buFontTx/>
              <a:buNone/>
              <a:tabLst/>
              <a:defRPr sz="1600" b="0" i="0" kern="1200">
                <a:solidFill>
                  <a:schemeClr val="tx1"/>
                </a:solidFill>
                <a:latin typeface="Basis Grotesque Pro Off-White" panose="020B0503030604040103" pitchFamily="34" charset="0"/>
                <a:ea typeface="+mn-ea"/>
                <a:cs typeface="+mn-cs"/>
              </a:defRPr>
            </a:lvl3pPr>
            <a:lvl4pPr marL="1371600" indent="0" algn="l" defTabSz="914400" rtl="0" eaLnBrk="1" latinLnBrk="0" hangingPunct="1">
              <a:lnSpc>
                <a:spcPct val="90000"/>
              </a:lnSpc>
              <a:spcBef>
                <a:spcPts val="500"/>
              </a:spcBef>
              <a:buClr>
                <a:schemeClr val="tx1"/>
              </a:buClr>
              <a:buFontTx/>
              <a:buNone/>
              <a:defRPr sz="1400" b="0" i="0" kern="1200">
                <a:solidFill>
                  <a:schemeClr val="tx1"/>
                </a:solidFill>
                <a:latin typeface="Basis Grotesque Pro Off-White" panose="020B0503030604040103" pitchFamily="34" charset="0"/>
                <a:ea typeface="+mn-ea"/>
                <a:cs typeface="+mn-cs"/>
              </a:defRPr>
            </a:lvl4pPr>
            <a:lvl5pPr marL="1828800" indent="0" algn="l" defTabSz="914400" rtl="0" eaLnBrk="1" latinLnBrk="0" hangingPunct="1">
              <a:lnSpc>
                <a:spcPct val="90000"/>
              </a:lnSpc>
              <a:spcBef>
                <a:spcPts val="500"/>
              </a:spcBef>
              <a:buClr>
                <a:schemeClr val="tx1"/>
              </a:buClr>
              <a:buFontTx/>
              <a:buNone/>
              <a:defRPr sz="1200" b="0" i="0" kern="1200">
                <a:solidFill>
                  <a:schemeClr val="tx1"/>
                </a:solidFill>
                <a:latin typeface="Basis Grotesque Pro Off-White" panose="020B05030306040401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US"/>
          </a:p>
        </p:txBody>
      </p:sp>
      <p:sp>
        <p:nvSpPr>
          <p:cNvPr id="6" name="Footer Placeholder 3">
            <a:extLst>
              <a:ext uri="{FF2B5EF4-FFF2-40B4-BE49-F238E27FC236}">
                <a16:creationId xmlns:a16="http://schemas.microsoft.com/office/drawing/2014/main" id="{4B74C5B9-BB64-2EBE-B40C-5FB3F9E47660}"/>
              </a:ext>
            </a:extLst>
          </p:cNvPr>
          <p:cNvSpPr txBox="1">
            <a:spLocks/>
          </p:cNvSpPr>
          <p:nvPr/>
        </p:nvSpPr>
        <p:spPr>
          <a:xfrm>
            <a:off x="1033936" y="6193580"/>
            <a:ext cx="1808982" cy="125274"/>
          </a:xfrm>
          <a:prstGeom prst="rect">
            <a:avLst/>
          </a:prstGeom>
        </p:spPr>
        <p:txBody>
          <a:bodyPr vert="horz" lIns="0" tIns="0" rIns="0" bIns="0" rtlCol="0" anchor="ctr"/>
          <a:lstStyle>
            <a:defPPr>
              <a:defRPr lang="en-US"/>
            </a:defPPr>
            <a:lvl1pPr marL="0" algn="l" defTabSz="914400" rtl="0" eaLnBrk="1" latinLnBrk="0" hangingPunct="1">
              <a:defRPr sz="800" b="0" i="0" kern="1200">
                <a:solidFill>
                  <a:schemeClr val="tx1"/>
                </a:solidFill>
                <a:latin typeface="Basis Grt for Thrivent OffWhite" panose="020B0503030604040103" pitchFamily="34" charset="0"/>
                <a:ea typeface="+mn-ea"/>
                <a:cs typeface="Basis Grt for Thrivent OffWhite" panose="020B0503030604040103"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*Indexed for inflation going forward</a:t>
            </a:r>
          </a:p>
        </p:txBody>
      </p:sp>
    </p:spTree>
    <p:extLst>
      <p:ext uri="{BB962C8B-B14F-4D97-AF65-F5344CB8AC3E}">
        <p14:creationId xmlns:p14="http://schemas.microsoft.com/office/powerpoint/2010/main" val="2863612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212CFDA-AEB3-AF0A-0308-D8D095514378}"/>
              </a:ext>
            </a:extLst>
          </p:cNvPr>
          <p:cNvSpPr>
            <a:spLocks noGrp="1"/>
          </p:cNvSpPr>
          <p:nvPr>
            <p:ph type="sldNum" sz="quarter" idx="12"/>
          </p:nvPr>
        </p:nvSpPr>
        <p:spPr/>
        <p:txBody>
          <a:bodyPr/>
          <a:lstStyle/>
          <a:p>
            <a:fld id="{D7756E16-444E-B644-B3D8-50D596555EAF}" type="slidenum">
              <a:rPr lang="en-US" smtClean="0"/>
              <a:t>8</a:t>
            </a:fld>
            <a:endParaRPr lang="en-US"/>
          </a:p>
        </p:txBody>
      </p:sp>
      <p:sp>
        <p:nvSpPr>
          <p:cNvPr id="5" name="Footer Placeholder 4">
            <a:extLst>
              <a:ext uri="{FF2B5EF4-FFF2-40B4-BE49-F238E27FC236}">
                <a16:creationId xmlns:a16="http://schemas.microsoft.com/office/drawing/2014/main" id="{DD2FCBF4-4FB9-F8F1-537E-48AB873654AF}"/>
              </a:ext>
            </a:extLst>
          </p:cNvPr>
          <p:cNvSpPr>
            <a:spLocks noGrp="1"/>
          </p:cNvSpPr>
          <p:nvPr>
            <p:ph type="ftr" sz="quarter" idx="13"/>
          </p:nvPr>
        </p:nvSpPr>
        <p:spPr/>
        <p:txBody>
          <a:bodyPr/>
          <a:lstStyle/>
          <a:p>
            <a:r>
              <a:rPr lang="en-US"/>
              <a:t>©2025 Thrivent Charitable™ | All rights reserved. Do not distribute without authorization.</a:t>
            </a:r>
          </a:p>
        </p:txBody>
      </p:sp>
      <p:sp>
        <p:nvSpPr>
          <p:cNvPr id="9" name="Content Placeholder 8">
            <a:extLst>
              <a:ext uri="{FF2B5EF4-FFF2-40B4-BE49-F238E27FC236}">
                <a16:creationId xmlns:a16="http://schemas.microsoft.com/office/drawing/2014/main" id="{227AC87C-170E-C570-0A1D-E5ADA9EF1DF8}"/>
              </a:ext>
            </a:extLst>
          </p:cNvPr>
          <p:cNvSpPr>
            <a:spLocks noGrp="1"/>
          </p:cNvSpPr>
          <p:nvPr>
            <p:ph type="body" sz="quarter" idx="4294967295"/>
          </p:nvPr>
        </p:nvSpPr>
        <p:spPr>
          <a:xfrm>
            <a:off x="635000" y="2166892"/>
            <a:ext cx="5478463" cy="292100"/>
          </a:xfrm>
        </p:spPr>
        <p:txBody>
          <a:bodyPr/>
          <a:lstStyle/>
          <a:p>
            <a:pPr marL="0" indent="0">
              <a:buNone/>
            </a:pPr>
            <a:r>
              <a:rPr lang="en-US" b="1" dirty="0" err="1"/>
              <a:t>Firstname</a:t>
            </a:r>
            <a:r>
              <a:rPr lang="en-US" b="1" dirty="0"/>
              <a:t> </a:t>
            </a:r>
            <a:r>
              <a:rPr lang="en-US" b="1" dirty="0" err="1"/>
              <a:t>Lastname</a:t>
            </a:r>
            <a:endParaRPr lang="en-US" b="1" dirty="0"/>
          </a:p>
          <a:p>
            <a:pPr marL="0" indent="0">
              <a:buNone/>
            </a:pPr>
            <a:r>
              <a:rPr lang="en-US" dirty="0"/>
              <a:t>Title</a:t>
            </a:r>
            <a:br>
              <a:rPr lang="en-US" dirty="0"/>
            </a:br>
            <a:r>
              <a:rPr lang="en-US" dirty="0">
                <a:hlinkClick r:id="rId2">
                  <a:extLst>
                    <a:ext uri="{A12FA001-AC4F-418D-AE19-62706E023703}">
                      <ahyp:hlinkClr xmlns:ahyp="http://schemas.microsoft.com/office/drawing/2018/hyperlinkcolor" val="tx"/>
                    </a:ext>
                  </a:extLst>
                </a:hlinkClick>
              </a:rPr>
              <a:t>email@thrivent.com</a:t>
            </a:r>
            <a:endParaRPr lang="en-US" dirty="0"/>
          </a:p>
          <a:p>
            <a:pPr marL="0" indent="0">
              <a:buNone/>
            </a:pPr>
            <a:endParaRPr lang="en-US" dirty="0"/>
          </a:p>
          <a:p>
            <a:pPr marL="0" indent="0">
              <a:buNone/>
            </a:pPr>
            <a:r>
              <a:rPr lang="en-US" b="1" dirty="0" err="1"/>
              <a:t>Firstname</a:t>
            </a:r>
            <a:r>
              <a:rPr lang="en-US" b="1" dirty="0"/>
              <a:t> </a:t>
            </a:r>
            <a:r>
              <a:rPr lang="en-US" b="1" dirty="0" err="1"/>
              <a:t>Lastname</a:t>
            </a:r>
            <a:endParaRPr lang="en-US" b="1" dirty="0"/>
          </a:p>
          <a:p>
            <a:pPr marL="0" indent="0">
              <a:buNone/>
            </a:pPr>
            <a:r>
              <a:rPr lang="en-US" dirty="0"/>
              <a:t>Title</a:t>
            </a:r>
            <a:br>
              <a:rPr lang="en-US" dirty="0"/>
            </a:br>
            <a:r>
              <a:rPr lang="en-US" dirty="0">
                <a:hlinkClick r:id="rId2">
                  <a:extLst>
                    <a:ext uri="{A12FA001-AC4F-418D-AE19-62706E023703}">
                      <ahyp:hlinkClr xmlns:ahyp="http://schemas.microsoft.com/office/drawing/2018/hyperlinkcolor" val="tx"/>
                    </a:ext>
                  </a:extLst>
                </a:hlinkClick>
              </a:rPr>
              <a:t>email@thrivent.com</a:t>
            </a:r>
            <a:endParaRPr lang="en-US" dirty="0"/>
          </a:p>
          <a:p>
            <a:pPr marL="0" indent="0">
              <a:buNone/>
            </a:pPr>
            <a:endParaRPr lang="en-US" dirty="0"/>
          </a:p>
          <a:p>
            <a:pPr marL="0" indent="0">
              <a:buNone/>
            </a:pPr>
            <a:endParaRPr lang="en-US" dirty="0"/>
          </a:p>
        </p:txBody>
      </p:sp>
      <p:sp>
        <p:nvSpPr>
          <p:cNvPr id="26" name="Title 5">
            <a:extLst>
              <a:ext uri="{FF2B5EF4-FFF2-40B4-BE49-F238E27FC236}">
                <a16:creationId xmlns:a16="http://schemas.microsoft.com/office/drawing/2014/main" id="{0C4D874C-6D9C-69B6-1900-F6B5EB441458}"/>
              </a:ext>
            </a:extLst>
          </p:cNvPr>
          <p:cNvSpPr txBox="1">
            <a:spLocks/>
          </p:cNvSpPr>
          <p:nvPr/>
        </p:nvSpPr>
        <p:spPr>
          <a:xfrm>
            <a:off x="635000" y="635001"/>
            <a:ext cx="4720771" cy="38490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6400" b="0" i="0" kern="1200" spc="-110" baseline="0">
                <a:solidFill>
                  <a:schemeClr val="tx2"/>
                </a:solidFill>
                <a:latin typeface="Basis Grt for Thrivent OffWhite" panose="020B0503030604040103" pitchFamily="34" charset="0"/>
                <a:ea typeface="+mj-ea"/>
                <a:cs typeface="Basis Grt for Thrivent OffWhite" panose="020B0503030604040103" pitchFamily="34" charset="0"/>
              </a:defRPr>
            </a:lvl1pPr>
          </a:lstStyle>
          <a:p>
            <a:r>
              <a:rPr lang="en-US" sz="3600">
                <a:solidFill>
                  <a:schemeClr val="tx1"/>
                </a:solidFill>
              </a:rPr>
              <a:t>For more information, please contact</a:t>
            </a:r>
          </a:p>
        </p:txBody>
      </p:sp>
    </p:spTree>
    <p:extLst>
      <p:ext uri="{BB962C8B-B14F-4D97-AF65-F5344CB8AC3E}">
        <p14:creationId xmlns:p14="http://schemas.microsoft.com/office/powerpoint/2010/main" val="2969118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C32389-4197-D2A4-1DD3-548136D1C56C}"/>
              </a:ext>
            </a:extLst>
          </p:cNvPr>
          <p:cNvSpPr>
            <a:spLocks noGrp="1"/>
          </p:cNvSpPr>
          <p:nvPr>
            <p:ph type="sldNum" sz="quarter" idx="12"/>
          </p:nvPr>
        </p:nvSpPr>
        <p:spPr/>
        <p:txBody>
          <a:bodyPr/>
          <a:lstStyle/>
          <a:p>
            <a:fld id="{D7756E16-444E-B644-B3D8-50D596555EAF}" type="slidenum">
              <a:rPr lang="en-US" smtClean="0"/>
              <a:t>9</a:t>
            </a:fld>
            <a:endParaRPr lang="en-US"/>
          </a:p>
        </p:txBody>
      </p:sp>
    </p:spTree>
    <p:extLst>
      <p:ext uri="{BB962C8B-B14F-4D97-AF65-F5344CB8AC3E}">
        <p14:creationId xmlns:p14="http://schemas.microsoft.com/office/powerpoint/2010/main" val="3148764253"/>
      </p:ext>
    </p:extLst>
  </p:cSld>
  <p:clrMapOvr>
    <a:masterClrMapping/>
  </p:clrMapOvr>
</p:sld>
</file>

<file path=ppt/theme/theme1.xml><?xml version="1.0" encoding="utf-8"?>
<a:theme xmlns:a="http://schemas.openxmlformats.org/drawingml/2006/main" name="Office Theme">
  <a:themeElements>
    <a:clrScheme name="Final Thrivent Color Palette">
      <a:dk1>
        <a:srgbClr val="1C4158"/>
      </a:dk1>
      <a:lt1>
        <a:srgbClr val="FFFFFF"/>
      </a:lt1>
      <a:dk2>
        <a:srgbClr val="9BBFC3"/>
      </a:dk2>
      <a:lt2>
        <a:srgbClr val="F5F8F9"/>
      </a:lt2>
      <a:accent1>
        <a:srgbClr val="1C4158"/>
      </a:accent1>
      <a:accent2>
        <a:srgbClr val="9BBFC3"/>
      </a:accent2>
      <a:accent3>
        <a:srgbClr val="F1D3A3"/>
      </a:accent3>
      <a:accent4>
        <a:srgbClr val="F79165"/>
      </a:accent4>
      <a:accent5>
        <a:srgbClr val="9E82BD"/>
      </a:accent5>
      <a:accent6>
        <a:srgbClr val="6D6E71"/>
      </a:accent6>
      <a:hlink>
        <a:srgbClr val="E30045"/>
      </a:hlink>
      <a:folHlink>
        <a:srgbClr val="1C4158"/>
      </a:folHlink>
    </a:clrScheme>
    <a:fontScheme name="Thrivent Default Fonts for PowerPoint">
      <a:majorFont>
        <a:latin typeface="Basis Grt for Thrivent"/>
        <a:ea typeface=""/>
        <a:cs typeface=""/>
      </a:majorFont>
      <a:minorFont>
        <a:latin typeface="Basis Grt for Thriven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hrivent_PPT_Template_2025_v4" id="{9C75BFAA-3BED-B64D-ADCB-64F92062FB36}" vid="{0D4E3EFE-E61A-5548-83D4-ACA7DB9A08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mso-contentType ?>
<spe:Receivers xmlns:spe="http://schemas.microsoft.com/sharepoint/events">
  <Receiver>
    <Name>Policy Auditing</Name>
    <Synchronization>Synchronous</Synchronization>
    <Type>10001</Type>
    <SequenceNumber>1100</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10002</Type>
    <SequenceNumber>1101</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10004</Type>
    <SequenceNumber>1102</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10006</Type>
    <SequenceNumber>1103</SequenceNumber>
    <Url/>
    <Assembly>Microsoft.Office.Policy, Version=16.0.0.0, Culture=neutral, PublicKeyToken=71e9bce111e9429c</Assembly>
    <Class>Microsoft.Office.RecordsManagement.Internal.AuditHandler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EBA00902D473B040B4B776D326A21902" ma:contentTypeVersion="17" ma:contentTypeDescription="Create a new document." ma:contentTypeScope="" ma:versionID="574b3e6ab309000bbc9a025ec85b1300">
  <xsd:schema xmlns:xsd="http://www.w3.org/2001/XMLSchema" xmlns:xs="http://www.w3.org/2001/XMLSchema" xmlns:p="http://schemas.microsoft.com/office/2006/metadata/properties" xmlns:ns1="http://schemas.microsoft.com/sharepoint/v3" xmlns:ns3="56b3378c-42cb-41dc-9c05-5327e3fb1bca" xmlns:ns4="e2af3888-c5a2-43f8-ba29-f2580b7e9ed2" xmlns:ns5="6356c91e-0591-4633-a126-f4026bafc479" targetNamespace="http://schemas.microsoft.com/office/2006/metadata/properties" ma:root="true" ma:fieldsID="76cca8ca308e8846975f646434c6fea5" ns1:_="" ns3:_="" ns4:_="" ns5:_="">
    <xsd:import namespace="http://schemas.microsoft.com/sharepoint/v3"/>
    <xsd:import namespace="56b3378c-42cb-41dc-9c05-5327e3fb1bca"/>
    <xsd:import namespace="e2af3888-c5a2-43f8-ba29-f2580b7e9ed2"/>
    <xsd:import namespace="6356c91e-0591-4633-a126-f4026bafc479"/>
    <xsd:element name="properties">
      <xsd:complexType>
        <xsd:sequence>
          <xsd:element name="documentManagement">
            <xsd:complexType>
              <xsd:all>
                <xsd:element ref="ns1:_dlc_Exempt" minOccurs="0"/>
                <xsd:element ref="ns3:TaxCatchAll" minOccurs="0"/>
                <xsd:element ref="ns3:TaxCatchAllLabel" minOccurs="0"/>
                <xsd:element ref="ns4:MediaServiceMetadata" minOccurs="0"/>
                <xsd:element ref="ns4:MediaServiceFastMetadata" minOccurs="0"/>
                <xsd:element ref="ns5:SharedWithUsers" minOccurs="0"/>
                <xsd:element ref="ns5:SharedWithDetails" minOccurs="0"/>
                <xsd:element ref="ns4:lcf76f155ced4ddcb4097134ff3c332f" minOccurs="0"/>
                <xsd:element ref="ns4:MediaServiceObjectDetectorVersion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MediaServiceSearchProperties" minOccurs="0"/>
                <xsd:element ref="ns4: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ca096ed-905a-44cf-a80b-591e806d3cc9}" ma:internalName="TaxCatchAll" ma:showField="CatchAllData" ma:web="6356c91e-0591-4633-a126-f4026bafc47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0ca096ed-905a-44cf-a80b-591e806d3cc9}" ma:internalName="TaxCatchAllLabel" ma:readOnly="true" ma:showField="CatchAllDataLabel" ma:web="6356c91e-0591-4633-a126-f4026bafc47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2af3888-c5a2-43f8-ba29-f2580b7e9ed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56c91e-0591-4633-a126-f4026bafc47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9"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ct:contentTypeSchema xmlns:ct="http://schemas.microsoft.com/office/2006/metadata/contentType" xmlns:ma="http://schemas.microsoft.com/office/2006/metadata/properties/metaAttributes" ct:_="" ma:_="" ma:contentTypeName="Document" ma:contentTypeID="0x0101002154FD056937C947ADBB571B05A30D2C" ma:contentTypeVersion="25" ma:contentTypeDescription="Create a new document." ma:contentTypeScope="" ma:versionID="6587ba12888d2c16a168a25988712a9f">
  <xsd:schema xmlns:xsd="http://www.w3.org/2001/XMLSchema" xmlns:xs="http://www.w3.org/2001/XMLSchema" xmlns:p="http://schemas.microsoft.com/office/2006/metadata/properties" xmlns:ns2="f96f4849-9aa6-4f8e-9a55-f589e869c01f" xmlns:ns3="9257cdb8-f29a-47d2-88f3-24be9247a746" xmlns:ns4="56b3378c-42cb-41dc-9c05-5327e3fb1bca" targetNamespace="http://schemas.microsoft.com/office/2006/metadata/properties" ma:root="true" ma:fieldsID="be505fbaf895745d94b786ff761e42a7" ns2:_="" ns3:_="" ns4:_="">
    <xsd:import namespace="f96f4849-9aa6-4f8e-9a55-f589e869c01f"/>
    <xsd:import namespace="9257cdb8-f29a-47d2-88f3-24be9247a746"/>
    <xsd:import namespace="56b3378c-42cb-41dc-9c05-5327e3fb1bc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element ref="ns2:link" minOccurs="0"/>
                <xsd:element ref="ns2:ReviewDate" minOccurs="0"/>
                <xsd:element ref="ns2:DocReviewer" minOccurs="0"/>
                <xsd:element ref="ns2:_Flow_SignoffStatus" minOccurs="0"/>
                <xsd:element ref="ns2:MediaServiceObjectDetectorVersions" minOccurs="0"/>
                <xsd:element ref="ns2:MediaServiceSearchProperties" minOccurs="0"/>
                <xsd:element ref="ns2:Frequency"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6f4849-9aa6-4f8e-9a55-f589e869c0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hidden="true" ma:internalName="MediaServiceKeyPoints" ma:readOnly="true">
      <xsd:simpleType>
        <xsd:restriction base="dms:Note"/>
      </xsd:simpleType>
    </xsd:element>
    <xsd:element name="MediaServiceAutoTags" ma:index="12" nillable="true" ma:displayName="Tags" ma:hidden="true" ma:internalName="MediaServiceAutoTags" ma:readOnly="true">
      <xsd:simpleType>
        <xsd:restriction base="dms:Text"/>
      </xsd:simpleType>
    </xsd:element>
    <xsd:element name="MediaServiceOCR" ma:index="13" nillable="true" ma:displayName="Extracted Text" ma:hidden="true" ma:internalName="MediaServiceOCR" ma:readOnly="true">
      <xsd:simpleType>
        <xsd:restriction base="dms:Note"/>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link" ma:index="24" nillable="true" ma:displayName="link" ma:format="Hyperlink" ma:hidden="true" ma:internalName="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ReviewDate" ma:index="25" nillable="true" ma:displayName="Review Date" ma:default="2/10/2024" ma:format="DateOnly" ma:hidden="true" ma:internalName="ReviewDate" ma:readOnly="false">
      <xsd:simpleType>
        <xsd:restriction base="dms:DateTime"/>
      </xsd:simpleType>
    </xsd:element>
    <xsd:element name="DocReviewer" ma:index="26" nillable="true" ma:displayName="Doc Reviewer" ma:format="Dropdown" ma:hidden="true" ma:list="UserInfo" ma:SharePointGroup="0" ma:internalName="DocReview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27" nillable="true" ma:displayName="Sign-off status" ma:hidden="true" ma:internalName="Sign_x002d_off_x0020_status" ma:readOnly="false">
      <xsd:simpleType>
        <xsd:restriction base="dms:Text"/>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Frequency" ma:index="30" nillable="true" ma:displayName="Frequency" ma:format="Dropdown" ma:internalName="Frequency">
      <xsd:simpleType>
        <xsd:restriction base="dms:Text">
          <xsd:maxLength value="255"/>
        </xsd:restriction>
      </xsd:simpleType>
    </xsd:element>
    <xsd:element name="MediaServiceBillingMetadata" ma:index="3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257cdb8-f29a-47d2-88f3-24be9247a746"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bf269bad-2ae2-455b-9c35-43b084ddcf86}" ma:internalName="TaxCatchAll" ma:readOnly="false" ma:showField="CatchAllData" ma:web="9257cdb8-f29a-47d2-88f3-24be9247a7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9afaa8e7-25b4-485f-88b1-2029d9007e1d" ContentTypeId="0x0101" PreviousValue="false"/>
</file>

<file path=customXml/item5.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lcf76f155ced4ddcb4097134ff3c332f xmlns="f96f4849-9aa6-4f8e-9a55-f589e869c01f">
      <Terms xmlns="http://schemas.microsoft.com/office/infopath/2007/PartnerControls"/>
    </lcf76f155ced4ddcb4097134ff3c332f>
    <_Flow_SignoffStatus xmlns="f96f4849-9aa6-4f8e-9a55-f589e869c01f" xsi:nil="true"/>
    <Frequency xmlns="f96f4849-9aa6-4f8e-9a55-f589e869c01f" xsi:nil="true"/>
    <DocReviewer xmlns="f96f4849-9aa6-4f8e-9a55-f589e869c01f">
      <UserInfo>
        <DisplayName/>
        <AccountId xsi:nil="true"/>
        <AccountType/>
      </UserInfo>
    </DocReviewer>
    <link xmlns="f96f4849-9aa6-4f8e-9a55-f589e869c01f">
      <Url xsi:nil="true"/>
      <Description xsi:nil="true"/>
    </link>
    <ReviewDate xmlns="f96f4849-9aa6-4f8e-9a55-f589e869c01f" xsi:nil="true"/>
  </documentManagement>
</p:properties>
</file>

<file path=customXml/item6.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BF9A787-E22D-43D4-BC7F-06649709483E}">
  <ds:schemaRefs>
    <ds:schemaRef ds:uri="http://schemas.microsoft.com/sharepoint/events"/>
  </ds:schemaRefs>
</ds:datastoreItem>
</file>

<file path=customXml/itemProps2.xml><?xml version="1.0" encoding="utf-8"?>
<ds:datastoreItem xmlns:ds="http://schemas.openxmlformats.org/officeDocument/2006/customXml" ds:itemID="{3CCFC543-8739-4C21-9681-64BE7A7AFA4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6b3378c-42cb-41dc-9c05-5327e3fb1bca"/>
    <ds:schemaRef ds:uri="e2af3888-c5a2-43f8-ba29-f2580b7e9ed2"/>
    <ds:schemaRef ds:uri="6356c91e-0591-4633-a126-f4026bafc47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0A3A004-7379-479D-A37F-C637F3764491}"/>
</file>

<file path=customXml/itemProps4.xml><?xml version="1.0" encoding="utf-8"?>
<ds:datastoreItem xmlns:ds="http://schemas.openxmlformats.org/officeDocument/2006/customXml" ds:itemID="{E841372F-593E-4EEF-9B5B-17A92C1231BC}">
  <ds:schemaRefs>
    <ds:schemaRef ds:uri="Microsoft.SharePoint.Taxonomy.ContentTypeSync"/>
  </ds:schemaRefs>
</ds:datastoreItem>
</file>

<file path=customXml/itemProps5.xml><?xml version="1.0" encoding="utf-8"?>
<ds:datastoreItem xmlns:ds="http://schemas.openxmlformats.org/officeDocument/2006/customXml" ds:itemID="{582A11AB-DBA8-4EAC-972F-0B500EB40E10}">
  <ds:schemaRefs>
    <ds:schemaRef ds:uri="46459c7c-39ba-42e4-b736-dbe3f354f192"/>
    <ds:schemaRef ds:uri="56b3378c-42cb-41dc-9c05-5327e3fb1bca"/>
    <ds:schemaRef ds:uri="e2af3888-c5a2-43f8-ba29-f2580b7e9ed2"/>
    <ds:schemaRef ds:uri="f96f4849-9aa6-4f8e-9a55-f589e869c01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6.xml><?xml version="1.0" encoding="utf-8"?>
<ds:datastoreItem xmlns:ds="http://schemas.openxmlformats.org/officeDocument/2006/customXml" ds:itemID="{75244B72-286E-4E07-9BD3-C7D1C99F0A9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75</TotalTime>
  <Words>2285</Words>
  <Application>Microsoft Office PowerPoint</Application>
  <PresentationFormat>Widescreen</PresentationFormat>
  <Paragraphs>131</Paragraphs>
  <Slides>10</Slides>
  <Notes>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vt:i4>
      </vt:variant>
    </vt:vector>
  </HeadingPairs>
  <TitlesOfParts>
    <vt:vector size="21" baseType="lpstr">
      <vt:lpstr>Aptos</vt:lpstr>
      <vt:lpstr>Arial</vt:lpstr>
      <vt:lpstr>Basis Grotesque Pro Off-White</vt:lpstr>
      <vt:lpstr>Basis Grt for Thrivent</vt:lpstr>
      <vt:lpstr>Basis Grt for Thrivent OffWhite</vt:lpstr>
      <vt:lpstr>Burgess for Thrivent</vt:lpstr>
      <vt:lpstr>Courier New</vt:lpstr>
      <vt:lpstr>Merriweather</vt:lpstr>
      <vt:lpstr>Segoe UI</vt:lpstr>
      <vt:lpstr>Times New Roman</vt:lpstr>
      <vt:lpstr>Office Theme</vt:lpstr>
      <vt:lpstr>Qualified charitable distributions (QCDs)</vt:lpstr>
      <vt:lpstr>What is a Qualified charitable distribution (QCD)?</vt:lpstr>
      <vt:lpstr>Potential tax benefits</vt:lpstr>
      <vt:lpstr>How and where  to use QCDs</vt:lpstr>
      <vt:lpstr>Gifting QCDs</vt:lpstr>
      <vt:lpstr>Gifting life insurance with QCDs</vt:lpstr>
      <vt:lpstr>QCDs to life income gifts A $54K* once-in-a-lifetime election</vt:lpstr>
      <vt:lpstr>PowerPoint Presentation</vt:lpstr>
      <vt:lpstr>PowerPoint Presentation</vt:lpstr>
      <vt:lpstr>Disclosure/Disclaimer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Ashley Zimiga</dc:creator>
  <cp:lastModifiedBy>Cassie Meyer</cp:lastModifiedBy>
  <cp:revision>16</cp:revision>
  <dcterms:created xsi:type="dcterms:W3CDTF">2024-10-24T18:25:29Z</dcterms:created>
  <dcterms:modified xsi:type="dcterms:W3CDTF">2025-06-11T19:17:02Z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0x0101002154FD056937C947ADBB571B05A30D2C</vt:lpwstr>
  </property>
</Properties>
</file>