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147481657" r:id="rId5"/>
    <p:sldId id="2147481665" r:id="rId6"/>
    <p:sldId id="2147481704" r:id="rId7"/>
    <p:sldId id="2147481706" r:id="rId8"/>
    <p:sldId id="2147481713" r:id="rId9"/>
    <p:sldId id="2147481714" r:id="rId10"/>
    <p:sldId id="2147481709" r:id="rId11"/>
    <p:sldId id="2147481710" r:id="rId12"/>
    <p:sldId id="2147481712" r:id="rId13"/>
    <p:sldId id="21474816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C2AC270-0E77-8B70-AF5B-6DCD08B2A7E2}" name="Julia Stoller" initials="JS" userId="S::Julia.Stoller@thrivent.com::c33a2234-42ad-4868-ad4e-2260f626c98c" providerId="AD"/>
  <p188:author id="{3A62457A-EFF9-B4E9-B0BC-74C3A3EBF661}" name="Cassie Meyer" initials="CM" userId="S::cassie.meyer@thrivent.com::08a5aa7a-ae5a-421d-a3c7-7305870f4a49" providerId="AD"/>
  <p188:author id="{46AF687F-00E9-F275-FE3A-0C9394744D4D}" name="Jeff Dunkel" initials="JD" userId="S::jeff.dunkel@thrivent.com::ca4e50a8-1326-4bab-98c2-fa0666fe0599" providerId="AD"/>
  <p188:author id="{5852EFA3-2D6F-6D90-B900-416794D9F763}" name="Karen Voracek" initials="KV" userId="S::karen.voracek@thrivent.com::b5661cf6-3ed5-475a-ac97-e186e67d259f" providerId="AD"/>
  <p188:author id="{A5ABD5E4-0A0C-296D-F4D2-328DBCF816FE}" name="Ann Johnson" initials="AJ" userId="37708fc4f29ea69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5F6"/>
    <a:srgbClr val="F5F8F9"/>
    <a:srgbClr val="F6E2C1"/>
    <a:srgbClr val="CEE2E3"/>
    <a:srgbClr val="E30045"/>
    <a:srgbClr val="FAEDD8"/>
    <a:srgbClr val="F9EED9"/>
    <a:srgbClr val="D6E4E7"/>
    <a:srgbClr val="BDD4D8"/>
    <a:srgbClr val="99BE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976" autoAdjust="0"/>
  </p:normalViewPr>
  <p:slideViewPr>
    <p:cSldViewPr snapToGrid="0">
      <p:cViewPr varScale="1">
        <p:scale>
          <a:sx n="77" d="100"/>
          <a:sy n="77" d="100"/>
        </p:scale>
        <p:origin x="187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Meyer" userId="08a5aa7a-ae5a-421d-a3c7-7305870f4a49" providerId="ADAL" clId="{1CB52F1A-EC2B-4126-8509-9A2373DC56C9}"/>
    <pc:docChg chg="modSld">
      <pc:chgData name="Cassie Meyer" userId="08a5aa7a-ae5a-421d-a3c7-7305870f4a49" providerId="ADAL" clId="{1CB52F1A-EC2B-4126-8509-9A2373DC56C9}" dt="2025-08-08T19:31:13.256" v="1" actId="20577"/>
      <pc:docMkLst>
        <pc:docMk/>
      </pc:docMkLst>
      <pc:sldChg chg="modSp mod">
        <pc:chgData name="Cassie Meyer" userId="08a5aa7a-ae5a-421d-a3c7-7305870f4a49" providerId="ADAL" clId="{1CB52F1A-EC2B-4126-8509-9A2373DC56C9}" dt="2025-08-08T19:31:13.256" v="1" actId="20577"/>
        <pc:sldMkLst>
          <pc:docMk/>
          <pc:sldMk cId="2976175007" sldId="2147481714"/>
        </pc:sldMkLst>
        <pc:spChg chg="mod">
          <ac:chgData name="Cassie Meyer" userId="08a5aa7a-ae5a-421d-a3c7-7305870f4a49" providerId="ADAL" clId="{1CB52F1A-EC2B-4126-8509-9A2373DC56C9}" dt="2025-08-08T19:31:13.256" v="1" actId="20577"/>
          <ac:spMkLst>
            <pc:docMk/>
            <pc:sldMk cId="2976175007" sldId="2147481714"/>
            <ac:spMk id="10" creationId="{9FF5E8AA-6859-AB18-6F25-1A021AC59E0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5B2D4-892E-024D-B649-F050C00678C9}" type="datetimeFigureOut">
              <a:rPr lang="en-US" smtClean="0"/>
              <a:t>8/8/2025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858DE8-36F6-0242-AE7B-D78BF93195DE}" type="slidenum">
              <a:rPr lang="en-US" smtClean="0"/>
              <a:t>‹#›</a:t>
            </a:fld>
            <a:endParaRPr lang="en-US"/>
          </a:p>
        </p:txBody>
      </p:sp>
    </p:spTree>
    <p:extLst>
      <p:ext uri="{BB962C8B-B14F-4D97-AF65-F5344CB8AC3E}">
        <p14:creationId xmlns:p14="http://schemas.microsoft.com/office/powerpoint/2010/main" val="3803686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Now we’ll move on to discussing a strategic way to give now: a Qualified Charitable, or what’s sometimes called the IRA charitable roll over. We’ll learn more about this giving strategy, its potential tax benefits, and how you can integrate it into your charitable plan.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One strategic way to give now is through a Qualified Charitable Distribution, or what’s sometimes called the IRA charitable roll over. Today, we’ll learn more about this giving strategy, its potential tax benefits, and how you can integrate it into your charitable plan.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a:t>
            </a:fld>
            <a:endParaRPr lang="en-US"/>
          </a:p>
        </p:txBody>
      </p:sp>
    </p:spTree>
    <p:extLst>
      <p:ext uri="{BB962C8B-B14F-4D97-AF65-F5344CB8AC3E}">
        <p14:creationId xmlns:p14="http://schemas.microsoft.com/office/powerpoint/2010/main" val="698593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So, what is a Qualified Charitable Distribution or QCD? Those who are 70½ or older and those that are required to take minimum distributions from their IRA accounts can use a QCD to help meet their minimum distributions requirement.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For donors who’ve reached the age where they’re required to take minimum distributions from their IRA accounts, a qualified charitable distribution is a way to help meet that requirement, possibly avoid creating extra taxable income, and make a gift to charity. </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For those 70½ and older, you can make a distribution from your IRA directly to charity.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may avoid recognizing income from the distribution (for potential tax purposes); however, the QCD does count toward your required minimum distribution for the year.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may give any amount, up to $108,000, annually, indexed to inflation going forward.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Note: The SECURE Act in 2019 changed required minimum distribution age to 72. (SECURE 2.0 increases it incrementally to 73 then 75.) However, it did not change the ability to do QCDs at age 70½. </a:t>
            </a:r>
          </a:p>
          <a:p>
            <a:pPr mar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SECURE 2.0 passed in December of 2022 and expanded the definition of Qualified Charitable Distribution to include life income gifts. This “once-in-a-lifetime election” must be used in a single year and is capped at $54,000, in 2025, indexed to inflation going forward. We’ll talk more about this opportunity later. </a:t>
            </a:r>
          </a:p>
        </p:txBody>
      </p:sp>
      <p:sp>
        <p:nvSpPr>
          <p:cNvPr id="4" name="Slide Number Placeholder 3"/>
          <p:cNvSpPr>
            <a:spLocks noGrp="1"/>
          </p:cNvSpPr>
          <p:nvPr>
            <p:ph type="sldNum" sz="quarter" idx="5"/>
          </p:nvPr>
        </p:nvSpPr>
        <p:spPr/>
        <p:txBody>
          <a:bodyPr/>
          <a:lstStyle/>
          <a:p>
            <a:fld id="{2E858DE8-36F6-0242-AE7B-D78BF93195DE}" type="slidenum">
              <a:rPr lang="en-US" smtClean="0"/>
              <a:t>2</a:t>
            </a:fld>
            <a:endParaRPr lang="en-US"/>
          </a:p>
        </p:txBody>
      </p:sp>
    </p:spTree>
    <p:extLst>
      <p:ext uri="{BB962C8B-B14F-4D97-AF65-F5344CB8AC3E}">
        <p14:creationId xmlns:p14="http://schemas.microsoft.com/office/powerpoint/2010/main" val="3891455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Giving QCDs to charity versus taking required minimum distributions (RMDs) into income may enable some donors to avoid certain disadvantages that can come with a higher adjusted gross income, such as higher Medicare premiums, self-employment or Social Security taxes, etc.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Unlike other charitable gifts, QCDs are not subject to percentage limitations on charitable deductions, making this an ideal strategy for donors who have maxed out charitable deductions or do not itemize deductions. </a:t>
            </a:r>
            <a:endParaRPr lang="en-US"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3</a:t>
            </a:fld>
            <a:endParaRPr lang="en-US"/>
          </a:p>
        </p:txBody>
      </p:sp>
    </p:spTree>
    <p:extLst>
      <p:ext uri="{BB962C8B-B14F-4D97-AF65-F5344CB8AC3E}">
        <p14:creationId xmlns:p14="http://schemas.microsoft.com/office/powerpoint/2010/main" val="445043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QCDs may be given directly to the donor’s charity or charities each year; however, it may be more efficient to support favorite charities through a charitable fund at Thrivent Charitable®. Through this charitable fund, you can provide ongoing support to one or more charities over time, and your gifts are invested to provide long-term support to charities through careful investment stewardship.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While the IRS does not allow qualified charitable distributions to benefit donor-advised funds, there are other options available through Thrivent Charitable. QCD gifts can provide charitable support in these ways: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Organizational endowment funds at Thrivent Charitable.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One of Thrivent </a:t>
            </a:r>
            <a:r>
              <a:rPr lang="en-US" sz="1200" b="0" i="0" u="none" strike="noStrike" kern="1200" baseline="0" dirty="0" err="1">
                <a:solidFill>
                  <a:schemeClr val="tx1"/>
                </a:solidFill>
                <a:latin typeface="+mn-lt"/>
                <a:ea typeface="+mn-ea"/>
                <a:cs typeface="+mn-cs"/>
              </a:rPr>
              <a:t>Charitable’s</a:t>
            </a:r>
            <a:r>
              <a:rPr lang="en-US" sz="1200" b="0" i="0" u="none" strike="noStrike" kern="1200" baseline="0" dirty="0">
                <a:solidFill>
                  <a:schemeClr val="tx1"/>
                </a:solidFill>
                <a:latin typeface="+mn-lt"/>
                <a:ea typeface="+mn-ea"/>
                <a:cs typeface="+mn-cs"/>
              </a:rPr>
              <a:t> collaborative funds.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non-advised designated charitable fund.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We’ll discuss a couple of giving options for non-advised designated funds in the following slides.</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4</a:t>
            </a:fld>
            <a:endParaRPr lang="en-US"/>
          </a:p>
        </p:txBody>
      </p:sp>
    </p:spTree>
    <p:extLst>
      <p:ext uri="{BB962C8B-B14F-4D97-AF65-F5344CB8AC3E}">
        <p14:creationId xmlns:p14="http://schemas.microsoft.com/office/powerpoint/2010/main" val="2705213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 a reminder, for those who’ve reached the age where they’re required to take minimum distributions from their IRA accounts, a Qualified Charitable Distribution, is a way to help meet that requirement, avoid creating extra taxable income, and make a gift to charity. Let’s look at an example.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Donor story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woman in her mid-70’s who was very involved at her church always dreamed about being able to tithe and wanted to provide ongoing support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professional suggested she might avoid having to recognize that IRA income each year, and meet her charitable goals by creating a fund at Thrivent Charitable. She created a charitable fund (non-advised) and made a QCD of $108,000 each year for two years to the fund—in essence rolling over her unneeded IRA to the fund. The fund now makes annual grant distributions to her church (so she doesn’t have to tithe from her remaining income), and those grants will continue every year for the donor’s lifetime and long after she’s gone. The charitable fund is invested for growth and is able to sustain itself in perpetuity.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5</a:t>
            </a:fld>
            <a:endParaRPr lang="en-US"/>
          </a:p>
        </p:txBody>
      </p:sp>
    </p:spTree>
    <p:extLst>
      <p:ext uri="{BB962C8B-B14F-4D97-AF65-F5344CB8AC3E}">
        <p14:creationId xmlns:p14="http://schemas.microsoft.com/office/powerpoint/2010/main" val="85577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QCDs may also be used to make a significant charitable gift upon death by making a gift of life insurance. Each year, you make a QCD to Thrivent Charitable to cover premium payments for a life insurance contract that names Thrivent Charitable as owner and beneficiary. Proceeds from this life insurance contract are directed to your charitable fund to provide ongoing support to one or more of your favorite charities after you’re gone. Let’s look at an example.</a:t>
            </a:r>
          </a:p>
          <a:p>
            <a:pPr>
              <a:defRPr/>
            </a:pPr>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Donor story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man in his mid-70s wanted to support favorite charities upon death and take advantage of the QCD opportunity. He was concerned required minimum distributions from his IRA would increase his adjusted gross income and affect Medicare premiums and Social Security taxes. He worked with Thrivent Charitable </a:t>
            </a:r>
            <a:r>
              <a:rPr lang="en-US" sz="1200" b="0" i="0" u="none" strike="noStrike" kern="1200" baseline="0" dirty="0" err="1">
                <a:solidFill>
                  <a:schemeClr val="tx1"/>
                </a:solidFill>
                <a:latin typeface="+mn-lt"/>
                <a:ea typeface="+mn-ea"/>
                <a:cs typeface="+mn-cs"/>
              </a:rPr>
              <a:t>charitable</a:t>
            </a:r>
            <a:r>
              <a:rPr lang="en-US" sz="1200" b="0" i="0" u="none" strike="noStrike" kern="1200" baseline="0" dirty="0">
                <a:solidFill>
                  <a:schemeClr val="tx1"/>
                </a:solidFill>
                <a:latin typeface="+mn-lt"/>
                <a:ea typeface="+mn-ea"/>
                <a:cs typeface="+mn-cs"/>
              </a:rPr>
              <a:t> planning experts to create his charitable fund (non-advised) with a gift of an existing life insurance contract he no longer needed. He made Thrivent Charitable the owner and beneficiary of the contract and makes QCD gifts annually to Thrivent to cover premium payments. Upon his death, proceeds from this life insurance contract will be directed to his charitable fund, which will make annual grant distributions to his named charities for 10 years and then close.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6</a:t>
            </a:fld>
            <a:endParaRPr lang="en-US"/>
          </a:p>
        </p:txBody>
      </p:sp>
    </p:spTree>
    <p:extLst>
      <p:ext uri="{BB962C8B-B14F-4D97-AF65-F5344CB8AC3E}">
        <p14:creationId xmlns:p14="http://schemas.microsoft.com/office/powerpoint/2010/main" val="1420210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For clients aged 70½ or older who would like the option of taking a distribution from their IRA, and spreading the taxable income out over their lifetime, rather than recognizing it in a lump sum all in one year—the SECURE 2.0’s expansion of the definition of Qualified Charitable Distributions (in IRC Sec. 408(d)(8)) to include life income gifts may be a good opportunity.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Some things to consider: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This “once-in-a-lifetime election” must be used in a single year.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the donor doesn’t use the full $54K, the unused portion doesn’t carry forward.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$54K is for 2025, indexed for inflation.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Must be immediate income (no deferred gift annuities) income cannot be assignable (including to charity).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Limited to one $54,000 (in 2025 indexed for inflation) Qualified Distribution to a gift annuity or charitable remainder trust per lifetime.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Can be multiple contracts but must be in one calendar year.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Thrivent Charitable® gift annuity minimum is $10K gift to open. Charitable remainder annuity trust minimum $50K gift to open. Charitable remainder unitrust minimum $100K gift to open. </a:t>
            </a:r>
          </a:p>
          <a:p>
            <a:pPr marL="1085850" lvl="2"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Spouses could each gift $54K from separate IRAs to create one CRUT.</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Income beneficiaries of the gift annuity or charitable remainder trust are limited to the donor or their spouse.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All distributions from the gift annuity or charitable remainder trust will be taxed as ordinary income.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Payments from the gift annuity or charitable remainder trust must begin within one year. (no deferred income)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gift annuity or charitable remainder trust cannot accept gifts of other types of assets.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Payment must be at least 5%. </a:t>
            </a:r>
          </a:p>
          <a:p>
            <a:pPr marL="171450" lvl="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7</a:t>
            </a:fld>
            <a:endParaRPr lang="en-US"/>
          </a:p>
        </p:txBody>
      </p:sp>
    </p:spTree>
    <p:extLst>
      <p:ext uri="{BB962C8B-B14F-4D97-AF65-F5344CB8AC3E}">
        <p14:creationId xmlns:p14="http://schemas.microsoft.com/office/powerpoint/2010/main" val="482857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858DE8-36F6-0242-AE7B-D78BF93195D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499564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descr="A blue and white circle&#10;&#10;Description automatically generated">
            <a:extLst>
              <a:ext uri="{FF2B5EF4-FFF2-40B4-BE49-F238E27FC236}">
                <a16:creationId xmlns:a16="http://schemas.microsoft.com/office/drawing/2014/main" id="{84D1F0A7-E738-C507-C477-3DEB900B2F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descr="A black background with a black square&#10;&#10;AI-generated content may be incorrect.">
            <a:extLst>
              <a:ext uri="{FF2B5EF4-FFF2-40B4-BE49-F238E27FC236}">
                <a16:creationId xmlns:a16="http://schemas.microsoft.com/office/drawing/2014/main" id="{5AAA52D0-4934-A685-65E3-D74C7717B323}"/>
              </a:ext>
            </a:extLst>
          </p:cNvPr>
          <p:cNvPicPr>
            <a:picLocks noChangeAspect="1"/>
          </p:cNvPicPr>
          <p:nvPr userDrawn="1"/>
        </p:nvPicPr>
        <p:blipFill>
          <a:blip r:embed="rId3"/>
          <a:stretch>
            <a:fillRect/>
          </a:stretch>
        </p:blipFill>
        <p:spPr>
          <a:xfrm>
            <a:off x="9844057" y="17855"/>
            <a:ext cx="2266213" cy="1337618"/>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19" name="Subtitle 2">
            <a:extLst>
              <a:ext uri="{FF2B5EF4-FFF2-40B4-BE49-F238E27FC236}">
                <a16:creationId xmlns:a16="http://schemas.microsoft.com/office/drawing/2014/main" id="{0ADE65C4-786F-3512-AEA4-BA46D389F3B7}"/>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spTree>
    <p:extLst>
      <p:ext uri="{BB962C8B-B14F-4D97-AF65-F5344CB8AC3E}">
        <p14:creationId xmlns:p14="http://schemas.microsoft.com/office/powerpoint/2010/main" val="734841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Divider Number">
    <p:bg>
      <p:bgPr>
        <a:solidFill>
          <a:srgbClr val="FAED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b="0" i="0">
                <a:latin typeface="Basis Grt for Thrivent OffWhite" panose="020B0503030604040103" pitchFamily="34" charset="0"/>
                <a:cs typeface="Basis Grt for Thrivent OffWhite" panose="020B0503030604040103" pitchFamily="34" charset="0"/>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736F29CA-8490-16AE-9369-E4AB6E700430}"/>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04</a:t>
            </a:r>
          </a:p>
        </p:txBody>
      </p:sp>
      <p:sp>
        <p:nvSpPr>
          <p:cNvPr id="3" name="Footer Placeholder 2">
            <a:extLst>
              <a:ext uri="{FF2B5EF4-FFF2-40B4-BE49-F238E27FC236}">
                <a16:creationId xmlns:a16="http://schemas.microsoft.com/office/drawing/2014/main" id="{0FE1B679-1EB4-6040-8EF0-9424E7646AD1}"/>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011211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Divider Number">
    <p:bg>
      <p:bgPr>
        <a:solidFill>
          <a:srgbClr val="CEE2E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63C1F7C9-9D30-69EC-5367-077A71AD6354}"/>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05</a:t>
            </a:r>
          </a:p>
        </p:txBody>
      </p:sp>
      <p:sp>
        <p:nvSpPr>
          <p:cNvPr id="3" name="Footer Placeholder 2">
            <a:extLst>
              <a:ext uri="{FF2B5EF4-FFF2-40B4-BE49-F238E27FC236}">
                <a16:creationId xmlns:a16="http://schemas.microsoft.com/office/drawing/2014/main" id="{732BD1CB-6982-06F0-12B5-640BBF9B2F15}"/>
              </a:ext>
            </a:extLst>
          </p:cNvPr>
          <p:cNvSpPr>
            <a:spLocks noGrp="1"/>
          </p:cNvSpPr>
          <p:nvPr>
            <p:ph type="ftr" sz="quarter" idx="14"/>
          </p:nvPr>
        </p:nvSpPr>
        <p:spPr>
          <a:xfrm>
            <a:off x="1033937" y="6403484"/>
            <a:ext cx="4531594"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22106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Divider Photo">
    <p:bg>
      <p:bgPr>
        <a:solidFill>
          <a:srgbClr val="F4D096"/>
        </a:solidFill>
        <a:effectLst/>
      </p:bgPr>
    </p:bg>
    <p:spTree>
      <p:nvGrpSpPr>
        <p:cNvPr id="1" name=""/>
        <p:cNvGrpSpPr/>
        <p:nvPr/>
      </p:nvGrpSpPr>
      <p:grpSpPr>
        <a:xfrm>
          <a:off x="0" y="0"/>
          <a:ext cx="0" cy="0"/>
          <a:chOff x="0" y="0"/>
          <a:chExt cx="0" cy="0"/>
        </a:xfrm>
      </p:grpSpPr>
      <p:pic>
        <p:nvPicPr>
          <p:cNvPr id="9" name="Picture 8" descr="A person and person looking at a computer&#10;&#10;Description automatically generated">
            <a:extLst>
              <a:ext uri="{FF2B5EF4-FFF2-40B4-BE49-F238E27FC236}">
                <a16:creationId xmlns:a16="http://schemas.microsoft.com/office/drawing/2014/main" id="{53DD868D-FA45-8DB1-DBD3-C0F885002C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180" t="1365" r="26368" b="10842"/>
          <a:stretch/>
        </p:blipFill>
        <p:spPr>
          <a:xfrm>
            <a:off x="5160441" y="5974"/>
            <a:ext cx="7031559" cy="6863178"/>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A693FC5A-2F55-E91B-397A-140E0E52E76B}"/>
              </a:ext>
            </a:extLst>
          </p:cNvPr>
          <p:cNvSpPr>
            <a:spLocks noGrp="1"/>
          </p:cNvSpPr>
          <p:nvPr>
            <p:ph type="ftr" sz="quarter" idx="31"/>
          </p:nvPr>
        </p:nvSpPr>
        <p:spPr>
          <a:xfrm>
            <a:off x="629628" y="6403484"/>
            <a:ext cx="4765430"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62342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ection Divider Photo">
    <p:bg>
      <p:bgPr>
        <a:solidFill>
          <a:schemeClr val="tx1"/>
        </a:solidFill>
        <a:effectLst/>
      </p:bgPr>
    </p:bg>
    <p:spTree>
      <p:nvGrpSpPr>
        <p:cNvPr id="1" name=""/>
        <p:cNvGrpSpPr/>
        <p:nvPr/>
      </p:nvGrpSpPr>
      <p:grpSpPr>
        <a:xfrm>
          <a:off x="0" y="0"/>
          <a:ext cx="0" cy="0"/>
          <a:chOff x="0" y="0"/>
          <a:chExt cx="0" cy="0"/>
        </a:xfrm>
      </p:grpSpPr>
      <p:pic>
        <p:nvPicPr>
          <p:cNvPr id="9" name="Picture 8" descr="A group of people sitting at a table&#10;&#10;Description automatically generated">
            <a:extLst>
              <a:ext uri="{FF2B5EF4-FFF2-40B4-BE49-F238E27FC236}">
                <a16:creationId xmlns:a16="http://schemas.microsoft.com/office/drawing/2014/main" id="{E672E9E7-6E32-2E74-3794-858676A424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5822" t="990" r="22309" b="4944"/>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645326" y="6403484"/>
            <a:ext cx="4703056" cy="232987"/>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850808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Section Divider Photo">
    <p:bg>
      <p:bgPr>
        <a:solidFill>
          <a:schemeClr val="tx2"/>
        </a:solidFill>
        <a:effectLst/>
      </p:bgPr>
    </p:bg>
    <p:spTree>
      <p:nvGrpSpPr>
        <p:cNvPr id="1" name=""/>
        <p:cNvGrpSpPr/>
        <p:nvPr/>
      </p:nvGrpSpPr>
      <p:grpSpPr>
        <a:xfrm>
          <a:off x="0" y="0"/>
          <a:ext cx="0" cy="0"/>
          <a:chOff x="0" y="0"/>
          <a:chExt cx="0" cy="0"/>
        </a:xfrm>
      </p:grpSpPr>
      <p:pic>
        <p:nvPicPr>
          <p:cNvPr id="7" name="Picture 6" descr="A person putting a plant in a vase&#10;&#10;Description automatically generated">
            <a:extLst>
              <a:ext uri="{FF2B5EF4-FFF2-40B4-BE49-F238E27FC236}">
                <a16:creationId xmlns:a16="http://schemas.microsoft.com/office/drawing/2014/main" id="{20CB138D-8794-B98C-8E29-CD90F88D74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l="14606" r="14547" b="7281"/>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8A9B7878-5AFE-25BA-38D9-09D7235BA155}"/>
              </a:ext>
            </a:extLst>
          </p:cNvPr>
          <p:cNvSpPr>
            <a:spLocks noGrp="1"/>
          </p:cNvSpPr>
          <p:nvPr>
            <p:ph type="pic" sz="quarter" idx="30" hasCustomPrompt="1"/>
          </p:nvPr>
        </p:nvSpPr>
        <p:spPr>
          <a:xfrm>
            <a:off x="5205046"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22E5A5F4-2C87-78D9-8369-D77D49FAE810}"/>
              </a:ext>
            </a:extLst>
          </p:cNvPr>
          <p:cNvSpPr>
            <a:spLocks noGrp="1"/>
          </p:cNvSpPr>
          <p:nvPr>
            <p:ph type="ftr" sz="quarter" idx="31"/>
          </p:nvPr>
        </p:nvSpPr>
        <p:spPr>
          <a:xfrm>
            <a:off x="628881" y="6406168"/>
            <a:ext cx="4582285"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58210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Section Divider Photo">
    <p:bg>
      <p:bgPr>
        <a:solidFill>
          <a:srgbClr val="CEE2E3"/>
        </a:solidFill>
        <a:effectLst/>
      </p:bgPr>
    </p:bg>
    <p:spTree>
      <p:nvGrpSpPr>
        <p:cNvPr id="1" name=""/>
        <p:cNvGrpSpPr/>
        <p:nvPr/>
      </p:nvGrpSpPr>
      <p:grpSpPr>
        <a:xfrm>
          <a:off x="0" y="0"/>
          <a:ext cx="0" cy="0"/>
          <a:chOff x="0" y="0"/>
          <a:chExt cx="0" cy="0"/>
        </a:xfrm>
      </p:grpSpPr>
      <p:pic>
        <p:nvPicPr>
          <p:cNvPr id="5" name="Picture 4" descr="A person sitting at a table&#10;&#10;Description automatically generated">
            <a:extLst>
              <a:ext uri="{FF2B5EF4-FFF2-40B4-BE49-F238E27FC236}">
                <a16:creationId xmlns:a16="http://schemas.microsoft.com/office/drawing/2014/main" id="{BF68C21E-F84C-5106-5957-00CC641F7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1465" t="3793" r="11040" b="7863"/>
          <a:stretch/>
        </p:blipFill>
        <p:spPr>
          <a:xfrm>
            <a:off x="5205047"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D99FF7BD-2DB4-EEB6-54FC-8A3ADD545601}"/>
              </a:ext>
            </a:extLst>
          </p:cNvPr>
          <p:cNvSpPr>
            <a:spLocks noGrp="1"/>
          </p:cNvSpPr>
          <p:nvPr>
            <p:ph type="pic" sz="quarter" idx="30" hasCustomPrompt="1"/>
          </p:nvPr>
        </p:nvSpPr>
        <p:spPr>
          <a:xfrm>
            <a:off x="5205047"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E665927F-4B06-AB53-5F08-EA442DB24116}"/>
              </a:ext>
            </a:extLst>
          </p:cNvPr>
          <p:cNvSpPr>
            <a:spLocks noGrp="1"/>
          </p:cNvSpPr>
          <p:nvPr>
            <p:ph type="ftr" sz="quarter" idx="31"/>
          </p:nvPr>
        </p:nvSpPr>
        <p:spPr>
          <a:xfrm>
            <a:off x="662580" y="6410649"/>
            <a:ext cx="4616791"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52455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Divider Pattern">
    <p:spTree>
      <p:nvGrpSpPr>
        <p:cNvPr id="1" name=""/>
        <p:cNvGrpSpPr/>
        <p:nvPr/>
      </p:nvGrpSpPr>
      <p:grpSpPr>
        <a:xfrm>
          <a:off x="0" y="0"/>
          <a:ext cx="0" cy="0"/>
          <a:chOff x="0" y="0"/>
          <a:chExt cx="0" cy="0"/>
        </a:xfrm>
      </p:grpSpPr>
      <p:pic>
        <p:nvPicPr>
          <p:cNvPr id="7" name="Picture 6" descr="A blue background with white lines&#10;&#10;Description automatically generated">
            <a:extLst>
              <a:ext uri="{FF2B5EF4-FFF2-40B4-BE49-F238E27FC236}">
                <a16:creationId xmlns:a16="http://schemas.microsoft.com/office/drawing/2014/main" id="{1C91F820-E2BF-CA29-BF3E-385823A30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E6C6FEF7-F8FD-0C3F-DDB9-E508837B5A99}"/>
              </a:ext>
            </a:extLst>
          </p:cNvPr>
          <p:cNvSpPr>
            <a:spLocks noGrp="1"/>
          </p:cNvSpPr>
          <p:nvPr>
            <p:ph type="ftr" sz="quarter" idx="13"/>
          </p:nvPr>
        </p:nvSpPr>
        <p:spPr>
          <a:xfrm>
            <a:off x="1033937" y="6403484"/>
            <a:ext cx="4590486"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025482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ection Divider Pattern">
    <p:spTree>
      <p:nvGrpSpPr>
        <p:cNvPr id="1" name=""/>
        <p:cNvGrpSpPr/>
        <p:nvPr/>
      </p:nvGrpSpPr>
      <p:grpSpPr>
        <a:xfrm>
          <a:off x="0" y="0"/>
          <a:ext cx="0" cy="0"/>
          <a:chOff x="0" y="0"/>
          <a:chExt cx="0" cy="0"/>
        </a:xfrm>
      </p:grpSpPr>
      <p:pic>
        <p:nvPicPr>
          <p:cNvPr id="5" name="Picture 4" descr="A white and tan background&#10;&#10;Description automatically generated with medium confidence">
            <a:extLst>
              <a:ext uri="{FF2B5EF4-FFF2-40B4-BE49-F238E27FC236}">
                <a16:creationId xmlns:a16="http://schemas.microsoft.com/office/drawing/2014/main" id="{E03DF2EA-5E8B-E9D4-BC81-4F76C4753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2E9AC361-C3E1-03CA-3A4F-8D2D60155B3C}"/>
              </a:ext>
            </a:extLst>
          </p:cNvPr>
          <p:cNvSpPr>
            <a:spLocks noGrp="1"/>
          </p:cNvSpPr>
          <p:nvPr>
            <p:ph type="ftr" sz="quarter" idx="13"/>
          </p:nvPr>
        </p:nvSpPr>
        <p:spPr>
          <a:xfrm>
            <a:off x="1033936" y="6403484"/>
            <a:ext cx="4909663"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97800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ection Divider Pattern">
    <p:spTree>
      <p:nvGrpSpPr>
        <p:cNvPr id="1" name=""/>
        <p:cNvGrpSpPr/>
        <p:nvPr/>
      </p:nvGrpSpPr>
      <p:grpSpPr>
        <a:xfrm>
          <a:off x="0" y="0"/>
          <a:ext cx="0" cy="0"/>
          <a:chOff x="0" y="0"/>
          <a:chExt cx="0" cy="0"/>
        </a:xfrm>
      </p:grpSpPr>
      <p:pic>
        <p:nvPicPr>
          <p:cNvPr id="5" name="Picture 4" descr="A blue background with white lines&#10;&#10;Description automatically generated">
            <a:extLst>
              <a:ext uri="{FF2B5EF4-FFF2-40B4-BE49-F238E27FC236}">
                <a16:creationId xmlns:a16="http://schemas.microsoft.com/office/drawing/2014/main" id="{81F0D742-1036-45A9-152E-7A0FC7BD87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3" name="Footer Placeholder 2">
            <a:extLst>
              <a:ext uri="{FF2B5EF4-FFF2-40B4-BE49-F238E27FC236}">
                <a16:creationId xmlns:a16="http://schemas.microsoft.com/office/drawing/2014/main" id="{BF52BEAC-32CA-73D1-F427-9B70DE1088F7}"/>
              </a:ext>
            </a:extLst>
          </p:cNvPr>
          <p:cNvSpPr>
            <a:spLocks noGrp="1"/>
          </p:cNvSpPr>
          <p:nvPr>
            <p:ph type="ftr" sz="quarter" idx="13"/>
          </p:nvPr>
        </p:nvSpPr>
        <p:spPr>
          <a:xfrm>
            <a:off x="1033936" y="6403484"/>
            <a:ext cx="491828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4074395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490590"/>
            <a:ext cx="10909300" cy="474828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A1F19344-3B7E-E0D8-2604-06C58D1265DC}"/>
              </a:ext>
            </a:extLst>
          </p:cNvPr>
          <p:cNvSpPr>
            <a:spLocks noGrp="1"/>
          </p:cNvSpPr>
          <p:nvPr>
            <p:ph type="title" hasCustomPrompt="1"/>
          </p:nvPr>
        </p:nvSpPr>
        <p:spPr/>
        <p:txBody>
          <a:bodyPr/>
          <a:lstStyle/>
          <a:p>
            <a:r>
              <a:rPr lang="en-US"/>
              <a:t>Click to edit title copy</a:t>
            </a:r>
          </a:p>
        </p:txBody>
      </p:sp>
      <p:sp>
        <p:nvSpPr>
          <p:cNvPr id="9" name="Footer Placeholder 8">
            <a:extLst>
              <a:ext uri="{FF2B5EF4-FFF2-40B4-BE49-F238E27FC236}">
                <a16:creationId xmlns:a16="http://schemas.microsoft.com/office/drawing/2014/main" id="{043E303C-1B5F-0073-FD40-44367B52C447}"/>
              </a:ext>
            </a:extLst>
          </p:cNvPr>
          <p:cNvSpPr>
            <a:spLocks noGrp="1"/>
          </p:cNvSpPr>
          <p:nvPr>
            <p:ph type="ftr" sz="quarter" idx="10"/>
          </p:nvPr>
        </p:nvSpPr>
        <p:spPr>
          <a:xfrm>
            <a:off x="1033937" y="6403484"/>
            <a:ext cx="5185708"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858F24B1-8FC0-C5E1-44AE-58E785BE7CEF}"/>
              </a:ext>
            </a:extLst>
          </p:cNvPr>
          <p:cNvSpPr>
            <a:spLocks noGrp="1"/>
          </p:cNvSpPr>
          <p:nvPr>
            <p:ph type="sldNum" sz="quarter" idx="11"/>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C9336315-0BD2-F5EF-8F65-2A8A23E7E6C8}"/>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19185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2"/>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4" name="Picture 3" descr="A black background with a black square&#10;&#10;AI-generated content may be incorrect.">
            <a:extLst>
              <a:ext uri="{FF2B5EF4-FFF2-40B4-BE49-F238E27FC236}">
                <a16:creationId xmlns:a16="http://schemas.microsoft.com/office/drawing/2014/main" id="{392D6321-D038-3214-5CAA-DD8DA7FCB8C1}"/>
              </a:ext>
            </a:extLst>
          </p:cNvPr>
          <p:cNvPicPr>
            <a:picLocks noChangeAspect="1"/>
          </p:cNvPicPr>
          <p:nvPr userDrawn="1"/>
        </p:nvPicPr>
        <p:blipFill>
          <a:blip r:embed="rId2"/>
          <a:stretch>
            <a:fillRect/>
          </a:stretch>
        </p:blipFill>
        <p:spPr>
          <a:xfrm>
            <a:off x="377595" y="313672"/>
            <a:ext cx="2266213" cy="1337618"/>
          </a:xfrm>
          <a:prstGeom prst="rect">
            <a:avLst/>
          </a:prstGeom>
        </p:spPr>
      </p:pic>
    </p:spTree>
    <p:extLst>
      <p:ext uri="{BB962C8B-B14F-4D97-AF65-F5344CB8AC3E}">
        <p14:creationId xmlns:p14="http://schemas.microsoft.com/office/powerpoint/2010/main" val="137424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with Subheadlin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CDA9-4145-BBF7-19CC-596A5D55CF8C}"/>
              </a:ext>
            </a:extLst>
          </p:cNvPr>
          <p:cNvSpPr>
            <a:spLocks noGrp="1"/>
          </p:cNvSpPr>
          <p:nvPr>
            <p:ph type="title" hasCustomPrompt="1"/>
          </p:nvPr>
        </p:nvSpPr>
        <p:spPr>
          <a:xfrm>
            <a:off x="635000" y="635000"/>
            <a:ext cx="10922000" cy="376115"/>
          </a:xfrm>
        </p:spPr>
        <p:txBody>
          <a:bodyPr anchor="t" anchorCtr="0"/>
          <a:lstStyle/>
          <a:p>
            <a:r>
              <a:rPr lang="en-US"/>
              <a:t>Click to edit title copy</a:t>
            </a:r>
          </a:p>
        </p:txBody>
      </p:sp>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677600"/>
            <a:ext cx="10909300" cy="456127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85DFE461-DFE6-AD31-65F9-2654119FC480}"/>
              </a:ext>
            </a:extLst>
          </p:cNvPr>
          <p:cNvSpPr>
            <a:spLocks noGrp="1"/>
          </p:cNvSpPr>
          <p:nvPr>
            <p:ph type="body" sz="quarter" idx="13" hasCustomPrompt="1"/>
          </p:nvPr>
        </p:nvSpPr>
        <p:spPr>
          <a:xfrm>
            <a:off x="635000" y="1177925"/>
            <a:ext cx="10944552"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9" name="Footer Placeholder 8">
            <a:extLst>
              <a:ext uri="{FF2B5EF4-FFF2-40B4-BE49-F238E27FC236}">
                <a16:creationId xmlns:a16="http://schemas.microsoft.com/office/drawing/2014/main" id="{1D07501E-B05B-28E6-B6EB-B3E66C963434}"/>
              </a:ext>
            </a:extLst>
          </p:cNvPr>
          <p:cNvSpPr>
            <a:spLocks noGrp="1"/>
          </p:cNvSpPr>
          <p:nvPr>
            <p:ph type="ftr" sz="quarter" idx="14"/>
          </p:nvPr>
        </p:nvSpPr>
        <p:spPr>
          <a:xfrm>
            <a:off x="1033937" y="6403484"/>
            <a:ext cx="543587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095271B3-FD5B-1419-F5E5-857F06E130DA}"/>
              </a:ext>
            </a:extLst>
          </p:cNvPr>
          <p:cNvSpPr>
            <a:spLocks noGrp="1"/>
          </p:cNvSpPr>
          <p:nvPr>
            <p:ph type="sldNum" sz="quarter" idx="15"/>
          </p:nvPr>
        </p:nvSpPr>
        <p:spPr/>
        <p:txBody>
          <a:bodyPr/>
          <a:lstStyle/>
          <a:p>
            <a:fld id="{D7756E16-444E-B644-B3D8-50D596555EAF}" type="slidenum">
              <a:rPr lang="en-US" smtClean="0"/>
              <a:pPr/>
              <a:t>‹#›</a:t>
            </a:fld>
            <a:endParaRPr lang="en-US"/>
          </a:p>
        </p:txBody>
      </p:sp>
      <p:pic>
        <p:nvPicPr>
          <p:cNvPr id="4" name="Picture 3" descr="A pixelated heart on a black background&#10;&#10;AI-generated content may be incorrect.">
            <a:extLst>
              <a:ext uri="{FF2B5EF4-FFF2-40B4-BE49-F238E27FC236}">
                <a16:creationId xmlns:a16="http://schemas.microsoft.com/office/drawing/2014/main" id="{C566DF36-AC22-B905-F3AF-E2AC7D2587E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90771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headline with Body Cop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10922000"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10922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013F8FAE-B456-DBA0-97A4-FB272953DECC}"/>
              </a:ext>
            </a:extLst>
          </p:cNvPr>
          <p:cNvSpPr>
            <a:spLocks noGrp="1"/>
          </p:cNvSpPr>
          <p:nvPr>
            <p:ph type="ftr" sz="quarter" idx="15"/>
          </p:nvPr>
        </p:nvSpPr>
        <p:spPr>
          <a:xfrm>
            <a:off x="1033937" y="6403484"/>
            <a:ext cx="5522138" cy="216451"/>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9469F3C3-2C8E-50E1-B0AF-77C8B89A10AD}"/>
              </a:ext>
            </a:extLst>
          </p:cNvPr>
          <p:cNvSpPr>
            <a:spLocks noGrp="1"/>
          </p:cNvSpPr>
          <p:nvPr>
            <p:ph type="sldNum" sz="quarter" idx="16"/>
          </p:nvPr>
        </p:nvSpPr>
        <p:spPr/>
        <p:txBody>
          <a:bodyPr/>
          <a:lstStyle/>
          <a:p>
            <a:fld id="{D7756E16-444E-B644-B3D8-50D596555EAF}" type="slidenum">
              <a:rPr lang="en-US" smtClean="0"/>
              <a:pPr/>
              <a:t>‹#›</a:t>
            </a:fld>
            <a:endParaRPr lang="en-US"/>
          </a:p>
        </p:txBody>
      </p:sp>
      <p:sp>
        <p:nvSpPr>
          <p:cNvPr id="6" name="Text Placeholder 5">
            <a:extLst>
              <a:ext uri="{FF2B5EF4-FFF2-40B4-BE49-F238E27FC236}">
                <a16:creationId xmlns:a16="http://schemas.microsoft.com/office/drawing/2014/main" id="{A8924F49-9B95-158C-549D-49BA3918209A}"/>
              </a:ext>
            </a:extLst>
          </p:cNvPr>
          <p:cNvSpPr>
            <a:spLocks noGrp="1"/>
          </p:cNvSpPr>
          <p:nvPr>
            <p:ph type="body" sz="quarter" idx="17" hasCustomPrompt="1"/>
          </p:nvPr>
        </p:nvSpPr>
        <p:spPr>
          <a:xfrm>
            <a:off x="635000" y="1684338"/>
            <a:ext cx="1092200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DAE4388D-6565-B46B-8BEF-F337C37A5C43}"/>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164372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pic>
        <p:nvPicPr>
          <p:cNvPr id="9" name="Picture 8">
            <a:extLst>
              <a:ext uri="{FF2B5EF4-FFF2-40B4-BE49-F238E27FC236}">
                <a16:creationId xmlns:a16="http://schemas.microsoft.com/office/drawing/2014/main" id="{64FDA665-13D7-40D1-3254-6FB625319B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4" name="Picture 3" descr="A person standing in front of a desk with a computer and a phone&#10;&#10;Description automatically generated">
            <a:extLst>
              <a:ext uri="{FF2B5EF4-FFF2-40B4-BE49-F238E27FC236}">
                <a16:creationId xmlns:a16="http://schemas.microsoft.com/office/drawing/2014/main" id="{7B99E5EC-7CEB-92C5-C25B-9C706952E2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l="6994" r="26339"/>
          <a:stretch/>
        </p:blipFill>
        <p:spPr>
          <a:xfrm>
            <a:off x="6096000" y="0"/>
            <a:ext cx="6096000" cy="6858000"/>
          </a:xfrm>
          <a:prstGeom prst="rect">
            <a:avLst/>
          </a:prstGeom>
        </p:spPr>
      </p:pic>
      <p:sp>
        <p:nvSpPr>
          <p:cNvPr id="7" name="Picture Placeholder 11">
            <a:extLst>
              <a:ext uri="{FF2B5EF4-FFF2-40B4-BE49-F238E27FC236}">
                <a16:creationId xmlns:a16="http://schemas.microsoft.com/office/drawing/2014/main" id="{05F3868B-82D8-690E-AC2D-4C953D945756}"/>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C088F616-18E8-30DA-C148-6C40CB306F67}"/>
              </a:ext>
            </a:extLst>
          </p:cNvPr>
          <p:cNvSpPr>
            <a:spLocks noGrp="1"/>
          </p:cNvSpPr>
          <p:nvPr>
            <p:ph type="ftr" sz="quarter" idx="32"/>
          </p:nvPr>
        </p:nvSpPr>
        <p:spPr>
          <a:xfrm>
            <a:off x="1033936" y="6418240"/>
            <a:ext cx="5062063" cy="201695"/>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B32F9609-33E2-60B9-B6A1-C41D7C240B1C}"/>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11" name="Text Placeholder 5">
            <a:extLst>
              <a:ext uri="{FF2B5EF4-FFF2-40B4-BE49-F238E27FC236}">
                <a16:creationId xmlns:a16="http://schemas.microsoft.com/office/drawing/2014/main" id="{9AC53EEF-7C1A-EA23-5AB3-B8890CFAC1ED}"/>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62321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8" name="Picture 7" descr="A person shaking hands with a person in an office&#10;&#10;Description automatically generated">
            <a:extLst>
              <a:ext uri="{FF2B5EF4-FFF2-40B4-BE49-F238E27FC236}">
                <a16:creationId xmlns:a16="http://schemas.microsoft.com/office/drawing/2014/main" id="{96CE240A-E660-5BE3-64AB-5BB3A22F27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0837" r="12504"/>
          <a:stretch/>
        </p:blipFill>
        <p:spPr>
          <a:xfrm>
            <a:off x="6096000" y="0"/>
            <a:ext cx="6096000" cy="6858000"/>
          </a:xfrm>
          <a:prstGeom prst="rect">
            <a:avLst/>
          </a:prstGeom>
        </p:spPr>
      </p:pic>
      <p:sp>
        <p:nvSpPr>
          <p:cNvPr id="11" name="Picture Placeholder 11">
            <a:extLst>
              <a:ext uri="{FF2B5EF4-FFF2-40B4-BE49-F238E27FC236}">
                <a16:creationId xmlns:a16="http://schemas.microsoft.com/office/drawing/2014/main" id="{7C817C49-8E28-54F4-E5C4-9BA6868FF6F5}"/>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38A06AFF-459B-F88E-04F5-71FD135F926E}"/>
              </a:ext>
            </a:extLst>
          </p:cNvPr>
          <p:cNvSpPr>
            <a:spLocks noGrp="1"/>
          </p:cNvSpPr>
          <p:nvPr>
            <p:ph type="ftr" sz="quarter" idx="32"/>
          </p:nvPr>
        </p:nvSpPr>
        <p:spPr>
          <a:xfrm>
            <a:off x="1033936" y="6403484"/>
            <a:ext cx="4920053" cy="216451"/>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22349669-A5B3-3566-5077-21890B192EE6}"/>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5" name="Text Placeholder 5">
            <a:extLst>
              <a:ext uri="{FF2B5EF4-FFF2-40B4-BE49-F238E27FC236}">
                <a16:creationId xmlns:a16="http://schemas.microsoft.com/office/drawing/2014/main" id="{C6D04A8A-5845-0AE8-1903-48F78FA25D8C}"/>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485401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onor Story Use">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672E9E7-6E32-2E74-3794-858676A4240F}"/>
              </a:ext>
            </a:extLst>
          </p:cNvPr>
          <p:cNvPicPr>
            <a:picLocks noChangeAspect="1"/>
          </p:cNvPicPr>
          <p:nvPr userDrawn="1"/>
        </p:nvPicPr>
        <p:blipFill>
          <a:blip r:embed="rId2"/>
          <a:srcRect l="22699" r="16004"/>
          <a:stretch/>
        </p:blipFill>
        <p:spPr>
          <a:xfrm>
            <a:off x="5893035" y="0"/>
            <a:ext cx="6298965" cy="6858000"/>
          </a:xfrm>
          <a:prstGeom prst="rect">
            <a:avLst/>
          </a:prstGeom>
        </p:spPr>
      </p:pic>
      <p:sp>
        <p:nvSpPr>
          <p:cNvPr id="3" name="Title 1">
            <a:extLst>
              <a:ext uri="{FF2B5EF4-FFF2-40B4-BE49-F238E27FC236}">
                <a16:creationId xmlns:a16="http://schemas.microsoft.com/office/drawing/2014/main" id="{DF0EED74-C308-EB24-83F4-13A5612F3974}"/>
              </a:ext>
            </a:extLst>
          </p:cNvPr>
          <p:cNvSpPr>
            <a:spLocks noGrp="1"/>
          </p:cNvSpPr>
          <p:nvPr>
            <p:ph type="title" hasCustomPrompt="1"/>
          </p:nvPr>
        </p:nvSpPr>
        <p:spPr>
          <a:xfrm>
            <a:off x="635000" y="503524"/>
            <a:ext cx="5318991" cy="384908"/>
          </a:xfrm>
        </p:spPr>
        <p:txBody>
          <a:bodyPr anchor="t" anchorCtr="0">
            <a:noAutofit/>
          </a:bodyPr>
          <a:lstStyle/>
          <a:p>
            <a:r>
              <a:rPr lang="en-US"/>
              <a:t>Click to edit title copy</a:t>
            </a:r>
          </a:p>
        </p:txBody>
      </p:sp>
      <p:sp>
        <p:nvSpPr>
          <p:cNvPr id="4" name="Text Placeholder 7">
            <a:extLst>
              <a:ext uri="{FF2B5EF4-FFF2-40B4-BE49-F238E27FC236}">
                <a16:creationId xmlns:a16="http://schemas.microsoft.com/office/drawing/2014/main" id="{2A189538-3355-3A4E-3279-04FDEFAEF3DB}"/>
              </a:ext>
            </a:extLst>
          </p:cNvPr>
          <p:cNvSpPr>
            <a:spLocks noGrp="1"/>
          </p:cNvSpPr>
          <p:nvPr>
            <p:ph type="body" sz="quarter" idx="14" hasCustomPrompt="1"/>
          </p:nvPr>
        </p:nvSpPr>
        <p:spPr>
          <a:xfrm>
            <a:off x="635000" y="1044853"/>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A donor story</a:t>
            </a:r>
          </a:p>
        </p:txBody>
      </p:sp>
      <p:sp>
        <p:nvSpPr>
          <p:cNvPr id="19" name="Text Placeholder 5">
            <a:extLst>
              <a:ext uri="{FF2B5EF4-FFF2-40B4-BE49-F238E27FC236}">
                <a16:creationId xmlns:a16="http://schemas.microsoft.com/office/drawing/2014/main" id="{15ECE794-120F-E825-1CB7-28414377F8BB}"/>
              </a:ext>
            </a:extLst>
          </p:cNvPr>
          <p:cNvSpPr>
            <a:spLocks noGrp="1"/>
          </p:cNvSpPr>
          <p:nvPr>
            <p:ph type="body" sz="quarter" idx="37" hasCustomPrompt="1"/>
          </p:nvPr>
        </p:nvSpPr>
        <p:spPr>
          <a:xfrm>
            <a:off x="629035" y="1981364"/>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Insert this in presentation and contact marketing for adding the arch.</a:t>
            </a:r>
          </a:p>
        </p:txBody>
      </p:sp>
      <p:sp>
        <p:nvSpPr>
          <p:cNvPr id="18" name="Text Placeholder 5">
            <a:extLst>
              <a:ext uri="{FF2B5EF4-FFF2-40B4-BE49-F238E27FC236}">
                <a16:creationId xmlns:a16="http://schemas.microsoft.com/office/drawing/2014/main" id="{0BFA5719-0D1B-C269-98F7-FB96EB8CC707}"/>
              </a:ext>
            </a:extLst>
          </p:cNvPr>
          <p:cNvSpPr>
            <a:spLocks noGrp="1"/>
          </p:cNvSpPr>
          <p:nvPr>
            <p:ph type="body" sz="quarter" idx="36" hasCustomPrompt="1"/>
          </p:nvPr>
        </p:nvSpPr>
        <p:spPr>
          <a:xfrm>
            <a:off x="629035" y="3450734"/>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p:txBody>
      </p:sp>
      <p:sp>
        <p:nvSpPr>
          <p:cNvPr id="14" name="Text Placeholder 5">
            <a:extLst>
              <a:ext uri="{FF2B5EF4-FFF2-40B4-BE49-F238E27FC236}">
                <a16:creationId xmlns:a16="http://schemas.microsoft.com/office/drawing/2014/main" id="{B9D75C6A-2AEF-74CB-2AFD-123F1973B72C}"/>
              </a:ext>
            </a:extLst>
          </p:cNvPr>
          <p:cNvSpPr>
            <a:spLocks noGrp="1"/>
          </p:cNvSpPr>
          <p:nvPr>
            <p:ph type="body" sz="quarter" idx="35" hasCustomPrompt="1"/>
          </p:nvPr>
        </p:nvSpPr>
        <p:spPr>
          <a:xfrm>
            <a:off x="629035" y="4908841"/>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826477" y="6452319"/>
            <a:ext cx="4114800" cy="184151"/>
          </a:xfrm>
        </p:spPr>
        <p:txBody>
          <a:bodyPr/>
          <a:lstStyle>
            <a:lvl1pPr>
              <a:defRPr>
                <a:solidFill>
                  <a:schemeClr val="tx1"/>
                </a:solidFill>
              </a:defRPr>
            </a:lvl1p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2" name="Picture Placeholder 11">
            <a:extLst>
              <a:ext uri="{FF2B5EF4-FFF2-40B4-BE49-F238E27FC236}">
                <a16:creationId xmlns:a16="http://schemas.microsoft.com/office/drawing/2014/main" id="{A5F5B444-A858-676A-C2FF-929E16B38543}"/>
              </a:ext>
            </a:extLst>
          </p:cNvPr>
          <p:cNvSpPr>
            <a:spLocks noGrp="1"/>
          </p:cNvSpPr>
          <p:nvPr>
            <p:ph type="pic" sz="quarter" idx="30" hasCustomPrompt="1"/>
          </p:nvPr>
        </p:nvSpPr>
        <p:spPr>
          <a:xfrm>
            <a:off x="5893034" y="0"/>
            <a:ext cx="6298965"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Tree>
    <p:extLst>
      <p:ext uri="{BB962C8B-B14F-4D97-AF65-F5344CB8AC3E}">
        <p14:creationId xmlns:p14="http://schemas.microsoft.com/office/powerpoint/2010/main" val="15300686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1/3 Layout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461000" cy="478692"/>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8731"/>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Picture Placeholder 11">
            <a:extLst>
              <a:ext uri="{FF2B5EF4-FFF2-40B4-BE49-F238E27FC236}">
                <a16:creationId xmlns:a16="http://schemas.microsoft.com/office/drawing/2014/main" id="{09B19CD7-2FC9-18FE-EE92-3883E5972B9E}"/>
              </a:ext>
            </a:extLst>
          </p:cNvPr>
          <p:cNvSpPr>
            <a:spLocks noGrp="1"/>
          </p:cNvSpPr>
          <p:nvPr>
            <p:ph type="pic" sz="quarter" idx="30" hasCustomPrompt="1"/>
          </p:nvPr>
        </p:nvSpPr>
        <p:spPr>
          <a:xfrm>
            <a:off x="7877908" y="0"/>
            <a:ext cx="430823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4" name="Content Placeholder 2">
            <a:extLst>
              <a:ext uri="{FF2B5EF4-FFF2-40B4-BE49-F238E27FC236}">
                <a16:creationId xmlns:a16="http://schemas.microsoft.com/office/drawing/2014/main" id="{F1399346-50A0-1133-5F79-7DA0AF2E56EA}"/>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9" name="Footer Placeholder 8">
            <a:extLst>
              <a:ext uri="{FF2B5EF4-FFF2-40B4-BE49-F238E27FC236}">
                <a16:creationId xmlns:a16="http://schemas.microsoft.com/office/drawing/2014/main" id="{C3844B4B-1964-FA9F-F5E9-216979ABE905}"/>
              </a:ext>
            </a:extLst>
          </p:cNvPr>
          <p:cNvSpPr>
            <a:spLocks noGrp="1"/>
          </p:cNvSpPr>
          <p:nvPr>
            <p:ph type="ftr" sz="quarter" idx="37"/>
          </p:nvPr>
        </p:nvSpPr>
        <p:spPr>
          <a:xfrm>
            <a:off x="1033937" y="6403484"/>
            <a:ext cx="522021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7B791A7D-EBD1-481C-F3B1-D4B150FE7000}"/>
              </a:ext>
            </a:extLst>
          </p:cNvPr>
          <p:cNvSpPr>
            <a:spLocks noGrp="1"/>
          </p:cNvSpPr>
          <p:nvPr>
            <p:ph type="sldNum" sz="quarter" idx="38"/>
          </p:nvPr>
        </p:nvSpPr>
        <p:spPr/>
        <p:txBody>
          <a:bodyPr/>
          <a:lstStyle/>
          <a:p>
            <a:fld id="{D7756E16-444E-B644-B3D8-50D596555EAF}" type="slidenum">
              <a:rPr lang="en-US" smtClean="0"/>
              <a:pPr/>
              <a:t>‹#›</a:t>
            </a:fld>
            <a:endParaRPr lang="en-US"/>
          </a:p>
        </p:txBody>
      </p:sp>
      <p:sp>
        <p:nvSpPr>
          <p:cNvPr id="7" name="Text Placeholder 5">
            <a:extLst>
              <a:ext uri="{FF2B5EF4-FFF2-40B4-BE49-F238E27FC236}">
                <a16:creationId xmlns:a16="http://schemas.microsoft.com/office/drawing/2014/main" id="{61583B4B-C54F-A5FD-6504-0347C011CE23}"/>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1072385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1/3 Layout with Dark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486047"/>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43856" y="1168975"/>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136B956F-F82B-6BDE-B05C-490D6D70F0B9}"/>
              </a:ext>
            </a:extLst>
          </p:cNvPr>
          <p:cNvSpPr>
            <a:spLocks noGrp="1"/>
          </p:cNvSpPr>
          <p:nvPr>
            <p:ph type="ftr" sz="quarter" idx="38"/>
          </p:nvPr>
        </p:nvSpPr>
        <p:spPr>
          <a:xfrm>
            <a:off x="1033936" y="6386950"/>
            <a:ext cx="5070919" cy="232986"/>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6552EF1F-D983-A5A6-3C4B-A07A71665D6A}"/>
              </a:ext>
            </a:extLst>
          </p:cNvPr>
          <p:cNvSpPr>
            <a:spLocks noGrp="1"/>
          </p:cNvSpPr>
          <p:nvPr>
            <p:ph type="sldNum" sz="quarter" idx="39"/>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E0E44635-51D3-941F-412D-0548D8D0E299}"/>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9B527FCB-8E5A-4829-BEF8-2449FD480A19}"/>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blue background with white lines&#10;&#10;Description automatically generated">
            <a:extLst>
              <a:ext uri="{FF2B5EF4-FFF2-40B4-BE49-F238E27FC236}">
                <a16:creationId xmlns:a16="http://schemas.microsoft.com/office/drawing/2014/main" id="{BA5C1110-0030-FB3B-DFD2-4235A5431C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9786" r="-1"/>
          <a:stretch/>
        </p:blipFill>
        <p:spPr>
          <a:xfrm>
            <a:off x="8508274" y="0"/>
            <a:ext cx="3683726" cy="6858000"/>
          </a:xfrm>
          <a:prstGeom prst="rect">
            <a:avLst/>
          </a:prstGeom>
        </p:spPr>
      </p:pic>
    </p:spTree>
    <p:extLst>
      <p:ext uri="{BB962C8B-B14F-4D97-AF65-F5344CB8AC3E}">
        <p14:creationId xmlns:p14="http://schemas.microsoft.com/office/powerpoint/2010/main" val="2633220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1/3 Layout with Light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6673BF-F262-A171-5B03-2E400EAADC22}"/>
              </a:ext>
            </a:extLst>
          </p:cNvPr>
          <p:cNvSpPr/>
          <p:nvPr userDrawn="1"/>
        </p:nvSpPr>
        <p:spPr>
          <a:xfrm>
            <a:off x="7851227" y="-126124"/>
            <a:ext cx="4424855" cy="7104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9473"/>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Text Placeholder 9">
            <a:extLst>
              <a:ext uri="{FF2B5EF4-FFF2-40B4-BE49-F238E27FC236}">
                <a16:creationId xmlns:a16="http://schemas.microsoft.com/office/drawing/2014/main" id="{62A28DD4-584C-4CBF-8D1D-F68FEAB9B6E2}"/>
              </a:ext>
            </a:extLst>
          </p:cNvPr>
          <p:cNvSpPr>
            <a:spLocks noGrp="1"/>
          </p:cNvSpPr>
          <p:nvPr>
            <p:ph type="body" sz="quarter" idx="37" hasCustomPrompt="1"/>
          </p:nvPr>
        </p:nvSpPr>
        <p:spPr>
          <a:xfrm>
            <a:off x="8590800" y="153663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7" name="Text Placeholder 9">
            <a:extLst>
              <a:ext uri="{FF2B5EF4-FFF2-40B4-BE49-F238E27FC236}">
                <a16:creationId xmlns:a16="http://schemas.microsoft.com/office/drawing/2014/main" id="{54B862F0-0504-9E0E-187E-5C97C4C8BCAF}"/>
              </a:ext>
            </a:extLst>
          </p:cNvPr>
          <p:cNvSpPr>
            <a:spLocks noGrp="1"/>
          </p:cNvSpPr>
          <p:nvPr>
            <p:ph type="body" sz="quarter" idx="38" hasCustomPrompt="1"/>
          </p:nvPr>
        </p:nvSpPr>
        <p:spPr>
          <a:xfrm>
            <a:off x="8590800" y="2556817"/>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8" name="Text Placeholder 9">
            <a:extLst>
              <a:ext uri="{FF2B5EF4-FFF2-40B4-BE49-F238E27FC236}">
                <a16:creationId xmlns:a16="http://schemas.microsoft.com/office/drawing/2014/main" id="{58619385-CF1C-AB0E-7AAA-0A1CD6B0D63E}"/>
              </a:ext>
            </a:extLst>
          </p:cNvPr>
          <p:cNvSpPr>
            <a:spLocks noGrp="1"/>
          </p:cNvSpPr>
          <p:nvPr>
            <p:ph type="body" sz="quarter" idx="39" hasCustomPrompt="1"/>
          </p:nvPr>
        </p:nvSpPr>
        <p:spPr>
          <a:xfrm>
            <a:off x="8590800" y="375757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9" name="Text Placeholder 9">
            <a:extLst>
              <a:ext uri="{FF2B5EF4-FFF2-40B4-BE49-F238E27FC236}">
                <a16:creationId xmlns:a16="http://schemas.microsoft.com/office/drawing/2014/main" id="{DE8F1801-24B0-F930-2C5E-07133946E86A}"/>
              </a:ext>
            </a:extLst>
          </p:cNvPr>
          <p:cNvSpPr>
            <a:spLocks noGrp="1"/>
          </p:cNvSpPr>
          <p:nvPr>
            <p:ph type="body" sz="quarter" idx="40" hasCustomPrompt="1"/>
          </p:nvPr>
        </p:nvSpPr>
        <p:spPr>
          <a:xfrm>
            <a:off x="8590800" y="4767843"/>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851C90EE-F41D-C90F-1130-FDE2A94DCF16}"/>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3" name="Text Placeholder 5">
            <a:extLst>
              <a:ext uri="{FF2B5EF4-FFF2-40B4-BE49-F238E27FC236}">
                <a16:creationId xmlns:a16="http://schemas.microsoft.com/office/drawing/2014/main" id="{088DC3BA-0818-DB91-1AD4-1BF9EDEEDFB4}"/>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white text on a black background&#10;&#10;AI-generated content may be incorrect.">
            <a:extLst>
              <a:ext uri="{FF2B5EF4-FFF2-40B4-BE49-F238E27FC236}">
                <a16:creationId xmlns:a16="http://schemas.microsoft.com/office/drawing/2014/main" id="{6986B0EE-4758-4CDB-F033-5998F59A2BB3}"/>
              </a:ext>
            </a:extLst>
          </p:cNvPr>
          <p:cNvPicPr>
            <a:picLocks noChangeAspect="1"/>
          </p:cNvPicPr>
          <p:nvPr userDrawn="1"/>
        </p:nvPicPr>
        <p:blipFill>
          <a:blip r:embed="rId2"/>
          <a:stretch>
            <a:fillRect/>
          </a:stretch>
        </p:blipFill>
        <p:spPr>
          <a:xfrm>
            <a:off x="10740622" y="6358736"/>
            <a:ext cx="1295667" cy="369960"/>
          </a:xfrm>
          <a:prstGeom prst="rect">
            <a:avLst/>
          </a:prstGeom>
        </p:spPr>
      </p:pic>
    </p:spTree>
    <p:extLst>
      <p:ext uri="{BB962C8B-B14F-4D97-AF65-F5344CB8AC3E}">
        <p14:creationId xmlns:p14="http://schemas.microsoft.com/office/powerpoint/2010/main" val="40220259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50994"/>
            <a:ext cx="5308600" cy="556012"/>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4" name="Content Placeholder 2">
            <a:extLst>
              <a:ext uri="{FF2B5EF4-FFF2-40B4-BE49-F238E27FC236}">
                <a16:creationId xmlns:a16="http://schemas.microsoft.com/office/drawing/2014/main" id="{374299D1-E1B5-80C7-4278-DFE650612F5C}"/>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8" name="Footer Placeholder 7">
            <a:extLst>
              <a:ext uri="{FF2B5EF4-FFF2-40B4-BE49-F238E27FC236}">
                <a16:creationId xmlns:a16="http://schemas.microsoft.com/office/drawing/2014/main" id="{665A823C-4F92-9F51-377C-3F6EF71F81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1865F5D5-43D0-4A6D-457A-BBC628E99AA5}"/>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3" name="Text Placeholder 5">
            <a:extLst>
              <a:ext uri="{FF2B5EF4-FFF2-40B4-BE49-F238E27FC236}">
                <a16:creationId xmlns:a16="http://schemas.microsoft.com/office/drawing/2014/main" id="{7CB0A454-BCCF-B1D7-DBDB-34396880AE15}"/>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pixelated heart on a black background&#10;&#10;AI-generated content may be incorrect.">
            <a:extLst>
              <a:ext uri="{FF2B5EF4-FFF2-40B4-BE49-F238E27FC236}">
                <a16:creationId xmlns:a16="http://schemas.microsoft.com/office/drawing/2014/main" id="{516304F9-A64A-D500-0EFF-78B675CCEF02}"/>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420418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14365"/>
            <a:ext cx="5308600" cy="554124"/>
          </a:xfrm>
        </p:spPr>
        <p:txBody>
          <a:bodyPr anchor="t" anchorCtr="0">
            <a:noAutofit/>
          </a:bodyPr>
          <a:lstStyle>
            <a:lvl1pPr>
              <a:defRPr sz="4400">
                <a:solidFill>
                  <a:schemeClr val="tx2"/>
                </a:solidFill>
              </a:defRPr>
            </a:lvl1pPr>
          </a:lstStyle>
          <a:p>
            <a:r>
              <a:rPr lang="en-US"/>
              <a:t>Click to edit title </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7E7A916B-A6BF-C628-3749-5927E7FF49DD}"/>
              </a:ext>
            </a:extLst>
          </p:cNvPr>
          <p:cNvSpPr>
            <a:spLocks noGrp="1"/>
          </p:cNvSpPr>
          <p:nvPr>
            <p:ph type="ftr" sz="quarter" idx="30"/>
          </p:nvPr>
        </p:nvSpPr>
        <p:spPr/>
        <p:txBody>
          <a:bodyPr/>
          <a:lstStyle>
            <a:lvl1pPr>
              <a:defRPr>
                <a:solidFill>
                  <a:schemeClr val="tx2"/>
                </a:solidFill>
              </a:defRPr>
            </a:lvl1p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7F99FD54-C78E-4B70-451F-549DBA3DAE54}"/>
              </a:ext>
            </a:extLst>
          </p:cNvPr>
          <p:cNvSpPr>
            <a:spLocks noGrp="1"/>
          </p:cNvSpPr>
          <p:nvPr>
            <p:ph type="sldNum" sz="quarter" idx="31"/>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1083184F-6EC6-C082-60C2-245D601452DD}"/>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7EC6217F-6118-C4D4-1E6C-AF6F9257DE0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47D4C3C-4FFF-87F8-C921-5909F79DBC0C}"/>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06427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Picture 7" descr="A white and tan circle&#10;&#10;Description automatically generated with medium confidence">
            <a:extLst>
              <a:ext uri="{FF2B5EF4-FFF2-40B4-BE49-F238E27FC236}">
                <a16:creationId xmlns:a16="http://schemas.microsoft.com/office/drawing/2014/main" id="{09AA75B2-9214-C507-0C51-1233B1287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2" name="Picture 1" descr="A black background with a black square&#10;&#10;AI-generated content may be incorrect.">
            <a:extLst>
              <a:ext uri="{FF2B5EF4-FFF2-40B4-BE49-F238E27FC236}">
                <a16:creationId xmlns:a16="http://schemas.microsoft.com/office/drawing/2014/main" id="{8301ED3D-20CE-B6ED-B45A-BC4913248282}"/>
              </a:ext>
            </a:extLst>
          </p:cNvPr>
          <p:cNvPicPr>
            <a:picLocks noChangeAspect="1"/>
          </p:cNvPicPr>
          <p:nvPr userDrawn="1"/>
        </p:nvPicPr>
        <p:blipFill>
          <a:blip r:embed="rId3"/>
          <a:stretch>
            <a:fillRect/>
          </a:stretch>
        </p:blipFill>
        <p:spPr>
          <a:xfrm>
            <a:off x="9844057" y="17855"/>
            <a:ext cx="2266213" cy="1337618"/>
          </a:xfrm>
          <a:prstGeom prst="rect">
            <a:avLst/>
          </a:prstGeom>
        </p:spPr>
      </p:pic>
    </p:spTree>
    <p:extLst>
      <p:ext uri="{BB962C8B-B14F-4D97-AF65-F5344CB8AC3E}">
        <p14:creationId xmlns:p14="http://schemas.microsoft.com/office/powerpoint/2010/main" val="268779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86377"/>
            <a:ext cx="5308600" cy="470389"/>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0A35D512-F5F5-1D92-38B2-67FE3EC717D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FFB8CCC9-5DD9-4A52-9CB4-5827FED03051}"/>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67BDA7AB-E58C-AD3B-51A9-FACF13ADB365}"/>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B92CC775-87EF-5A63-76AA-52ABCA1FD3D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0ABD04F9-C2CB-4227-2CC1-C1132B4C34D3}"/>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701652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ull Quot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51398" y="2509621"/>
            <a:ext cx="8489199" cy="1297935"/>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20F2A8E9-D293-F9B8-4991-298213EDD81A}"/>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13898D2-005F-A907-8781-5B2D55316333}"/>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997743D0-87AE-1BA9-0416-8AB8CFB8CAD8}"/>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27245714-6A74-30D1-FA2A-ECE4813865A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328770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Pull Quote">
    <p:bg>
      <p:bgPr>
        <a:solidFill>
          <a:srgbClr val="F0F4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764901" y="2521979"/>
            <a:ext cx="8662194" cy="1186724"/>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8" name="Footer Placeholder 7">
            <a:extLst>
              <a:ext uri="{FF2B5EF4-FFF2-40B4-BE49-F238E27FC236}">
                <a16:creationId xmlns:a16="http://schemas.microsoft.com/office/drawing/2014/main" id="{307441C6-EA44-0160-8A8E-1411F7005EB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0D6EB1ED-A2D8-D5EA-D6F0-824088A95B4E}"/>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4" name="Text Placeholder 3">
            <a:extLst>
              <a:ext uri="{FF2B5EF4-FFF2-40B4-BE49-F238E27FC236}">
                <a16:creationId xmlns:a16="http://schemas.microsoft.com/office/drawing/2014/main" id="{32B336CA-BD8D-E943-91BC-EEE675F1607A}"/>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3" name="Picture 2" descr="A pixelated heart on a black background&#10;&#10;AI-generated content may be incorrect.">
            <a:extLst>
              <a:ext uri="{FF2B5EF4-FFF2-40B4-BE49-F238E27FC236}">
                <a16:creationId xmlns:a16="http://schemas.microsoft.com/office/drawing/2014/main" id="{212CBFDE-4515-32AA-3A4A-12CF1CAD82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939291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Pull Quote">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69935" y="2515879"/>
            <a:ext cx="8452129" cy="1220176"/>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9B661E11-10D8-F6CF-86B4-C7FED4170FF4}"/>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100BF1A3-ADCF-5F5B-FD42-9DEC02CD6D58}"/>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FC0717BF-53CB-EF2C-28FE-674705D50AF2}"/>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4B64F964-8AA0-B3EA-C741-CA3D9332B1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6463820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keawa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takeaway copy</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5" name="Rounded Rectangle 4">
            <a:extLst>
              <a:ext uri="{FF2B5EF4-FFF2-40B4-BE49-F238E27FC236}">
                <a16:creationId xmlns:a16="http://schemas.microsoft.com/office/drawing/2014/main" id="{FF5CD0ED-5689-61B4-5863-F78308EA9AF9}"/>
              </a:ext>
            </a:extLst>
          </p:cNvPr>
          <p:cNvSpPr/>
          <p:nvPr userDrawn="1"/>
        </p:nvSpPr>
        <p:spPr>
          <a:xfrm>
            <a:off x="3449061"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6" name="Rounded Rectangle 5">
            <a:extLst>
              <a:ext uri="{FF2B5EF4-FFF2-40B4-BE49-F238E27FC236}">
                <a16:creationId xmlns:a16="http://schemas.microsoft.com/office/drawing/2014/main" id="{FD4437BE-E64D-4333-2F9C-546D53347D5B}"/>
              </a:ext>
            </a:extLst>
          </p:cNvPr>
          <p:cNvSpPr/>
          <p:nvPr userDrawn="1"/>
        </p:nvSpPr>
        <p:spPr>
          <a:xfrm>
            <a:off x="6276344"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Rounded Rectangle 8">
            <a:extLst>
              <a:ext uri="{FF2B5EF4-FFF2-40B4-BE49-F238E27FC236}">
                <a16:creationId xmlns:a16="http://schemas.microsoft.com/office/drawing/2014/main" id="{A804AA79-EE84-33A9-78E9-4F2F019F4294}"/>
              </a:ext>
            </a:extLst>
          </p:cNvPr>
          <p:cNvSpPr/>
          <p:nvPr userDrawn="1"/>
        </p:nvSpPr>
        <p:spPr>
          <a:xfrm>
            <a:off x="9051075"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3" name="Rounded Rectangle 12">
            <a:extLst>
              <a:ext uri="{FF2B5EF4-FFF2-40B4-BE49-F238E27FC236}">
                <a16:creationId xmlns:a16="http://schemas.microsoft.com/office/drawing/2014/main" id="{579FCBF9-4001-10EE-F94F-8D458D940EEC}"/>
              </a:ext>
            </a:extLst>
          </p:cNvPr>
          <p:cNvSpPr/>
          <p:nvPr userDrawn="1"/>
        </p:nvSpPr>
        <p:spPr>
          <a:xfrm>
            <a:off x="636011" y="2156186"/>
            <a:ext cx="2519428" cy="3009841"/>
          </a:xfrm>
          <a:prstGeom prst="roundRect">
            <a:avLst>
              <a:gd name="adj" fmla="val 2236"/>
            </a:avLst>
          </a:prstGeom>
          <a:solidFill>
            <a:srgbClr val="F5F8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0" name="Text Placeholder 19">
            <a:extLst>
              <a:ext uri="{FF2B5EF4-FFF2-40B4-BE49-F238E27FC236}">
                <a16:creationId xmlns:a16="http://schemas.microsoft.com/office/drawing/2014/main" id="{F9529F13-7280-3B6B-9655-0078934EBEC1}"/>
              </a:ext>
            </a:extLst>
          </p:cNvPr>
          <p:cNvSpPr>
            <a:spLocks noGrp="1"/>
          </p:cNvSpPr>
          <p:nvPr>
            <p:ph type="body" sz="quarter" idx="43" hasCustomPrompt="1"/>
          </p:nvPr>
        </p:nvSpPr>
        <p:spPr>
          <a:xfrm>
            <a:off x="807670"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1</a:t>
            </a:r>
          </a:p>
        </p:txBody>
      </p:sp>
      <p:sp>
        <p:nvSpPr>
          <p:cNvPr id="21" name="Text Placeholder 19">
            <a:extLst>
              <a:ext uri="{FF2B5EF4-FFF2-40B4-BE49-F238E27FC236}">
                <a16:creationId xmlns:a16="http://schemas.microsoft.com/office/drawing/2014/main" id="{862B7FC5-0399-212C-6D79-31D2FDA60975}"/>
              </a:ext>
            </a:extLst>
          </p:cNvPr>
          <p:cNvSpPr>
            <a:spLocks noGrp="1"/>
          </p:cNvSpPr>
          <p:nvPr>
            <p:ph type="body" sz="quarter" idx="44" hasCustomPrompt="1"/>
          </p:nvPr>
        </p:nvSpPr>
        <p:spPr>
          <a:xfrm>
            <a:off x="3621209"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2</a:t>
            </a:r>
          </a:p>
        </p:txBody>
      </p:sp>
      <p:sp>
        <p:nvSpPr>
          <p:cNvPr id="22" name="Text Placeholder 19">
            <a:extLst>
              <a:ext uri="{FF2B5EF4-FFF2-40B4-BE49-F238E27FC236}">
                <a16:creationId xmlns:a16="http://schemas.microsoft.com/office/drawing/2014/main" id="{9AB10EB5-2E70-D4CA-C14F-33B15CEA0094}"/>
              </a:ext>
            </a:extLst>
          </p:cNvPr>
          <p:cNvSpPr>
            <a:spLocks noGrp="1"/>
          </p:cNvSpPr>
          <p:nvPr>
            <p:ph type="body" sz="quarter" idx="45" hasCustomPrompt="1"/>
          </p:nvPr>
        </p:nvSpPr>
        <p:spPr>
          <a:xfrm>
            <a:off x="6444796"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3</a:t>
            </a:r>
          </a:p>
        </p:txBody>
      </p:sp>
      <p:sp>
        <p:nvSpPr>
          <p:cNvPr id="23" name="Text Placeholder 19">
            <a:extLst>
              <a:ext uri="{FF2B5EF4-FFF2-40B4-BE49-F238E27FC236}">
                <a16:creationId xmlns:a16="http://schemas.microsoft.com/office/drawing/2014/main" id="{C99818E4-37BD-63F4-3A2B-23E0021A56A4}"/>
              </a:ext>
            </a:extLst>
          </p:cNvPr>
          <p:cNvSpPr>
            <a:spLocks noGrp="1"/>
          </p:cNvSpPr>
          <p:nvPr>
            <p:ph type="body" sz="quarter" idx="46" hasCustomPrompt="1"/>
          </p:nvPr>
        </p:nvSpPr>
        <p:spPr>
          <a:xfrm>
            <a:off x="9218141"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4</a:t>
            </a:r>
          </a:p>
        </p:txBody>
      </p:sp>
      <p:sp>
        <p:nvSpPr>
          <p:cNvPr id="29" name="Text Placeholder 5">
            <a:extLst>
              <a:ext uri="{FF2B5EF4-FFF2-40B4-BE49-F238E27FC236}">
                <a16:creationId xmlns:a16="http://schemas.microsoft.com/office/drawing/2014/main" id="{DD7C82D1-87CA-4101-47E1-D8AB36B5D8D1}"/>
              </a:ext>
            </a:extLst>
          </p:cNvPr>
          <p:cNvSpPr>
            <a:spLocks noGrp="1"/>
          </p:cNvSpPr>
          <p:nvPr>
            <p:ph type="body" sz="quarter" idx="34" hasCustomPrompt="1"/>
          </p:nvPr>
        </p:nvSpPr>
        <p:spPr>
          <a:xfrm>
            <a:off x="778892"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0" name="Text Placeholder 5">
            <a:extLst>
              <a:ext uri="{FF2B5EF4-FFF2-40B4-BE49-F238E27FC236}">
                <a16:creationId xmlns:a16="http://schemas.microsoft.com/office/drawing/2014/main" id="{6954DD2C-28AD-70B9-0AC0-AF002C03477C}"/>
              </a:ext>
            </a:extLst>
          </p:cNvPr>
          <p:cNvSpPr>
            <a:spLocks noGrp="1"/>
          </p:cNvSpPr>
          <p:nvPr>
            <p:ph type="body" sz="quarter" idx="47" hasCustomPrompt="1"/>
          </p:nvPr>
        </p:nvSpPr>
        <p:spPr>
          <a:xfrm>
            <a:off x="3616685"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1" name="Text Placeholder 5">
            <a:extLst>
              <a:ext uri="{FF2B5EF4-FFF2-40B4-BE49-F238E27FC236}">
                <a16:creationId xmlns:a16="http://schemas.microsoft.com/office/drawing/2014/main" id="{3B91CA8C-9453-C5BB-5BB7-FC01B9E9317F}"/>
              </a:ext>
            </a:extLst>
          </p:cNvPr>
          <p:cNvSpPr>
            <a:spLocks noGrp="1"/>
          </p:cNvSpPr>
          <p:nvPr>
            <p:ph type="body" sz="quarter" idx="48" hasCustomPrompt="1"/>
          </p:nvPr>
        </p:nvSpPr>
        <p:spPr>
          <a:xfrm>
            <a:off x="6422947"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2" name="Text Placeholder 5">
            <a:extLst>
              <a:ext uri="{FF2B5EF4-FFF2-40B4-BE49-F238E27FC236}">
                <a16:creationId xmlns:a16="http://schemas.microsoft.com/office/drawing/2014/main" id="{F570FE07-73DE-90BC-84A9-867865C2393E}"/>
              </a:ext>
            </a:extLst>
          </p:cNvPr>
          <p:cNvSpPr>
            <a:spLocks noGrp="1"/>
          </p:cNvSpPr>
          <p:nvPr>
            <p:ph type="body" sz="quarter" idx="49" hasCustomPrompt="1"/>
          </p:nvPr>
        </p:nvSpPr>
        <p:spPr>
          <a:xfrm>
            <a:off x="9197678"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61878D7-EED6-8A1E-3840-8EEA6966E156}"/>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961781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6" name="Picture 5" descr="A blue and black logo&#10;&#10;Description automatically generated">
            <a:extLst>
              <a:ext uri="{FF2B5EF4-FFF2-40B4-BE49-F238E27FC236}">
                <a16:creationId xmlns:a16="http://schemas.microsoft.com/office/drawing/2014/main" id="{D96F4AEA-ED65-A124-6D19-6B2638BB51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145" y="5167053"/>
            <a:ext cx="4688639" cy="966729"/>
          </a:xfrm>
          <a:prstGeom prst="rect">
            <a:avLst/>
          </a:prstGeom>
        </p:spPr>
      </p:pic>
    </p:spTree>
    <p:extLst>
      <p:ext uri="{BB962C8B-B14F-4D97-AF65-F5344CB8AC3E}">
        <p14:creationId xmlns:p14="http://schemas.microsoft.com/office/powerpoint/2010/main" val="5562165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sclosur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4999" y="634999"/>
            <a:ext cx="7203903" cy="487219"/>
          </a:xfrm>
        </p:spPr>
        <p:txBody>
          <a:bodyPr anchor="t" anchorCtr="0"/>
          <a:lstStyle/>
          <a:p>
            <a:r>
              <a:rPr lang="en-US"/>
              <a:t>Disclosure(s)</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6" name="Footer Placeholder 5">
            <a:extLst>
              <a:ext uri="{FF2B5EF4-FFF2-40B4-BE49-F238E27FC236}">
                <a16:creationId xmlns:a16="http://schemas.microsoft.com/office/drawing/2014/main" id="{253C3659-E069-55FF-5CCB-C4578AED8865}"/>
              </a:ext>
            </a:extLst>
          </p:cNvPr>
          <p:cNvSpPr>
            <a:spLocks noGrp="1"/>
          </p:cNvSpPr>
          <p:nvPr>
            <p:ph type="ftr" sz="quarter" idx="36"/>
          </p:nvPr>
        </p:nvSpPr>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B26092B2-7A1C-965E-536C-C8FB1CF55E07}"/>
              </a:ext>
            </a:extLst>
          </p:cNvPr>
          <p:cNvSpPr>
            <a:spLocks noGrp="1"/>
          </p:cNvSpPr>
          <p:nvPr>
            <p:ph type="sldNum" sz="quarter" idx="37"/>
          </p:nvPr>
        </p:nvSpPr>
        <p:spPr/>
        <p:txBody>
          <a:bodyPr/>
          <a:lstStyle/>
          <a:p>
            <a:fld id="{D7756E16-444E-B644-B3D8-50D596555EAF}" type="slidenum">
              <a:rPr lang="en-US" smtClean="0"/>
              <a:pPr/>
              <a:t>‹#›</a:t>
            </a:fld>
            <a:endParaRPr lang="en-US"/>
          </a:p>
        </p:txBody>
      </p:sp>
      <p:sp>
        <p:nvSpPr>
          <p:cNvPr id="5" name="Text Placeholder 4">
            <a:extLst>
              <a:ext uri="{FF2B5EF4-FFF2-40B4-BE49-F238E27FC236}">
                <a16:creationId xmlns:a16="http://schemas.microsoft.com/office/drawing/2014/main" id="{9B686A1A-C8BD-589D-35B9-2CB0DCC329FE}"/>
              </a:ext>
            </a:extLst>
          </p:cNvPr>
          <p:cNvSpPr>
            <a:spLocks noGrp="1"/>
          </p:cNvSpPr>
          <p:nvPr>
            <p:ph type="body" sz="quarter" idx="38" hasCustomPrompt="1"/>
          </p:nvPr>
        </p:nvSpPr>
        <p:spPr>
          <a:xfrm>
            <a:off x="635000" y="1629152"/>
            <a:ext cx="11036069" cy="4314825"/>
          </a:xfrm>
          <a:prstGeom prst="rect">
            <a:avLst/>
          </a:prstGeom>
        </p:spPr>
        <p:txBody>
          <a:bodyPr/>
          <a:lstStyle>
            <a:lvl1pPr>
              <a:defRPr sz="1600" b="0" i="0">
                <a:latin typeface="Basis Grt for Thrivent" panose="020B0503030604040103" pitchFamily="34" charset="0"/>
                <a:cs typeface="Basis Grt for Thrivent" panose="020B0503030604040103" pitchFamily="34" charset="0"/>
              </a:defRPr>
            </a:lvl1pPr>
          </a:lstStyle>
          <a:p>
            <a:pPr lvl="0"/>
            <a:r>
              <a:rPr lang="en-US"/>
              <a:t>Disclosure copy for placement only. Place in appropriate disclosures as directed by compliance for your presentation.</a:t>
            </a:r>
          </a:p>
        </p:txBody>
      </p:sp>
      <p:pic>
        <p:nvPicPr>
          <p:cNvPr id="3" name="Picture 2" descr="A pixelated heart on a black background&#10;&#10;AI-generated content may be incorrect.">
            <a:extLst>
              <a:ext uri="{FF2B5EF4-FFF2-40B4-BE49-F238E27FC236}">
                <a16:creationId xmlns:a16="http://schemas.microsoft.com/office/drawing/2014/main" id="{90B85B30-FFEF-4CEA-4658-417F0D18ACAA}"/>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147573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go End Slide">
    <p:bg>
      <p:bgPr>
        <a:solidFill>
          <a:schemeClr val="tx1"/>
        </a:solidFill>
        <a:effectLst/>
      </p:bgPr>
    </p:bg>
    <p:spTree>
      <p:nvGrpSpPr>
        <p:cNvPr id="1" name=""/>
        <p:cNvGrpSpPr/>
        <p:nvPr/>
      </p:nvGrpSpPr>
      <p:grpSpPr>
        <a:xfrm>
          <a:off x="0" y="0"/>
          <a:ext cx="0" cy="0"/>
          <a:chOff x="0" y="0"/>
          <a:chExt cx="0" cy="0"/>
        </a:xfrm>
      </p:grpSpPr>
      <p:pic>
        <p:nvPicPr>
          <p:cNvPr id="4" name="Picture 3" descr="A white text on a black background&#10;&#10;AI-generated content may be incorrect.">
            <a:extLst>
              <a:ext uri="{FF2B5EF4-FFF2-40B4-BE49-F238E27FC236}">
                <a16:creationId xmlns:a16="http://schemas.microsoft.com/office/drawing/2014/main" id="{C4B86299-D0A6-66CC-F638-A9A32C564170}"/>
              </a:ext>
            </a:extLst>
          </p:cNvPr>
          <p:cNvPicPr>
            <a:picLocks noChangeAspect="1"/>
          </p:cNvPicPr>
          <p:nvPr userDrawn="1"/>
        </p:nvPicPr>
        <p:blipFill>
          <a:blip r:embed="rId2"/>
          <a:stretch>
            <a:fillRect/>
          </a:stretch>
        </p:blipFill>
        <p:spPr>
          <a:xfrm>
            <a:off x="2550160" y="2411315"/>
            <a:ext cx="7094174" cy="2024929"/>
          </a:xfrm>
          <a:prstGeom prst="rect">
            <a:avLst/>
          </a:prstGeom>
        </p:spPr>
      </p:pic>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spTree>
    <p:extLst>
      <p:ext uri="{BB962C8B-B14F-4D97-AF65-F5344CB8AC3E}">
        <p14:creationId xmlns:p14="http://schemas.microsoft.com/office/powerpoint/2010/main" val="144035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8" name="Picture 7" descr="A white circle with blue and black border&#10;&#10;Description automatically generated with medium confidence">
            <a:extLst>
              <a:ext uri="{FF2B5EF4-FFF2-40B4-BE49-F238E27FC236}">
                <a16:creationId xmlns:a16="http://schemas.microsoft.com/office/drawing/2014/main" id="{359753F9-68D0-F292-0CB0-9CF8D40B37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D8D56E6-2A8D-9C8B-B082-616A1D59D8EF}"/>
              </a:ext>
            </a:extLst>
          </p:cNvPr>
          <p:cNvSpPr>
            <a:spLocks noGrp="1"/>
          </p:cNvSpPr>
          <p:nvPr>
            <p:ph type="ctrTitle" hasCustomPrompt="1"/>
          </p:nvPr>
        </p:nvSpPr>
        <p:spPr>
          <a:xfrm>
            <a:off x="635000" y="3991707"/>
            <a:ext cx="7557025" cy="1565031"/>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61FA9304-998D-C8C2-4B02-9675BDE3B019}"/>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5" name="Picture 4" descr="A black background with white text&#10;&#10;AI-generated content may be incorrect.">
            <a:extLst>
              <a:ext uri="{FF2B5EF4-FFF2-40B4-BE49-F238E27FC236}">
                <a16:creationId xmlns:a16="http://schemas.microsoft.com/office/drawing/2014/main" id="{2733449C-DEB7-5837-3329-90B648032DCF}"/>
              </a:ext>
            </a:extLst>
          </p:cNvPr>
          <p:cNvPicPr>
            <a:picLocks noChangeAspect="1"/>
          </p:cNvPicPr>
          <p:nvPr userDrawn="1"/>
        </p:nvPicPr>
        <p:blipFill>
          <a:blip r:embed="rId3"/>
          <a:stretch>
            <a:fillRect/>
          </a:stretch>
        </p:blipFill>
        <p:spPr>
          <a:xfrm>
            <a:off x="9838043" y="6269"/>
            <a:ext cx="2267818" cy="1338566"/>
          </a:xfrm>
          <a:prstGeom prst="rect">
            <a:avLst/>
          </a:prstGeom>
        </p:spPr>
      </p:pic>
    </p:spTree>
    <p:extLst>
      <p:ext uri="{BB962C8B-B14F-4D97-AF65-F5344CB8AC3E}">
        <p14:creationId xmlns:p14="http://schemas.microsoft.com/office/powerpoint/2010/main" val="2687984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Agenda Slide">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hasCustomPrompt="1"/>
          </p:nvPr>
        </p:nvSpPr>
        <p:spPr>
          <a:xfrm>
            <a:off x="618122" y="1785772"/>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10800862" y="173246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71" name="Text Placeholder 2">
            <a:extLst>
              <a:ext uri="{FF2B5EF4-FFF2-40B4-BE49-F238E27FC236}">
                <a16:creationId xmlns:a16="http://schemas.microsoft.com/office/drawing/2014/main" id="{B931FAE9-94EB-54C7-3D11-44870606B50E}"/>
              </a:ext>
            </a:extLst>
          </p:cNvPr>
          <p:cNvSpPr>
            <a:spLocks noGrp="1"/>
          </p:cNvSpPr>
          <p:nvPr>
            <p:ph type="body" idx="23" hasCustomPrompt="1"/>
          </p:nvPr>
        </p:nvSpPr>
        <p:spPr>
          <a:xfrm>
            <a:off x="618122" y="2334531"/>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2" name="Text Placeholder 2">
            <a:extLst>
              <a:ext uri="{FF2B5EF4-FFF2-40B4-BE49-F238E27FC236}">
                <a16:creationId xmlns:a16="http://schemas.microsoft.com/office/drawing/2014/main" id="{E449A818-942F-549E-5AB5-66A10C93F0CB}"/>
              </a:ext>
            </a:extLst>
          </p:cNvPr>
          <p:cNvSpPr>
            <a:spLocks noGrp="1"/>
          </p:cNvSpPr>
          <p:nvPr>
            <p:ph type="body" idx="24" hasCustomPrompt="1"/>
          </p:nvPr>
        </p:nvSpPr>
        <p:spPr>
          <a:xfrm>
            <a:off x="10800862" y="2286444"/>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75" name="Text Placeholder 2">
            <a:extLst>
              <a:ext uri="{FF2B5EF4-FFF2-40B4-BE49-F238E27FC236}">
                <a16:creationId xmlns:a16="http://schemas.microsoft.com/office/drawing/2014/main" id="{B35BD594-0DFB-633C-E6F8-5CFEBC12E7DB}"/>
              </a:ext>
            </a:extLst>
          </p:cNvPr>
          <p:cNvSpPr>
            <a:spLocks noGrp="1"/>
          </p:cNvSpPr>
          <p:nvPr>
            <p:ph type="body" idx="25" hasCustomPrompt="1"/>
          </p:nvPr>
        </p:nvSpPr>
        <p:spPr>
          <a:xfrm>
            <a:off x="618122" y="2883290"/>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6" name="Text Placeholder 2">
            <a:extLst>
              <a:ext uri="{FF2B5EF4-FFF2-40B4-BE49-F238E27FC236}">
                <a16:creationId xmlns:a16="http://schemas.microsoft.com/office/drawing/2014/main" id="{31E20849-4AF2-AAED-554C-97A92C67A846}"/>
              </a:ext>
            </a:extLst>
          </p:cNvPr>
          <p:cNvSpPr>
            <a:spLocks noGrp="1"/>
          </p:cNvSpPr>
          <p:nvPr>
            <p:ph type="body" idx="26" hasCustomPrompt="1"/>
          </p:nvPr>
        </p:nvSpPr>
        <p:spPr>
          <a:xfrm>
            <a:off x="10800862" y="2830987"/>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79" name="Text Placeholder 2">
            <a:extLst>
              <a:ext uri="{FF2B5EF4-FFF2-40B4-BE49-F238E27FC236}">
                <a16:creationId xmlns:a16="http://schemas.microsoft.com/office/drawing/2014/main" id="{9AA0C9CB-FFEB-2FCF-703C-5C115FA114F9}"/>
              </a:ext>
            </a:extLst>
          </p:cNvPr>
          <p:cNvSpPr>
            <a:spLocks noGrp="1"/>
          </p:cNvSpPr>
          <p:nvPr>
            <p:ph type="body" idx="27" hasCustomPrompt="1"/>
          </p:nvPr>
        </p:nvSpPr>
        <p:spPr>
          <a:xfrm>
            <a:off x="618122" y="3432049"/>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0" name="Text Placeholder 2">
            <a:extLst>
              <a:ext uri="{FF2B5EF4-FFF2-40B4-BE49-F238E27FC236}">
                <a16:creationId xmlns:a16="http://schemas.microsoft.com/office/drawing/2014/main" id="{3EDE6F25-9618-DC38-9F23-E9CC8785B95E}"/>
              </a:ext>
            </a:extLst>
          </p:cNvPr>
          <p:cNvSpPr>
            <a:spLocks noGrp="1"/>
          </p:cNvSpPr>
          <p:nvPr>
            <p:ph type="body" idx="28" hasCustomPrompt="1"/>
          </p:nvPr>
        </p:nvSpPr>
        <p:spPr>
          <a:xfrm>
            <a:off x="10800862" y="338960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83" name="Text Placeholder 2">
            <a:extLst>
              <a:ext uri="{FF2B5EF4-FFF2-40B4-BE49-F238E27FC236}">
                <a16:creationId xmlns:a16="http://schemas.microsoft.com/office/drawing/2014/main" id="{A569AA3D-55A4-E6C6-5AE9-5315C43FF161}"/>
              </a:ext>
            </a:extLst>
          </p:cNvPr>
          <p:cNvSpPr>
            <a:spLocks noGrp="1"/>
          </p:cNvSpPr>
          <p:nvPr>
            <p:ph type="body" idx="29" hasCustomPrompt="1"/>
          </p:nvPr>
        </p:nvSpPr>
        <p:spPr>
          <a:xfrm>
            <a:off x="618122" y="398080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4" name="Text Placeholder 2">
            <a:extLst>
              <a:ext uri="{FF2B5EF4-FFF2-40B4-BE49-F238E27FC236}">
                <a16:creationId xmlns:a16="http://schemas.microsoft.com/office/drawing/2014/main" id="{C3F93EF5-BFC8-50E6-1223-A1BB78DDE282}"/>
              </a:ext>
            </a:extLst>
          </p:cNvPr>
          <p:cNvSpPr>
            <a:spLocks noGrp="1"/>
          </p:cNvSpPr>
          <p:nvPr>
            <p:ph type="body" idx="30" hasCustomPrompt="1"/>
          </p:nvPr>
        </p:nvSpPr>
        <p:spPr>
          <a:xfrm>
            <a:off x="10800862" y="3938096"/>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87" name="Text Placeholder 2">
            <a:extLst>
              <a:ext uri="{FF2B5EF4-FFF2-40B4-BE49-F238E27FC236}">
                <a16:creationId xmlns:a16="http://schemas.microsoft.com/office/drawing/2014/main" id="{3BA23487-CAB7-F823-8D6F-779326546C69}"/>
              </a:ext>
            </a:extLst>
          </p:cNvPr>
          <p:cNvSpPr>
            <a:spLocks noGrp="1"/>
          </p:cNvSpPr>
          <p:nvPr>
            <p:ph type="body" idx="31" hasCustomPrompt="1"/>
          </p:nvPr>
        </p:nvSpPr>
        <p:spPr>
          <a:xfrm>
            <a:off x="618122" y="4529567"/>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8" name="Text Placeholder 2">
            <a:extLst>
              <a:ext uri="{FF2B5EF4-FFF2-40B4-BE49-F238E27FC236}">
                <a16:creationId xmlns:a16="http://schemas.microsoft.com/office/drawing/2014/main" id="{409B23EC-2AC2-04F3-3B11-36856ACFA91B}"/>
              </a:ext>
            </a:extLst>
          </p:cNvPr>
          <p:cNvSpPr>
            <a:spLocks noGrp="1"/>
          </p:cNvSpPr>
          <p:nvPr>
            <p:ph type="body" idx="32" hasCustomPrompt="1"/>
          </p:nvPr>
        </p:nvSpPr>
        <p:spPr>
          <a:xfrm>
            <a:off x="10800862" y="4489621"/>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91" name="Text Placeholder 2">
            <a:extLst>
              <a:ext uri="{FF2B5EF4-FFF2-40B4-BE49-F238E27FC236}">
                <a16:creationId xmlns:a16="http://schemas.microsoft.com/office/drawing/2014/main" id="{F212E80E-01B5-7017-44DA-E0C9A7F13A64}"/>
              </a:ext>
            </a:extLst>
          </p:cNvPr>
          <p:cNvSpPr>
            <a:spLocks noGrp="1"/>
          </p:cNvSpPr>
          <p:nvPr>
            <p:ph type="body" idx="33" hasCustomPrompt="1"/>
          </p:nvPr>
        </p:nvSpPr>
        <p:spPr>
          <a:xfrm>
            <a:off x="618122" y="5078326"/>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92" name="Text Placeholder 2">
            <a:extLst>
              <a:ext uri="{FF2B5EF4-FFF2-40B4-BE49-F238E27FC236}">
                <a16:creationId xmlns:a16="http://schemas.microsoft.com/office/drawing/2014/main" id="{6F969C8E-A883-0654-4862-7B61796048CB}"/>
              </a:ext>
            </a:extLst>
          </p:cNvPr>
          <p:cNvSpPr>
            <a:spLocks noGrp="1"/>
          </p:cNvSpPr>
          <p:nvPr>
            <p:ph type="body" idx="34" hasCustomPrompt="1"/>
          </p:nvPr>
        </p:nvSpPr>
        <p:spPr>
          <a:xfrm>
            <a:off x="10800862" y="503420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116" name="Text Placeholder 2">
            <a:extLst>
              <a:ext uri="{FF2B5EF4-FFF2-40B4-BE49-F238E27FC236}">
                <a16:creationId xmlns:a16="http://schemas.microsoft.com/office/drawing/2014/main" id="{587C13F8-8066-DE47-F950-4B4C3B0B1FDD}"/>
              </a:ext>
            </a:extLst>
          </p:cNvPr>
          <p:cNvSpPr>
            <a:spLocks noGrp="1"/>
          </p:cNvSpPr>
          <p:nvPr>
            <p:ph type="body" idx="35" hasCustomPrompt="1"/>
          </p:nvPr>
        </p:nvSpPr>
        <p:spPr>
          <a:xfrm>
            <a:off x="618122" y="562708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17" name="Text Placeholder 2">
            <a:extLst>
              <a:ext uri="{FF2B5EF4-FFF2-40B4-BE49-F238E27FC236}">
                <a16:creationId xmlns:a16="http://schemas.microsoft.com/office/drawing/2014/main" id="{E7CF0FB9-FF9B-02D6-9B38-B3E05DA0B2C0}"/>
              </a:ext>
            </a:extLst>
          </p:cNvPr>
          <p:cNvSpPr>
            <a:spLocks noGrp="1"/>
          </p:cNvSpPr>
          <p:nvPr>
            <p:ph type="body" idx="36" hasCustomPrompt="1"/>
          </p:nvPr>
        </p:nvSpPr>
        <p:spPr>
          <a:xfrm>
            <a:off x="10800862" y="559528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7" name="Footer Placeholder 6">
            <a:extLst>
              <a:ext uri="{FF2B5EF4-FFF2-40B4-BE49-F238E27FC236}">
                <a16:creationId xmlns:a16="http://schemas.microsoft.com/office/drawing/2014/main" id="{0766060B-CC60-EE5E-4052-049C597F9947}"/>
              </a:ext>
            </a:extLst>
          </p:cNvPr>
          <p:cNvSpPr>
            <a:spLocks noGrp="1"/>
          </p:cNvSpPr>
          <p:nvPr>
            <p:ph type="ftr" sz="quarter" idx="43"/>
          </p:nvPr>
        </p:nvSpPr>
        <p:spPr>
          <a:xfrm>
            <a:off x="1033936" y="6403484"/>
            <a:ext cx="4760577" cy="224131"/>
          </a:xfrm>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3ED19025-92BA-5D40-2B72-3FA38E0475B4}"/>
              </a:ext>
            </a:extLst>
          </p:cNvPr>
          <p:cNvSpPr>
            <a:spLocks noGrp="1"/>
          </p:cNvSpPr>
          <p:nvPr>
            <p:ph type="sldNum" sz="quarter" idx="44"/>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1285E791-8DC1-F309-DA6E-C1A8298E674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45949355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Agenda Slide">
    <p:bg>
      <p:bgPr>
        <a:solidFill>
          <a:srgbClr val="CEE2E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24" name="Text Placeholder 2">
            <a:extLst>
              <a:ext uri="{FF2B5EF4-FFF2-40B4-BE49-F238E27FC236}">
                <a16:creationId xmlns:a16="http://schemas.microsoft.com/office/drawing/2014/main" id="{CB6682B1-9B15-14C6-D100-37117248A7CE}"/>
              </a:ext>
            </a:extLst>
          </p:cNvPr>
          <p:cNvSpPr>
            <a:spLocks noGrp="1"/>
          </p:cNvSpPr>
          <p:nvPr>
            <p:ph type="body" idx="14" hasCustomPrompt="1"/>
          </p:nvPr>
        </p:nvSpPr>
        <p:spPr>
          <a:xfrm>
            <a:off x="10800862"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30" name="Text Placeholder 2">
            <a:extLst>
              <a:ext uri="{FF2B5EF4-FFF2-40B4-BE49-F238E27FC236}">
                <a16:creationId xmlns:a16="http://schemas.microsoft.com/office/drawing/2014/main" id="{18FAD78C-8A36-CB73-0B6A-3FE2FCB901E4}"/>
              </a:ext>
            </a:extLst>
          </p:cNvPr>
          <p:cNvSpPr>
            <a:spLocks noGrp="1"/>
          </p:cNvSpPr>
          <p:nvPr>
            <p:ph type="body" idx="16" hasCustomPrompt="1"/>
          </p:nvPr>
        </p:nvSpPr>
        <p:spPr>
          <a:xfrm>
            <a:off x="10800862"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34" name="Text Placeholder 2">
            <a:extLst>
              <a:ext uri="{FF2B5EF4-FFF2-40B4-BE49-F238E27FC236}">
                <a16:creationId xmlns:a16="http://schemas.microsoft.com/office/drawing/2014/main" id="{8289A24A-0858-D36A-1075-AADAFBFE8A7C}"/>
              </a:ext>
            </a:extLst>
          </p:cNvPr>
          <p:cNvSpPr>
            <a:spLocks noGrp="1"/>
          </p:cNvSpPr>
          <p:nvPr>
            <p:ph type="body" idx="18" hasCustomPrompt="1"/>
          </p:nvPr>
        </p:nvSpPr>
        <p:spPr>
          <a:xfrm>
            <a:off x="10800862"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38" name="Text Placeholder 2">
            <a:extLst>
              <a:ext uri="{FF2B5EF4-FFF2-40B4-BE49-F238E27FC236}">
                <a16:creationId xmlns:a16="http://schemas.microsoft.com/office/drawing/2014/main" id="{DE526DBC-E27B-A050-0E8E-AF31217C714E}"/>
              </a:ext>
            </a:extLst>
          </p:cNvPr>
          <p:cNvSpPr>
            <a:spLocks noGrp="1"/>
          </p:cNvSpPr>
          <p:nvPr>
            <p:ph type="body" idx="20" hasCustomPrompt="1"/>
          </p:nvPr>
        </p:nvSpPr>
        <p:spPr>
          <a:xfrm>
            <a:off x="10800862"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1" name="Text Placeholder 19">
            <a:extLst>
              <a:ext uri="{FF2B5EF4-FFF2-40B4-BE49-F238E27FC236}">
                <a16:creationId xmlns:a16="http://schemas.microsoft.com/office/drawing/2014/main" id="{0B244FF1-9BB5-B24C-04E4-088B6CE40C8B}"/>
              </a:ext>
            </a:extLst>
          </p:cNvPr>
          <p:cNvSpPr>
            <a:spLocks noGrp="1"/>
          </p:cNvSpPr>
          <p:nvPr>
            <p:ph type="body" sz="quarter" idx="13" hasCustomPrompt="1"/>
          </p:nvPr>
        </p:nvSpPr>
        <p:spPr>
          <a:xfrm>
            <a:off x="618123" y="1235262"/>
            <a:ext cx="5477877" cy="291443"/>
          </a:xfrm>
          <a:prstGeom prst="rect">
            <a:avLst/>
          </a:prstGeom>
        </p:spPr>
        <p:txBody>
          <a:bodyPr lIns="0" tIns="0" rIns="0" bIns="0">
            <a:noAutofit/>
          </a:bodyPr>
          <a:lstStyle>
            <a:lvl1pPr marL="0" indent="0">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p:nvPr>
        </p:nvSpPr>
        <p:spPr>
          <a:xfrm>
            <a:off x="618123"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4673331"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17" name="Text Placeholder 2">
            <a:extLst>
              <a:ext uri="{FF2B5EF4-FFF2-40B4-BE49-F238E27FC236}">
                <a16:creationId xmlns:a16="http://schemas.microsoft.com/office/drawing/2014/main" id="{118163BB-EE4B-0F13-47E6-9E2E03946374}"/>
              </a:ext>
            </a:extLst>
          </p:cNvPr>
          <p:cNvSpPr>
            <a:spLocks noGrp="1"/>
          </p:cNvSpPr>
          <p:nvPr>
            <p:ph type="body" idx="24" hasCustomPrompt="1"/>
          </p:nvPr>
        </p:nvSpPr>
        <p:spPr>
          <a:xfrm>
            <a:off x="4673331"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20" name="Text Placeholder 2">
            <a:extLst>
              <a:ext uri="{FF2B5EF4-FFF2-40B4-BE49-F238E27FC236}">
                <a16:creationId xmlns:a16="http://schemas.microsoft.com/office/drawing/2014/main" id="{C6AC0B29-46A8-258E-B123-DC4E4A6EB202}"/>
              </a:ext>
            </a:extLst>
          </p:cNvPr>
          <p:cNvSpPr>
            <a:spLocks noGrp="1"/>
          </p:cNvSpPr>
          <p:nvPr>
            <p:ph type="body" idx="26" hasCustomPrompt="1"/>
          </p:nvPr>
        </p:nvSpPr>
        <p:spPr>
          <a:xfrm>
            <a:off x="4673331"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26" name="Text Placeholder 2">
            <a:extLst>
              <a:ext uri="{FF2B5EF4-FFF2-40B4-BE49-F238E27FC236}">
                <a16:creationId xmlns:a16="http://schemas.microsoft.com/office/drawing/2014/main" id="{10154CE7-A33D-BC02-B7B5-6FEBF36C9A7B}"/>
              </a:ext>
            </a:extLst>
          </p:cNvPr>
          <p:cNvSpPr>
            <a:spLocks noGrp="1"/>
          </p:cNvSpPr>
          <p:nvPr>
            <p:ph type="body" idx="28" hasCustomPrompt="1"/>
          </p:nvPr>
        </p:nvSpPr>
        <p:spPr>
          <a:xfrm>
            <a:off x="4673331"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2" name="Text Placeholder 2">
            <a:extLst>
              <a:ext uri="{FF2B5EF4-FFF2-40B4-BE49-F238E27FC236}">
                <a16:creationId xmlns:a16="http://schemas.microsoft.com/office/drawing/2014/main" id="{68CADE43-6E58-A098-ADE0-06915CACA0A3}"/>
              </a:ext>
            </a:extLst>
          </p:cNvPr>
          <p:cNvSpPr>
            <a:spLocks noGrp="1"/>
          </p:cNvSpPr>
          <p:nvPr>
            <p:ph type="body" idx="29"/>
          </p:nvPr>
        </p:nvSpPr>
        <p:spPr>
          <a:xfrm>
            <a:off x="618123"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5" name="Text Placeholder 2">
            <a:extLst>
              <a:ext uri="{FF2B5EF4-FFF2-40B4-BE49-F238E27FC236}">
                <a16:creationId xmlns:a16="http://schemas.microsoft.com/office/drawing/2014/main" id="{8D7D1A0C-1960-AA15-95FA-9B6270C3F665}"/>
              </a:ext>
            </a:extLst>
          </p:cNvPr>
          <p:cNvSpPr>
            <a:spLocks noGrp="1"/>
          </p:cNvSpPr>
          <p:nvPr>
            <p:ph type="body" idx="30"/>
          </p:nvPr>
        </p:nvSpPr>
        <p:spPr>
          <a:xfrm>
            <a:off x="618123"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7" name="Text Placeholder 2">
            <a:extLst>
              <a:ext uri="{FF2B5EF4-FFF2-40B4-BE49-F238E27FC236}">
                <a16:creationId xmlns:a16="http://schemas.microsoft.com/office/drawing/2014/main" id="{2E58E12B-2399-4FD0-EC81-047CB2777B24}"/>
              </a:ext>
            </a:extLst>
          </p:cNvPr>
          <p:cNvSpPr>
            <a:spLocks noGrp="1"/>
          </p:cNvSpPr>
          <p:nvPr>
            <p:ph type="body" idx="31"/>
          </p:nvPr>
        </p:nvSpPr>
        <p:spPr>
          <a:xfrm>
            <a:off x="615223"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8" name="Text Placeholder 2">
            <a:extLst>
              <a:ext uri="{FF2B5EF4-FFF2-40B4-BE49-F238E27FC236}">
                <a16:creationId xmlns:a16="http://schemas.microsoft.com/office/drawing/2014/main" id="{1EE1F10C-8547-9D50-7235-246F47972E8A}"/>
              </a:ext>
            </a:extLst>
          </p:cNvPr>
          <p:cNvSpPr>
            <a:spLocks noGrp="1"/>
          </p:cNvSpPr>
          <p:nvPr>
            <p:ph type="body" idx="32"/>
          </p:nvPr>
        </p:nvSpPr>
        <p:spPr>
          <a:xfrm>
            <a:off x="6764541"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9" name="Text Placeholder 2">
            <a:extLst>
              <a:ext uri="{FF2B5EF4-FFF2-40B4-BE49-F238E27FC236}">
                <a16:creationId xmlns:a16="http://schemas.microsoft.com/office/drawing/2014/main" id="{5E8C80C5-D28D-D3D0-360F-52B47C11E9F5}"/>
              </a:ext>
            </a:extLst>
          </p:cNvPr>
          <p:cNvSpPr>
            <a:spLocks noGrp="1"/>
          </p:cNvSpPr>
          <p:nvPr>
            <p:ph type="body" idx="33"/>
          </p:nvPr>
        </p:nvSpPr>
        <p:spPr>
          <a:xfrm>
            <a:off x="6764541"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1" name="Text Placeholder 2">
            <a:extLst>
              <a:ext uri="{FF2B5EF4-FFF2-40B4-BE49-F238E27FC236}">
                <a16:creationId xmlns:a16="http://schemas.microsoft.com/office/drawing/2014/main" id="{B29490F0-C27F-A1C5-08E6-A4A9EF477133}"/>
              </a:ext>
            </a:extLst>
          </p:cNvPr>
          <p:cNvSpPr>
            <a:spLocks noGrp="1"/>
          </p:cNvSpPr>
          <p:nvPr>
            <p:ph type="body" idx="34"/>
          </p:nvPr>
        </p:nvSpPr>
        <p:spPr>
          <a:xfrm>
            <a:off x="6764541"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2" name="Text Placeholder 2">
            <a:extLst>
              <a:ext uri="{FF2B5EF4-FFF2-40B4-BE49-F238E27FC236}">
                <a16:creationId xmlns:a16="http://schemas.microsoft.com/office/drawing/2014/main" id="{DD912A4D-92E0-7C37-11FF-4BBFC8BEE8F6}"/>
              </a:ext>
            </a:extLst>
          </p:cNvPr>
          <p:cNvSpPr>
            <a:spLocks noGrp="1"/>
          </p:cNvSpPr>
          <p:nvPr>
            <p:ph type="body" idx="35"/>
          </p:nvPr>
        </p:nvSpPr>
        <p:spPr>
          <a:xfrm>
            <a:off x="6761641"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3" name="Footer Placeholder 2">
            <a:extLst>
              <a:ext uri="{FF2B5EF4-FFF2-40B4-BE49-F238E27FC236}">
                <a16:creationId xmlns:a16="http://schemas.microsoft.com/office/drawing/2014/main" id="{8A35FAD2-438A-F4DF-2C1F-4C1BBC6681EF}"/>
              </a:ext>
            </a:extLst>
          </p:cNvPr>
          <p:cNvSpPr>
            <a:spLocks noGrp="1"/>
          </p:cNvSpPr>
          <p:nvPr>
            <p:ph type="ftr" sz="quarter" idx="36"/>
          </p:nvPr>
        </p:nvSpPr>
        <p:spPr>
          <a:xfrm>
            <a:off x="1033937" y="6461324"/>
            <a:ext cx="4547354" cy="158611"/>
          </a:xfrm>
        </p:spPr>
        <p:txBody>
          <a:bodyPr/>
          <a:lstStyle/>
          <a:p>
            <a:r>
              <a:rPr lang="en-US"/>
              <a:t>©2025 Thrivent Charitable™ | All rights reserved. Do not distribute without authorization.</a:t>
            </a:r>
          </a:p>
        </p:txBody>
      </p:sp>
      <p:pic>
        <p:nvPicPr>
          <p:cNvPr id="4" name="Picture 3" descr="A pixelated heart on a black background&#10;&#10;AI-generated content may be incorrect.">
            <a:extLst>
              <a:ext uri="{FF2B5EF4-FFF2-40B4-BE49-F238E27FC236}">
                <a16:creationId xmlns:a16="http://schemas.microsoft.com/office/drawing/2014/main" id="{C24F1FE2-C69C-42FB-A4E9-D97BC25BE45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08336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Divider Number">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8" name="Text Placeholder 6">
            <a:extLst>
              <a:ext uri="{FF2B5EF4-FFF2-40B4-BE49-F238E27FC236}">
                <a16:creationId xmlns:a16="http://schemas.microsoft.com/office/drawing/2014/main" id="{A9487A88-6742-B884-61C5-CEFB65C6700A}"/>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01</a:t>
            </a:r>
          </a:p>
        </p:txBody>
      </p:sp>
      <p:sp>
        <p:nvSpPr>
          <p:cNvPr id="3" name="Footer Placeholder 2">
            <a:extLst>
              <a:ext uri="{FF2B5EF4-FFF2-40B4-BE49-F238E27FC236}">
                <a16:creationId xmlns:a16="http://schemas.microsoft.com/office/drawing/2014/main" id="{630089E7-1E44-DADA-1CD2-AAC0B39D381B}"/>
              </a:ext>
            </a:extLst>
          </p:cNvPr>
          <p:cNvSpPr>
            <a:spLocks noGrp="1"/>
          </p:cNvSpPr>
          <p:nvPr>
            <p:ph type="ftr" sz="quarter" idx="14"/>
          </p:nvPr>
        </p:nvSpPr>
        <p:spPr>
          <a:xfrm>
            <a:off x="1033936" y="6403484"/>
            <a:ext cx="45052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50797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Divider Number">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8D2EED0A-01DB-BDDA-8D2F-EE6DB3CA7D62}"/>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02</a:t>
            </a:r>
          </a:p>
        </p:txBody>
      </p:sp>
      <p:sp>
        <p:nvSpPr>
          <p:cNvPr id="3" name="Footer Placeholder 2">
            <a:extLst>
              <a:ext uri="{FF2B5EF4-FFF2-40B4-BE49-F238E27FC236}">
                <a16:creationId xmlns:a16="http://schemas.microsoft.com/office/drawing/2014/main" id="{C855E1A6-5532-9D56-9803-066C79754DAE}"/>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90584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ection Divider Numb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5" name="Text Placeholder 6">
            <a:extLst>
              <a:ext uri="{FF2B5EF4-FFF2-40B4-BE49-F238E27FC236}">
                <a16:creationId xmlns:a16="http://schemas.microsoft.com/office/drawing/2014/main" id="{584F17DF-86A8-1516-AB60-7B876DE0F59C}"/>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solidFill>
                  <a:schemeClr val="accent2"/>
                </a:solidFill>
                <a:latin typeface="Basis Grt for Thrivent OffWhite" panose="020B0503030604040103" pitchFamily="34" charset="0"/>
                <a:cs typeface="Basis Grt for Thrivent OffWhite" panose="020B0503030604040103" pitchFamily="34" charset="0"/>
              </a:defRPr>
            </a:lvl1pPr>
          </a:lstStyle>
          <a:p>
            <a:pPr lvl="0"/>
            <a:r>
              <a:rPr lang="en-US"/>
              <a:t>03</a:t>
            </a:r>
          </a:p>
        </p:txBody>
      </p:sp>
      <p:sp>
        <p:nvSpPr>
          <p:cNvPr id="3" name="Footer Placeholder 2">
            <a:extLst>
              <a:ext uri="{FF2B5EF4-FFF2-40B4-BE49-F238E27FC236}">
                <a16:creationId xmlns:a16="http://schemas.microsoft.com/office/drawing/2014/main" id="{05243AEF-FD38-71E1-AFAF-7611BE381B7F}"/>
              </a:ext>
            </a:extLst>
          </p:cNvPr>
          <p:cNvSpPr>
            <a:spLocks noGrp="1"/>
          </p:cNvSpPr>
          <p:nvPr>
            <p:ph type="ftr" sz="quarter" idx="14"/>
          </p:nvPr>
        </p:nvSpPr>
        <p:spPr>
          <a:xfrm>
            <a:off x="1033936" y="6403484"/>
            <a:ext cx="466347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2089349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8798F0-8D7C-B5BA-D692-75C937546A64}"/>
              </a:ext>
            </a:extLst>
          </p:cNvPr>
          <p:cNvSpPr>
            <a:spLocks noGrp="1"/>
          </p:cNvSpPr>
          <p:nvPr>
            <p:ph type="title"/>
          </p:nvPr>
        </p:nvSpPr>
        <p:spPr>
          <a:xfrm>
            <a:off x="635000" y="635000"/>
            <a:ext cx="10922000" cy="873125"/>
          </a:xfrm>
          <a:prstGeom prst="rect">
            <a:avLst/>
          </a:prstGeom>
        </p:spPr>
        <p:txBody>
          <a:bodyPr vert="horz" lIns="0" tIns="0" rIns="0" bIns="0" rtlCol="0" anchor="t" anchorCtr="0">
            <a:noAutofit/>
          </a:bodyPr>
          <a:lstStyle/>
          <a:p>
            <a:r>
              <a:rPr lang="en-US"/>
              <a:t>Click to edit title copy</a:t>
            </a:r>
          </a:p>
        </p:txBody>
      </p:sp>
      <p:sp>
        <p:nvSpPr>
          <p:cNvPr id="3" name="Text Placeholder 2">
            <a:extLst>
              <a:ext uri="{FF2B5EF4-FFF2-40B4-BE49-F238E27FC236}">
                <a16:creationId xmlns:a16="http://schemas.microsoft.com/office/drawing/2014/main" id="{AA0C6839-2AB5-0F9C-294A-B9FEABC43009}"/>
              </a:ext>
            </a:extLst>
          </p:cNvPr>
          <p:cNvSpPr>
            <a:spLocks noGrp="1"/>
          </p:cNvSpPr>
          <p:nvPr>
            <p:ph type="body" idx="1"/>
          </p:nvPr>
        </p:nvSpPr>
        <p:spPr>
          <a:xfrm>
            <a:off x="635000" y="1790700"/>
            <a:ext cx="10909300" cy="4448175"/>
          </a:xfrm>
          <a:prstGeom prst="rect">
            <a:avLst/>
          </a:prstGeom>
        </p:spPr>
        <p:txBody>
          <a:bodyPr vert="horz" lIns="0" tIns="45720" rIns="91440" bIns="45720" rtlCol="0">
            <a:noAutofit/>
          </a:bodyPr>
          <a:lstStyle/>
          <a:p>
            <a:pPr lvl="1"/>
            <a:endParaRPr lang="en-US"/>
          </a:p>
        </p:txBody>
      </p:sp>
      <p:sp>
        <p:nvSpPr>
          <p:cNvPr id="6" name="Slide Number Placeholder 5">
            <a:extLst>
              <a:ext uri="{FF2B5EF4-FFF2-40B4-BE49-F238E27FC236}">
                <a16:creationId xmlns:a16="http://schemas.microsoft.com/office/drawing/2014/main" id="{A8F63CE4-245A-2338-54E4-38DE980A75C7}"/>
              </a:ext>
            </a:extLst>
          </p:cNvPr>
          <p:cNvSpPr>
            <a:spLocks noGrp="1"/>
          </p:cNvSpPr>
          <p:nvPr>
            <p:ph type="sldNum" sz="quarter" idx="4"/>
          </p:nvPr>
        </p:nvSpPr>
        <p:spPr>
          <a:xfrm>
            <a:off x="317500" y="6403484"/>
            <a:ext cx="317500" cy="232986"/>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fld id="{D7756E16-444E-B644-B3D8-50D596555EAF}" type="slidenum">
              <a:rPr lang="en-US" smtClean="0"/>
              <a:pPr/>
              <a:t>‹#›</a:t>
            </a:fld>
            <a:endParaRPr lang="en-US"/>
          </a:p>
        </p:txBody>
      </p:sp>
      <p:sp>
        <p:nvSpPr>
          <p:cNvPr id="5" name="Footer Placeholder 4">
            <a:extLst>
              <a:ext uri="{FF2B5EF4-FFF2-40B4-BE49-F238E27FC236}">
                <a16:creationId xmlns:a16="http://schemas.microsoft.com/office/drawing/2014/main" id="{0DE0F573-6DE5-78D2-262B-B9CF6D6BBEA1}"/>
              </a:ext>
            </a:extLst>
          </p:cNvPr>
          <p:cNvSpPr>
            <a:spLocks noGrp="1"/>
          </p:cNvSpPr>
          <p:nvPr>
            <p:ph type="ftr" sz="quarter" idx="3"/>
          </p:nvPr>
        </p:nvSpPr>
        <p:spPr>
          <a:xfrm>
            <a:off x="1033937" y="6435784"/>
            <a:ext cx="4114800" cy="184151"/>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678964815"/>
      </p:ext>
    </p:extLst>
  </p:cSld>
  <p:clrMap bg1="lt1" tx1="dk1" bg2="lt2" tx2="dk2" accent1="accent1" accent2="accent2" accent3="accent3" accent4="accent4" accent5="accent5" accent6="accent6" hlink="hlink" folHlink="folHlink"/>
  <p:sldLayoutIdLst>
    <p:sldLayoutId id="2147483649" r:id="rId1"/>
    <p:sldLayoutId id="2147483706" r:id="rId2"/>
    <p:sldLayoutId id="2147483705" r:id="rId3"/>
    <p:sldLayoutId id="2147483681" r:id="rId4"/>
    <p:sldLayoutId id="2147483714" r:id="rId5"/>
    <p:sldLayoutId id="2147483715" r:id="rId6"/>
    <p:sldLayoutId id="2147483685" r:id="rId7"/>
    <p:sldLayoutId id="2147483686" r:id="rId8"/>
    <p:sldLayoutId id="2147483687" r:id="rId9"/>
    <p:sldLayoutId id="2147483688" r:id="rId10"/>
    <p:sldLayoutId id="2147483708" r:id="rId11"/>
    <p:sldLayoutId id="2147483689" r:id="rId12"/>
    <p:sldLayoutId id="2147483690" r:id="rId13"/>
    <p:sldLayoutId id="2147483691" r:id="rId14"/>
    <p:sldLayoutId id="2147483694" r:id="rId15"/>
    <p:sldLayoutId id="2147483683" r:id="rId16"/>
    <p:sldLayoutId id="2147483682" r:id="rId17"/>
    <p:sldLayoutId id="2147483684" r:id="rId18"/>
    <p:sldLayoutId id="2147483650" r:id="rId19"/>
    <p:sldLayoutId id="2147483663" r:id="rId20"/>
    <p:sldLayoutId id="2147483662" r:id="rId21"/>
    <p:sldLayoutId id="2147483720" r:id="rId22"/>
    <p:sldLayoutId id="2147483721" r:id="rId23"/>
    <p:sldLayoutId id="2147483724" r:id="rId24"/>
    <p:sldLayoutId id="2147483676" r:id="rId25"/>
    <p:sldLayoutId id="2147483712" r:id="rId26"/>
    <p:sldLayoutId id="2147483713" r:id="rId27"/>
    <p:sldLayoutId id="2147483677" r:id="rId28"/>
    <p:sldLayoutId id="2147483678" r:id="rId29"/>
    <p:sldLayoutId id="2147483679" r:id="rId30"/>
    <p:sldLayoutId id="2147483672" r:id="rId31"/>
    <p:sldLayoutId id="2147483673" r:id="rId32"/>
    <p:sldLayoutId id="2147483674" r:id="rId33"/>
    <p:sldLayoutId id="2147483723" r:id="rId34"/>
    <p:sldLayoutId id="2147483695" r:id="rId35"/>
    <p:sldLayoutId id="2147483722" r:id="rId36"/>
    <p:sldLayoutId id="2147483697" r:id="rId37"/>
  </p:sldLayoutIdLst>
  <p:hf hdr="0" dt="0"/>
  <p:txStyles>
    <p:title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p:titleStyle>
    <p:body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8" userDrawn="1">
          <p15:clr>
            <a:srgbClr val="F26B43"/>
          </p15:clr>
        </p15:guide>
        <p15:guide id="2" pos="3840" userDrawn="1">
          <p15:clr>
            <a:srgbClr val="F26B43"/>
          </p15:clr>
        </p15:guide>
        <p15:guide id="3" orient="horz" pos="4120" userDrawn="1">
          <p15:clr>
            <a:srgbClr val="F26B43"/>
          </p15:clr>
        </p15:guide>
        <p15:guide id="4" pos="200" userDrawn="1">
          <p15:clr>
            <a:srgbClr val="F26B43"/>
          </p15:clr>
        </p15:guide>
        <p15:guide id="5" pos="7480" userDrawn="1">
          <p15:clr>
            <a:srgbClr val="F26B43"/>
          </p15:clr>
        </p15:guide>
        <p15:guide id="6" pos="400" userDrawn="1">
          <p15:clr>
            <a:srgbClr val="F26B43"/>
          </p15:clr>
        </p15:guide>
        <p15:guide id="7" pos="7280" userDrawn="1">
          <p15:clr>
            <a:srgbClr val="F26B43"/>
          </p15:clr>
        </p15:guide>
        <p15:guide id="8" orient="horz" pos="393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hyperlink" Target="mailto:email@thrivent.com" TargetMode="Externa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8D66B-A738-7437-7072-EB37237905FA}"/>
              </a:ext>
            </a:extLst>
          </p:cNvPr>
          <p:cNvSpPr>
            <a:spLocks noGrp="1"/>
          </p:cNvSpPr>
          <p:nvPr>
            <p:ph type="title"/>
          </p:nvPr>
        </p:nvSpPr>
        <p:spPr/>
        <p:txBody>
          <a:bodyPr/>
          <a:lstStyle/>
          <a:p>
            <a:r>
              <a:rPr lang="en-US" sz="6000"/>
              <a:t>Qualified charitable distributions (QCDs)</a:t>
            </a:r>
          </a:p>
        </p:txBody>
      </p:sp>
      <p:sp>
        <p:nvSpPr>
          <p:cNvPr id="3" name="Slide Number Placeholder 2">
            <a:extLst>
              <a:ext uri="{FF2B5EF4-FFF2-40B4-BE49-F238E27FC236}">
                <a16:creationId xmlns:a16="http://schemas.microsoft.com/office/drawing/2014/main" id="{DB24F213-8C86-F91E-2DAF-1CF4CCB0BF0C}"/>
              </a:ext>
            </a:extLst>
          </p:cNvPr>
          <p:cNvSpPr>
            <a:spLocks noGrp="1"/>
          </p:cNvSpPr>
          <p:nvPr>
            <p:ph type="sldNum" sz="quarter" idx="12"/>
          </p:nvPr>
        </p:nvSpPr>
        <p:spPr/>
        <p:txBody>
          <a:bodyPr/>
          <a:lstStyle/>
          <a:p>
            <a:fld id="{D7756E16-444E-B644-B3D8-50D596555EAF}" type="slidenum">
              <a:rPr lang="en-US" smtClean="0"/>
              <a:pPr/>
              <a:t>1</a:t>
            </a:fld>
            <a:endParaRPr lang="en-US"/>
          </a:p>
        </p:txBody>
      </p:sp>
      <p:sp>
        <p:nvSpPr>
          <p:cNvPr id="5" name="Footer Placeholder 4">
            <a:extLst>
              <a:ext uri="{FF2B5EF4-FFF2-40B4-BE49-F238E27FC236}">
                <a16:creationId xmlns:a16="http://schemas.microsoft.com/office/drawing/2014/main" id="{5A27BA78-81A3-BA51-BEBB-7A1C59548D20}"/>
              </a:ext>
            </a:extLst>
          </p:cNvPr>
          <p:cNvSpPr>
            <a:spLocks noGrp="1"/>
          </p:cNvSpPr>
          <p:nvPr>
            <p:ph type="ftr" sz="quarter" idx="13"/>
          </p:nvPr>
        </p:nvSpPr>
        <p:spPr/>
        <p:txBody>
          <a:bodyPr/>
          <a:lstStyle/>
          <a:p>
            <a:r>
              <a:rPr lang="en-US"/>
              <a:t>©2025 Thrivent Charitable™ | All rights reserved. Do not distribute without authorization.</a:t>
            </a:r>
          </a:p>
        </p:txBody>
      </p:sp>
      <p:sp>
        <p:nvSpPr>
          <p:cNvPr id="4" name="Text Placeholder 3">
            <a:extLst>
              <a:ext uri="{FF2B5EF4-FFF2-40B4-BE49-F238E27FC236}">
                <a16:creationId xmlns:a16="http://schemas.microsoft.com/office/drawing/2014/main" id="{B7DC7C2F-AAED-AFDE-D3F0-50DC89A91996}"/>
              </a:ext>
            </a:extLst>
          </p:cNvPr>
          <p:cNvSpPr>
            <a:spLocks noGrp="1"/>
          </p:cNvSpPr>
          <p:nvPr>
            <p:ph type="body" sz="quarter" idx="4294967295"/>
          </p:nvPr>
        </p:nvSpPr>
        <p:spPr>
          <a:xfrm>
            <a:off x="7300913" y="4405313"/>
            <a:ext cx="4891087" cy="2251075"/>
          </a:xfrm>
        </p:spPr>
        <p:txBody>
          <a:bodyPr/>
          <a:lstStyle/>
          <a:p>
            <a:r>
              <a:rPr lang="en-US"/>
              <a:t>02</a:t>
            </a:r>
          </a:p>
        </p:txBody>
      </p:sp>
      <p:sp>
        <p:nvSpPr>
          <p:cNvPr id="6" name="TextBox 5">
            <a:extLst>
              <a:ext uri="{FF2B5EF4-FFF2-40B4-BE49-F238E27FC236}">
                <a16:creationId xmlns:a16="http://schemas.microsoft.com/office/drawing/2014/main" id="{2DC9DB48-31DB-B6AE-8C6E-D5604D454E92}"/>
              </a:ext>
            </a:extLst>
          </p:cNvPr>
          <p:cNvSpPr txBox="1"/>
          <p:nvPr/>
        </p:nvSpPr>
        <p:spPr>
          <a:xfrm>
            <a:off x="10495728" y="6648929"/>
            <a:ext cx="78805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00" dirty="0">
                <a:solidFill>
                  <a:schemeClr val="bg1"/>
                </a:solidFill>
                <a:cs typeface="Basis Grt for Thrivent"/>
              </a:rPr>
              <a:t>3483550.7</a:t>
            </a:r>
          </a:p>
        </p:txBody>
      </p:sp>
      <p:sp>
        <p:nvSpPr>
          <p:cNvPr id="7" name="TextBox 6">
            <a:extLst>
              <a:ext uri="{FF2B5EF4-FFF2-40B4-BE49-F238E27FC236}">
                <a16:creationId xmlns:a16="http://schemas.microsoft.com/office/drawing/2014/main" id="{AABC379E-9492-ADED-B0A5-C14FEF7F9215}"/>
              </a:ext>
            </a:extLst>
          </p:cNvPr>
          <p:cNvSpPr txBox="1"/>
          <p:nvPr/>
        </p:nvSpPr>
        <p:spPr>
          <a:xfrm>
            <a:off x="11170590" y="6644987"/>
            <a:ext cx="118053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00" dirty="0">
                <a:solidFill>
                  <a:schemeClr val="bg1"/>
                </a:solidFill>
                <a:cs typeface="Basis Grt for Thrivent"/>
              </a:rPr>
              <a:t>27878-36 N8-25</a:t>
            </a:r>
          </a:p>
        </p:txBody>
      </p:sp>
    </p:spTree>
    <p:extLst>
      <p:ext uri="{BB962C8B-B14F-4D97-AF65-F5344CB8AC3E}">
        <p14:creationId xmlns:p14="http://schemas.microsoft.com/office/powerpoint/2010/main" val="1085482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034F3-3865-41B6-2C53-A9AFB35EF423}"/>
              </a:ext>
            </a:extLst>
          </p:cNvPr>
          <p:cNvSpPr>
            <a:spLocks noGrp="1"/>
          </p:cNvSpPr>
          <p:nvPr>
            <p:ph type="title"/>
          </p:nvPr>
        </p:nvSpPr>
        <p:spPr/>
        <p:txBody>
          <a:bodyPr/>
          <a:lstStyle/>
          <a:p>
            <a:r>
              <a:rPr lang="en-US"/>
              <a:t>Disclosure/Disclaimer</a:t>
            </a:r>
          </a:p>
        </p:txBody>
      </p:sp>
      <p:sp>
        <p:nvSpPr>
          <p:cNvPr id="3" name="Footer Placeholder 2">
            <a:extLst>
              <a:ext uri="{FF2B5EF4-FFF2-40B4-BE49-F238E27FC236}">
                <a16:creationId xmlns:a16="http://schemas.microsoft.com/office/drawing/2014/main" id="{A08B1D27-C26B-0318-2EDB-94331F9A5284}"/>
              </a:ext>
            </a:extLst>
          </p:cNvPr>
          <p:cNvSpPr>
            <a:spLocks noGrp="1"/>
          </p:cNvSpPr>
          <p:nvPr>
            <p:ph type="ftr" sz="quarter" idx="36"/>
          </p:nvPr>
        </p:nvSpPr>
        <p:spPr>
          <a:xfrm>
            <a:off x="1033936" y="6435784"/>
            <a:ext cx="4615373" cy="184151"/>
          </a:xfrm>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BB273BA5-A430-5DAA-1937-110F8B3B4070}"/>
              </a:ext>
            </a:extLst>
          </p:cNvPr>
          <p:cNvSpPr>
            <a:spLocks noGrp="1"/>
          </p:cNvSpPr>
          <p:nvPr>
            <p:ph type="sldNum" sz="quarter" idx="37"/>
          </p:nvPr>
        </p:nvSpPr>
        <p:spPr/>
        <p:txBody>
          <a:bodyPr/>
          <a:lstStyle/>
          <a:p>
            <a:fld id="{D7756E16-444E-B644-B3D8-50D596555EAF}" type="slidenum">
              <a:rPr lang="en-US" smtClean="0"/>
              <a:pPr/>
              <a:t>10</a:t>
            </a:fld>
            <a:endParaRPr lang="en-US"/>
          </a:p>
        </p:txBody>
      </p:sp>
      <p:sp>
        <p:nvSpPr>
          <p:cNvPr id="5" name="Text Placeholder 4">
            <a:extLst>
              <a:ext uri="{FF2B5EF4-FFF2-40B4-BE49-F238E27FC236}">
                <a16:creationId xmlns:a16="http://schemas.microsoft.com/office/drawing/2014/main" id="{E45F6253-69C4-6759-A9BB-F87B3815F951}"/>
              </a:ext>
            </a:extLst>
          </p:cNvPr>
          <p:cNvSpPr>
            <a:spLocks noGrp="1"/>
          </p:cNvSpPr>
          <p:nvPr>
            <p:ph type="body" sz="quarter" idx="38"/>
          </p:nvPr>
        </p:nvSpPr>
        <p:spPr>
          <a:xfrm>
            <a:off x="635000" y="1629152"/>
            <a:ext cx="11252200" cy="4593849"/>
          </a:xfrm>
        </p:spPr>
        <p:txBody>
          <a:bodyPr/>
          <a:lstStyle/>
          <a:p>
            <a:pPr>
              <a:spcBef>
                <a:spcPts val="1600"/>
              </a:spcBef>
            </a:pPr>
            <a:r>
              <a:rPr lang="en-US" sz="1100"/>
              <a:t>Thrivent Charitable™, the marketing name for Thrivent Charitable Impact &amp; Investing®, is a public charity that serves individuals, organizations and the community through charitable planning, donor-advised funds and endowments. Thrivent Charitable works collaboratively with Thrivent and its financial advisors. It is a separate legal entity from Thrivent, the marketing name for Thrivent Financial for Lutherans.</a:t>
            </a:r>
          </a:p>
          <a:p>
            <a:pPr>
              <a:spcBef>
                <a:spcPts val="1600"/>
              </a:spcBef>
            </a:pPr>
            <a:r>
              <a:rPr lang="en-US" sz="1100"/>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a:t>
            </a:r>
            <a:r>
              <a:rPr lang="en-US" sz="1100" err="1"/>
              <a:t>BrokerCheck</a:t>
            </a:r>
            <a:r>
              <a:rPr lang="en-US" sz="1100"/>
              <a:t> for more information about Thrivent’s financial advisors.</a:t>
            </a:r>
          </a:p>
          <a:p>
            <a:pPr>
              <a:spcBef>
                <a:spcPts val="1600"/>
              </a:spcBef>
            </a:pPr>
            <a:r>
              <a:rPr lang="en-US" sz="1100"/>
              <a:t>Donors must itemize deductions to receive a charitable income tax deduction. Charitable giving can result in tax, legal and financial consequences. Thrivent, its financial professionals, and Thrivent Charitable Impact &amp; Investing ®, do not provide legal, accounting, or tax advice. Consult your attorney or tax professional. </a:t>
            </a:r>
          </a:p>
          <a:p>
            <a:pPr>
              <a:spcBef>
                <a:spcPts val="1600"/>
              </a:spcBef>
            </a:pPr>
            <a:r>
              <a:rPr lang="en-US" sz="1100"/>
              <a:t>To ensure compliance with IRS requirements, be aware that any U.S. federal tax advice that may be contained in this presentation is not intended to be used, and cannot be used, for the purpose of (</a:t>
            </a:r>
            <a:r>
              <a:rPr lang="en-US" sz="1100" err="1"/>
              <a:t>i</a:t>
            </a:r>
            <a:r>
              <a:rPr lang="en-US" sz="1100"/>
              <a:t>) avoiding penalties under the Internal Revenue Code or (ii) promoting, marketing and recommending another party to any transaction or matter addressed herein. </a:t>
            </a:r>
          </a:p>
          <a:p>
            <a:pPr>
              <a:spcBef>
                <a:spcPts val="1600"/>
              </a:spcBef>
            </a:pPr>
            <a:r>
              <a:rPr lang="en-US" sz="1100"/>
              <a:t>Thrivent financial advisors and professionals have general knowledge of the Social Security tenets. For complete details on your situation, contact the Social Security Administration.</a:t>
            </a:r>
          </a:p>
          <a:p>
            <a:pPr>
              <a:spcBef>
                <a:spcPts val="1600"/>
              </a:spcBef>
            </a:pPr>
            <a:r>
              <a:rPr lang="en-US" sz="1100"/>
              <a:t>Thrivent and its financial advisors and professionals do not provide legal, accounting or tax advice. Consult your attorney or tax professional.</a:t>
            </a:r>
          </a:p>
          <a:p>
            <a:pPr>
              <a:spcBef>
                <a:spcPts val="1600"/>
              </a:spcBef>
            </a:pPr>
            <a:r>
              <a:rPr lang="en-US" sz="1100"/>
              <a:t>The donor’s experience may not be the same as other donors and does not indicate future performance or success.</a:t>
            </a:r>
          </a:p>
        </p:txBody>
      </p:sp>
    </p:spTree>
    <p:extLst>
      <p:ext uri="{BB962C8B-B14F-4D97-AF65-F5344CB8AC3E}">
        <p14:creationId xmlns:p14="http://schemas.microsoft.com/office/powerpoint/2010/main" val="246559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p:txBody>
          <a:bodyPr/>
          <a:lstStyle/>
          <a:p>
            <a:r>
              <a:rPr lang="en-US"/>
              <a:t>What is a Qualified charitable distribution (QCD)?</a:t>
            </a: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3301725"/>
            <a:ext cx="5046785" cy="1851615"/>
          </a:xfrm>
        </p:spPr>
        <p:txBody>
          <a:bodyPr vert="horz" lIns="0" tIns="45720" rIns="91440" bIns="45720" rtlCol="0" anchor="t">
            <a:noAutofit/>
          </a:bodyPr>
          <a:lstStyle/>
          <a:p>
            <a:pPr>
              <a:defRPr/>
            </a:pPr>
            <a:r>
              <a:rPr lang="en-US" b="0">
                <a:latin typeface="Basis Grt for Thrivent"/>
                <a:cs typeface="Basis Grt for Thrivent"/>
              </a:rPr>
              <a:t>For those 70 ½ or older</a:t>
            </a:r>
          </a:p>
          <a:p>
            <a:pPr>
              <a:defRPr/>
            </a:pPr>
            <a:r>
              <a:rPr lang="en-US" b="0">
                <a:latin typeface="Basis Grt for Thrivent"/>
                <a:cs typeface="Basis Grt for Thrivent"/>
              </a:rPr>
              <a:t>Distribution goes directly to charity </a:t>
            </a:r>
          </a:p>
          <a:p>
            <a:pPr marL="285750" indent="-285750">
              <a:spcAft>
                <a:spcPts val="600"/>
              </a:spcAft>
              <a:buFont typeface="Arial" panose="020B0604020202020204" pitchFamily="34" charset="0"/>
              <a:buChar char="•"/>
            </a:pPr>
            <a:r>
              <a:rPr lang="en-US" b="0">
                <a:latin typeface="Basis Grt for Thrivent"/>
                <a:cs typeface="Basis Grt for Thrivent"/>
              </a:rPr>
              <a:t>Give up to $108,000 per/year* </a:t>
            </a:r>
          </a:p>
          <a:p>
            <a:pPr>
              <a:spcAft>
                <a:spcPts val="600"/>
              </a:spcAft>
            </a:pPr>
            <a:r>
              <a:rPr lang="en-US" b="0" spc="30">
                <a:latin typeface="Basis Grt for Thrivent"/>
                <a:cs typeface="Basis Grt for Thrivent"/>
              </a:rPr>
              <a:t>SECURE 2.0 allows for </a:t>
            </a:r>
            <a:r>
              <a:rPr lang="en-US" spc="30">
                <a:latin typeface="Basis Grt for Thrivent"/>
                <a:cs typeface="Basis Grt for Thrivent"/>
              </a:rPr>
              <a:t>once-in-a-lifetime</a:t>
            </a:r>
            <a:r>
              <a:rPr lang="en-US" b="0" spc="30">
                <a:latin typeface="Basis Grt for Thrivent"/>
                <a:cs typeface="Basis Grt for Thrivent"/>
              </a:rPr>
              <a:t> election to gift $54,000* to a </a:t>
            </a:r>
            <a:r>
              <a:rPr lang="en-US" spc="30">
                <a:latin typeface="Basis Grt for Thrivent"/>
                <a:cs typeface="Basis Grt for Thrivent"/>
              </a:rPr>
              <a:t>g</a:t>
            </a:r>
            <a:r>
              <a:rPr lang="en-US" b="0" spc="30">
                <a:latin typeface="Basis Grt for Thrivent"/>
                <a:cs typeface="Basis Grt for Thrivent"/>
              </a:rPr>
              <a:t>ift </a:t>
            </a:r>
            <a:r>
              <a:rPr lang="en-US" spc="30">
                <a:latin typeface="Basis Grt for Thrivent"/>
                <a:cs typeface="Basis Grt for Thrivent"/>
              </a:rPr>
              <a:t>a</a:t>
            </a:r>
            <a:r>
              <a:rPr lang="en-US" b="0" spc="30">
                <a:latin typeface="Basis Grt for Thrivent"/>
                <a:cs typeface="Basis Grt for Thrivent"/>
              </a:rPr>
              <a:t>nnuity or charitable </a:t>
            </a:r>
            <a:r>
              <a:rPr lang="en-US" spc="30">
                <a:latin typeface="Basis Grt for Thrivent"/>
                <a:cs typeface="Basis Grt for Thrivent"/>
              </a:rPr>
              <a:t>r</a:t>
            </a:r>
            <a:r>
              <a:rPr lang="en-US" b="0" spc="30">
                <a:latin typeface="Basis Grt for Thrivent"/>
                <a:cs typeface="Basis Grt for Thrivent"/>
              </a:rPr>
              <a:t>emainder </a:t>
            </a:r>
            <a:r>
              <a:rPr lang="en-US" spc="30">
                <a:latin typeface="Basis Grt for Thrivent"/>
                <a:cs typeface="Basis Grt for Thrivent"/>
              </a:rPr>
              <a:t>t</a:t>
            </a:r>
            <a:r>
              <a:rPr lang="en-US" b="0" spc="30">
                <a:latin typeface="Basis Grt for Thrivent"/>
                <a:cs typeface="Basis Grt for Thrivent"/>
              </a:rPr>
              <a:t>rust</a:t>
            </a:r>
          </a:p>
          <a:p>
            <a:pPr marL="285750" indent="-285750">
              <a:spcAft>
                <a:spcPts val="600"/>
              </a:spcAft>
              <a:buFont typeface="Arial" panose="020B0604020202020204" pitchFamily="34" charset="0"/>
              <a:buChar char="•"/>
            </a:pPr>
            <a:r>
              <a:rPr lang="en-US" b="0">
                <a:latin typeface="Basis Grt for Thrivent"/>
                <a:cs typeface="Basis Grt for Thrivent"/>
              </a:rPr>
              <a:t>May avoid taxes on IRA distributions</a:t>
            </a:r>
            <a:endParaRPr lang="en-GB" b="0">
              <a:latin typeface="Basis Grt for Thrivent"/>
              <a:cs typeface="Basis Grt for Thrivent"/>
            </a:endParaRPr>
          </a:p>
          <a:p>
            <a:pPr>
              <a:defRPr/>
            </a:pPr>
            <a:endParaRPr lang="en-US">
              <a:latin typeface="Basis Grt for Thrivent" panose="020B0503030604040103" pitchFamily="34" charset="0"/>
              <a:cs typeface="Basis Grt for Thrivent" panose="020B0503030604040103" pitchFamily="34" charset="0"/>
            </a:endParaRPr>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7" y="6435784"/>
            <a:ext cx="4530840" cy="200686"/>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2</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7514" y="1581862"/>
            <a:ext cx="4849859" cy="1112613"/>
          </a:xfrm>
        </p:spPr>
        <p:txBody>
          <a:bodyPr/>
          <a:lstStyle/>
          <a:p>
            <a:pPr>
              <a:lnSpc>
                <a:spcPct val="100000"/>
              </a:lnSpc>
            </a:pPr>
            <a:r>
              <a:rPr lang="en-US" sz="2000">
                <a:latin typeface="+mn-lt"/>
              </a:rPr>
              <a:t>A QCD is the direct transfer of assets from your IRA, payable to a qualifying charity, which can be used to meet required minimum distributions (RMDs).</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Footer Placeholder 3">
            <a:extLst>
              <a:ext uri="{FF2B5EF4-FFF2-40B4-BE49-F238E27FC236}">
                <a16:creationId xmlns:a16="http://schemas.microsoft.com/office/drawing/2014/main" id="{C980A33F-CD06-FED4-60C8-54BCB96889FC}"/>
              </a:ext>
            </a:extLst>
          </p:cNvPr>
          <p:cNvSpPr txBox="1">
            <a:spLocks/>
          </p:cNvSpPr>
          <p:nvPr/>
        </p:nvSpPr>
        <p:spPr>
          <a:xfrm>
            <a:off x="9990083" y="6046097"/>
            <a:ext cx="1808982" cy="125274"/>
          </a:xfrm>
          <a:prstGeom prst="rect">
            <a:avLst/>
          </a:prstGeom>
        </p:spPr>
        <p:txBody>
          <a:bodyPr vert="horz" lIns="0" tIns="0" rIns="0" bIns="0" rtlCol="0" anchor="ctr"/>
          <a:lstStyle>
            <a:defPPr>
              <a:defRPr lang="en-US"/>
            </a:defPPr>
            <a:lvl1pPr marL="0" algn="l" defTabSz="914400" rtl="0" eaLnBrk="1" latinLnBrk="0" hangingPunct="1">
              <a:defRPr sz="8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*Indexed to inflation going forward</a:t>
            </a:r>
          </a:p>
        </p:txBody>
      </p:sp>
    </p:spTree>
    <p:extLst>
      <p:ext uri="{BB962C8B-B14F-4D97-AF65-F5344CB8AC3E}">
        <p14:creationId xmlns:p14="http://schemas.microsoft.com/office/powerpoint/2010/main" val="3162127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9E2764-781C-CB92-123C-D8D0D5E040F2}"/>
              </a:ext>
            </a:extLst>
          </p:cNvPr>
          <p:cNvSpPr>
            <a:spLocks noGrp="1"/>
          </p:cNvSpPr>
          <p:nvPr>
            <p:ph type="title"/>
          </p:nvPr>
        </p:nvSpPr>
        <p:spPr/>
        <p:txBody>
          <a:bodyPr/>
          <a:lstStyle/>
          <a:p>
            <a:r>
              <a:rPr lang="en-US"/>
              <a:t>Potential tax benefits</a:t>
            </a:r>
          </a:p>
        </p:txBody>
      </p:sp>
      <p:sp>
        <p:nvSpPr>
          <p:cNvPr id="5" name="Footer Placeholder 4">
            <a:extLst>
              <a:ext uri="{FF2B5EF4-FFF2-40B4-BE49-F238E27FC236}">
                <a16:creationId xmlns:a16="http://schemas.microsoft.com/office/drawing/2014/main" id="{1A13A835-8B1B-007C-E4EF-816C2383AAD7}"/>
              </a:ext>
            </a:extLst>
          </p:cNvPr>
          <p:cNvSpPr>
            <a:spLocks noGrp="1"/>
          </p:cNvSpPr>
          <p:nvPr>
            <p:ph type="ftr" sz="quarter" idx="15"/>
          </p:nvPr>
        </p:nvSpPr>
        <p:spPr/>
        <p:txBody>
          <a:bodyPr/>
          <a:lstStyle/>
          <a:p>
            <a:r>
              <a:rPr lang="en-US"/>
              <a:t>©2025 Thrivent Charitable™ | All rights reserved. Do not distribute without authorization.</a:t>
            </a:r>
          </a:p>
        </p:txBody>
      </p:sp>
      <p:sp>
        <p:nvSpPr>
          <p:cNvPr id="3" name="Slide Number Placeholder 2">
            <a:extLst>
              <a:ext uri="{FF2B5EF4-FFF2-40B4-BE49-F238E27FC236}">
                <a16:creationId xmlns:a16="http://schemas.microsoft.com/office/drawing/2014/main" id="{2B2EF427-B515-07CF-2C44-11FFB1939BA5}"/>
              </a:ext>
            </a:extLst>
          </p:cNvPr>
          <p:cNvSpPr>
            <a:spLocks noGrp="1"/>
          </p:cNvSpPr>
          <p:nvPr>
            <p:ph type="sldNum" sz="quarter" idx="16"/>
          </p:nvPr>
        </p:nvSpPr>
        <p:spPr/>
        <p:txBody>
          <a:bodyPr/>
          <a:lstStyle/>
          <a:p>
            <a:fld id="{D7756E16-444E-B644-B3D8-50D596555EAF}" type="slidenum">
              <a:rPr lang="en-US" smtClean="0"/>
              <a:t>3</a:t>
            </a:fld>
            <a:endParaRPr lang="en-US"/>
          </a:p>
        </p:txBody>
      </p:sp>
      <p:cxnSp>
        <p:nvCxnSpPr>
          <p:cNvPr id="9" name="Straight Connector 8">
            <a:extLst>
              <a:ext uri="{FF2B5EF4-FFF2-40B4-BE49-F238E27FC236}">
                <a16:creationId xmlns:a16="http://schemas.microsoft.com/office/drawing/2014/main" id="{1DF76EAF-E909-8FF8-9C12-E6D574DEC0B0}"/>
              </a:ext>
            </a:extLst>
          </p:cNvPr>
          <p:cNvCxnSpPr>
            <a:cxnSpLocks/>
          </p:cNvCxnSpPr>
          <p:nvPr/>
        </p:nvCxnSpPr>
        <p:spPr>
          <a:xfrm>
            <a:off x="4387354"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B459542-C51C-3AF0-6952-C39F42FF738B}"/>
              </a:ext>
            </a:extLst>
          </p:cNvPr>
          <p:cNvCxnSpPr>
            <a:cxnSpLocks/>
          </p:cNvCxnSpPr>
          <p:nvPr/>
        </p:nvCxnSpPr>
        <p:spPr>
          <a:xfrm>
            <a:off x="8185632"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1" name="Text Placeholder 28">
            <a:extLst>
              <a:ext uri="{FF2B5EF4-FFF2-40B4-BE49-F238E27FC236}">
                <a16:creationId xmlns:a16="http://schemas.microsoft.com/office/drawing/2014/main" id="{86C457A7-8A93-C923-75BE-B631FDAEBC70}"/>
              </a:ext>
            </a:extLst>
          </p:cNvPr>
          <p:cNvSpPr txBox="1">
            <a:spLocks/>
          </p:cNvSpPr>
          <p:nvPr/>
        </p:nvSpPr>
        <p:spPr>
          <a:xfrm>
            <a:off x="635000" y="3218749"/>
            <a:ext cx="3422899"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The amount directed to Thrivent Charitable is not included in your adjusted gross income (AGI).</a:t>
            </a:r>
          </a:p>
        </p:txBody>
      </p:sp>
      <p:sp>
        <p:nvSpPr>
          <p:cNvPr id="30" name="Text Placeholder 28">
            <a:extLst>
              <a:ext uri="{FF2B5EF4-FFF2-40B4-BE49-F238E27FC236}">
                <a16:creationId xmlns:a16="http://schemas.microsoft.com/office/drawing/2014/main" id="{BA861F62-5ACA-FE38-8521-FD382763EF9A}"/>
              </a:ext>
            </a:extLst>
          </p:cNvPr>
          <p:cNvSpPr txBox="1">
            <a:spLocks/>
          </p:cNvSpPr>
          <p:nvPr/>
        </p:nvSpPr>
        <p:spPr>
          <a:xfrm>
            <a:off x="4786053" y="3219782"/>
            <a:ext cx="3422899"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Lowers AGI which could reduce</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Medicare premiums</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Self-employment taxes</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Social Security taxes</a:t>
            </a:r>
          </a:p>
        </p:txBody>
      </p:sp>
      <p:sp>
        <p:nvSpPr>
          <p:cNvPr id="32" name="Text Placeholder 28">
            <a:extLst>
              <a:ext uri="{FF2B5EF4-FFF2-40B4-BE49-F238E27FC236}">
                <a16:creationId xmlns:a16="http://schemas.microsoft.com/office/drawing/2014/main" id="{8F16746D-D4FA-3C67-6FDB-C6DC08086ADD}"/>
              </a:ext>
            </a:extLst>
          </p:cNvPr>
          <p:cNvSpPr txBox="1">
            <a:spLocks/>
          </p:cNvSpPr>
          <p:nvPr/>
        </p:nvSpPr>
        <p:spPr>
          <a:xfrm>
            <a:off x="8622547" y="3230799"/>
            <a:ext cx="2985984"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No income tax due from you on the IRA distributions</a:t>
            </a:r>
          </a:p>
        </p:txBody>
      </p:sp>
      <p:pic>
        <p:nvPicPr>
          <p:cNvPr id="4" name="Graphic 3">
            <a:extLst>
              <a:ext uri="{FF2B5EF4-FFF2-40B4-BE49-F238E27FC236}">
                <a16:creationId xmlns:a16="http://schemas.microsoft.com/office/drawing/2014/main" id="{69C73529-303F-8009-71F9-5BFF8A6445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58343" y="2412345"/>
            <a:ext cx="640360" cy="640360"/>
          </a:xfrm>
          <a:prstGeom prst="rect">
            <a:avLst/>
          </a:prstGeom>
        </p:spPr>
      </p:pic>
      <p:pic>
        <p:nvPicPr>
          <p:cNvPr id="8" name="Picture 7">
            <a:extLst>
              <a:ext uri="{FF2B5EF4-FFF2-40B4-BE49-F238E27FC236}">
                <a16:creationId xmlns:a16="http://schemas.microsoft.com/office/drawing/2014/main" id="{6125CFB1-91B5-1C2F-161C-0F084D356D5D}"/>
              </a:ext>
            </a:extLst>
          </p:cNvPr>
          <p:cNvPicPr>
            <a:picLocks noChangeAspect="1"/>
          </p:cNvPicPr>
          <p:nvPr/>
        </p:nvPicPr>
        <p:blipFill>
          <a:blip r:embed="rId5"/>
          <a:stretch>
            <a:fillRect/>
          </a:stretch>
        </p:blipFill>
        <p:spPr>
          <a:xfrm>
            <a:off x="780162" y="2412345"/>
            <a:ext cx="640135" cy="640135"/>
          </a:xfrm>
          <a:prstGeom prst="rect">
            <a:avLst/>
          </a:prstGeom>
        </p:spPr>
      </p:pic>
      <p:pic>
        <p:nvPicPr>
          <p:cNvPr id="12" name="Picture 11">
            <a:extLst>
              <a:ext uri="{FF2B5EF4-FFF2-40B4-BE49-F238E27FC236}">
                <a16:creationId xmlns:a16="http://schemas.microsoft.com/office/drawing/2014/main" id="{3FA3863E-FFED-10F4-93EC-5B3C1E60A5B0}"/>
              </a:ext>
            </a:extLst>
          </p:cNvPr>
          <p:cNvPicPr>
            <a:picLocks noChangeAspect="1"/>
          </p:cNvPicPr>
          <p:nvPr/>
        </p:nvPicPr>
        <p:blipFill>
          <a:blip r:embed="rId6"/>
          <a:stretch>
            <a:fillRect/>
          </a:stretch>
        </p:blipFill>
        <p:spPr>
          <a:xfrm>
            <a:off x="8750880" y="2412344"/>
            <a:ext cx="640135" cy="640135"/>
          </a:xfrm>
          <a:prstGeom prst="rect">
            <a:avLst/>
          </a:prstGeom>
        </p:spPr>
      </p:pic>
    </p:spTree>
    <p:extLst>
      <p:ext uri="{BB962C8B-B14F-4D97-AF65-F5344CB8AC3E}">
        <p14:creationId xmlns:p14="http://schemas.microsoft.com/office/powerpoint/2010/main" val="2114039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p:txBody>
          <a:bodyPr/>
          <a:lstStyle/>
          <a:p>
            <a:r>
              <a:rPr lang="en-US"/>
              <a:t>How and where </a:t>
            </a:r>
            <a:br>
              <a:rPr lang="en-US"/>
            </a:br>
            <a:r>
              <a:rPr lang="en-US"/>
              <a:t>to use QCDs</a:t>
            </a: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2627634"/>
            <a:ext cx="5215515" cy="1851615"/>
          </a:xfrm>
        </p:spPr>
        <p:txBody>
          <a:bodyPr vert="horz" lIns="0" tIns="45720" rIns="91440" bIns="45720" rtlCol="0" anchor="t">
            <a:noAutofit/>
          </a:bodyPr>
          <a:lstStyle/>
          <a:p>
            <a:pPr marL="0" indent="0">
              <a:buNone/>
              <a:defRPr/>
            </a:pPr>
            <a:r>
              <a:rPr lang="en-US" b="1">
                <a:latin typeface="Basis Grt for Thrivent"/>
                <a:cs typeface="Basis Grt for Thrivent"/>
              </a:rPr>
              <a:t>Fund Types</a:t>
            </a:r>
          </a:p>
          <a:p>
            <a:pPr>
              <a:defRPr/>
            </a:pPr>
            <a:r>
              <a:rPr lang="en-US" b="0">
                <a:latin typeface="Basis Grt for Thrivent"/>
                <a:cs typeface="Basis Grt for Thrivent"/>
              </a:rPr>
              <a:t>Organizational endowment funds</a:t>
            </a:r>
          </a:p>
          <a:p>
            <a:pPr>
              <a:defRPr/>
            </a:pPr>
            <a:r>
              <a:rPr lang="en-US" b="0">
                <a:latin typeface="Basis Grt for Thrivent"/>
                <a:cs typeface="Basis Grt for Thrivent"/>
              </a:rPr>
              <a:t>Non-advised funds</a:t>
            </a:r>
          </a:p>
          <a:p>
            <a:pPr>
              <a:defRPr/>
            </a:pPr>
            <a:r>
              <a:rPr lang="en-US" b="0">
                <a:latin typeface="Basis Grt for Thrivent"/>
                <a:cs typeface="Basis Grt for Thrivent"/>
              </a:rPr>
              <a:t>Collaborative funds</a:t>
            </a:r>
          </a:p>
          <a:p>
            <a:pPr marL="0" indent="0">
              <a:buFont typeface="Arial" panose="020B0604020202020204" pitchFamily="34" charset="0"/>
              <a:buNone/>
              <a:defRPr/>
            </a:pPr>
            <a:endParaRPr lang="en-US"/>
          </a:p>
          <a:p>
            <a:pPr marL="0" indent="0">
              <a:buFont typeface="Arial" panose="020B0604020202020204" pitchFamily="34" charset="0"/>
              <a:buNone/>
              <a:defRPr/>
            </a:pPr>
            <a:r>
              <a:rPr lang="en-US" b="1">
                <a:latin typeface="Basis Grt for Thrivent"/>
                <a:cs typeface="Basis Grt for Thrivent"/>
              </a:rPr>
              <a:t>Benefits</a:t>
            </a:r>
          </a:p>
          <a:p>
            <a:pPr>
              <a:defRPr/>
            </a:pPr>
            <a:r>
              <a:rPr lang="en-US">
                <a:latin typeface="Basis Grt for Thrivent"/>
                <a:cs typeface="Basis Grt for Thrivent"/>
              </a:rPr>
              <a:t>Possible growth through sound stewardship</a:t>
            </a:r>
          </a:p>
          <a:p>
            <a:pPr>
              <a:defRPr/>
            </a:pPr>
            <a:r>
              <a:rPr lang="en-US">
                <a:latin typeface="Basis Grt for Thrivent"/>
                <a:cs typeface="Basis Grt for Thrivent"/>
              </a:rPr>
              <a:t>Easy ongoing support to multiple charities</a:t>
            </a:r>
          </a:p>
          <a:p>
            <a:pPr>
              <a:defRPr/>
            </a:pPr>
            <a:r>
              <a:rPr lang="en-US">
                <a:latin typeface="Basis Grt for Thrivent"/>
                <a:cs typeface="Basis Grt for Thrivent"/>
              </a:rPr>
              <a:t>Still goes to charity of your choosing</a:t>
            </a:r>
          </a:p>
          <a:p>
            <a:pPr>
              <a:defRPr/>
            </a:pPr>
            <a:endParaRPr lang="en-US"/>
          </a:p>
          <a:p>
            <a:pPr>
              <a:defRPr/>
            </a:pPr>
            <a:endParaRPr lang="en-US" b="0"/>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6" y="6435784"/>
            <a:ext cx="4801021" cy="184151"/>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4</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6050" y="1389748"/>
            <a:ext cx="4538222" cy="735144"/>
          </a:xfrm>
        </p:spPr>
        <p:txBody>
          <a:bodyPr/>
          <a:lstStyle/>
          <a:p>
            <a:r>
              <a:rPr lang="en-US" sz="2000">
                <a:latin typeface="+mn-lt"/>
              </a:rPr>
              <a:t>Give directly to a charity or open </a:t>
            </a:r>
            <a:br>
              <a:rPr lang="en-US" sz="2000">
                <a:latin typeface="+mn-lt"/>
              </a:rPr>
            </a:br>
            <a:r>
              <a:rPr lang="en-US" sz="2000">
                <a:latin typeface="+mn-lt"/>
              </a:rPr>
              <a:t>a fund with possible benefits.</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Content Placeholder 8">
            <a:extLst>
              <a:ext uri="{FF2B5EF4-FFF2-40B4-BE49-F238E27FC236}">
                <a16:creationId xmlns:a16="http://schemas.microsoft.com/office/drawing/2014/main" id="{75F563D9-F613-708B-19EA-CE7E8581E749}"/>
              </a:ext>
            </a:extLst>
          </p:cNvPr>
          <p:cNvSpPr txBox="1">
            <a:spLocks/>
          </p:cNvSpPr>
          <p:nvPr/>
        </p:nvSpPr>
        <p:spPr>
          <a:xfrm>
            <a:off x="9214589" y="2627634"/>
            <a:ext cx="2332977" cy="1851615"/>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p>
        </p:txBody>
      </p:sp>
    </p:spTree>
    <p:extLst>
      <p:ext uri="{BB962C8B-B14F-4D97-AF65-F5344CB8AC3E}">
        <p14:creationId xmlns:p14="http://schemas.microsoft.com/office/powerpoint/2010/main" val="542127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A group of people standing around a table with food&#10;&#10;AI-generated content may be incorrect.">
            <a:extLst>
              <a:ext uri="{FF2B5EF4-FFF2-40B4-BE49-F238E27FC236}">
                <a16:creationId xmlns:a16="http://schemas.microsoft.com/office/drawing/2014/main" id="{E57BF44C-A8B8-0CAC-D2C3-A5539612BEBB}"/>
              </a:ext>
            </a:extLst>
          </p:cNvPr>
          <p:cNvPicPr>
            <a:picLocks noGrp="1" noChangeAspect="1"/>
          </p:cNvPicPr>
          <p:nvPr>
            <p:ph type="pic" sz="quarter" idx="30"/>
          </p:nvPr>
        </p:nvPicPr>
        <p:blipFill>
          <a:blip r:embed="rId3"/>
          <a:srcRect l="15556" r="15556"/>
          <a:stretch>
            <a:fillRect/>
          </a:stretch>
        </p:blipFill>
        <p:spPr/>
      </p:pic>
      <p:pic>
        <p:nvPicPr>
          <p:cNvPr id="15" name="Picture 14" descr="A black arch with a white background&#10;&#10;AI-generated content may be incorrect.">
            <a:extLst>
              <a:ext uri="{FF2B5EF4-FFF2-40B4-BE49-F238E27FC236}">
                <a16:creationId xmlns:a16="http://schemas.microsoft.com/office/drawing/2014/main" id="{601D3E32-AB91-60DF-92B2-A998BF2AE294}"/>
              </a:ext>
            </a:extLst>
          </p:cNvPr>
          <p:cNvPicPr>
            <a:picLocks noChangeAspect="1"/>
          </p:cNvPicPr>
          <p:nvPr/>
        </p:nvPicPr>
        <p:blipFill>
          <a:blip r:embed="rId4"/>
          <a:stretch>
            <a:fillRect/>
          </a:stretch>
        </p:blipFill>
        <p:spPr>
          <a:xfrm>
            <a:off x="-1" y="0"/>
            <a:ext cx="12191999" cy="6859714"/>
          </a:xfrm>
          <a:prstGeom prst="rect">
            <a:avLst/>
          </a:prstGeom>
        </p:spPr>
      </p:pic>
      <p:sp>
        <p:nvSpPr>
          <p:cNvPr id="7" name="Title 6">
            <a:extLst>
              <a:ext uri="{FF2B5EF4-FFF2-40B4-BE49-F238E27FC236}">
                <a16:creationId xmlns:a16="http://schemas.microsoft.com/office/drawing/2014/main" id="{6FCFC07C-06C6-DEF1-44C5-986F63DD7E4B}"/>
              </a:ext>
            </a:extLst>
          </p:cNvPr>
          <p:cNvSpPr>
            <a:spLocks noGrp="1"/>
          </p:cNvSpPr>
          <p:nvPr>
            <p:ph type="title"/>
          </p:nvPr>
        </p:nvSpPr>
        <p:spPr/>
        <p:txBody>
          <a:bodyPr/>
          <a:lstStyle/>
          <a:p>
            <a:r>
              <a:rPr lang="en-US"/>
              <a:t>Gifting QCDs</a:t>
            </a:r>
          </a:p>
        </p:txBody>
      </p:sp>
      <p:sp>
        <p:nvSpPr>
          <p:cNvPr id="8" name="Text Placeholder 7">
            <a:extLst>
              <a:ext uri="{FF2B5EF4-FFF2-40B4-BE49-F238E27FC236}">
                <a16:creationId xmlns:a16="http://schemas.microsoft.com/office/drawing/2014/main" id="{076D1288-3DE0-B3B3-23FA-29F0A287AAB2}"/>
              </a:ext>
            </a:extLst>
          </p:cNvPr>
          <p:cNvSpPr>
            <a:spLocks noGrp="1"/>
          </p:cNvSpPr>
          <p:nvPr>
            <p:ph type="body" sz="quarter" idx="14"/>
          </p:nvPr>
        </p:nvSpPr>
        <p:spPr/>
        <p:txBody>
          <a:bodyPr/>
          <a:lstStyle/>
          <a:p>
            <a:endParaRPr lang="en-US"/>
          </a:p>
        </p:txBody>
      </p:sp>
      <p:sp>
        <p:nvSpPr>
          <p:cNvPr id="12" name="Text Placeholder 11">
            <a:extLst>
              <a:ext uri="{FF2B5EF4-FFF2-40B4-BE49-F238E27FC236}">
                <a16:creationId xmlns:a16="http://schemas.microsoft.com/office/drawing/2014/main" id="{79AB8088-21EB-0DD7-963D-7A9E0F4D118E}"/>
              </a:ext>
            </a:extLst>
          </p:cNvPr>
          <p:cNvSpPr>
            <a:spLocks noGrp="1"/>
          </p:cNvSpPr>
          <p:nvPr>
            <p:ph type="body" sz="quarter" idx="37"/>
          </p:nvPr>
        </p:nvSpPr>
        <p:spPr>
          <a:xfrm>
            <a:off x="629035" y="1678602"/>
            <a:ext cx="4549742" cy="926880"/>
          </a:xfrm>
        </p:spPr>
        <p:txBody>
          <a:bodyPr/>
          <a:lstStyle/>
          <a:p>
            <a:r>
              <a:rPr lang="en-US" sz="1800"/>
              <a:t>A woman in her 70s wants to regularly tithe to her congregation, even after she dies.</a:t>
            </a:r>
          </a:p>
        </p:txBody>
      </p:sp>
      <p:sp>
        <p:nvSpPr>
          <p:cNvPr id="11" name="Text Placeholder 10">
            <a:extLst>
              <a:ext uri="{FF2B5EF4-FFF2-40B4-BE49-F238E27FC236}">
                <a16:creationId xmlns:a16="http://schemas.microsoft.com/office/drawing/2014/main" id="{2A5536A8-1FC9-2AA3-F388-25A3A5E3AC47}"/>
              </a:ext>
            </a:extLst>
          </p:cNvPr>
          <p:cNvSpPr>
            <a:spLocks noGrp="1"/>
          </p:cNvSpPr>
          <p:nvPr>
            <p:ph type="body" sz="quarter" idx="36"/>
          </p:nvPr>
        </p:nvSpPr>
        <p:spPr>
          <a:xfrm>
            <a:off x="629035" y="2889364"/>
            <a:ext cx="4549742" cy="926880"/>
          </a:xfrm>
        </p:spPr>
        <p:txBody>
          <a:bodyPr/>
          <a:lstStyle/>
          <a:p>
            <a:r>
              <a:rPr lang="en-US" sz="1800"/>
              <a:t>She is required to take minimum distributions from her IRA, but she does not need the income to live.</a:t>
            </a:r>
          </a:p>
        </p:txBody>
      </p:sp>
      <p:sp>
        <p:nvSpPr>
          <p:cNvPr id="10" name="Text Placeholder 9">
            <a:extLst>
              <a:ext uri="{FF2B5EF4-FFF2-40B4-BE49-F238E27FC236}">
                <a16:creationId xmlns:a16="http://schemas.microsoft.com/office/drawing/2014/main" id="{9FF5E8AA-6859-AB18-6F25-1A021AC59E03}"/>
              </a:ext>
            </a:extLst>
          </p:cNvPr>
          <p:cNvSpPr>
            <a:spLocks noGrp="1"/>
          </p:cNvSpPr>
          <p:nvPr>
            <p:ph type="body" sz="quarter" idx="35"/>
          </p:nvPr>
        </p:nvSpPr>
        <p:spPr>
          <a:xfrm>
            <a:off x="629035" y="4260760"/>
            <a:ext cx="4549742" cy="926880"/>
          </a:xfrm>
        </p:spPr>
        <p:txBody>
          <a:bodyPr vert="horz" lIns="0" tIns="45720" rIns="91440" bIns="45720" rtlCol="0" anchor="t">
            <a:noAutofit/>
          </a:bodyPr>
          <a:lstStyle/>
          <a:p>
            <a:r>
              <a:rPr lang="en-US" sz="1800" dirty="0"/>
              <a:t>She created a non-advised charitable fund and gifted a QCD of $108,000 each year for two years to the fund. Now the fund grants annually to the church, and the grants will continue after she passes.</a:t>
            </a:r>
            <a:endParaRPr lang="en-US" sz="1800" dirty="0">
              <a:cs typeface="Basis Grt for Thrivent"/>
            </a:endParaRPr>
          </a:p>
        </p:txBody>
      </p:sp>
      <p:sp>
        <p:nvSpPr>
          <p:cNvPr id="5" name="Footer Placeholder 4">
            <a:extLst>
              <a:ext uri="{FF2B5EF4-FFF2-40B4-BE49-F238E27FC236}">
                <a16:creationId xmlns:a16="http://schemas.microsoft.com/office/drawing/2014/main" id="{E4BBD382-3FCB-9653-5CAD-B7AA74392367}"/>
              </a:ext>
            </a:extLst>
          </p:cNvPr>
          <p:cNvSpPr>
            <a:spLocks noGrp="1"/>
          </p:cNvSpPr>
          <p:nvPr>
            <p:ph type="ftr" sz="quarter" idx="31"/>
          </p:nvPr>
        </p:nvSpPr>
        <p:spPr>
          <a:xfrm>
            <a:off x="826477" y="6403485"/>
            <a:ext cx="4549742" cy="232986"/>
          </a:xfrm>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414975A1-7307-3664-85F6-5057C8168E69}"/>
              </a:ext>
            </a:extLst>
          </p:cNvPr>
          <p:cNvSpPr>
            <a:spLocks noGrp="1"/>
          </p:cNvSpPr>
          <p:nvPr>
            <p:ph type="sldNum" sz="quarter" idx="12"/>
          </p:nvPr>
        </p:nvSpPr>
        <p:spPr/>
        <p:txBody>
          <a:bodyPr/>
          <a:lstStyle/>
          <a:p>
            <a:fld id="{D7756E16-444E-B644-B3D8-50D596555EAF}" type="slidenum">
              <a:rPr lang="en-US" smtClean="0"/>
              <a:pPr/>
              <a:t>5</a:t>
            </a:fld>
            <a:endParaRPr lang="en-US"/>
          </a:p>
        </p:txBody>
      </p:sp>
      <p:sp>
        <p:nvSpPr>
          <p:cNvPr id="16" name="TextBox 15">
            <a:extLst>
              <a:ext uri="{FF2B5EF4-FFF2-40B4-BE49-F238E27FC236}">
                <a16:creationId xmlns:a16="http://schemas.microsoft.com/office/drawing/2014/main" id="{418DD25F-3A25-795D-20DA-A2CC4E59C250}"/>
              </a:ext>
            </a:extLst>
          </p:cNvPr>
          <p:cNvSpPr txBox="1"/>
          <p:nvPr/>
        </p:nvSpPr>
        <p:spPr>
          <a:xfrm>
            <a:off x="553110" y="5813147"/>
            <a:ext cx="4701591" cy="3693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Tree>
    <p:extLst>
      <p:ext uri="{BB962C8B-B14F-4D97-AF65-F5344CB8AC3E}">
        <p14:creationId xmlns:p14="http://schemas.microsoft.com/office/powerpoint/2010/main" val="1408870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person sitting on a window ledge reading a book&#10;&#10;AI-generated content may be incorrect.">
            <a:extLst>
              <a:ext uri="{FF2B5EF4-FFF2-40B4-BE49-F238E27FC236}">
                <a16:creationId xmlns:a16="http://schemas.microsoft.com/office/drawing/2014/main" id="{599E4BAE-5665-8DA8-686C-EB141CC753C3}"/>
              </a:ext>
            </a:extLst>
          </p:cNvPr>
          <p:cNvPicPr>
            <a:picLocks noGrp="1" noChangeAspect="1"/>
          </p:cNvPicPr>
          <p:nvPr>
            <p:ph type="pic" sz="quarter" idx="30"/>
          </p:nvPr>
        </p:nvPicPr>
        <p:blipFill>
          <a:blip r:embed="rId3"/>
          <a:srcRect l="19352" r="19352"/>
          <a:stretch>
            <a:fillRect/>
          </a:stretch>
        </p:blipFill>
        <p:spPr>
          <a:xfrm>
            <a:off x="5893035" y="0"/>
            <a:ext cx="6298965" cy="6858000"/>
          </a:xfrm>
        </p:spPr>
      </p:pic>
      <p:pic>
        <p:nvPicPr>
          <p:cNvPr id="15" name="Picture 14" descr="A black arch with a white background&#10;&#10;AI-generated content may be incorrect.">
            <a:extLst>
              <a:ext uri="{FF2B5EF4-FFF2-40B4-BE49-F238E27FC236}">
                <a16:creationId xmlns:a16="http://schemas.microsoft.com/office/drawing/2014/main" id="{601D3E32-AB91-60DF-92B2-A998BF2AE294}"/>
              </a:ext>
            </a:extLst>
          </p:cNvPr>
          <p:cNvPicPr>
            <a:picLocks noChangeAspect="1"/>
          </p:cNvPicPr>
          <p:nvPr/>
        </p:nvPicPr>
        <p:blipFill>
          <a:blip r:embed="rId4"/>
          <a:stretch>
            <a:fillRect/>
          </a:stretch>
        </p:blipFill>
        <p:spPr>
          <a:xfrm>
            <a:off x="1" y="-8449"/>
            <a:ext cx="12191999" cy="6859714"/>
          </a:xfrm>
          <a:prstGeom prst="rect">
            <a:avLst/>
          </a:prstGeom>
        </p:spPr>
      </p:pic>
      <p:sp>
        <p:nvSpPr>
          <p:cNvPr id="7" name="Title 6">
            <a:extLst>
              <a:ext uri="{FF2B5EF4-FFF2-40B4-BE49-F238E27FC236}">
                <a16:creationId xmlns:a16="http://schemas.microsoft.com/office/drawing/2014/main" id="{6FCFC07C-06C6-DEF1-44C5-986F63DD7E4B}"/>
              </a:ext>
            </a:extLst>
          </p:cNvPr>
          <p:cNvSpPr>
            <a:spLocks noGrp="1"/>
          </p:cNvSpPr>
          <p:nvPr>
            <p:ph type="title"/>
          </p:nvPr>
        </p:nvSpPr>
        <p:spPr/>
        <p:txBody>
          <a:bodyPr/>
          <a:lstStyle/>
          <a:p>
            <a:r>
              <a:rPr lang="en-US"/>
              <a:t>Gifting life insurance with QCDs</a:t>
            </a:r>
          </a:p>
        </p:txBody>
      </p:sp>
      <p:sp>
        <p:nvSpPr>
          <p:cNvPr id="8" name="Text Placeholder 7">
            <a:extLst>
              <a:ext uri="{FF2B5EF4-FFF2-40B4-BE49-F238E27FC236}">
                <a16:creationId xmlns:a16="http://schemas.microsoft.com/office/drawing/2014/main" id="{076D1288-3DE0-B3B3-23FA-29F0A287AAB2}"/>
              </a:ext>
            </a:extLst>
          </p:cNvPr>
          <p:cNvSpPr>
            <a:spLocks noGrp="1"/>
          </p:cNvSpPr>
          <p:nvPr>
            <p:ph type="body" sz="quarter" idx="14"/>
          </p:nvPr>
        </p:nvSpPr>
        <p:spPr>
          <a:xfrm>
            <a:off x="635000" y="1463953"/>
            <a:ext cx="5318991" cy="184151"/>
          </a:xfrm>
        </p:spPr>
        <p:txBody>
          <a:bodyPr/>
          <a:lstStyle/>
          <a:p>
            <a:endParaRPr lang="en-US"/>
          </a:p>
        </p:txBody>
      </p:sp>
      <p:sp>
        <p:nvSpPr>
          <p:cNvPr id="12" name="Text Placeholder 11">
            <a:extLst>
              <a:ext uri="{FF2B5EF4-FFF2-40B4-BE49-F238E27FC236}">
                <a16:creationId xmlns:a16="http://schemas.microsoft.com/office/drawing/2014/main" id="{79AB8088-21EB-0DD7-963D-7A9E0F4D118E}"/>
              </a:ext>
            </a:extLst>
          </p:cNvPr>
          <p:cNvSpPr>
            <a:spLocks noGrp="1"/>
          </p:cNvSpPr>
          <p:nvPr>
            <p:ph type="body" sz="quarter" idx="37"/>
          </p:nvPr>
        </p:nvSpPr>
        <p:spPr>
          <a:xfrm>
            <a:off x="629035" y="1923699"/>
            <a:ext cx="4549742" cy="926880"/>
          </a:xfrm>
        </p:spPr>
        <p:txBody>
          <a:bodyPr/>
          <a:lstStyle/>
          <a:p>
            <a:r>
              <a:rPr lang="en-US" sz="1800"/>
              <a:t>A man in his 70s wants to support charities he cherishes after death.</a:t>
            </a:r>
          </a:p>
        </p:txBody>
      </p:sp>
      <p:sp>
        <p:nvSpPr>
          <p:cNvPr id="11" name="Text Placeholder 10">
            <a:extLst>
              <a:ext uri="{FF2B5EF4-FFF2-40B4-BE49-F238E27FC236}">
                <a16:creationId xmlns:a16="http://schemas.microsoft.com/office/drawing/2014/main" id="{2A5536A8-1FC9-2AA3-F388-25A3A5E3AC47}"/>
              </a:ext>
            </a:extLst>
          </p:cNvPr>
          <p:cNvSpPr>
            <a:spLocks noGrp="1"/>
          </p:cNvSpPr>
          <p:nvPr>
            <p:ph type="body" sz="quarter" idx="36"/>
          </p:nvPr>
        </p:nvSpPr>
        <p:spPr>
          <a:xfrm>
            <a:off x="629035" y="2803711"/>
            <a:ext cx="4549742" cy="926880"/>
          </a:xfrm>
        </p:spPr>
        <p:txBody>
          <a:bodyPr/>
          <a:lstStyle/>
          <a:p>
            <a:r>
              <a:rPr lang="en-US" sz="1800"/>
              <a:t>The RMDs from his IRA could increase his AGI affecting his Medicare premiums and social security taxes.</a:t>
            </a:r>
          </a:p>
        </p:txBody>
      </p:sp>
      <p:sp>
        <p:nvSpPr>
          <p:cNvPr id="10" name="Text Placeholder 9">
            <a:extLst>
              <a:ext uri="{FF2B5EF4-FFF2-40B4-BE49-F238E27FC236}">
                <a16:creationId xmlns:a16="http://schemas.microsoft.com/office/drawing/2014/main" id="{9FF5E8AA-6859-AB18-6F25-1A021AC59E03}"/>
              </a:ext>
            </a:extLst>
          </p:cNvPr>
          <p:cNvSpPr>
            <a:spLocks noGrp="1"/>
          </p:cNvSpPr>
          <p:nvPr>
            <p:ph type="body" sz="quarter" idx="35"/>
          </p:nvPr>
        </p:nvSpPr>
        <p:spPr>
          <a:xfrm>
            <a:off x="629035" y="3983731"/>
            <a:ext cx="4549742" cy="926880"/>
          </a:xfrm>
        </p:spPr>
        <p:txBody>
          <a:bodyPr/>
          <a:lstStyle/>
          <a:p>
            <a:r>
              <a:rPr lang="en-US" sz="1800" dirty="0"/>
              <a:t>He created a non-advised fund with a life insurance policy assigning Thrivent Charitable as owner and beneficiary, and he uses QCDs to cover premium payments. The life insurance proceeds will support the charities he loves upon his passing.</a:t>
            </a:r>
          </a:p>
        </p:txBody>
      </p:sp>
      <p:sp>
        <p:nvSpPr>
          <p:cNvPr id="5" name="Footer Placeholder 4">
            <a:extLst>
              <a:ext uri="{FF2B5EF4-FFF2-40B4-BE49-F238E27FC236}">
                <a16:creationId xmlns:a16="http://schemas.microsoft.com/office/drawing/2014/main" id="{E4BBD382-3FCB-9653-5CAD-B7AA74392367}"/>
              </a:ext>
            </a:extLst>
          </p:cNvPr>
          <p:cNvSpPr>
            <a:spLocks noGrp="1"/>
          </p:cNvSpPr>
          <p:nvPr>
            <p:ph type="ftr" sz="quarter" idx="31"/>
          </p:nvPr>
        </p:nvSpPr>
        <p:spPr>
          <a:xfrm>
            <a:off x="826477" y="6403485"/>
            <a:ext cx="4549742" cy="232986"/>
          </a:xfrm>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414975A1-7307-3664-85F6-5057C8168E69}"/>
              </a:ext>
            </a:extLst>
          </p:cNvPr>
          <p:cNvSpPr>
            <a:spLocks noGrp="1"/>
          </p:cNvSpPr>
          <p:nvPr>
            <p:ph type="sldNum" sz="quarter" idx="12"/>
          </p:nvPr>
        </p:nvSpPr>
        <p:spPr/>
        <p:txBody>
          <a:bodyPr/>
          <a:lstStyle/>
          <a:p>
            <a:fld id="{D7756E16-444E-B644-B3D8-50D596555EAF}" type="slidenum">
              <a:rPr lang="en-US" smtClean="0"/>
              <a:pPr/>
              <a:t>6</a:t>
            </a:fld>
            <a:endParaRPr lang="en-US"/>
          </a:p>
        </p:txBody>
      </p:sp>
      <p:sp>
        <p:nvSpPr>
          <p:cNvPr id="16" name="TextBox 15">
            <a:extLst>
              <a:ext uri="{FF2B5EF4-FFF2-40B4-BE49-F238E27FC236}">
                <a16:creationId xmlns:a16="http://schemas.microsoft.com/office/drawing/2014/main" id="{418DD25F-3A25-795D-20DA-A2CC4E59C250}"/>
              </a:ext>
            </a:extLst>
          </p:cNvPr>
          <p:cNvSpPr txBox="1"/>
          <p:nvPr/>
        </p:nvSpPr>
        <p:spPr>
          <a:xfrm>
            <a:off x="553110" y="5895256"/>
            <a:ext cx="4701591" cy="3693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Tree>
    <p:extLst>
      <p:ext uri="{BB962C8B-B14F-4D97-AF65-F5344CB8AC3E}">
        <p14:creationId xmlns:p14="http://schemas.microsoft.com/office/powerpoint/2010/main" val="2976175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a:xfrm>
            <a:off x="635000" y="3150994"/>
            <a:ext cx="4801020" cy="556012"/>
          </a:xfrm>
        </p:spPr>
        <p:txBody>
          <a:bodyPr/>
          <a:lstStyle/>
          <a:p>
            <a:r>
              <a:rPr lang="en-US">
                <a:latin typeface="Basis Grt for Thrivent OffWhite"/>
                <a:cs typeface="Basis Grt for Thrivent OffWhite"/>
              </a:rPr>
              <a:t>QCDs to life income gifts</a:t>
            </a:r>
            <a:br>
              <a:rPr lang="en-US"/>
            </a:br>
            <a:r>
              <a:rPr lang="en-US" sz="3200">
                <a:latin typeface="Basis Grt for Thrivent OffWhite"/>
                <a:cs typeface="Basis Grt for Thrivent OffWhite"/>
              </a:rPr>
              <a:t>A $54K* once-in-a-lifetime election</a:t>
            </a:r>
            <a:endParaRPr lang="en-US">
              <a:latin typeface="Basis Grt for Thrivent OffWhite"/>
              <a:cs typeface="Basis Grt for Thrivent OffWhite"/>
            </a:endParaRP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2627634"/>
            <a:ext cx="5215515" cy="1851615"/>
          </a:xfrm>
        </p:spPr>
        <p:txBody>
          <a:bodyPr/>
          <a:lstStyle/>
          <a:p>
            <a:pPr>
              <a:defRPr/>
            </a:pPr>
            <a:r>
              <a:rPr lang="en-US" b="0"/>
              <a:t>Spread the taxable income from a lump sum into a stream of income taxable over lifetime (single or joint)</a:t>
            </a:r>
          </a:p>
          <a:p>
            <a:pPr>
              <a:defRPr/>
            </a:pPr>
            <a:r>
              <a:rPr lang="en-US" b="0"/>
              <a:t>A charitable </a:t>
            </a:r>
            <a:r>
              <a:rPr lang="en-US"/>
              <a:t>g</a:t>
            </a:r>
            <a:r>
              <a:rPr lang="en-US" b="0"/>
              <a:t>ift </a:t>
            </a:r>
            <a:r>
              <a:rPr lang="en-US"/>
              <a:t>a</a:t>
            </a:r>
            <a:r>
              <a:rPr lang="en-US" b="0"/>
              <a:t>nnuity (CGA) turns variable income from your IRA into fixed income</a:t>
            </a:r>
          </a:p>
          <a:p>
            <a:pPr>
              <a:defRPr/>
            </a:pPr>
            <a:r>
              <a:rPr lang="en-US" b="0"/>
              <a:t>May be combined with outright $54K* QCD for larger charitable impact</a:t>
            </a:r>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6" y="6435784"/>
            <a:ext cx="4801021" cy="184151"/>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7</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7514" y="1127094"/>
            <a:ext cx="4816384" cy="1285599"/>
          </a:xfrm>
        </p:spPr>
        <p:txBody>
          <a:bodyPr/>
          <a:lstStyle/>
          <a:p>
            <a:r>
              <a:rPr lang="en-US" sz="2000">
                <a:latin typeface="+mn-lt"/>
              </a:rPr>
              <a:t>Potential to spread out taxable income over lifetime payments, for clients 70 ½ or older who want lifetime income and wish to make a gift to charity</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Content Placeholder 8">
            <a:extLst>
              <a:ext uri="{FF2B5EF4-FFF2-40B4-BE49-F238E27FC236}">
                <a16:creationId xmlns:a16="http://schemas.microsoft.com/office/drawing/2014/main" id="{75F563D9-F613-708B-19EA-CE7E8581E749}"/>
              </a:ext>
            </a:extLst>
          </p:cNvPr>
          <p:cNvSpPr txBox="1">
            <a:spLocks/>
          </p:cNvSpPr>
          <p:nvPr/>
        </p:nvSpPr>
        <p:spPr>
          <a:xfrm>
            <a:off x="9214589" y="2627634"/>
            <a:ext cx="2332977" cy="1851615"/>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p>
        </p:txBody>
      </p:sp>
      <p:sp>
        <p:nvSpPr>
          <p:cNvPr id="6" name="Footer Placeholder 3">
            <a:extLst>
              <a:ext uri="{FF2B5EF4-FFF2-40B4-BE49-F238E27FC236}">
                <a16:creationId xmlns:a16="http://schemas.microsoft.com/office/drawing/2014/main" id="{4B74C5B9-BB64-2EBE-B40C-5FB3F9E47660}"/>
              </a:ext>
            </a:extLst>
          </p:cNvPr>
          <p:cNvSpPr txBox="1">
            <a:spLocks/>
          </p:cNvSpPr>
          <p:nvPr/>
        </p:nvSpPr>
        <p:spPr>
          <a:xfrm>
            <a:off x="1033936" y="6193580"/>
            <a:ext cx="1808982" cy="125274"/>
          </a:xfrm>
          <a:prstGeom prst="rect">
            <a:avLst/>
          </a:prstGeom>
        </p:spPr>
        <p:txBody>
          <a:bodyPr vert="horz" lIns="0" tIns="0" rIns="0" bIns="0" rtlCol="0" anchor="ctr"/>
          <a:lstStyle>
            <a:defPPr>
              <a:defRPr lang="en-US"/>
            </a:defPPr>
            <a:lvl1pPr marL="0" algn="l" defTabSz="914400" rtl="0" eaLnBrk="1" latinLnBrk="0" hangingPunct="1">
              <a:defRPr sz="8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*Indexed for inflation going forward</a:t>
            </a:r>
          </a:p>
        </p:txBody>
      </p:sp>
    </p:spTree>
    <p:extLst>
      <p:ext uri="{BB962C8B-B14F-4D97-AF65-F5344CB8AC3E}">
        <p14:creationId xmlns:p14="http://schemas.microsoft.com/office/powerpoint/2010/main" val="2863612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12CFDA-AEB3-AF0A-0308-D8D095514378}"/>
              </a:ext>
            </a:extLst>
          </p:cNvPr>
          <p:cNvSpPr>
            <a:spLocks noGrp="1"/>
          </p:cNvSpPr>
          <p:nvPr>
            <p:ph type="sldNum" sz="quarter" idx="12"/>
          </p:nvPr>
        </p:nvSpPr>
        <p:spPr/>
        <p:txBody>
          <a:bodyPr/>
          <a:lstStyle/>
          <a:p>
            <a:fld id="{D7756E16-444E-B644-B3D8-50D596555EAF}" type="slidenum">
              <a:rPr lang="en-US" smtClean="0"/>
              <a:t>8</a:t>
            </a:fld>
            <a:endParaRPr lang="en-US"/>
          </a:p>
        </p:txBody>
      </p:sp>
      <p:sp>
        <p:nvSpPr>
          <p:cNvPr id="5" name="Footer Placeholder 4">
            <a:extLst>
              <a:ext uri="{FF2B5EF4-FFF2-40B4-BE49-F238E27FC236}">
                <a16:creationId xmlns:a16="http://schemas.microsoft.com/office/drawing/2014/main" id="{DD2FCBF4-4FB9-F8F1-537E-48AB873654AF}"/>
              </a:ext>
            </a:extLst>
          </p:cNvPr>
          <p:cNvSpPr>
            <a:spLocks noGrp="1"/>
          </p:cNvSpPr>
          <p:nvPr>
            <p:ph type="ftr" sz="quarter" idx="13"/>
          </p:nvPr>
        </p:nvSpPr>
        <p:spPr/>
        <p:txBody>
          <a:bodyPr/>
          <a:lstStyle/>
          <a:p>
            <a:r>
              <a:rPr lang="en-US"/>
              <a:t>©2025 Thrivent Charitable™ | All rights reserved. Do not distribute without authorization.</a:t>
            </a:r>
          </a:p>
        </p:txBody>
      </p:sp>
      <p:sp>
        <p:nvSpPr>
          <p:cNvPr id="9" name="Content Placeholder 8">
            <a:extLst>
              <a:ext uri="{FF2B5EF4-FFF2-40B4-BE49-F238E27FC236}">
                <a16:creationId xmlns:a16="http://schemas.microsoft.com/office/drawing/2014/main" id="{227AC87C-170E-C570-0A1D-E5ADA9EF1DF8}"/>
              </a:ext>
            </a:extLst>
          </p:cNvPr>
          <p:cNvSpPr>
            <a:spLocks noGrp="1"/>
          </p:cNvSpPr>
          <p:nvPr>
            <p:ph type="body" sz="quarter" idx="4294967295"/>
          </p:nvPr>
        </p:nvSpPr>
        <p:spPr>
          <a:xfrm>
            <a:off x="635000" y="2166892"/>
            <a:ext cx="5478463" cy="292100"/>
          </a:xfrm>
        </p:spPr>
        <p:txBody>
          <a:bodyPr/>
          <a:lstStyle/>
          <a:p>
            <a:pPr marL="0" indent="0">
              <a:buNone/>
            </a:pPr>
            <a:r>
              <a:rPr lang="en-US" b="1" dirty="0" err="1"/>
              <a:t>Firstname</a:t>
            </a:r>
            <a:r>
              <a:rPr lang="en-US" b="1" dirty="0"/>
              <a:t> </a:t>
            </a:r>
            <a:r>
              <a:rPr lang="en-US" b="1" dirty="0" err="1"/>
              <a:t>Lastname</a:t>
            </a:r>
            <a:endParaRPr lang="en-US" b="1" dirty="0"/>
          </a:p>
          <a:p>
            <a:pPr marL="0" indent="0">
              <a:buNone/>
            </a:pPr>
            <a:r>
              <a:rPr lang="en-US" dirty="0"/>
              <a:t>Title</a:t>
            </a:r>
            <a:br>
              <a:rPr lang="en-US" dirty="0"/>
            </a:br>
            <a:r>
              <a:rPr lang="en-US" dirty="0">
                <a:hlinkClick r:id="rId2">
                  <a:extLst>
                    <a:ext uri="{A12FA001-AC4F-418D-AE19-62706E023703}">
                      <ahyp:hlinkClr xmlns:ahyp="http://schemas.microsoft.com/office/drawing/2018/hyperlinkcolor" val="tx"/>
                    </a:ext>
                  </a:extLst>
                </a:hlinkClick>
              </a:rPr>
              <a:t>email@thrivent.com</a:t>
            </a:r>
            <a:endParaRPr lang="en-US" dirty="0"/>
          </a:p>
          <a:p>
            <a:pPr marL="0" indent="0">
              <a:buNone/>
            </a:pPr>
            <a:endParaRPr lang="en-US" dirty="0"/>
          </a:p>
          <a:p>
            <a:pPr marL="0" indent="0">
              <a:buNone/>
            </a:pPr>
            <a:r>
              <a:rPr lang="en-US" b="1" dirty="0" err="1"/>
              <a:t>Firstname</a:t>
            </a:r>
            <a:r>
              <a:rPr lang="en-US" b="1" dirty="0"/>
              <a:t> </a:t>
            </a:r>
            <a:r>
              <a:rPr lang="en-US" b="1" dirty="0" err="1"/>
              <a:t>Lastname</a:t>
            </a:r>
            <a:endParaRPr lang="en-US" b="1" dirty="0"/>
          </a:p>
          <a:p>
            <a:pPr marL="0" indent="0">
              <a:buNone/>
            </a:pPr>
            <a:r>
              <a:rPr lang="en-US" dirty="0"/>
              <a:t>Title</a:t>
            </a:r>
            <a:br>
              <a:rPr lang="en-US" dirty="0"/>
            </a:br>
            <a:r>
              <a:rPr lang="en-US" dirty="0">
                <a:hlinkClick r:id="rId2">
                  <a:extLst>
                    <a:ext uri="{A12FA001-AC4F-418D-AE19-62706E023703}">
                      <ahyp:hlinkClr xmlns:ahyp="http://schemas.microsoft.com/office/drawing/2018/hyperlinkcolor" val="tx"/>
                    </a:ext>
                  </a:extLst>
                </a:hlinkClick>
              </a:rPr>
              <a:t>email@thrivent.com</a:t>
            </a:r>
            <a:endParaRPr lang="en-US" dirty="0"/>
          </a:p>
          <a:p>
            <a:pPr marL="0" indent="0">
              <a:buNone/>
            </a:pPr>
            <a:endParaRPr lang="en-US" dirty="0"/>
          </a:p>
          <a:p>
            <a:pPr marL="0" indent="0">
              <a:buNone/>
            </a:pPr>
            <a:endParaRPr lang="en-US" dirty="0"/>
          </a:p>
        </p:txBody>
      </p:sp>
      <p:sp>
        <p:nvSpPr>
          <p:cNvPr id="26" name="Title 5">
            <a:extLst>
              <a:ext uri="{FF2B5EF4-FFF2-40B4-BE49-F238E27FC236}">
                <a16:creationId xmlns:a16="http://schemas.microsoft.com/office/drawing/2014/main" id="{0C4D874C-6D9C-69B6-1900-F6B5EB441458}"/>
              </a:ext>
            </a:extLst>
          </p:cNvPr>
          <p:cNvSpPr txBox="1">
            <a:spLocks/>
          </p:cNvSpPr>
          <p:nvPr/>
        </p:nvSpPr>
        <p:spPr>
          <a:xfrm>
            <a:off x="635000" y="635001"/>
            <a:ext cx="4720771" cy="38490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3600">
                <a:solidFill>
                  <a:schemeClr val="tx1"/>
                </a:solidFill>
              </a:rPr>
              <a:t>For more information, please contact</a:t>
            </a:r>
          </a:p>
        </p:txBody>
      </p:sp>
    </p:spTree>
    <p:extLst>
      <p:ext uri="{BB962C8B-B14F-4D97-AF65-F5344CB8AC3E}">
        <p14:creationId xmlns:p14="http://schemas.microsoft.com/office/powerpoint/2010/main" val="2969118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C32389-4197-D2A4-1DD3-548136D1C56C}"/>
              </a:ext>
            </a:extLst>
          </p:cNvPr>
          <p:cNvSpPr>
            <a:spLocks noGrp="1"/>
          </p:cNvSpPr>
          <p:nvPr>
            <p:ph type="sldNum" sz="quarter" idx="12"/>
          </p:nvPr>
        </p:nvSpPr>
        <p:spPr/>
        <p:txBody>
          <a:bodyPr/>
          <a:lstStyle/>
          <a:p>
            <a:fld id="{D7756E16-444E-B644-B3D8-50D596555EAF}" type="slidenum">
              <a:rPr lang="en-US" smtClean="0"/>
              <a:t>9</a:t>
            </a:fld>
            <a:endParaRPr lang="en-US"/>
          </a:p>
        </p:txBody>
      </p:sp>
    </p:spTree>
    <p:extLst>
      <p:ext uri="{BB962C8B-B14F-4D97-AF65-F5344CB8AC3E}">
        <p14:creationId xmlns:p14="http://schemas.microsoft.com/office/powerpoint/2010/main" val="3148764253"/>
      </p:ext>
    </p:extLst>
  </p:cSld>
  <p:clrMapOvr>
    <a:masterClrMapping/>
  </p:clrMapOvr>
</p:sld>
</file>

<file path=ppt/theme/theme1.xml><?xml version="1.0" encoding="utf-8"?>
<a:theme xmlns:a="http://schemas.openxmlformats.org/drawingml/2006/main" name="Office Theme">
  <a:themeElements>
    <a:clrScheme name="Final Thrivent Color Palette">
      <a:dk1>
        <a:srgbClr val="1C4158"/>
      </a:dk1>
      <a:lt1>
        <a:srgbClr val="FFFFFF"/>
      </a:lt1>
      <a:dk2>
        <a:srgbClr val="9BBFC3"/>
      </a:dk2>
      <a:lt2>
        <a:srgbClr val="F5F8F9"/>
      </a:lt2>
      <a:accent1>
        <a:srgbClr val="1C4158"/>
      </a:accent1>
      <a:accent2>
        <a:srgbClr val="9BBFC3"/>
      </a:accent2>
      <a:accent3>
        <a:srgbClr val="F1D3A3"/>
      </a:accent3>
      <a:accent4>
        <a:srgbClr val="F79165"/>
      </a:accent4>
      <a:accent5>
        <a:srgbClr val="9E82BD"/>
      </a:accent5>
      <a:accent6>
        <a:srgbClr val="6D6E71"/>
      </a:accent6>
      <a:hlink>
        <a:srgbClr val="E30045"/>
      </a:hlink>
      <a:folHlink>
        <a:srgbClr val="1C4158"/>
      </a:folHlink>
    </a:clrScheme>
    <a:fontScheme name="Thrivent Default Fonts for PowerPoint">
      <a:majorFont>
        <a:latin typeface="Basis Grt for Thrivent"/>
        <a:ea typeface=""/>
        <a:cs typeface=""/>
      </a:majorFont>
      <a:minorFont>
        <a:latin typeface="Basis Grt for Thrive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rivent_PPT_Template_2025_v4" id="{9C75BFAA-3BED-B64D-ADCB-64F92062FB36}" vid="{0D4E3EFE-E61A-5548-83D4-ACA7DB9A08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5" ma:contentTypeDescription="Create a new document." ma:contentTypeScope="" ma:versionID="6587ba12888d2c16a168a25988712a9f">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be505fbaf895745d94b786ff761e42a7"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element name="MediaServiceBillingMetadata" ma:index="3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lcf76f155ced4ddcb4097134ff3c332f xmlns="f96f4849-9aa6-4f8e-9a55-f589e869c01f">
      <Terms xmlns="http://schemas.microsoft.com/office/infopath/2007/PartnerControls"/>
    </lcf76f155ced4ddcb4097134ff3c332f>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Props1.xml><?xml version="1.0" encoding="utf-8"?>
<ds:datastoreItem xmlns:ds="http://schemas.openxmlformats.org/officeDocument/2006/customXml" ds:itemID="{B0A3A004-7379-479D-A37F-C637F37644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6f4849-9aa6-4f8e-9a55-f589e869c01f"/>
    <ds:schemaRef ds:uri="9257cdb8-f29a-47d2-88f3-24be9247a746"/>
    <ds:schemaRef ds:uri="56b3378c-42cb-41dc-9c05-5327e3fb1b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244B72-286E-4E07-9BD3-C7D1C99F0A96}">
  <ds:schemaRefs>
    <ds:schemaRef ds:uri="http://schemas.microsoft.com/sharepoint/v3/contenttype/forms"/>
  </ds:schemaRefs>
</ds:datastoreItem>
</file>

<file path=customXml/itemProps3.xml><?xml version="1.0" encoding="utf-8"?>
<ds:datastoreItem xmlns:ds="http://schemas.openxmlformats.org/officeDocument/2006/customXml" ds:itemID="{582A11AB-DBA8-4EAC-972F-0B500EB40E10}">
  <ds:schemaRefs>
    <ds:schemaRef ds:uri="46459c7c-39ba-42e4-b736-dbe3f354f192"/>
    <ds:schemaRef ds:uri="56b3378c-42cb-41dc-9c05-5327e3fb1bca"/>
    <ds:schemaRef ds:uri="e2af3888-c5a2-43f8-ba29-f2580b7e9ed2"/>
    <ds:schemaRef ds:uri="f96f4849-9aa6-4f8e-9a55-f589e869c0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82</TotalTime>
  <Words>2342</Words>
  <Application>Microsoft Office PowerPoint</Application>
  <PresentationFormat>Widescreen</PresentationFormat>
  <Paragraphs>136</Paragraphs>
  <Slides>10</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Aptos</vt:lpstr>
      <vt:lpstr>Arial</vt:lpstr>
      <vt:lpstr>Basis Grotesque Pro Off-White</vt:lpstr>
      <vt:lpstr>Basis Grt for Thrivent</vt:lpstr>
      <vt:lpstr>Basis Grt for Thrivent OffWhite</vt:lpstr>
      <vt:lpstr>Burgess for Thrivent</vt:lpstr>
      <vt:lpstr>Times New Roman</vt:lpstr>
      <vt:lpstr>Office Theme</vt:lpstr>
      <vt:lpstr>Qualified charitable distributions (QCDs)</vt:lpstr>
      <vt:lpstr>What is a Qualified charitable distribution (QCD)?</vt:lpstr>
      <vt:lpstr>Potential tax benefits</vt:lpstr>
      <vt:lpstr>How and where  to use QCDs</vt:lpstr>
      <vt:lpstr>Gifting QCDs</vt:lpstr>
      <vt:lpstr>Gifting life insurance with QCDs</vt:lpstr>
      <vt:lpstr>QCDs to life income gifts A $54K* once-in-a-lifetime election</vt:lpstr>
      <vt:lpstr>PowerPoint Presentation</vt:lpstr>
      <vt:lpstr>PowerPoint Presentation</vt:lpstr>
      <vt:lpstr>Disclosure/Disclaimer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Ashley Zimiga</dc:creator>
  <cp:lastModifiedBy>Cassie Meyer</cp:lastModifiedBy>
  <cp:revision>20</cp:revision>
  <dcterms:created xsi:type="dcterms:W3CDTF">2024-10-24T18:25:29Z</dcterms:created>
  <dcterms:modified xsi:type="dcterms:W3CDTF">2025-08-08T19:31:24Z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0x0101002154FD056937C947ADBB571B05A30D2C</vt:lpwstr>
  </property>
</Properties>
</file>